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80"/>
    <a:srgbClr val="87DEAA"/>
    <a:srgbClr val="80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7" autoAdjust="0"/>
    <p:restoredTop sz="95390"/>
  </p:normalViewPr>
  <p:slideViewPr>
    <p:cSldViewPr snapToGrid="0">
      <p:cViewPr>
        <p:scale>
          <a:sx n="20" d="100"/>
          <a:sy n="20" d="100"/>
        </p:scale>
        <p:origin x="492" y="0"/>
      </p:cViewPr>
      <p:guideLst>
        <p:guide orient="horz" pos="1348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8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28" y="666000"/>
            <a:ext cx="1468755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uppieren 7"/>
          <p:cNvGrpSpPr/>
          <p:nvPr userDrawn="1"/>
        </p:nvGrpSpPr>
        <p:grpSpPr>
          <a:xfrm>
            <a:off x="666000" y="39148450"/>
            <a:ext cx="28944000" cy="1477699"/>
            <a:chOff x="180000" y="215900"/>
            <a:chExt cx="12640076" cy="648100"/>
          </a:xfrm>
        </p:grpSpPr>
        <p:sp>
          <p:nvSpPr>
            <p:cNvPr id="9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0" name="Shape 16"/>
            <p:cNvSpPr/>
            <p:nvPr userDrawn="1"/>
          </p:nvSpPr>
          <p:spPr>
            <a:xfrm>
              <a:off x="8680076" y="215900"/>
              <a:ext cx="4140000" cy="631566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1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</p:grp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1184" y="40824011"/>
            <a:ext cx="1923719" cy="1285684"/>
          </a:xfrm>
          <a:prstGeom prst="rect">
            <a:avLst/>
          </a:prstGeom>
        </p:spPr>
      </p:pic>
      <p:pic>
        <p:nvPicPr>
          <p:cNvPr id="13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" y="40824011"/>
            <a:ext cx="1482401" cy="1644653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2270641" y="40626150"/>
            <a:ext cx="25350545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under grant agreement No</a:t>
            </a:r>
            <a:r>
              <a:rPr kumimoji="0" lang="en-US" sz="2400" b="0" i="1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688421.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reflect only the authors' </a:t>
            </a:r>
            <a:r>
              <a:rPr kumimoji="0" lang="en-US" sz="2400" b="0" i="1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Rectangle 5"/>
          <p:cNvSpPr/>
          <p:nvPr userDrawn="1"/>
        </p:nvSpPr>
        <p:spPr>
          <a:xfrm>
            <a:off x="6351818" y="41565478"/>
            <a:ext cx="17188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Supported by the Swiss State Secretariat for Education, Research and Innovation under contract number 15.0268. </a:t>
            </a:r>
          </a:p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herein do not necessarily reflect the official views of the Swiss Government.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7702" y="666000"/>
            <a:ext cx="6644351" cy="3239875"/>
          </a:xfrm>
          <a:prstGeom prst="rect">
            <a:avLst/>
          </a:prstGeom>
        </p:spPr>
      </p:pic>
      <p:sp>
        <p:nvSpPr>
          <p:cNvPr id="17" name="Textfeld 16"/>
          <p:cNvSpPr txBox="1"/>
          <p:nvPr userDrawn="1"/>
        </p:nvSpPr>
        <p:spPr>
          <a:xfrm>
            <a:off x="25565383" y="4010644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ami-project.eu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/>
          <p:cNvSpPr txBox="1"/>
          <p:nvPr userDrawn="1"/>
        </p:nvSpPr>
        <p:spPr>
          <a:xfrm>
            <a:off x="21850281" y="4010644"/>
            <a:ext cx="3379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de-DE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mamiproject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9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emf"/><Relationship Id="rId5" Type="http://schemas.openxmlformats.org/officeDocument/2006/relationships/hyperlink" Target="https://github.com/mami-project/" TargetMode="External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168"/>
          <p:cNvSpPr/>
          <p:nvPr/>
        </p:nvSpPr>
        <p:spPr>
          <a:xfrm>
            <a:off x="1947035" y="10839438"/>
            <a:ext cx="6921767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 sz="4800" dirty="0">
                <a:latin typeface="Helvetica Neue"/>
                <a:cs typeface="Arial" panose="020B0604020202020204" pitchFamily="34" charset="0"/>
              </a:rPr>
              <a:t>of deployed </a:t>
            </a:r>
            <a:r>
              <a:rPr sz="4800" dirty="0" err="1">
                <a:latin typeface="Helvetica Neue"/>
                <a:cs typeface="Arial" panose="020B0604020202020204" pitchFamily="34" charset="0"/>
              </a:rPr>
              <a:t>middleboxes</a:t>
            </a:r>
            <a:endParaRPr sz="4800" dirty="0">
              <a:latin typeface="Helvetica Neue"/>
              <a:cs typeface="Arial" panose="020B0604020202020204" pitchFamily="34" charset="0"/>
            </a:endParaRPr>
          </a:p>
        </p:txBody>
      </p:sp>
      <p:sp>
        <p:nvSpPr>
          <p:cNvPr id="32" name="Shape 169"/>
          <p:cNvSpPr/>
          <p:nvPr/>
        </p:nvSpPr>
        <p:spPr>
          <a:xfrm>
            <a:off x="11480892" y="10839438"/>
            <a:ext cx="719588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 sz="4800" dirty="0">
                <a:latin typeface="Helvetica Neue"/>
                <a:cs typeface="Arial" panose="020B0604020202020204" pitchFamily="34" charset="0"/>
              </a:rPr>
              <a:t>for </a:t>
            </a:r>
            <a:r>
              <a:rPr sz="4800" dirty="0" err="1">
                <a:latin typeface="Helvetica Neue"/>
                <a:cs typeface="Arial" panose="020B0604020202020204" pitchFamily="34" charset="0"/>
              </a:rPr>
              <a:t>middlebox</a:t>
            </a:r>
            <a:r>
              <a:rPr sz="4800" dirty="0">
                <a:latin typeface="Helvetica Neue"/>
                <a:cs typeface="Arial" panose="020B0604020202020204" pitchFamily="34" charset="0"/>
              </a:rPr>
              <a:t> cooperation</a:t>
            </a:r>
          </a:p>
        </p:txBody>
      </p:sp>
      <p:sp>
        <p:nvSpPr>
          <p:cNvPr id="33" name="Shape 170"/>
          <p:cNvSpPr/>
          <p:nvPr/>
        </p:nvSpPr>
        <p:spPr>
          <a:xfrm>
            <a:off x="19863850" y="10839438"/>
            <a:ext cx="961160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/>
            <a:r>
              <a:rPr lang="en-US" sz="4800" dirty="0" smtClean="0">
                <a:latin typeface="Helvetica Neue"/>
                <a:cs typeface="Arial" panose="020B0604020202020204" pitchFamily="34" charset="0"/>
              </a:rPr>
              <a:t>for Internet-scale </a:t>
            </a:r>
            <a:r>
              <a:rPr sz="4800" dirty="0" err="1" smtClean="0">
                <a:latin typeface="Helvetica Neue"/>
                <a:cs typeface="Arial" panose="020B0604020202020204" pitchFamily="34" charset="0"/>
              </a:rPr>
              <a:t>deployability</a:t>
            </a:r>
            <a:endParaRPr sz="4800" dirty="0">
              <a:latin typeface="Helvetica Neue"/>
              <a:cs typeface="Arial" panose="020B0604020202020204" pitchFamily="34" charset="0"/>
            </a:endParaRPr>
          </a:p>
        </p:txBody>
      </p:sp>
      <p:sp>
        <p:nvSpPr>
          <p:cNvPr id="37" name="Shape 50"/>
          <p:cNvSpPr/>
          <p:nvPr/>
        </p:nvSpPr>
        <p:spPr>
          <a:xfrm>
            <a:off x="2738909" y="9674247"/>
            <a:ext cx="5338018" cy="1165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>
                <a:solidFill>
                  <a:srgbClr val="FF8080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 algn="ctr"/>
            <a:r>
              <a:rPr dirty="0" smtClean="0"/>
              <a:t>measurement</a:t>
            </a:r>
            <a:endParaRPr dirty="0"/>
          </a:p>
        </p:txBody>
      </p:sp>
      <p:pic>
        <p:nvPicPr>
          <p:cNvPr id="38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7168" y="5580000"/>
            <a:ext cx="4381500" cy="438150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64"/>
          <p:cNvSpPr/>
          <p:nvPr/>
        </p:nvSpPr>
        <p:spPr>
          <a:xfrm>
            <a:off x="12596582" y="9674247"/>
            <a:ext cx="4964501" cy="1165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87DEAA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 algn="ctr"/>
            <a:r>
              <a:rPr dirty="0"/>
              <a:t>architecture</a:t>
            </a:r>
          </a:p>
        </p:txBody>
      </p:sp>
      <p:pic>
        <p:nvPicPr>
          <p:cNvPr id="40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88082" y="5580000"/>
            <a:ext cx="4381500" cy="43815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hape 78"/>
          <p:cNvSpPr/>
          <p:nvPr/>
        </p:nvSpPr>
        <p:spPr>
          <a:xfrm>
            <a:off x="21366664" y="9680186"/>
            <a:ext cx="6605976" cy="1165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80B3FF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 algn="ctr"/>
            <a:r>
              <a:rPr dirty="0"/>
              <a:t>experimentation</a:t>
            </a:r>
          </a:p>
        </p:txBody>
      </p:sp>
      <p:pic>
        <p:nvPicPr>
          <p:cNvPr id="42" name="image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478902" y="5585939"/>
            <a:ext cx="4381500" cy="4381500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Abgerundetes Rechteck 35"/>
          <p:cNvSpPr/>
          <p:nvPr/>
        </p:nvSpPr>
        <p:spPr>
          <a:xfrm>
            <a:off x="986400" y="12895956"/>
            <a:ext cx="13320000" cy="23768513"/>
          </a:xfrm>
          <a:prstGeom prst="roundRect">
            <a:avLst/>
          </a:prstGeom>
          <a:noFill/>
          <a:ln w="127000"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03585" y="12349266"/>
            <a:ext cx="2190750" cy="219075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Abgerundetes Rechteck 46"/>
          <p:cNvSpPr/>
          <p:nvPr/>
        </p:nvSpPr>
        <p:spPr>
          <a:xfrm>
            <a:off x="15882082" y="26767345"/>
            <a:ext cx="13320000" cy="9897124"/>
          </a:xfrm>
          <a:prstGeom prst="roundRect">
            <a:avLst/>
          </a:prstGeom>
          <a:noFill/>
          <a:ln w="127000">
            <a:solidFill>
              <a:srgbClr val="80B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image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676586" y="26026825"/>
            <a:ext cx="2190750" cy="2320574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Abgerundetes Rechteck 43"/>
          <p:cNvSpPr/>
          <p:nvPr/>
        </p:nvSpPr>
        <p:spPr>
          <a:xfrm>
            <a:off x="15882082" y="12851947"/>
            <a:ext cx="13320000" cy="12744971"/>
          </a:xfrm>
          <a:prstGeom prst="roundRect">
            <a:avLst/>
          </a:prstGeom>
          <a:noFill/>
          <a:ln w="127000">
            <a:solidFill>
              <a:srgbClr val="87D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676586" y="12394749"/>
            <a:ext cx="2190750" cy="219075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173"/>
          <p:cNvSpPr txBox="1">
            <a:spLocks/>
          </p:cNvSpPr>
          <p:nvPr/>
        </p:nvSpPr>
        <p:spPr>
          <a:xfrm>
            <a:off x="986400" y="15100369"/>
            <a:ext cx="13320000" cy="20708942"/>
          </a:xfrm>
          <a:prstGeom prst="rect">
            <a:avLst/>
          </a:prstGeom>
        </p:spPr>
        <p:txBody>
          <a:bodyPr lIns="450000" rIns="450000"/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71550">
              <a:spcBef>
                <a:spcPts val="500"/>
              </a:spcBef>
              <a:buSzPct val="100000"/>
              <a:buNone/>
              <a:defRPr sz="2550" b="1"/>
            </a:pPr>
            <a:r>
              <a:rPr lang="en-US" sz="3600" b="1" dirty="0" smtClean="0">
                <a:latin typeface="Helvetica Neue"/>
                <a:cs typeface="Helvetica" panose="020B0604020202020204" pitchFamily="34" charset="0"/>
              </a:rPr>
              <a:t>Large-scale measurements of path impairments</a:t>
            </a:r>
          </a:p>
          <a:p>
            <a:pPr marL="652462" lvl="1" indent="-381000" defTabSz="971550">
              <a:spcBef>
                <a:spcPts val="500"/>
              </a:spcBef>
              <a:defRPr sz="2550"/>
            </a:pP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using FIRE MONROE as well as RIPE Atlas, CAIDA Ark…</a:t>
            </a:r>
          </a:p>
          <a:p>
            <a:pPr marL="652462" lvl="1" indent="-381000" defTabSz="971550">
              <a:spcBef>
                <a:spcPts val="500"/>
              </a:spcBef>
              <a:defRPr sz="2550"/>
            </a:pP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UDP/TCP/SCTP connectivity, TCP options </a:t>
            </a:r>
            <a:br>
              <a:rPr lang="en-US" sz="3200" dirty="0" smtClean="0">
                <a:latin typeface="Helvetica Neue"/>
                <a:cs typeface="Helvetica" panose="020B0604020202020204" pitchFamily="34" charset="0"/>
              </a:rPr>
            </a:b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(e.g. TFO, MPTCP), and other protocol (ICMP, DNS, 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…)</a:t>
            </a:r>
            <a:endParaRPr lang="en-US" sz="1200" dirty="0" smtClean="0">
              <a:latin typeface="Helvetica Neue"/>
              <a:cs typeface="Helvetica" panose="020B0604020202020204" pitchFamily="34" charset="0"/>
            </a:endParaRPr>
          </a:p>
          <a:p>
            <a:pPr marL="0" indent="0" defTabSz="971550">
              <a:spcBef>
                <a:spcPts val="500"/>
              </a:spcBef>
              <a:buSzPct val="100000"/>
              <a:buNone/>
              <a:defRPr sz="2550"/>
            </a:pPr>
            <a:endParaRPr lang="de-DE" sz="3600" b="1" dirty="0" smtClean="0">
              <a:latin typeface="Helvetica Neue"/>
              <a:cs typeface="Helvetica" panose="020B0604020202020204" pitchFamily="34" charset="0"/>
            </a:endParaRPr>
          </a:p>
          <a:p>
            <a:pPr marL="0" indent="0" defTabSz="971550">
              <a:spcBef>
                <a:spcPts val="500"/>
              </a:spcBef>
              <a:buSzPct val="100000"/>
              <a:buNone/>
              <a:defRPr sz="2550"/>
            </a:pPr>
            <a:endParaRPr lang="de-DE" sz="3600" b="1" dirty="0">
              <a:latin typeface="Helvetica Neue"/>
              <a:cs typeface="Helvetica" panose="020B0604020202020204" pitchFamily="34" charset="0"/>
            </a:endParaRPr>
          </a:p>
          <a:p>
            <a:pPr marL="0" indent="0" defTabSz="971550">
              <a:spcBef>
                <a:spcPts val="500"/>
              </a:spcBef>
              <a:buSzPct val="100000"/>
              <a:buNone/>
              <a:defRPr sz="2550"/>
            </a:pPr>
            <a:endParaRPr lang="de-DE" sz="3600" b="1" dirty="0" smtClean="0">
              <a:latin typeface="Helvetica Neue"/>
              <a:cs typeface="Helvetica" panose="020B0604020202020204" pitchFamily="34" charset="0"/>
            </a:endParaRPr>
          </a:p>
          <a:p>
            <a:pPr marL="0" indent="0" defTabSz="971550">
              <a:spcBef>
                <a:spcPts val="500"/>
              </a:spcBef>
              <a:buSzPct val="100000"/>
              <a:buNone/>
              <a:defRPr sz="2550"/>
            </a:pPr>
            <a:endParaRPr lang="de-DE" sz="3600" b="1" dirty="0">
              <a:latin typeface="Helvetica Neue"/>
              <a:cs typeface="Helvetica" panose="020B0604020202020204" pitchFamily="34" charset="0"/>
            </a:endParaRPr>
          </a:p>
          <a:p>
            <a:pPr marL="0" indent="0" defTabSz="971550">
              <a:spcBef>
                <a:spcPts val="500"/>
              </a:spcBef>
              <a:buSzPct val="100000"/>
              <a:buNone/>
              <a:defRPr sz="2550"/>
            </a:pPr>
            <a:endParaRPr lang="de-DE" sz="3600" b="1" dirty="0" smtClean="0">
              <a:latin typeface="Helvetica Neue"/>
              <a:cs typeface="Helvetica" panose="020B0604020202020204" pitchFamily="34" charset="0"/>
            </a:endParaRPr>
          </a:p>
          <a:p>
            <a:pPr marL="0" indent="0" defTabSz="971550">
              <a:spcBef>
                <a:spcPts val="500"/>
              </a:spcBef>
              <a:buSzPct val="100000"/>
              <a:buNone/>
              <a:defRPr sz="2550"/>
            </a:pPr>
            <a:endParaRPr lang="de-DE" sz="3600" b="1" dirty="0" smtClean="0">
              <a:latin typeface="Helvetica Neue"/>
              <a:cs typeface="Helvetica" panose="020B0604020202020204" pitchFamily="34" charset="0"/>
            </a:endParaRPr>
          </a:p>
          <a:p>
            <a:pPr marL="0" indent="0" defTabSz="971550">
              <a:spcBef>
                <a:spcPts val="500"/>
              </a:spcBef>
              <a:buSzPct val="100000"/>
              <a:buNone/>
              <a:defRPr sz="2550"/>
            </a:pPr>
            <a:endParaRPr lang="de-DE" sz="3600" b="1" dirty="0">
              <a:latin typeface="Helvetica Neue"/>
              <a:cs typeface="Helvetica" panose="020B0604020202020204" pitchFamily="34" charset="0"/>
            </a:endParaRPr>
          </a:p>
          <a:p>
            <a:pPr marL="0" indent="0" defTabSz="971550">
              <a:spcBef>
                <a:spcPts val="500"/>
              </a:spcBef>
              <a:buSzPct val="100000"/>
              <a:buNone/>
              <a:defRPr sz="2550"/>
            </a:pPr>
            <a:endParaRPr lang="en-US" sz="3600" b="1" dirty="0" smtClean="0">
              <a:latin typeface="Helvetica Neue"/>
              <a:cs typeface="Helvetica" panose="020B0604020202020204" pitchFamily="34" charset="0"/>
            </a:endParaRPr>
          </a:p>
          <a:p>
            <a:pPr marL="0" indent="0" defTabSz="971550">
              <a:spcBef>
                <a:spcPts val="500"/>
              </a:spcBef>
              <a:buSzPct val="100000"/>
              <a:buNone/>
              <a:defRPr sz="2550"/>
            </a:pPr>
            <a:endParaRPr lang="en-US" sz="3600" b="1" dirty="0" smtClean="0">
              <a:latin typeface="Helvetica Neue"/>
              <a:cs typeface="Helvetica" panose="020B0604020202020204" pitchFamily="34" charset="0"/>
            </a:endParaRPr>
          </a:p>
          <a:p>
            <a:pPr marL="0" indent="0" defTabSz="971550">
              <a:spcBef>
                <a:spcPts val="500"/>
              </a:spcBef>
              <a:buSzPct val="100000"/>
              <a:buNone/>
              <a:defRPr sz="2550"/>
            </a:pPr>
            <a:endParaRPr lang="de-DE" sz="3600" b="1" dirty="0" smtClean="0">
              <a:latin typeface="Helvetica Neue"/>
              <a:cs typeface="Helvetica" panose="020B0604020202020204" pitchFamily="34" charset="0"/>
            </a:endParaRPr>
          </a:p>
          <a:p>
            <a:pPr marL="0" indent="0" defTabSz="971550">
              <a:spcBef>
                <a:spcPts val="500"/>
              </a:spcBef>
              <a:buSzPct val="100000"/>
              <a:buNone/>
              <a:defRPr sz="2550"/>
            </a:pPr>
            <a:endParaRPr lang="en-US" sz="3600" b="1" dirty="0">
              <a:latin typeface="Helvetica Neue"/>
              <a:cs typeface="Helvetica" panose="020B0604020202020204" pitchFamily="34" charset="0"/>
            </a:endParaRPr>
          </a:p>
          <a:p>
            <a:pPr marL="0" indent="0" defTabSz="971550">
              <a:spcBef>
                <a:spcPts val="500"/>
              </a:spcBef>
              <a:buSzPct val="100000"/>
              <a:buNone/>
              <a:defRPr sz="2550"/>
            </a:pPr>
            <a:endParaRPr lang="en-US" sz="2400" b="1" dirty="0" smtClean="0">
              <a:latin typeface="Helvetica Neue"/>
              <a:cs typeface="Helvetica" panose="020B0604020202020204" pitchFamily="34" charset="0"/>
            </a:endParaRPr>
          </a:p>
          <a:p>
            <a:pPr marL="0" indent="0" defTabSz="971550">
              <a:spcBef>
                <a:spcPts val="500"/>
              </a:spcBef>
              <a:buSzPct val="100000"/>
              <a:buNone/>
              <a:defRPr sz="2550"/>
            </a:pPr>
            <a:r>
              <a:rPr lang="en-US" sz="3600" b="1" dirty="0" smtClean="0">
                <a:latin typeface="Helvetica Neue"/>
                <a:cs typeface="Helvetica" panose="020B0604020202020204" pitchFamily="34" charset="0"/>
              </a:rPr>
              <a:t>Development </a:t>
            </a:r>
            <a:r>
              <a:rPr lang="en-US" sz="3600" b="1" dirty="0" smtClean="0">
                <a:latin typeface="Helvetica Neue"/>
                <a:cs typeface="Helvetica" panose="020B0604020202020204" pitchFamily="34" charset="0"/>
              </a:rPr>
              <a:t>of new measurement </a:t>
            </a:r>
            <a:r>
              <a:rPr lang="en-US" sz="3600" b="1" dirty="0" smtClean="0">
                <a:latin typeface="Helvetica Neue"/>
                <a:cs typeface="Helvetica" panose="020B0604020202020204" pitchFamily="34" charset="0"/>
              </a:rPr>
              <a:t>tools</a:t>
            </a:r>
          </a:p>
          <a:p>
            <a:pPr marL="0" indent="0" defTabSz="971550">
              <a:spcBef>
                <a:spcPts val="500"/>
              </a:spcBef>
              <a:buSzPct val="100000"/>
              <a:buNone/>
              <a:defRPr sz="2550"/>
            </a:pPr>
            <a:r>
              <a:rPr lang="en-US" sz="3600" b="1" dirty="0">
                <a:latin typeface="Helvetica Neue"/>
                <a:cs typeface="Helvetica" panose="020B0604020202020204" pitchFamily="34" charset="0"/>
              </a:rPr>
              <a:t>	</a:t>
            </a:r>
            <a:r>
              <a:rPr lang="en-US" sz="3600" dirty="0" smtClean="0">
                <a:latin typeface="Helvetica Neue"/>
                <a:cs typeface="Helvetica" panose="020B0604020202020204" pitchFamily="34" charset="0"/>
              </a:rPr>
              <a:t> </a:t>
            </a:r>
            <a:r>
              <a:rPr lang="en-US" sz="3200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etica Neue"/>
                <a:cs typeface="Helvetica" panose="020B0604020202020204" pitchFamily="34" charset="0"/>
                <a:hlinkClick r:id="rId5"/>
              </a:rPr>
              <a:t>https://github.com/mami-project/</a:t>
            </a:r>
          </a:p>
          <a:p>
            <a:pPr marL="652462" lvl="1" indent="-381000" defTabSz="971550">
              <a:spcBef>
                <a:spcPts val="500"/>
              </a:spcBef>
              <a:defRPr sz="2550"/>
            </a:pPr>
            <a:r>
              <a:rPr lang="en-US" sz="3200" b="1" i="1" dirty="0" err="1" smtClean="0">
                <a:latin typeface="Helvetica Neue"/>
                <a:cs typeface="Helvetica" panose="020B0604020202020204" pitchFamily="34" charset="0"/>
              </a:rPr>
              <a:t>Tracebox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: tracing + impairment analysis</a:t>
            </a:r>
          </a:p>
          <a:p>
            <a:pPr marL="652462" lvl="1" indent="-381000" defTabSz="971550">
              <a:spcBef>
                <a:spcPts val="500"/>
              </a:spcBef>
              <a:defRPr sz="2550"/>
            </a:pPr>
            <a:r>
              <a:rPr lang="en-US" sz="3200" b="1" i="1" dirty="0" smtClean="0">
                <a:latin typeface="Helvetica Neue"/>
                <a:cs typeface="Helvetica" panose="020B0604020202020204" pitchFamily="34" charset="0"/>
              </a:rPr>
              <a:t>Copycat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: TCP/UDP differential on-path treatment </a:t>
            </a:r>
          </a:p>
          <a:p>
            <a:pPr marL="652462" lvl="1" indent="-381000" defTabSz="971550">
              <a:spcBef>
                <a:spcPts val="500"/>
              </a:spcBef>
              <a:defRPr sz="2550"/>
            </a:pPr>
            <a:r>
              <a:rPr lang="en-US" sz="3200" b="1" i="1" dirty="0" err="1" smtClean="0">
                <a:latin typeface="Helvetica Neue"/>
                <a:cs typeface="Helvetica" panose="020B0604020202020204" pitchFamily="34" charset="0"/>
              </a:rPr>
              <a:t>PathSpider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: A/B testing (currently on ECN support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)</a:t>
            </a:r>
          </a:p>
          <a:p>
            <a:pPr marL="652462" lvl="1" indent="-381000" defTabSz="971550">
              <a:spcBef>
                <a:spcPts val="500"/>
              </a:spcBef>
              <a:defRPr sz="2550"/>
            </a:pPr>
            <a:endParaRPr lang="de-DE" sz="2800" dirty="0">
              <a:latin typeface="Helvetica Neue"/>
              <a:cs typeface="Helvetica" panose="020B0604020202020204" pitchFamily="34" charset="0"/>
            </a:endParaRPr>
          </a:p>
          <a:p>
            <a:pPr marL="0" indent="0" defTabSz="971550">
              <a:spcBef>
                <a:spcPts val="500"/>
              </a:spcBef>
              <a:buSzPct val="100000"/>
              <a:buNone/>
              <a:defRPr sz="2550"/>
            </a:pPr>
            <a:r>
              <a:rPr lang="en-US" sz="3600" b="1" dirty="0">
                <a:latin typeface="Helvetica Neue"/>
                <a:cs typeface="Helvetica" panose="020B0604020202020204" pitchFamily="34" charset="0"/>
              </a:rPr>
              <a:t>Path Transparency Observatory</a:t>
            </a:r>
          </a:p>
          <a:p>
            <a:pPr marL="728662" lvl="1" indent="-457200" defTabSz="971550">
              <a:spcBef>
                <a:spcPts val="500"/>
              </a:spcBef>
              <a:buFont typeface="Arial" charset="0"/>
              <a:buChar char="•"/>
              <a:defRPr sz="2550"/>
            </a:pPr>
            <a:r>
              <a:rPr lang="en-US" sz="3200" dirty="0">
                <a:latin typeface="Helvetica Neue"/>
                <a:cs typeface="Helvetica" panose="020B0604020202020204" pitchFamily="34" charset="0"/>
              </a:rPr>
              <a:t>Active measurements by the project + external measurements</a:t>
            </a:r>
          </a:p>
          <a:p>
            <a:pPr marL="728662" lvl="1" indent="-457200" defTabSz="971550">
              <a:spcBef>
                <a:spcPts val="500"/>
              </a:spcBef>
              <a:buFont typeface="Arial" charset="0"/>
              <a:buChar char="•"/>
              <a:defRPr sz="2550"/>
            </a:pPr>
            <a:r>
              <a:rPr lang="en-US" sz="3200" dirty="0">
                <a:latin typeface="Helvetica Neue"/>
                <a:cs typeface="Helvetica" panose="020B0604020202020204" pitchFamily="34" charset="0"/>
              </a:rPr>
              <a:t>Public query interface 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(end 2016) to </a:t>
            </a:r>
            <a:r>
              <a:rPr lang="en-US" sz="3200" dirty="0">
                <a:latin typeface="Helvetica Neue"/>
                <a:cs typeface="Helvetica" panose="020B0604020202020204" pitchFamily="34" charset="0"/>
              </a:rPr>
              <a:t>access 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path </a:t>
            </a:r>
            <a:r>
              <a:rPr lang="en-US" sz="3200" dirty="0">
                <a:latin typeface="Helvetica Neue"/>
                <a:cs typeface="Helvetica" panose="020B0604020202020204" pitchFamily="34" charset="0"/>
              </a:rPr>
              <a:t>impairment data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:</a:t>
            </a:r>
          </a:p>
          <a:p>
            <a:pPr marL="977900" lvl="1" indent="0" defTabSz="971550">
              <a:spcBef>
                <a:spcPts val="500"/>
              </a:spcBef>
              <a:buNone/>
              <a:defRPr sz="2550"/>
            </a:pPr>
            <a:r>
              <a:rPr lang="en-US" sz="3200" i="1" dirty="0">
                <a:latin typeface="Helvetica Neue"/>
                <a:cs typeface="Helvetica" panose="020B0604020202020204" pitchFamily="34" charset="0"/>
              </a:rPr>
              <a:t>What is the likelihood that a certain path impairment impacts my traffic</a:t>
            </a:r>
            <a:r>
              <a:rPr lang="en-US" sz="3200" dirty="0">
                <a:latin typeface="Helvetica Neue"/>
                <a:cs typeface="Helvetica" panose="020B0604020202020204" pitchFamily="34" charset="0"/>
              </a:rPr>
              <a:t> (modifications/stripping/dropping/blocking)?</a:t>
            </a:r>
          </a:p>
          <a:p>
            <a:pPr marL="728662" lvl="1" indent="-457200" defTabSz="971550">
              <a:spcBef>
                <a:spcPts val="500"/>
              </a:spcBef>
              <a:buFont typeface="Arial" charset="0"/>
              <a:buChar char="•"/>
              <a:defRPr sz="2550"/>
            </a:pPr>
            <a:endParaRPr lang="de-DE" sz="3200" dirty="0" smtClean="0">
              <a:latin typeface="Helvetica Neue"/>
              <a:cs typeface="Helvetica" panose="020B0604020202020204" pitchFamily="34" charset="0"/>
            </a:endParaRPr>
          </a:p>
          <a:p>
            <a:pPr marL="728662" lvl="1" indent="-457200" defTabSz="971550">
              <a:spcBef>
                <a:spcPts val="500"/>
              </a:spcBef>
              <a:buFont typeface="Arial" charset="0"/>
              <a:buChar char="•"/>
              <a:defRPr sz="2550"/>
            </a:pPr>
            <a:endParaRPr lang="de-DE" sz="3200" dirty="0">
              <a:latin typeface="Helvetica Neue"/>
              <a:cs typeface="Helvetica" panose="020B0604020202020204" pitchFamily="34" charset="0"/>
            </a:endParaRPr>
          </a:p>
          <a:p>
            <a:pPr marL="728662" lvl="1" indent="-457200" defTabSz="971550">
              <a:spcBef>
                <a:spcPts val="500"/>
              </a:spcBef>
              <a:buFont typeface="Arial" charset="0"/>
              <a:buChar char="•"/>
              <a:defRPr sz="2550"/>
            </a:pPr>
            <a:endParaRPr lang="de-DE" sz="3200" dirty="0" smtClean="0">
              <a:latin typeface="Helvetica Neue"/>
              <a:cs typeface="Helvetica" panose="020B0604020202020204" pitchFamily="34" charset="0"/>
            </a:endParaRPr>
          </a:p>
          <a:p>
            <a:pPr marL="728662" lvl="1" indent="-457200" defTabSz="971550">
              <a:spcBef>
                <a:spcPts val="500"/>
              </a:spcBef>
              <a:buFont typeface="Arial" charset="0"/>
              <a:buChar char="•"/>
              <a:defRPr sz="2550"/>
            </a:pPr>
            <a:endParaRPr lang="de-DE" sz="3200" dirty="0">
              <a:latin typeface="Helvetica Neue"/>
              <a:cs typeface="Helvetica" panose="020B0604020202020204" pitchFamily="34" charset="0"/>
            </a:endParaRPr>
          </a:p>
          <a:p>
            <a:pPr marL="728662" lvl="1" indent="-457200" defTabSz="971550">
              <a:spcBef>
                <a:spcPts val="500"/>
              </a:spcBef>
              <a:buFont typeface="Arial" charset="0"/>
              <a:buChar char="•"/>
              <a:defRPr sz="2550"/>
            </a:pPr>
            <a:endParaRPr lang="de-DE" sz="3200" dirty="0" smtClean="0">
              <a:latin typeface="Helvetica Neue"/>
              <a:cs typeface="Helvetica" panose="020B0604020202020204" pitchFamily="34" charset="0"/>
            </a:endParaRPr>
          </a:p>
          <a:p>
            <a:pPr marL="728662" lvl="1" indent="-457200" defTabSz="971550">
              <a:spcBef>
                <a:spcPts val="500"/>
              </a:spcBef>
              <a:buFont typeface="Arial" charset="0"/>
              <a:buChar char="•"/>
              <a:defRPr sz="2550"/>
            </a:pPr>
            <a:endParaRPr lang="de-DE" sz="3200" dirty="0">
              <a:latin typeface="Helvetica Neue"/>
              <a:cs typeface="Helvetica" panose="020B0604020202020204" pitchFamily="34" charset="0"/>
            </a:endParaRPr>
          </a:p>
          <a:p>
            <a:pPr marL="271462" lvl="1" indent="0" defTabSz="971550">
              <a:spcBef>
                <a:spcPts val="500"/>
              </a:spcBef>
              <a:buNone/>
              <a:defRPr sz="2550"/>
            </a:pPr>
            <a:endParaRPr lang="de-DE" sz="3200" dirty="0" smtClean="0">
              <a:latin typeface="Helvetica Neue"/>
              <a:cs typeface="Helvetica" panose="020B0604020202020204" pitchFamily="34" charset="0"/>
            </a:endParaRPr>
          </a:p>
          <a:p>
            <a:pPr marL="271462" lvl="1" indent="0" defTabSz="971550">
              <a:spcBef>
                <a:spcPts val="500"/>
              </a:spcBef>
              <a:buNone/>
              <a:defRPr sz="2550"/>
            </a:pPr>
            <a:endParaRPr lang="en-US" sz="3200" dirty="0" smtClean="0">
              <a:latin typeface="Helvetica Neue"/>
              <a:cs typeface="Helvetica" panose="020B0604020202020204" pitchFamily="34" charset="0"/>
            </a:endParaRPr>
          </a:p>
          <a:p>
            <a:pPr marL="728662" lvl="1" indent="-457200" defTabSz="971550">
              <a:spcBef>
                <a:spcPts val="500"/>
              </a:spcBef>
              <a:buFont typeface="Arial" charset="0"/>
              <a:buChar char="•"/>
              <a:defRPr sz="2550"/>
            </a:pPr>
            <a:r>
              <a:rPr lang="de-DE" sz="3200" dirty="0" smtClean="0">
                <a:latin typeface="Helvetica Neue"/>
                <a:cs typeface="Helvetica" panose="020B0604020202020204" pitchFamily="34" charset="0"/>
              </a:rPr>
              <a:t>Common </a:t>
            </a:r>
            <a:r>
              <a:rPr lang="en-US" sz="3200" dirty="0">
                <a:latin typeface="Helvetica Neue"/>
                <a:cs typeface="Helvetica" panose="020B0604020202020204" pitchFamily="34" charset="0"/>
              </a:rPr>
              <a:t>data model for all </a:t>
            </a:r>
            <a:r>
              <a:rPr lang="en-US" sz="3200" i="1" dirty="0">
                <a:latin typeface="Helvetica Neue"/>
                <a:cs typeface="Helvetica" panose="020B0604020202020204" pitchFamily="34" charset="0"/>
              </a:rPr>
              <a:t>observations</a:t>
            </a:r>
            <a:r>
              <a:rPr lang="en-US" sz="3200" dirty="0">
                <a:latin typeface="Helvetica Neue"/>
                <a:cs typeface="Helvetica" panose="020B0604020202020204" pitchFamily="34" charset="0"/>
              </a:rPr>
              <a:t> of path 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conditions</a:t>
            </a:r>
          </a:p>
          <a:p>
            <a:pPr marL="1260475" lvl="1" indent="-441325" defTabSz="971550">
              <a:spcBef>
                <a:spcPts val="500"/>
              </a:spcBef>
              <a:buFont typeface="Arial" charset="0"/>
              <a:buChar char="•"/>
              <a:defRPr sz="2550"/>
            </a:pPr>
            <a:r>
              <a:rPr lang="en-US" sz="3200" b="1" i="1" dirty="0" smtClean="0">
                <a:latin typeface="Helvetica Neue"/>
                <a:cs typeface="Helvetica" panose="020B0604020202020204" pitchFamily="34" charset="0"/>
              </a:rPr>
              <a:t>t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: time of observation</a:t>
            </a:r>
          </a:p>
          <a:p>
            <a:pPr marL="1260475" lvl="1" indent="-441325" defTabSz="971550">
              <a:spcBef>
                <a:spcPts val="500"/>
              </a:spcBef>
              <a:buFont typeface="Arial" charset="0"/>
              <a:buChar char="•"/>
              <a:defRPr sz="2550"/>
            </a:pPr>
            <a:r>
              <a:rPr lang="en-US" sz="3200" b="1" i="1" dirty="0" smtClean="0">
                <a:latin typeface="Helvetica Neue"/>
                <a:cs typeface="Helvetica" panose="020B0604020202020204" pitchFamily="34" charset="0"/>
              </a:rPr>
              <a:t>p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: path to which observation applies</a:t>
            </a:r>
          </a:p>
          <a:p>
            <a:pPr marL="1260475" lvl="1" indent="-441325" defTabSz="971550">
              <a:spcBef>
                <a:spcPts val="500"/>
              </a:spcBef>
              <a:buFont typeface="Arial" charset="0"/>
              <a:buChar char="•"/>
              <a:defRPr sz="2550"/>
            </a:pPr>
            <a:r>
              <a:rPr lang="en-US" sz="3200" b="1" i="1" dirty="0" smtClean="0">
                <a:latin typeface="Helvetica Neue"/>
                <a:cs typeface="Helvetica" panose="020B0604020202020204" pitchFamily="34" charset="0"/>
              </a:rPr>
              <a:t>c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: condition observed, e.g. “feature X 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  <a:sym typeface="Wingdings"/>
              </a:rPr>
              <a:t> 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packet loss”</a:t>
            </a:r>
          </a:p>
          <a:p>
            <a:pPr marL="1260475" lvl="1" indent="-441325" defTabSz="971550">
              <a:spcBef>
                <a:spcPts val="500"/>
              </a:spcBef>
              <a:buFont typeface="Arial" charset="0"/>
              <a:buChar char="•"/>
              <a:defRPr sz="2550"/>
            </a:pPr>
            <a:r>
              <a:rPr lang="en-US" sz="3200" b="1" i="1" dirty="0" smtClean="0">
                <a:latin typeface="Helvetica Neue"/>
                <a:cs typeface="Helvetica" panose="020B0604020202020204" pitchFamily="34" charset="0"/>
              </a:rPr>
              <a:t>v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: vector of condition-specific values</a:t>
            </a:r>
            <a:endParaRPr lang="en-US" sz="1200" dirty="0" smtClean="0"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5882082" y="15097294"/>
            <a:ext cx="13320000" cy="10125849"/>
          </a:xfrm>
          <a:prstGeom prst="rect">
            <a:avLst/>
          </a:prstGeom>
        </p:spPr>
        <p:txBody>
          <a:bodyPr wrap="square" lIns="450000" rIns="450000">
            <a:spAutoFit/>
          </a:bodyPr>
          <a:lstStyle/>
          <a:p>
            <a:pPr>
              <a:buClrTx/>
              <a:buSzPct val="100000"/>
              <a:defRPr b="1"/>
            </a:pP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Shim for </a:t>
            </a:r>
            <a:r>
              <a:rPr lang="en-US" sz="3600" dirty="0" err="1">
                <a:latin typeface="Helvetica" panose="020B0604020202020204" pitchFamily="34" charset="0"/>
                <a:cs typeface="Helvetica" panose="020B0604020202020204" pitchFamily="34" charset="0"/>
              </a:rPr>
              <a:t>Middlebox</a:t>
            </a: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 Cooperation Protocol (MCP)</a:t>
            </a:r>
          </a:p>
          <a:p>
            <a:pPr marL="722313" lvl="1" indent="-360363"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Transport and applications can selectively expose semantic information to </a:t>
            </a:r>
            <a:r>
              <a:rPr lang="en-US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middleboxes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22313" lvl="1" indent="-360363"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Higher layers can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 fully encrypted!</a:t>
            </a:r>
          </a:p>
          <a:p>
            <a:pPr marL="722313" lvl="1" indent="-360363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Implements a </a:t>
            </a:r>
            <a:r>
              <a:rPr lang="en-US" sz="3200" b="1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path layer</a:t>
            </a:r>
            <a:r>
              <a:rPr lang="en-US" sz="3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within</a:t>
            </a:r>
            <a:b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Internet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architecture</a:t>
            </a:r>
          </a:p>
          <a:p>
            <a:pPr marL="722313" lvl="1" indent="-360363">
              <a:buFont typeface="Arial" panose="020B0604020202020204" pitchFamily="34" charset="0"/>
              <a:buChar char="•"/>
            </a:pP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Tx/>
              <a:buSzPct val="100000"/>
              <a:defRPr b="1"/>
            </a:pPr>
            <a:r>
              <a:rPr 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Flexible </a:t>
            </a: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Transport Layer (FTL)</a:t>
            </a:r>
          </a:p>
          <a:p>
            <a:pPr marL="722313" lvl="1" indent="-360363"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Maintain connectivity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even if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MCP is not supported)</a:t>
            </a:r>
            <a:b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e.g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 via 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fallback or happy-eyeball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mechanisms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22313" lvl="1" indent="-360363"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Provision of encryption context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for 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different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layers/protocols</a:t>
            </a:r>
          </a:p>
          <a:p>
            <a:pPr marL="722313" lvl="1" indent="-360363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API with explicit support for the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path as a first-order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concept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22313" lvl="1" indent="-360363">
              <a:buFont typeface="Arial" panose="020B0604020202020204" pitchFamily="34" charset="0"/>
              <a:buChar char="•"/>
            </a:pPr>
            <a:endParaRPr lang="en-US" sz="28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3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Focus on standardization activities </a:t>
            </a:r>
            <a:endParaRPr lang="en-US" sz="36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25488" lvl="1">
              <a:tabLst>
                <a:tab pos="725488" algn="l"/>
              </a:tabLst>
            </a:pP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for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coordination with industry and transition to practice</a:t>
            </a:r>
            <a:b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(IETF Transport Area, IAB Stack Evolution Program)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23740033" y="17005815"/>
            <a:ext cx="4445001" cy="4495801"/>
            <a:chOff x="24032062" y="17402662"/>
            <a:chExt cx="4445001" cy="4495801"/>
          </a:xfrm>
        </p:grpSpPr>
        <p:pic>
          <p:nvPicPr>
            <p:cNvPr id="23" name="pasted-image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4711251" y="17402662"/>
              <a:ext cx="3022601" cy="9271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4" name="pasted-image.pdf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4705162" y="18494862"/>
              <a:ext cx="3378201" cy="9271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5" name="pasted-image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4705162" y="19599762"/>
              <a:ext cx="3276601" cy="9271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6" name="pasted-image.pdf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4711512" y="20704662"/>
              <a:ext cx="3467101" cy="11938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7" name="pasted-image.pdf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24032062" y="19250512"/>
              <a:ext cx="4445001" cy="533401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30" name="Shape 220"/>
          <p:cNvSpPr/>
          <p:nvPr/>
        </p:nvSpPr>
        <p:spPr>
          <a:xfrm rot="20869430">
            <a:off x="23588452" y="21094648"/>
            <a:ext cx="5129161" cy="1395254"/>
          </a:xfrm>
          <a:prstGeom prst="rect">
            <a:avLst/>
          </a:prstGeom>
          <a:solidFill>
            <a:srgbClr val="FFFFFF"/>
          </a:solidFill>
          <a:ln>
            <a:solidFill>
              <a:srgbClr val="FF8080"/>
            </a:solidFill>
          </a:ln>
          <a:effectLst>
            <a:softEdge rad="1270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pPr>
              <a:defRPr sz="4200" b="1">
                <a:solidFill>
                  <a:schemeClr val="accent5">
                    <a:lumOff val="-8078"/>
                  </a:schemeClr>
                </a:solidFill>
              </a:defRPr>
            </a:pPr>
            <a:r>
              <a:rPr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Missing:</a:t>
            </a:r>
          </a:p>
          <a:p>
            <a:pPr algn="ctr">
              <a:defRPr sz="3200" b="1">
                <a:solidFill>
                  <a:schemeClr val="accent5">
                    <a:lumOff val="-8078"/>
                  </a:schemeClr>
                </a:solidFill>
              </a:defRPr>
            </a:pPr>
            <a:r>
              <a:rPr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Per-flow information for </a:t>
            </a:r>
          </a:p>
          <a:p>
            <a:pPr algn="ctr">
              <a:defRPr sz="3200" b="1">
                <a:solidFill>
                  <a:schemeClr val="accent5">
                    <a:lumOff val="-8078"/>
                  </a:schemeClr>
                </a:solidFill>
              </a:defRPr>
            </a:pPr>
            <a:r>
              <a:rPr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stateful</a:t>
            </a:r>
            <a:r>
              <a:rPr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in-network functions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5882082" y="29702030"/>
            <a:ext cx="13319999" cy="6678751"/>
          </a:xfrm>
          <a:prstGeom prst="rect">
            <a:avLst/>
          </a:prstGeom>
          <a:noFill/>
        </p:spPr>
        <p:txBody>
          <a:bodyPr wrap="square" lIns="450000" rIns="450000" rtlCol="0">
            <a:spAutoFit/>
          </a:bodyPr>
          <a:lstStyle/>
          <a:p>
            <a:r>
              <a:rPr lang="en-US" sz="3600" b="1" dirty="0" smtClean="0">
                <a:latin typeface="Helvetica Neue"/>
                <a:cs typeface="Helvetica" panose="020B0604020202020204" pitchFamily="34" charset="0"/>
              </a:rPr>
              <a:t>Implementation and  </a:t>
            </a:r>
            <a:r>
              <a:rPr lang="en-US" sz="3600" b="1" dirty="0" smtClean="0">
                <a:latin typeface="Helvetica Neue"/>
                <a:cs typeface="Helvetica" panose="020B0604020202020204" pitchFamily="34" charset="0"/>
              </a:rPr>
              <a:t>testing of </a:t>
            </a:r>
            <a:r>
              <a:rPr lang="en-US" sz="3600" b="1" dirty="0" smtClean="0">
                <a:latin typeface="Helvetica Neue"/>
                <a:cs typeface="Helvetica" panose="020B0604020202020204" pitchFamily="34" charset="0"/>
              </a:rPr>
              <a:t>MCP/TLF software</a:t>
            </a:r>
          </a:p>
          <a:p>
            <a:pPr marL="725488" lvl="1" indent="-379413"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/>
                <a:cs typeface="Helvetica" panose="020B0604020202020204" pitchFamily="34" charset="0"/>
              </a:rPr>
              <a:t>Testing applicability of MCP in the Internet</a:t>
            </a:r>
          </a:p>
          <a:p>
            <a:pPr marL="725488" lvl="1" indent="-379413"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/>
                <a:cs typeface="Helvetica" panose="020B0604020202020204" pitchFamily="34" charset="0"/>
              </a:rPr>
              <a:t>Functional testing of </a:t>
            </a:r>
            <a:r>
              <a:rPr lang="en-US" sz="3200" dirty="0" err="1">
                <a:latin typeface="Helvetica Neue"/>
                <a:cs typeface="Helvetica" panose="020B0604020202020204" pitchFamily="34" charset="0"/>
              </a:rPr>
              <a:t>middlebox</a:t>
            </a:r>
            <a:r>
              <a:rPr lang="en-US" sz="3200" dirty="0">
                <a:latin typeface="Helvetica Neue"/>
                <a:cs typeface="Helvetica" panose="020B0604020202020204" pitchFamily="34" charset="0"/>
              </a:rPr>
              <a:t> 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implementation in </a:t>
            </a:r>
            <a:r>
              <a:rPr lang="en-US" sz="3200" dirty="0">
                <a:latin typeface="Helvetica Neue"/>
                <a:cs typeface="Helvetica" panose="020B0604020202020204" pitchFamily="34" charset="0"/>
              </a:rPr>
              <a:t>a NFV- based 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network</a:t>
            </a:r>
            <a:endParaRPr lang="en-US" sz="3200" dirty="0" smtClean="0">
              <a:latin typeface="Helvetica Neue"/>
              <a:cs typeface="Helvetica" panose="020B0604020202020204" pitchFamily="34" charset="0"/>
            </a:endParaRPr>
          </a:p>
          <a:p>
            <a:pPr marL="571500" indent="-571500">
              <a:buFont typeface="Arial" charset="0"/>
              <a:buChar char="•"/>
            </a:pPr>
            <a:endParaRPr lang="en-US" sz="28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3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Focus on current challenges to the Internet</a:t>
            </a:r>
          </a:p>
          <a:p>
            <a:pPr marL="725488" lvl="1" indent="-379413">
              <a:buFont typeface="Arial" charset="0"/>
              <a:buChar char="•"/>
            </a:pP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Congestion management in 4G/5G networks</a:t>
            </a:r>
          </a:p>
          <a:p>
            <a:pPr marL="725488" lvl="1" indent="-379413">
              <a:buFont typeface="Arial" charset="0"/>
              <a:buChar char="•"/>
            </a:pP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Low latency support for end-to-end applications</a:t>
            </a:r>
          </a:p>
          <a:p>
            <a:pPr marL="725488" lvl="1" indent="-379413">
              <a:buFont typeface="Arial" charset="0"/>
              <a:buChar char="•"/>
            </a:pP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Gateways for in-network privacy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protection</a:t>
            </a:r>
          </a:p>
          <a:p>
            <a:pPr marL="2325365" lvl="1" indent="-571500">
              <a:buFont typeface="Arial" charset="0"/>
              <a:buChar char="•"/>
            </a:pP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3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Leveraging FIRE </a:t>
            </a:r>
            <a:r>
              <a:rPr lang="en-US" sz="36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testbeds</a:t>
            </a:r>
            <a:r>
              <a:rPr lang="en-US" sz="3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for real-world experience</a:t>
            </a:r>
          </a:p>
          <a:p>
            <a:pPr marL="725488" lvl="1" indent="-379413">
              <a:buFont typeface="Arial" charset="0"/>
              <a:buChar char="•"/>
            </a:pP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MONROE provides access to a variety of  European broadband and mobile carriers</a:t>
            </a:r>
          </a:p>
        </p:txBody>
      </p:sp>
      <p:grpSp>
        <p:nvGrpSpPr>
          <p:cNvPr id="69" name="Group 194"/>
          <p:cNvGrpSpPr/>
          <p:nvPr/>
        </p:nvGrpSpPr>
        <p:grpSpPr>
          <a:xfrm>
            <a:off x="1773264" y="30183290"/>
            <a:ext cx="11746272" cy="3000836"/>
            <a:chOff x="0" y="0"/>
            <a:chExt cx="9900001" cy="2462598"/>
          </a:xfrm>
        </p:grpSpPr>
        <p:sp>
          <p:nvSpPr>
            <p:cNvPr id="70" name="Shape 179"/>
            <p:cNvSpPr/>
            <p:nvPr/>
          </p:nvSpPr>
          <p:spPr>
            <a:xfrm>
              <a:off x="0" y="0"/>
              <a:ext cx="2328269" cy="108351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hueOff val="-782216"/>
                    <a:satOff val="13445"/>
                    <a:lumOff val="36756"/>
                  </a:schemeClr>
                </a:gs>
                <a:gs pos="35000">
                  <a:srgbClr val="FFD0C3"/>
                </a:gs>
                <a:gs pos="100000">
                  <a:schemeClr val="accent4">
                    <a:hueOff val="-854692"/>
                    <a:satOff val="13445"/>
                    <a:lumOff val="48875"/>
                  </a:schemeClr>
                </a:gs>
              </a:gsLst>
              <a:lin ang="16200000" scaled="0"/>
            </a:gradFill>
            <a:ln w="12700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1800"/>
              </a:pPr>
              <a:r>
                <a:rPr dirty="0"/>
                <a:t>active A/B test</a:t>
              </a:r>
            </a:p>
            <a:p>
              <a:pPr algn="ctr">
                <a:defRPr sz="1800"/>
              </a:pPr>
              <a:r>
                <a:rPr dirty="0"/>
                <a:t>(</a:t>
              </a:r>
              <a:r>
                <a:rPr dirty="0" err="1"/>
                <a:t>PathSpider</a:t>
              </a:r>
              <a:r>
                <a:rPr dirty="0"/>
                <a:t>)</a:t>
              </a:r>
            </a:p>
          </p:txBody>
        </p:sp>
        <p:sp>
          <p:nvSpPr>
            <p:cNvPr id="71" name="Shape 180"/>
            <p:cNvSpPr/>
            <p:nvPr/>
          </p:nvSpPr>
          <p:spPr>
            <a:xfrm>
              <a:off x="7808523" y="263435"/>
              <a:ext cx="2091478" cy="5168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hueOff val="-782216"/>
                    <a:satOff val="13445"/>
                    <a:lumOff val="36756"/>
                  </a:schemeClr>
                </a:gs>
                <a:gs pos="35000">
                  <a:srgbClr val="FFD0C3"/>
                </a:gs>
                <a:gs pos="100000">
                  <a:schemeClr val="accent4">
                    <a:hueOff val="-854692"/>
                    <a:satOff val="13445"/>
                    <a:lumOff val="48875"/>
                  </a:schemeClr>
                </a:gs>
              </a:gsLst>
              <a:lin ang="16200000" scaled="0"/>
            </a:gradFill>
            <a:ln w="12700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r>
                <a:t>traceroute</a:t>
              </a:r>
            </a:p>
          </p:txBody>
        </p:sp>
        <p:sp>
          <p:nvSpPr>
            <p:cNvPr id="72" name="Shape 181"/>
            <p:cNvSpPr/>
            <p:nvPr/>
          </p:nvSpPr>
          <p:spPr>
            <a:xfrm>
              <a:off x="0" y="1379080"/>
              <a:ext cx="2328269" cy="108351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hueOff val="-782216"/>
                    <a:satOff val="13445"/>
                    <a:lumOff val="36756"/>
                  </a:schemeClr>
                </a:gs>
                <a:gs pos="35000">
                  <a:srgbClr val="FFD0C3"/>
                </a:gs>
                <a:gs pos="100000">
                  <a:schemeClr val="accent4">
                    <a:hueOff val="-854692"/>
                    <a:satOff val="13445"/>
                    <a:lumOff val="48875"/>
                  </a:schemeClr>
                </a:gs>
              </a:gsLst>
              <a:lin ang="16200000" scaled="0"/>
            </a:gradFill>
            <a:ln w="12700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2000"/>
              </a:pPr>
              <a:r>
                <a:t>mod trace</a:t>
              </a:r>
            </a:p>
            <a:p>
              <a:pPr algn="ctr">
                <a:defRPr sz="2000"/>
              </a:pPr>
              <a:r>
                <a:t>(tracebox)</a:t>
              </a:r>
            </a:p>
          </p:txBody>
        </p:sp>
        <p:sp>
          <p:nvSpPr>
            <p:cNvPr id="73" name="Shape 182"/>
            <p:cNvSpPr/>
            <p:nvPr/>
          </p:nvSpPr>
          <p:spPr>
            <a:xfrm>
              <a:off x="7808523" y="1014115"/>
              <a:ext cx="2091478" cy="51686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hueOff val="-782216"/>
                    <a:satOff val="13445"/>
                    <a:lumOff val="36756"/>
                  </a:schemeClr>
                </a:gs>
                <a:gs pos="35000">
                  <a:srgbClr val="FFD0C3"/>
                </a:gs>
                <a:gs pos="100000">
                  <a:schemeClr val="accent4">
                    <a:hueOff val="-854692"/>
                    <a:satOff val="13445"/>
                    <a:lumOff val="48875"/>
                  </a:schemeClr>
                </a:gs>
              </a:gsLst>
              <a:lin ang="16200000" scaled="0"/>
            </a:gradFill>
            <a:ln w="12700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r>
                <a:t>looking glass</a:t>
              </a:r>
            </a:p>
          </p:txBody>
        </p:sp>
        <p:sp>
          <p:nvSpPr>
            <p:cNvPr id="74" name="Shape 183"/>
            <p:cNvSpPr/>
            <p:nvPr/>
          </p:nvSpPr>
          <p:spPr>
            <a:xfrm>
              <a:off x="7808523" y="1759966"/>
              <a:ext cx="2091478" cy="51686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hueOff val="-782216"/>
                    <a:satOff val="13445"/>
                    <a:lumOff val="36756"/>
                  </a:schemeClr>
                </a:gs>
                <a:gs pos="35000">
                  <a:srgbClr val="FFD0C3"/>
                </a:gs>
                <a:gs pos="100000">
                  <a:schemeClr val="accent4">
                    <a:hueOff val="-854692"/>
                    <a:satOff val="13445"/>
                    <a:lumOff val="48875"/>
                  </a:schemeClr>
                </a:gs>
              </a:gsLst>
              <a:lin ang="16200000" scaled="0"/>
            </a:gradFill>
            <a:ln w="12700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r>
                <a:t>etc.</a:t>
              </a:r>
            </a:p>
          </p:txBody>
        </p:sp>
        <p:sp>
          <p:nvSpPr>
            <p:cNvPr id="75" name="Shape 184"/>
            <p:cNvSpPr/>
            <p:nvPr/>
          </p:nvSpPr>
          <p:spPr>
            <a:xfrm>
              <a:off x="4128066" y="251084"/>
              <a:ext cx="2126932" cy="2126932"/>
            </a:xfrm>
            <a:prstGeom prst="ellipse">
              <a:avLst/>
            </a:prstGeom>
            <a:gradFill flip="none" rotWithShape="1">
              <a:gsLst>
                <a:gs pos="0">
                  <a:srgbClr val="CE2100"/>
                </a:gs>
                <a:gs pos="100000">
                  <a:schemeClr val="accent5">
                    <a:hueOff val="-477027"/>
                    <a:satOff val="5825"/>
                    <a:lumOff val="41095"/>
                  </a:schemeClr>
                </a:gs>
              </a:gsLst>
              <a:lin ang="16200000" scaled="0"/>
            </a:gradFill>
            <a:ln w="9525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  <a:r>
                <a:rPr dirty="0"/>
                <a:t>observations</a:t>
              </a:r>
            </a:p>
            <a:p>
              <a:pPr algn="ctr">
                <a:defRPr sz="2000">
                  <a:solidFill>
                    <a:srgbClr val="FFFFFF"/>
                  </a:solidFill>
                </a:defRPr>
              </a:pPr>
              <a:r>
                <a:rPr dirty="0"/>
                <a:t>{t,p,c,v}</a:t>
              </a:r>
            </a:p>
          </p:txBody>
        </p:sp>
        <p:sp>
          <p:nvSpPr>
            <p:cNvPr id="76" name="Shape 185"/>
            <p:cNvSpPr/>
            <p:nvPr/>
          </p:nvSpPr>
          <p:spPr>
            <a:xfrm>
              <a:off x="3400728" y="614483"/>
              <a:ext cx="924800" cy="1400134"/>
            </a:xfrm>
            <a:prstGeom prst="rightArrow">
              <a:avLst>
                <a:gd name="adj1" fmla="val 32000"/>
                <a:gd name="adj2" fmla="val 48649"/>
              </a:avLst>
            </a:prstGeom>
            <a:gradFill flip="none" rotWithShape="1">
              <a:gsLst>
                <a:gs pos="0">
                  <a:srgbClr val="CE2100"/>
                </a:gs>
                <a:gs pos="100000">
                  <a:schemeClr val="accent5">
                    <a:hueOff val="-477027"/>
                    <a:satOff val="5825"/>
                    <a:lumOff val="41095"/>
                  </a:schemeClr>
                </a:gs>
              </a:gsLst>
              <a:lin ang="16200000" scaled="0"/>
            </a:gradFill>
            <a:ln w="9525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Shape 186"/>
            <p:cNvSpPr/>
            <p:nvPr/>
          </p:nvSpPr>
          <p:spPr>
            <a:xfrm rot="16200000">
              <a:off x="2162909" y="1013794"/>
              <a:ext cx="2091478" cy="60151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E2100"/>
                </a:gs>
                <a:gs pos="100000">
                  <a:schemeClr val="accent5">
                    <a:hueOff val="-477027"/>
                    <a:satOff val="5825"/>
                    <a:lumOff val="41095"/>
                  </a:schemeClr>
                </a:gs>
              </a:gsLst>
              <a:lin ang="16200000" scaled="0"/>
            </a:gradFill>
            <a:ln w="9525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2100">
                  <a:solidFill>
                    <a:srgbClr val="FFFFFF"/>
                  </a:solidFill>
                </a:defRPr>
              </a:lvl1pPr>
            </a:lstStyle>
            <a:p>
              <a:r>
                <a:t>preanalysis</a:t>
              </a:r>
            </a:p>
          </p:txBody>
        </p:sp>
        <p:sp>
          <p:nvSpPr>
            <p:cNvPr id="78" name="Shape 187"/>
            <p:cNvSpPr/>
            <p:nvPr/>
          </p:nvSpPr>
          <p:spPr>
            <a:xfrm>
              <a:off x="5996420" y="614483"/>
              <a:ext cx="795889" cy="1400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10" y="14256"/>
                  </a:moveTo>
                  <a:lnTo>
                    <a:pt x="12210" y="21600"/>
                  </a:lnTo>
                  <a:lnTo>
                    <a:pt x="0" y="10800"/>
                  </a:lnTo>
                  <a:lnTo>
                    <a:pt x="12210" y="0"/>
                  </a:lnTo>
                  <a:lnTo>
                    <a:pt x="12210" y="7344"/>
                  </a:lnTo>
                  <a:lnTo>
                    <a:pt x="21600" y="7344"/>
                  </a:lnTo>
                  <a:lnTo>
                    <a:pt x="21600" y="1425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E2100"/>
                </a:gs>
                <a:gs pos="100000">
                  <a:schemeClr val="accent5">
                    <a:hueOff val="-477027"/>
                    <a:satOff val="5825"/>
                    <a:lumOff val="41095"/>
                  </a:schemeClr>
                </a:gs>
              </a:gsLst>
              <a:lin ang="16200000" scaled="0"/>
            </a:gradFill>
            <a:ln w="9525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9" name="Shape 188"/>
            <p:cNvSpPr/>
            <p:nvPr/>
          </p:nvSpPr>
          <p:spPr>
            <a:xfrm rot="16200000">
              <a:off x="6036327" y="974086"/>
              <a:ext cx="2091477" cy="60151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E2100"/>
                </a:gs>
                <a:gs pos="100000">
                  <a:schemeClr val="accent5">
                    <a:hueOff val="-477027"/>
                    <a:satOff val="5825"/>
                    <a:lumOff val="41095"/>
                  </a:schemeClr>
                </a:gs>
              </a:gsLst>
              <a:lin ang="16200000" scaled="0"/>
            </a:gradFill>
            <a:ln w="9525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2100">
                  <a:solidFill>
                    <a:srgbClr val="FFFFFF"/>
                  </a:solidFill>
                </a:defRPr>
              </a:lvl1pPr>
            </a:lstStyle>
            <a:p>
              <a:r>
                <a:t>preanalysis</a:t>
              </a:r>
            </a:p>
          </p:txBody>
        </p:sp>
        <p:sp>
          <p:nvSpPr>
            <p:cNvPr id="80" name="Shape 189"/>
            <p:cNvSpPr/>
            <p:nvPr/>
          </p:nvSpPr>
          <p:spPr>
            <a:xfrm flipH="1" flipV="1">
              <a:off x="7326515" y="529082"/>
              <a:ext cx="505254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1" name="Shape 190"/>
            <p:cNvSpPr/>
            <p:nvPr/>
          </p:nvSpPr>
          <p:spPr>
            <a:xfrm flipH="1">
              <a:off x="7326515" y="1272545"/>
              <a:ext cx="505254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2" name="Shape 191"/>
            <p:cNvSpPr/>
            <p:nvPr/>
          </p:nvSpPr>
          <p:spPr>
            <a:xfrm flipH="1">
              <a:off x="7326515" y="1967850"/>
              <a:ext cx="505254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3" name="Shape 192"/>
            <p:cNvSpPr/>
            <p:nvPr/>
          </p:nvSpPr>
          <p:spPr>
            <a:xfrm>
              <a:off x="2324324" y="541758"/>
              <a:ext cx="612013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4" name="Shape 193"/>
            <p:cNvSpPr/>
            <p:nvPr/>
          </p:nvSpPr>
          <p:spPr>
            <a:xfrm>
              <a:off x="2324324" y="1900785"/>
              <a:ext cx="612013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82042" y="13314879"/>
            <a:ext cx="1052871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i="1" dirty="0" smtClean="0">
                <a:latin typeface="Helvetica Neue" charset="0"/>
                <a:ea typeface="Helvetica Neue" charset="0"/>
                <a:cs typeface="Helvetica Neue" charset="0"/>
              </a:rPr>
              <a:t>To understand </a:t>
            </a:r>
            <a:r>
              <a:rPr lang="en-US" sz="4400" b="1" i="1" dirty="0" err="1" smtClean="0">
                <a:latin typeface="Helvetica Neue" charset="0"/>
                <a:ea typeface="Helvetica Neue" charset="0"/>
                <a:cs typeface="Helvetica Neue" charset="0"/>
              </a:rPr>
              <a:t>middlebox</a:t>
            </a:r>
            <a:r>
              <a:rPr lang="en-US" sz="4400" b="1" i="1" dirty="0" smtClean="0">
                <a:latin typeface="Helvetica Neue" charset="0"/>
                <a:ea typeface="Helvetica Neue" charset="0"/>
                <a:cs typeface="Helvetica Neue" charset="0"/>
              </a:rPr>
              <a:t> impairment, </a:t>
            </a:r>
          </a:p>
          <a:p>
            <a:pPr algn="ctr"/>
            <a:r>
              <a:rPr lang="en-US" sz="4400" b="1" i="1" dirty="0" smtClean="0">
                <a:latin typeface="Helvetica Neue" charset="0"/>
                <a:ea typeface="Helvetica Neue" charset="0"/>
                <a:cs typeface="Helvetica Neue" charset="0"/>
              </a:rPr>
              <a:t>we must first measure it.</a:t>
            </a:r>
            <a:endParaRPr lang="en-US" sz="4400" b="1" i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376220" y="13316400"/>
            <a:ext cx="117310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i="1" dirty="0" smtClean="0">
                <a:latin typeface="Helvetica Neue" charset="0"/>
                <a:ea typeface="Helvetica Neue" charset="0"/>
                <a:cs typeface="Helvetica Neue" charset="0"/>
              </a:rPr>
              <a:t>Then we adjust the Internet architecture</a:t>
            </a:r>
          </a:p>
          <a:p>
            <a:pPr algn="ctr"/>
            <a:r>
              <a:rPr lang="en-US" sz="4400" b="1" i="1" dirty="0" smtClean="0">
                <a:latin typeface="Helvetica Neue" charset="0"/>
                <a:ea typeface="Helvetica Neue" charset="0"/>
                <a:cs typeface="Helvetica Neue" charset="0"/>
              </a:rPr>
              <a:t>for explicit cooperation with path elements</a:t>
            </a:r>
            <a:endParaRPr lang="en-US" sz="4400" b="1" i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8177" y="17410189"/>
            <a:ext cx="11056446" cy="3889907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6486716" y="27172859"/>
            <a:ext cx="1198437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i="1" dirty="0" smtClean="0">
                <a:latin typeface="Helvetica Neue" charset="0"/>
                <a:ea typeface="Helvetica Neue" charset="0"/>
                <a:cs typeface="Helvetica Neue" charset="0"/>
              </a:rPr>
              <a:t>Finally, we verify that new protocols</a:t>
            </a:r>
          </a:p>
          <a:p>
            <a:pPr algn="ctr"/>
            <a:r>
              <a:rPr lang="en-US" sz="4400" b="1" i="1" dirty="0">
                <a:latin typeface="Helvetica Neue" charset="0"/>
                <a:ea typeface="Helvetica Neue" charset="0"/>
                <a:cs typeface="Helvetica Neue" charset="0"/>
              </a:rPr>
              <a:t>c</a:t>
            </a:r>
            <a:r>
              <a:rPr lang="en-US" sz="4400" b="1" i="1" dirty="0" smtClean="0">
                <a:latin typeface="Helvetica Neue" charset="0"/>
                <a:ea typeface="Helvetica Neue" charset="0"/>
                <a:cs typeface="Helvetica Neue" charset="0"/>
              </a:rPr>
              <a:t>an coexist and be incrementally </a:t>
            </a:r>
            <a:r>
              <a:rPr lang="en-US" sz="4400" b="1" i="1" dirty="0" smtClean="0">
                <a:latin typeface="Helvetica Neue" charset="0"/>
                <a:ea typeface="Helvetica Neue" charset="0"/>
                <a:cs typeface="Helvetica Neue" charset="0"/>
              </a:rPr>
              <a:t>deployed  </a:t>
            </a:r>
          </a:p>
          <a:p>
            <a:pPr algn="ctr"/>
            <a:r>
              <a:rPr lang="en-US" sz="4400" b="1" i="1" dirty="0" smtClean="0">
                <a:latin typeface="Helvetica Neue" charset="0"/>
                <a:ea typeface="Helvetica Neue" charset="0"/>
                <a:cs typeface="Helvetica Neue" charset="0"/>
              </a:rPr>
              <a:t>in today’s Internet</a:t>
            </a:r>
            <a:endParaRPr lang="en-US" sz="4400" b="1" i="1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40240" y="37528505"/>
            <a:ext cx="256668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1" dirty="0" smtClean="0">
                <a:latin typeface="Helvetica Neue" charset="0"/>
                <a:ea typeface="Helvetica Neue" charset="0"/>
                <a:cs typeface="Helvetica Neue" charset="0"/>
              </a:rPr>
              <a:t>Learn more, and follow our progress: https://</a:t>
            </a:r>
            <a:r>
              <a:rPr lang="en-US" sz="6600" b="1" i="1" dirty="0" err="1" smtClean="0">
                <a:latin typeface="Helvetica Neue" charset="0"/>
                <a:ea typeface="Helvetica Neue" charset="0"/>
                <a:cs typeface="Helvetica Neue" charset="0"/>
              </a:rPr>
              <a:t>mami-project.eu</a:t>
            </a:r>
            <a:endParaRPr lang="en-US" sz="6600" b="1" i="1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6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208</Words>
  <Application>Microsoft Office PowerPoint</Application>
  <PresentationFormat>Benutzerdefiniert</PresentationFormat>
  <Paragraphs>89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Bauhaus 93</vt:lpstr>
      <vt:lpstr>Calibri</vt:lpstr>
      <vt:lpstr>Helvetica</vt:lpstr>
      <vt:lpstr>Helvetica Neue</vt:lpstr>
      <vt:lpstr>Wingdings</vt:lpstr>
      <vt:lpstr>Larissa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</dc:creator>
  <cp:lastModifiedBy>Mirja</cp:lastModifiedBy>
  <cp:revision>31</cp:revision>
  <dcterms:created xsi:type="dcterms:W3CDTF">2016-04-13T18:03:01Z</dcterms:created>
  <dcterms:modified xsi:type="dcterms:W3CDTF">2016-04-15T13:34:47Z</dcterms:modified>
</cp:coreProperties>
</file>