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EAA"/>
    <a:srgbClr val="FF8080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10" d="100"/>
          <a:sy n="10" d="100"/>
        </p:scale>
        <p:origin x="1236" y="6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8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8" y="666000"/>
            <a:ext cx="22031325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pieren 7"/>
          <p:cNvGrpSpPr/>
          <p:nvPr userDrawn="1"/>
        </p:nvGrpSpPr>
        <p:grpSpPr>
          <a:xfrm>
            <a:off x="666000" y="39148450"/>
            <a:ext cx="28944000" cy="1477699"/>
            <a:chOff x="180000" y="215900"/>
            <a:chExt cx="12640076" cy="648100"/>
          </a:xfrm>
        </p:grpSpPr>
        <p:sp>
          <p:nvSpPr>
            <p:cNvPr id="9" name="Shape 16"/>
            <p:cNvSpPr/>
            <p:nvPr/>
          </p:nvSpPr>
          <p:spPr>
            <a:xfrm>
              <a:off x="180000" y="215900"/>
              <a:ext cx="4140000" cy="648000"/>
            </a:xfrm>
            <a:prstGeom prst="rect">
              <a:avLst/>
            </a:prstGeom>
            <a:solidFill>
              <a:srgbClr val="FF8080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measurement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0" name="Shape 16"/>
            <p:cNvSpPr/>
            <p:nvPr userDrawn="1"/>
          </p:nvSpPr>
          <p:spPr>
            <a:xfrm>
              <a:off x="8680076" y="215900"/>
              <a:ext cx="4140000" cy="631566"/>
            </a:xfrm>
            <a:prstGeom prst="rect">
              <a:avLst/>
            </a:prstGeom>
            <a:solidFill>
              <a:srgbClr val="80B3FF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experimentation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  <p:sp>
          <p:nvSpPr>
            <p:cNvPr id="11" name="Shape 16"/>
            <p:cNvSpPr/>
            <p:nvPr userDrawn="1"/>
          </p:nvSpPr>
          <p:spPr>
            <a:xfrm>
              <a:off x="4450632" y="216000"/>
              <a:ext cx="4140000" cy="648000"/>
            </a:xfrm>
            <a:prstGeom prst="rect">
              <a:avLst/>
            </a:prstGeom>
            <a:solidFill>
              <a:srgbClr val="87DEAA"/>
            </a:solidFill>
            <a:ln w="25400" cap="rnd">
              <a:round/>
            </a:ln>
          </p:spPr>
          <p:txBody>
            <a:bodyPr lIns="180000" tIns="0" rIns="180000" bIns="0" anchor="ctr"/>
            <a:lstStyle/>
            <a:p>
              <a:pPr lvl="0" algn="l" defTabSz="825500">
                <a:buClr>
                  <a:srgbClr val="FFFFFF"/>
                </a:buClr>
                <a:def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6000" noProof="0" dirty="0" smtClean="0">
                  <a:latin typeface="Bauhaus 93" panose="04030905020B02020C02" pitchFamily="82" charset="0"/>
                </a:rPr>
                <a:t>architecture</a:t>
              </a:r>
              <a:endParaRPr lang="en-US" sz="6000" noProof="0" dirty="0">
                <a:latin typeface="Bauhaus 93" panose="04030905020B02020C02" pitchFamily="82" charset="0"/>
              </a:endParaRPr>
            </a:p>
          </p:txBody>
        </p:sp>
      </p:grp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84" y="40824011"/>
            <a:ext cx="1923719" cy="1285684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" y="40824011"/>
            <a:ext cx="1482401" cy="1644653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270641" y="40626150"/>
            <a:ext cx="25350545" cy="1018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This project has received funding from the European Union’s Horizon 2020 research and innovation </a:t>
            </a:r>
            <a:r>
              <a:rPr kumimoji="0" lang="en-US" sz="2400" b="0" i="1" u="none" strike="noStrike" cap="none" spc="0" normalizeH="0" baseline="0" dirty="0" err="1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programme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under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grant agreement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No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688421.</a:t>
            </a:r>
          </a:p>
          <a:p>
            <a:pPr marL="0" marR="0" lvl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opinions expressed and arguments employed reflect only the authors' </a:t>
            </a:r>
            <a:r>
              <a:rPr kumimoji="0" lang="en-US" sz="2400" b="0" i="1" u="none" strike="noStrike" cap="none" spc="0" normalizeH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view</a:t>
            </a: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. The European Commission is not responsible for any use that may be made of that information.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351818" y="41565478"/>
            <a:ext cx="17188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Supported by the Swiss State Secretariat for Education, Research and Innovation under contract number 15.0268. </a:t>
            </a:r>
            <a:endParaRPr kumimoji="0" lang="en-US" sz="2400" b="0" i="1" u="none" strike="noStrike" cap="none" spc="0" normalizeH="0" baseline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1295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sz="2400" b="0" i="1" u="none" strike="noStrike" cap="none" spc="0" normalizeH="0" baseline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Helvetica Neue"/>
              </a:rPr>
              <a:t>The opinions expressed and arguments employed herein do not necessarily reflect the official views of the Swiss Government.</a:t>
            </a:r>
            <a:endParaRPr kumimoji="0" lang="en-US" sz="2400" b="0" i="1" u="none" strike="noStrike" cap="none" spc="0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6903" y="711360"/>
            <a:ext cx="10058400" cy="490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168"/>
          <p:cNvSpPr/>
          <p:nvPr/>
        </p:nvSpPr>
        <p:spPr>
          <a:xfrm>
            <a:off x="2134719" y="12977851"/>
            <a:ext cx="692176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deployed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middleboxes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169"/>
          <p:cNvSpPr/>
          <p:nvPr/>
        </p:nvSpPr>
        <p:spPr>
          <a:xfrm>
            <a:off x="11524484" y="12977851"/>
            <a:ext cx="719588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middlebox</a:t>
            </a: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3" name="Shape 170"/>
          <p:cNvSpPr/>
          <p:nvPr/>
        </p:nvSpPr>
        <p:spPr>
          <a:xfrm>
            <a:off x="19843447" y="12977851"/>
            <a:ext cx="9611605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of use case applicability </a:t>
            </a:r>
            <a:b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4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4800" dirty="0" err="1">
                <a:latin typeface="Arial" panose="020B0604020202020204" pitchFamily="34" charset="0"/>
                <a:cs typeface="Arial" panose="020B0604020202020204" pitchFamily="34" charset="0"/>
              </a:rPr>
              <a:t>deployability</a:t>
            </a:r>
            <a:endParaRPr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4650838" y="5942299"/>
            <a:ext cx="4943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ami-project.eu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50"/>
          <p:cNvSpPr/>
          <p:nvPr/>
        </p:nvSpPr>
        <p:spPr>
          <a:xfrm>
            <a:off x="2926594" y="11812660"/>
            <a:ext cx="5338018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 smtClean="0"/>
              <a:t>measurement</a:t>
            </a:r>
            <a:endParaRPr dirty="0"/>
          </a:p>
        </p:txBody>
      </p:sp>
      <p:pic>
        <p:nvPicPr>
          <p:cNvPr id="38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4853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64"/>
          <p:cNvSpPr/>
          <p:nvPr/>
        </p:nvSpPr>
        <p:spPr>
          <a:xfrm>
            <a:off x="12640175" y="11812660"/>
            <a:ext cx="4964501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architecture</a:t>
            </a:r>
          </a:p>
        </p:txBody>
      </p:sp>
      <p:pic>
        <p:nvPicPr>
          <p:cNvPr id="40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31676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78"/>
          <p:cNvSpPr/>
          <p:nvPr/>
        </p:nvSpPr>
        <p:spPr>
          <a:xfrm>
            <a:off x="21346261" y="11812660"/>
            <a:ext cx="6605976" cy="116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 algn="ctr"/>
            <a:r>
              <a:rPr dirty="0"/>
              <a:t>experimentation</a:t>
            </a:r>
          </a:p>
        </p:txBody>
      </p:sp>
      <p:pic>
        <p:nvPicPr>
          <p:cNvPr id="42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58499" y="7718413"/>
            <a:ext cx="4381500" cy="4381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0" name="Gruppieren 49"/>
          <p:cNvGrpSpPr/>
          <p:nvPr/>
        </p:nvGrpSpPr>
        <p:grpSpPr>
          <a:xfrm>
            <a:off x="987731" y="15302909"/>
            <a:ext cx="14007935" cy="9401933"/>
            <a:chOff x="15860732" y="15150509"/>
            <a:chExt cx="14007935" cy="9401933"/>
          </a:xfrm>
        </p:grpSpPr>
        <p:sp>
          <p:nvSpPr>
            <p:cNvPr id="36" name="Abgerundetes Rechteck 35"/>
            <p:cNvSpPr/>
            <p:nvPr/>
          </p:nvSpPr>
          <p:spPr>
            <a:xfrm>
              <a:off x="15860732" y="156972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FF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image5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7677917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  <p:grpSp>
        <p:nvGrpSpPr>
          <p:cNvPr id="49" name="Gruppieren 48"/>
          <p:cNvGrpSpPr/>
          <p:nvPr/>
        </p:nvGrpSpPr>
        <p:grpSpPr>
          <a:xfrm>
            <a:off x="970800" y="25574669"/>
            <a:ext cx="13985254" cy="9554333"/>
            <a:chOff x="970800" y="15150509"/>
            <a:chExt cx="13985254" cy="9554333"/>
          </a:xfrm>
        </p:grpSpPr>
        <p:pic>
          <p:nvPicPr>
            <p:cNvPr id="45" name="image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65304" y="15150509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47" name="Abgerundetes Rechteck 46"/>
            <p:cNvSpPr/>
            <p:nvPr/>
          </p:nvSpPr>
          <p:spPr>
            <a:xfrm>
              <a:off x="970800" y="15849600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0B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15883413" y="15348392"/>
            <a:ext cx="13985254" cy="9312442"/>
            <a:chOff x="970800" y="26278135"/>
            <a:chExt cx="13985254" cy="9312442"/>
          </a:xfrm>
        </p:grpSpPr>
        <p:sp>
          <p:nvSpPr>
            <p:cNvPr id="44" name="Abgerundetes Rechteck 43"/>
            <p:cNvSpPr/>
            <p:nvPr/>
          </p:nvSpPr>
          <p:spPr>
            <a:xfrm>
              <a:off x="970800" y="26735335"/>
              <a:ext cx="13320000" cy="8855242"/>
            </a:xfrm>
            <a:prstGeom prst="roundRect">
              <a:avLst/>
            </a:prstGeom>
            <a:noFill/>
            <a:ln w="127000">
              <a:solidFill>
                <a:srgbClr val="87DE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image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65304" y="26278135"/>
              <a:ext cx="2190750" cy="219075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206260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Helvetica Neue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Mirja</dc:creator>
  <cp:lastModifiedBy>Mirja</cp:lastModifiedBy>
  <cp:revision>10</cp:revision>
  <dcterms:created xsi:type="dcterms:W3CDTF">2016-04-13T18:03:01Z</dcterms:created>
  <dcterms:modified xsi:type="dcterms:W3CDTF">2016-04-13T20:42:03Z</dcterms:modified>
</cp:coreProperties>
</file>