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4" r:id="rId2"/>
    <p:sldId id="275" r:id="rId3"/>
    <p:sldId id="281" r:id="rId4"/>
    <p:sldId id="277" r:id="rId5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6" autoAdjust="0"/>
    <p:restoredTop sz="94649" autoAdjust="0"/>
  </p:normalViewPr>
  <p:slideViewPr>
    <p:cSldViewPr>
      <p:cViewPr varScale="1">
        <p:scale>
          <a:sx n="61" d="100"/>
          <a:sy n="61" d="100"/>
        </p:scale>
        <p:origin x="1056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04.07.17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 as of July 2017</a:t>
            </a:r>
            <a:br>
              <a:rPr lang="en-GB" dirty="0" smtClean="0"/>
            </a:br>
            <a:r>
              <a:rPr lang="en-GB" dirty="0" smtClean="0"/>
              <a:t>Oslo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111801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Landscape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Doing reasonably well </a:t>
            </a:r>
          </a:p>
          <a:p>
            <a:pPr lvl="1"/>
            <a:r>
              <a:rPr lang="en-GB" dirty="0" smtClean="0"/>
              <a:t>Deliverables on time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Observatory and FIRE fronts</a:t>
            </a:r>
          </a:p>
          <a:p>
            <a:r>
              <a:rPr lang="en-GB" dirty="0" smtClean="0"/>
              <a:t>Standardization fronts</a:t>
            </a:r>
          </a:p>
          <a:p>
            <a:pPr lvl="1"/>
            <a:r>
              <a:rPr lang="en-GB" dirty="0" smtClean="0"/>
              <a:t>IETF/IRTF (QUIC, TSVWG, PANRG…) and ETSI NFV (MCP, measurement support, STAR)</a:t>
            </a:r>
          </a:p>
          <a:p>
            <a:pPr lvl="1"/>
            <a:r>
              <a:rPr lang="en-GB" dirty="0" smtClean="0"/>
              <a:t>Doing IETF hackathons – One-bit and STAR</a:t>
            </a:r>
          </a:p>
          <a:p>
            <a:pPr lvl="1"/>
            <a:r>
              <a:rPr lang="en-GB" dirty="0" smtClean="0"/>
              <a:t>What to do with ETSI CYBER</a:t>
            </a:r>
          </a:p>
          <a:p>
            <a:pPr lvl="1"/>
            <a:r>
              <a:rPr lang="en-GB" dirty="0" smtClean="0"/>
              <a:t>Do we want to collaborate with IEEE ETIWG</a:t>
            </a:r>
          </a:p>
          <a:p>
            <a:r>
              <a:rPr lang="en-GB" dirty="0" smtClean="0"/>
              <a:t>Publications</a:t>
            </a:r>
          </a:p>
          <a:p>
            <a:pPr lvl="1"/>
            <a:r>
              <a:rPr lang="en-GB" dirty="0" smtClean="0"/>
              <a:t>Fine, including a joint workshop with MONROE</a:t>
            </a:r>
          </a:p>
          <a:p>
            <a:pPr lvl="1"/>
            <a:r>
              <a:rPr lang="en-GB" dirty="0" smtClean="0"/>
              <a:t>High-impact targets?</a:t>
            </a:r>
          </a:p>
          <a:p>
            <a:r>
              <a:rPr lang="en-GB" dirty="0"/>
              <a:t>E</a:t>
            </a:r>
            <a:r>
              <a:rPr lang="en-GB" dirty="0" smtClean="0"/>
              <a:t>xploitation</a:t>
            </a:r>
          </a:p>
          <a:p>
            <a:pPr lvl="1"/>
            <a:r>
              <a:rPr lang="en-GB" dirty="0" smtClean="0"/>
              <a:t>The industrial workshop matter </a:t>
            </a:r>
          </a:p>
          <a:p>
            <a:pPr lvl="1"/>
            <a:r>
              <a:rPr lang="en-GB" dirty="0" smtClean="0"/>
              <a:t>GSMA experiments</a:t>
            </a:r>
          </a:p>
          <a:p>
            <a:pPr lvl="1"/>
            <a:r>
              <a:rPr lang="en-GB" dirty="0" smtClean="0"/>
              <a:t>The opportunity with security vendors (SYMANTEC)</a:t>
            </a:r>
          </a:p>
          <a:p>
            <a:pPr lvl="1"/>
            <a:r>
              <a:rPr lang="en-GB" dirty="0" smtClean="0"/>
              <a:t>Contributing to </a:t>
            </a:r>
            <a:r>
              <a:rPr lang="en-GB" dirty="0" err="1" smtClean="0"/>
              <a:t>FD.io</a:t>
            </a:r>
            <a:r>
              <a:rPr lang="en-GB" dirty="0" smtClean="0"/>
              <a:t>/OSM/OPNFV/…</a:t>
            </a:r>
          </a:p>
          <a:p>
            <a:r>
              <a:rPr lang="en-GB" dirty="0" smtClean="0"/>
              <a:t>Public Communication</a:t>
            </a:r>
          </a:p>
          <a:p>
            <a:pPr lvl="1"/>
            <a:r>
              <a:rPr lang="en-GB" dirty="0" smtClean="0"/>
              <a:t>Metering Observatory accesses and software downloads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3051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on WP4 Deliverables and Milestones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ü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>
              <a:buFont typeface="Wingdings" charset="2"/>
              <a:buChar char="ü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</a:t>
            </a:r>
            <a:r>
              <a:rPr lang="en-GB" dirty="0" smtClean="0"/>
              <a:t>M6</a:t>
            </a:r>
          </a:p>
          <a:p>
            <a:pPr>
              <a:buFont typeface="Wingdings" charset="2"/>
              <a:buChar char="ü"/>
            </a:pPr>
            <a:r>
              <a:rPr lang="en-GB" dirty="0" smtClean="0">
                <a:solidFill>
                  <a:schemeClr val="tx1"/>
                </a:solidFill>
              </a:rPr>
              <a:t>MS4 </a:t>
            </a: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i="1" dirty="0" smtClean="0">
                <a:solidFill>
                  <a:schemeClr val="tx1"/>
                </a:solidFill>
              </a:rPr>
              <a:t>External Middlebox Observatory Release</a:t>
            </a:r>
            <a:r>
              <a:rPr lang="en-GB" dirty="0" smtClean="0">
                <a:solidFill>
                  <a:schemeClr val="tx1"/>
                </a:solidFill>
              </a:rPr>
              <a:t>. M12</a:t>
            </a:r>
          </a:p>
          <a:p>
            <a:pPr lvl="1"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Released on March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ppleColorEmoji" charset="0"/>
              <a:buChar char="❓"/>
            </a:pPr>
            <a:r>
              <a:rPr lang="en-GB" dirty="0" smtClean="0">
                <a:solidFill>
                  <a:schemeClr val="tx1"/>
                </a:solidFill>
              </a:rPr>
              <a:t>MS6 - </a:t>
            </a:r>
            <a:r>
              <a:rPr lang="en-GB" i="1" dirty="0">
                <a:solidFill>
                  <a:schemeClr val="tx1"/>
                </a:solidFill>
              </a:rPr>
              <a:t>Knowledge exchange on </a:t>
            </a:r>
            <a:r>
              <a:rPr lang="en-GB" i="1" dirty="0" smtClean="0">
                <a:solidFill>
                  <a:schemeClr val="tx1"/>
                </a:solidFill>
              </a:rPr>
              <a:t>FIRE</a:t>
            </a:r>
            <a:r>
              <a:rPr lang="en-GB" dirty="0" smtClean="0">
                <a:solidFill>
                  <a:schemeClr val="tx1"/>
                </a:solidFill>
              </a:rPr>
              <a:t>. M18</a:t>
            </a:r>
          </a:p>
          <a:p>
            <a:pPr lvl="1">
              <a:buFont typeface="Arial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Is enough the recent workshop with MONROE?</a:t>
            </a:r>
          </a:p>
          <a:p>
            <a:pPr>
              <a:buFont typeface="Wingdings" charset="2"/>
              <a:buChar char="ü"/>
            </a:pPr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</a:p>
          <a:p>
            <a:r>
              <a:rPr lang="en-GB" u="sng" dirty="0" smtClean="0"/>
              <a:t>MS8 - </a:t>
            </a:r>
            <a:r>
              <a:rPr lang="en-GB" i="1" u="sng" dirty="0"/>
              <a:t>Presentation of results to </a:t>
            </a:r>
            <a:r>
              <a:rPr lang="en-GB" i="1" u="sng" dirty="0" smtClean="0"/>
              <a:t>industry</a:t>
            </a:r>
            <a:r>
              <a:rPr lang="en-GB" u="sng" dirty="0" smtClean="0"/>
              <a:t>. M23</a:t>
            </a:r>
          </a:p>
          <a:p>
            <a:pPr lvl="1"/>
            <a:r>
              <a:rPr lang="en-GB" dirty="0" smtClean="0"/>
              <a:t>Direct possibilities: The Hague (October), </a:t>
            </a:r>
            <a:r>
              <a:rPr lang="en-GB" dirty="0" smtClean="0"/>
              <a:t>London (March), Paris </a:t>
            </a:r>
            <a:r>
              <a:rPr lang="en-GB" dirty="0" smtClean="0"/>
              <a:t>(March), Madrid (May)</a:t>
            </a:r>
          </a:p>
          <a:p>
            <a:r>
              <a:rPr lang="en-GB" dirty="0" smtClean="0"/>
              <a:t>MS11 - </a:t>
            </a:r>
            <a:r>
              <a:rPr lang="en-GB" i="1" dirty="0"/>
              <a:t>Presentation of measurement techniques and results to </a:t>
            </a:r>
            <a:r>
              <a:rPr lang="en-GB" i="1" dirty="0" smtClean="0"/>
              <a:t>academia</a:t>
            </a:r>
            <a:r>
              <a:rPr lang="en-GB" dirty="0" smtClean="0"/>
              <a:t>. M29</a:t>
            </a:r>
            <a:endParaRPr lang="en-GB" dirty="0"/>
          </a:p>
          <a:p>
            <a:r>
              <a:rPr lang="en-GB" dirty="0" smtClean="0"/>
              <a:t>D4.4 - </a:t>
            </a:r>
            <a:r>
              <a:rPr lang="en-GB" i="1" dirty="0"/>
              <a:t>Final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968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The ETSI CYBER and IEEE ETIWG Issues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(I Know, Hic </a:t>
            </a:r>
            <a:r>
              <a:rPr lang="en-GB" dirty="0" err="1" smtClean="0">
                <a:solidFill>
                  <a:schemeClr val="tx1"/>
                </a:solidFill>
              </a:rPr>
              <a:t>Sunt</a:t>
            </a:r>
            <a:r>
              <a:rPr lang="en-GB" dirty="0" smtClean="0">
                <a:solidFill>
                  <a:schemeClr val="tx1"/>
                </a:solidFill>
              </a:rPr>
              <a:t> Leones…)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Trying to go beyond the transparent, MITM decrypting proxy</a:t>
            </a:r>
          </a:p>
          <a:p>
            <a:r>
              <a:rPr lang="en-GB" dirty="0" smtClean="0"/>
              <a:t>New work-item, CYBER0027</a:t>
            </a:r>
          </a:p>
          <a:p>
            <a:pPr lvl="1"/>
            <a:r>
              <a:rPr lang="en-GB" dirty="0" smtClean="0"/>
              <a:t>“Middlebox Security Protocol – Part 1”</a:t>
            </a:r>
          </a:p>
          <a:p>
            <a:pPr lvl="1"/>
            <a:r>
              <a:rPr lang="en-GB" dirty="0" smtClean="0"/>
              <a:t>Properties of such a protocol and possible implementations</a:t>
            </a:r>
          </a:p>
          <a:p>
            <a:pPr lvl="1"/>
            <a:r>
              <a:rPr lang="en-GB" dirty="0" smtClean="0"/>
              <a:t>Considering </a:t>
            </a:r>
            <a:r>
              <a:rPr lang="en-GB" dirty="0" err="1" smtClean="0"/>
              <a:t>mcTLS</a:t>
            </a:r>
            <a:r>
              <a:rPr lang="en-GB" dirty="0" smtClean="0"/>
              <a:t>, </a:t>
            </a:r>
            <a:r>
              <a:rPr lang="en-GB" dirty="0" err="1" smtClean="0"/>
              <a:t>mbTLS</a:t>
            </a:r>
            <a:r>
              <a:rPr lang="en-GB" dirty="0" smtClean="0"/>
              <a:t>, an intended “</a:t>
            </a:r>
            <a:r>
              <a:rPr lang="en-GB" dirty="0" err="1" smtClean="0"/>
              <a:t>mcIPsec</a:t>
            </a:r>
            <a:r>
              <a:rPr lang="en-GB" dirty="0" smtClean="0"/>
              <a:t>”…</a:t>
            </a:r>
          </a:p>
          <a:p>
            <a:pPr lvl="1"/>
            <a:r>
              <a:rPr lang="en-GB" dirty="0" smtClean="0"/>
              <a:t>Some potential points of collaboration</a:t>
            </a:r>
          </a:p>
          <a:p>
            <a:pPr lvl="2"/>
            <a:r>
              <a:rPr lang="en-GB" dirty="0" smtClean="0"/>
              <a:t>MCP signalling</a:t>
            </a:r>
          </a:p>
          <a:p>
            <a:pPr lvl="2"/>
            <a:r>
              <a:rPr lang="en-GB" dirty="0" smtClean="0"/>
              <a:t>STAR or even delegated certificates</a:t>
            </a:r>
          </a:p>
          <a:p>
            <a:pPr lvl="2"/>
            <a:r>
              <a:rPr lang="en-GB" dirty="0" smtClean="0"/>
              <a:t>Reputation schemas based on endpoint declarations</a:t>
            </a:r>
          </a:p>
          <a:p>
            <a:r>
              <a:rPr lang="en-GB" dirty="0" smtClean="0"/>
              <a:t>The IEEE ETIWG</a:t>
            </a:r>
          </a:p>
          <a:p>
            <a:pPr lvl="1"/>
            <a:r>
              <a:rPr lang="en-GB" dirty="0" smtClean="0"/>
              <a:t>Not chartered to build standards (yet)</a:t>
            </a:r>
          </a:p>
          <a:p>
            <a:pPr lvl="1"/>
            <a:r>
              <a:rPr lang="en-GB" dirty="0" smtClean="0"/>
              <a:t>An industry reflection group</a:t>
            </a:r>
          </a:p>
          <a:p>
            <a:pPr lvl="1"/>
            <a:r>
              <a:rPr lang="en-GB" dirty="0" smtClean="0"/>
              <a:t>Recently launched a manifest on the rationale for endpoint-aware traffic inspection</a:t>
            </a:r>
          </a:p>
          <a:p>
            <a:r>
              <a:rPr lang="en-GB" dirty="0" smtClean="0"/>
              <a:t>Do we want to collaborate with </a:t>
            </a:r>
            <a:r>
              <a:rPr lang="en-GB" dirty="0" smtClean="0"/>
              <a:t>them (as a project)?</a:t>
            </a:r>
          </a:p>
          <a:p>
            <a:pPr lvl="1"/>
            <a:r>
              <a:rPr lang="en-GB" dirty="0" err="1" smtClean="0"/>
              <a:t>Analyze</a:t>
            </a:r>
            <a:r>
              <a:rPr lang="en-GB" dirty="0" smtClean="0"/>
              <a:t> what they are doing</a:t>
            </a:r>
          </a:p>
          <a:p>
            <a:pPr lvl="1"/>
            <a:r>
              <a:rPr lang="en-GB" dirty="0" smtClean="0"/>
              <a:t>Report it to our reviewers</a:t>
            </a:r>
            <a:endParaRPr lang="en-GB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641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3369</TotalTime>
  <Words>291</Words>
  <Application>Microsoft Macintosh PowerPoint</Application>
  <PresentationFormat>Custom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AppleColorEmoji</vt:lpstr>
      <vt:lpstr>Bauhaus 93</vt:lpstr>
      <vt:lpstr>Calibri</vt:lpstr>
      <vt:lpstr>Helvetica Neue</vt:lpstr>
      <vt:lpstr>Wingdings</vt:lpstr>
      <vt:lpstr>Arial</vt:lpstr>
      <vt:lpstr>White</vt:lpstr>
      <vt:lpstr>WP4 as of July 2017 Oslo</vt:lpstr>
      <vt:lpstr>General Landscape</vt:lpstr>
      <vt:lpstr>Reminder on WP4 Deliverables and Milestones</vt:lpstr>
      <vt:lpstr>The ETSI CYBER and IEEE ETIWG Issues (I Know, Hic Sunt Leones…)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73</cp:revision>
  <dcterms:created xsi:type="dcterms:W3CDTF">2016-10-14T11:11:47Z</dcterms:created>
  <dcterms:modified xsi:type="dcterms:W3CDTF">2017-07-04T08:21:36Z</dcterms:modified>
</cp:coreProperties>
</file>