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5" r:id="rId2"/>
    <p:sldId id="270" r:id="rId3"/>
    <p:sldId id="274" r:id="rId4"/>
    <p:sldId id="284" r:id="rId5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32" autoAdjust="0"/>
  </p:normalViewPr>
  <p:slideViewPr>
    <p:cSldViewPr>
      <p:cViewPr varScale="1">
        <p:scale>
          <a:sx n="52" d="100"/>
          <a:sy n="52" d="100"/>
        </p:scale>
        <p:origin x="1326" y="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01.03.2016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1625600" y="700337"/>
            <a:ext cx="97536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625600" y="3165302"/>
            <a:ext cx="9753600" cy="6282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572" y="8621584"/>
            <a:ext cx="969134" cy="64770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programme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00" y="360000"/>
            <a:ext cx="1906613" cy="1906613"/>
          </a:xfrm>
          <a:prstGeom prst="rect">
            <a:avLst/>
          </a:prstGeom>
        </p:spPr>
      </p:pic>
      <p:sp>
        <p:nvSpPr>
          <p:cNvPr id="19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C2F523-DD5A-44E1-AFD7-FD45556D61E9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21" name="Textplatzhalt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3478064" y="9125206"/>
            <a:ext cx="8064895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&lt;Name&gt;: &lt;Title&gt;</a:t>
            </a:r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00" y="360000"/>
            <a:ext cx="1905953" cy="1905953"/>
          </a:xfrm>
          <a:prstGeom prst="rect">
            <a:avLst/>
          </a:prstGeom>
        </p:spPr>
      </p:pic>
      <p:sp>
        <p:nvSpPr>
          <p:cNvPr id="2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C2F523-DD5A-44E1-AFD7-FD45556D61E9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3478064" y="9125206"/>
            <a:ext cx="8064895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&lt;Name&gt;: &lt;Title&gt;</a:t>
            </a:r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00" y="360000"/>
            <a:ext cx="1905953" cy="1905953"/>
          </a:xfrm>
          <a:prstGeom prst="rect">
            <a:avLst/>
          </a:prstGeom>
        </p:spPr>
      </p:pic>
      <p:sp>
        <p:nvSpPr>
          <p:cNvPr id="12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C2F523-DD5A-44E1-AFD7-FD45556D61E9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3478064" y="9125206"/>
            <a:ext cx="8064895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&lt;Name&gt;: &lt;Title&gt;</a:t>
            </a:r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1625600" y="1780456"/>
            <a:ext cx="97536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625600" y="4245421"/>
            <a:ext cx="9753600" cy="6282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hteck 2"/>
          <p:cNvSpPr/>
          <p:nvPr userDrawn="1"/>
        </p:nvSpPr>
        <p:spPr>
          <a:xfrm>
            <a:off x="5384145" y="512476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/>
              <a:t>January 15, 2016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1625600" y="2140496"/>
            <a:ext cx="97536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625600" y="4605461"/>
            <a:ext cx="9753600" cy="6282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hteck 2"/>
          <p:cNvSpPr/>
          <p:nvPr userDrawn="1"/>
        </p:nvSpPr>
        <p:spPr>
          <a:xfrm>
            <a:off x="5384145" y="548480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/>
              <a:t>January 15, 2016</a:t>
            </a:r>
            <a:endParaRPr lang="en-US" sz="2000" b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programme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1625600" y="700337"/>
            <a:ext cx="97536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625600" y="3165302"/>
            <a:ext cx="9753600" cy="6282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hteck 2"/>
          <p:cNvSpPr/>
          <p:nvPr userDrawn="1"/>
        </p:nvSpPr>
        <p:spPr>
          <a:xfrm>
            <a:off x="5384145" y="404464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/>
              <a:t>January 15, 2016</a:t>
            </a:r>
            <a:endParaRPr lang="en-US" sz="2000" b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928" y="8243536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4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245816" y="7980288"/>
            <a:ext cx="10103972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programme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45816" y="9034241"/>
            <a:ext cx="10483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11774329" y="9208588"/>
            <a:ext cx="763957" cy="215444"/>
          </a:xfrm>
          <a:prstGeom prst="rect">
            <a:avLst/>
          </a:prstGeom>
        </p:spPr>
        <p:txBody>
          <a:bodyPr/>
          <a:lstStyle/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010037" y="9116730"/>
            <a:ext cx="926089" cy="367278"/>
          </a:xfrm>
          <a:prstGeom prst="rect">
            <a:avLst/>
          </a:prstGeom>
        </p:spPr>
        <p:txBody>
          <a:bodyPr/>
          <a:lstStyle/>
          <a:p>
            <a:fld id="{2BC2F523-DD5A-44E1-AFD7-FD45556D61E9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334048" y="9116730"/>
            <a:ext cx="8003176" cy="3752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447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0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C2F523-DD5A-44E1-AFD7-FD45556D61E9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9" r:id="rId7"/>
    <p:sldLayoutId id="2147483656" r:id="rId8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508000" indent="-508000" defTabSz="1295400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4862" indent="-442912" defTabSz="1295400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020762" indent="-393700" defTabSz="1295400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243012" indent="-342900" defTabSz="1295400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363662" indent="-285750" defTabSz="1295400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2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trammell-spud-req-01" TargetMode="External"/><Relationship Id="rId2" Type="http://schemas.openxmlformats.org/officeDocument/2006/relationships/hyperlink" Target="https://tools.ietf.org/html/draft-kuehlewind-spud-use-cases-0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ols.ietf.org/html/draft-trammell-stackevo-explicit-coop-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Middlebox</a:t>
            </a:r>
            <a:r>
              <a:rPr lang="en-GB" dirty="0" smtClean="0"/>
              <a:t> Cooperation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dirty="0" err="1" smtClean="0"/>
              <a:t>Gorry</a:t>
            </a:r>
            <a:r>
              <a:rPr lang="en-GB" dirty="0" smtClean="0"/>
              <a:t> </a:t>
            </a:r>
            <a:r>
              <a:rPr lang="en-GB" dirty="0" err="1" smtClean="0"/>
              <a:t>Fairhurst</a:t>
            </a:r>
            <a:r>
              <a:rPr lang="en-GB" dirty="0" smtClean="0"/>
              <a:t> &amp; Iain Learmonth, University of Aberdeen, WP3 Lead</a:t>
            </a:r>
          </a:p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March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787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T3.1: </a:t>
            </a:r>
            <a:r>
              <a:rPr lang="en-GB" sz="4000" dirty="0"/>
              <a:t>Use Case Analysis and Requirement Definition (M1 - M6</a:t>
            </a:r>
            <a:r>
              <a:rPr lang="en-GB" sz="4000" dirty="0" smtClean="0"/>
              <a:t>)</a:t>
            </a:r>
            <a:br>
              <a:rPr lang="en-GB" sz="4000" dirty="0" smtClean="0"/>
            </a:br>
            <a:r>
              <a:rPr lang="en-GB" sz="2800" b="0" i="1" dirty="0"/>
              <a:t>Participants: ETH, TID, ZHAW, ALU</a:t>
            </a:r>
            <a:br>
              <a:rPr lang="en-GB" sz="2800" b="0" i="1" dirty="0"/>
            </a:b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sz="3200" dirty="0" smtClean="0"/>
              <a:t>Performing a </a:t>
            </a:r>
            <a:r>
              <a:rPr lang="en-GB" sz="3200" dirty="0"/>
              <a:t>detailed analysis of a set of use cases for </a:t>
            </a:r>
            <a:r>
              <a:rPr lang="en-GB" sz="3200" dirty="0" smtClean="0"/>
              <a:t>MCP</a:t>
            </a:r>
          </a:p>
          <a:p>
            <a:r>
              <a:rPr lang="en-GB" sz="3200" dirty="0" smtClean="0"/>
              <a:t>Developing the use cases:</a:t>
            </a:r>
            <a:endParaRPr lang="en-GB" sz="3200" dirty="0" smtClean="0"/>
          </a:p>
          <a:p>
            <a:pPr lvl="1"/>
            <a:r>
              <a:rPr lang="en-GB" sz="3000" dirty="0" smtClean="0"/>
              <a:t>Low-Latency</a:t>
            </a:r>
          </a:p>
          <a:p>
            <a:pPr lvl="1"/>
            <a:r>
              <a:rPr lang="en-GB" sz="3000" dirty="0" smtClean="0"/>
              <a:t>Privacy Protection Gateway</a:t>
            </a:r>
          </a:p>
          <a:p>
            <a:pPr lvl="1"/>
            <a:r>
              <a:rPr lang="en-GB" sz="3000" dirty="0" smtClean="0"/>
              <a:t>Multipath TCP Proxy (may not be implemented)</a:t>
            </a:r>
            <a:endParaRPr lang="en-GB" sz="3000" dirty="0" smtClean="0"/>
          </a:p>
          <a:p>
            <a:r>
              <a:rPr lang="en-GB" sz="3200" dirty="0" smtClean="0"/>
              <a:t>Contributing </a:t>
            </a:r>
            <a:r>
              <a:rPr lang="en-GB" sz="3200" dirty="0" smtClean="0"/>
              <a:t>to standards:</a:t>
            </a:r>
            <a:endParaRPr lang="en-GB" sz="3200" dirty="0"/>
          </a:p>
          <a:p>
            <a:pPr lvl="1"/>
            <a:r>
              <a:rPr lang="en-GB" sz="1800" dirty="0" smtClean="0">
                <a:hlinkClick r:id="rId2"/>
              </a:rPr>
              <a:t>https://tools.ietf.org/html/draft-kuehlewind-spud-use-cases-00</a:t>
            </a:r>
            <a:r>
              <a:rPr lang="en-GB" sz="1800" dirty="0" smtClean="0"/>
              <a:t> </a:t>
            </a:r>
          </a:p>
          <a:p>
            <a:pPr lvl="1"/>
            <a:r>
              <a:rPr lang="en-GB" sz="1800" dirty="0">
                <a:hlinkClick r:id="rId3"/>
              </a:rPr>
              <a:t>https://tools.ietf.org/html/draft-trammell-spud-req-01</a:t>
            </a:r>
            <a:r>
              <a:rPr lang="en-GB" sz="1800" dirty="0"/>
              <a:t> </a:t>
            </a:r>
            <a:endParaRPr lang="en-GB" sz="1800" dirty="0" smtClean="0"/>
          </a:p>
          <a:p>
            <a:pPr lvl="1"/>
            <a:r>
              <a:rPr lang="en-GB" sz="1800" dirty="0">
                <a:hlinkClick r:id="rId4"/>
              </a:rPr>
              <a:t>https://</a:t>
            </a:r>
            <a:r>
              <a:rPr lang="en-GB" sz="1800" dirty="0" smtClean="0">
                <a:hlinkClick r:id="rId4"/>
              </a:rPr>
              <a:t>tools.ietf.org/html/draft-trammell-stackevo-explicit-coop-00</a:t>
            </a:r>
            <a:r>
              <a:rPr lang="en-GB" sz="1800" dirty="0" smtClean="0"/>
              <a:t> </a:t>
            </a:r>
          </a:p>
          <a:p>
            <a:r>
              <a:rPr lang="en-GB" dirty="0" smtClean="0"/>
              <a:t>The use cases and requirements documents are to be updated </a:t>
            </a:r>
            <a:r>
              <a:rPr lang="en-GB" dirty="0"/>
              <a:t>in the next weeks (before the IETF </a:t>
            </a:r>
            <a:r>
              <a:rPr lang="en-GB" dirty="0" smtClean="0"/>
              <a:t>cut-off </a:t>
            </a:r>
            <a:r>
              <a:rPr lang="en-GB" dirty="0"/>
              <a:t>on Mar </a:t>
            </a:r>
            <a:r>
              <a:rPr lang="en-GB" dirty="0" smtClean="0"/>
              <a:t>28)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88F3E1-7390-42E5-AEEB-C4CB490EAC39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531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T3.5: Threat and Trust Analysis for Middlebox Cooperation (M1 - M30)</a:t>
            </a:r>
            <a:br>
              <a:rPr lang="en-GB" sz="4000" dirty="0"/>
            </a:br>
            <a:r>
              <a:rPr lang="en-GB" sz="2800" b="0" i="1" dirty="0"/>
              <a:t>Participants: TID, ALU, ZHAW</a:t>
            </a:r>
            <a:r>
              <a:rPr lang="en-GB" sz="3200" b="0" i="1" dirty="0"/>
              <a:t/>
            </a:r>
            <a:br>
              <a:rPr lang="en-GB" sz="3200" b="0" i="1" dirty="0"/>
            </a:b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Developing a </a:t>
            </a:r>
            <a:r>
              <a:rPr lang="en-GB" dirty="0">
                <a:solidFill>
                  <a:schemeClr val="tx1"/>
                </a:solidFill>
              </a:rPr>
              <a:t>threat model to investigate </a:t>
            </a:r>
            <a:r>
              <a:rPr lang="en-GB" dirty="0" smtClean="0">
                <a:solidFill>
                  <a:schemeClr val="tx1"/>
                </a:solidFill>
              </a:rPr>
              <a:t>confidentiality, integrity, authentication and trust issues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Exploring security mechanisms and their applicability: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EFGH – presented at Hot </a:t>
            </a:r>
            <a:r>
              <a:rPr lang="en-GB" sz="2600" dirty="0" err="1" smtClean="0">
                <a:solidFill>
                  <a:schemeClr val="tx1"/>
                </a:solidFill>
              </a:rPr>
              <a:t>Middlebox</a:t>
            </a:r>
            <a:r>
              <a:rPr lang="en-GB" sz="2600" dirty="0" smtClean="0">
                <a:solidFill>
                  <a:schemeClr val="tx1"/>
                </a:solidFill>
              </a:rPr>
              <a:t> 2015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Multi-Context TLS (</a:t>
            </a:r>
            <a:r>
              <a:rPr lang="en-GB" sz="2600" dirty="0" err="1" smtClean="0">
                <a:solidFill>
                  <a:schemeClr val="tx1"/>
                </a:solidFill>
              </a:rPr>
              <a:t>mcTLS</a:t>
            </a:r>
            <a:r>
              <a:rPr lang="en-GB" sz="2600" dirty="0" smtClean="0">
                <a:solidFill>
                  <a:schemeClr val="tx1"/>
                </a:solidFill>
              </a:rPr>
              <a:t>) – presented at </a:t>
            </a:r>
            <a:r>
              <a:rPr lang="en-GB" sz="2600" dirty="0" err="1" smtClean="0">
                <a:solidFill>
                  <a:schemeClr val="tx1"/>
                </a:solidFill>
              </a:rPr>
              <a:t>Sigcomm</a:t>
            </a:r>
            <a:r>
              <a:rPr lang="en-GB" sz="2600" dirty="0" smtClean="0">
                <a:solidFill>
                  <a:schemeClr val="tx1"/>
                </a:solidFill>
              </a:rPr>
              <a:t> 2015</a:t>
            </a:r>
            <a:endParaRPr lang="en-GB" sz="2600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Providing input to D3.1 (M6)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Later, producing </a:t>
            </a:r>
            <a:r>
              <a:rPr lang="en-GB" dirty="0">
                <a:solidFill>
                  <a:schemeClr val="tx1"/>
                </a:solidFill>
              </a:rPr>
              <a:t>a security analysis of MCP including an investigation of how hard it will be to subvert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3C5C7F-7670-486F-AE59-073C6E27B461}" type="datetime1">
              <a:rPr lang="en-US" smtClean="0"/>
              <a:t>3/1/2016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95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First Deliverable – M6</a:t>
            </a:r>
            <a:br>
              <a:rPr lang="en-GB" sz="4000" dirty="0" smtClean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D3.1: The </a:t>
            </a:r>
            <a:r>
              <a:rPr lang="en-GB" dirty="0"/>
              <a:t>final outcome of </a:t>
            </a:r>
            <a:r>
              <a:rPr lang="en-GB" dirty="0" smtClean="0"/>
              <a:t>T3.1 and interim reporting from T3.5</a:t>
            </a:r>
          </a:p>
          <a:p>
            <a:pPr lvl="1"/>
            <a:r>
              <a:rPr lang="en-GB" dirty="0" smtClean="0"/>
              <a:t>use cases and derived requirements </a:t>
            </a:r>
            <a:r>
              <a:rPr lang="en-GB" dirty="0"/>
              <a:t>for the protocol </a:t>
            </a:r>
            <a:r>
              <a:rPr lang="en-GB" dirty="0" smtClean="0"/>
              <a:t>design of the MCP (T3.1)</a:t>
            </a:r>
          </a:p>
          <a:p>
            <a:pPr lvl="1"/>
            <a:r>
              <a:rPr lang="en-GB" dirty="0" smtClean="0"/>
              <a:t>base security requirements for designing MCP (T3.5)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30FF74-4C34-4337-B0A9-B89359C7FF47}" type="datetime1">
              <a:rPr lang="en-US" smtClean="0"/>
              <a:t>3/1/2016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005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220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Bauhaus 93</vt:lpstr>
      <vt:lpstr>Calibri</vt:lpstr>
      <vt:lpstr>Helvetica Neue</vt:lpstr>
      <vt:lpstr>Wingdings</vt:lpstr>
      <vt:lpstr>White</vt:lpstr>
      <vt:lpstr>Middlebox Cooperation</vt:lpstr>
      <vt:lpstr>T3.1: Use Case Analysis and Requirement Definition (M1 - M6) Participants: ETH, TID, ZHAW, ALU  </vt:lpstr>
      <vt:lpstr>T3.5: Threat and Trust Analysis for Middlebox Cooperation (M1 - M30) Participants: TID, ALU, ZHAW  </vt:lpstr>
      <vt:lpstr>First Deliverable – M6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Eggenberger Schmidtpeter Katharina (F&amp;W)</dc:creator>
  <cp:lastModifiedBy>irl@fsfe.org</cp:lastModifiedBy>
  <cp:revision>97</cp:revision>
  <dcterms:modified xsi:type="dcterms:W3CDTF">2016-03-02T16:32:29Z</dcterms:modified>
</cp:coreProperties>
</file>