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67" r:id="rId2"/>
    <p:sldId id="269" r:id="rId3"/>
    <p:sldId id="268" r:id="rId4"/>
    <p:sldId id="270" r:id="rId5"/>
    <p:sldId id="27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5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29" autoAdjust="0"/>
    <p:restoredTop sz="93323" autoAdjust="0"/>
  </p:normalViewPr>
  <p:slideViewPr>
    <p:cSldViewPr>
      <p:cViewPr varScale="1">
        <p:scale>
          <a:sx n="109" d="100"/>
          <a:sy n="109" d="100"/>
        </p:scale>
        <p:origin x="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06" y="-11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D6F2949-9181-4139-A7A2-ED51A61A6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25906C52-AA35-4309-BEDE-ED953B3D7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5C0CA-375E-4575-9863-C0D3CDAF4C55}" type="slidenum">
              <a:rPr lang="en-US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8B4A8-B568-4FB0-B0A4-542F674B0B6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53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1B522B-6F01-491E-B811-97FD27065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6E5391-AF6F-4027-A961-860BDCDA9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AAE54F-3156-4747-A70B-2EB2B76D2F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797051"/>
            <a:ext cx="8277344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58994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17A66-7401-40E1-B4B0-83BD46284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D9BBC8-E4C5-41EB-820B-80CE2B1140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5BCDC2-DEBB-4913-BDAB-0D423206A1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C7B237-8EA0-4ABA-BA2D-46F5A5049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1EDE74-10B3-4075-8CEA-0EAB52093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3DF7F-79A8-4799-80FE-74691D35D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0CE466-0865-4CA1-AF7F-5978BBE34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26C93-684C-4AC7-9F67-A76B12EC72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C1E74077-27BE-4261-977D-2F97D48C8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8" descr="ietf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www.neat-project.org/" TargetMode="External"/><Relationship Id="rId5" Type="http://schemas.openxmlformats.org/officeDocument/2006/relationships/hyperlink" Target="https://tools.ietf.org/html/draft-stenberg-mif-mpvd-dns-00" TargetMode="External"/><Relationship Id="rId6" Type="http://schemas.openxmlformats.org/officeDocument/2006/relationships/hyperlink" Target="https://github.com/NEAT-project/neat/pull/80" TargetMode="External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6923B-90EA-498E-870F-54C1C562593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Provisioning Domains</a:t>
            </a:r>
            <a:endParaRPr lang="en-US" sz="4000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049588"/>
            <a:ext cx="6342063" cy="1819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B. </a:t>
            </a:r>
            <a:r>
              <a:rPr lang="en-US" sz="3000" dirty="0" err="1" smtClean="0"/>
              <a:t>Bruneau</a:t>
            </a:r>
            <a:r>
              <a:rPr lang="en-US" sz="3000" dirty="0" smtClean="0"/>
              <a:t>, T. </a:t>
            </a:r>
            <a:r>
              <a:rPr lang="en-US" sz="3000" dirty="0" err="1" smtClean="0"/>
              <a:t>Pauly</a:t>
            </a:r>
            <a:r>
              <a:rPr lang="en-US" sz="3000" dirty="0" smtClean="0"/>
              <a:t>, P. </a:t>
            </a:r>
            <a:r>
              <a:rPr lang="en-US" sz="3000" dirty="0" err="1" smtClean="0"/>
              <a:t>Pfister</a:t>
            </a:r>
            <a:r>
              <a:rPr lang="en-US" sz="3000" dirty="0" smtClean="0"/>
              <a:t>, D. </a:t>
            </a:r>
            <a:r>
              <a:rPr lang="en-US" sz="3000" dirty="0" err="1" smtClean="0"/>
              <a:t>Schinazi</a:t>
            </a:r>
            <a:r>
              <a:rPr lang="en-US" sz="3000" dirty="0" smtClean="0"/>
              <a:t>, E</a:t>
            </a:r>
            <a:r>
              <a:rPr lang="en-US" sz="3000" dirty="0" smtClean="0"/>
              <a:t>. </a:t>
            </a:r>
            <a:r>
              <a:rPr lang="en-US" sz="3000" dirty="0" err="1" smtClean="0"/>
              <a:t>Vyncke</a:t>
            </a:r>
            <a:endParaRPr lang="en-US" sz="3000" dirty="0" smtClean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1447800" y="4997450"/>
            <a:ext cx="6340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Verdana" pitchFamily="34" charset="0"/>
              </a:rPr>
              <a:t>IETF</a:t>
            </a:r>
            <a:r>
              <a:rPr lang="en-US" sz="2000" dirty="0" smtClean="0">
                <a:latin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</a:rPr>
              <a:t>98, March 2017</a:t>
            </a:r>
            <a:endParaRPr lang="en-US" sz="2000" dirty="0" smtClean="0">
              <a:latin typeface="Verdana" pitchFamily="34" charset="0"/>
            </a:endParaRPr>
          </a:p>
          <a:p>
            <a:pPr eaLnBrk="0" hangingPunct="0"/>
            <a:r>
              <a:rPr lang="en-US" sz="2000" dirty="0" smtClean="0">
                <a:latin typeface="Verdana" pitchFamily="34" charset="0"/>
              </a:rPr>
              <a:t>Chicago, US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Domain (</a:t>
            </a:r>
            <a:r>
              <a:rPr lang="en-US" dirty="0" err="1" smtClean="0"/>
              <a:t>PvD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Configuration items for a node to access a network</a:t>
            </a:r>
          </a:p>
          <a:p>
            <a:pPr lvl="1"/>
            <a:r>
              <a:rPr lang="en-US" sz="2000" dirty="0" err="1" smtClean="0"/>
              <a:t>PvD</a:t>
            </a:r>
            <a:r>
              <a:rPr lang="en-US" sz="2000" dirty="0" smtClean="0"/>
              <a:t> ID </a:t>
            </a:r>
            <a:r>
              <a:rPr lang="en-US" sz="2000" dirty="0"/>
              <a:t>(similar to FQDN) to tag all </a:t>
            </a:r>
            <a:r>
              <a:rPr lang="en-US" sz="2000" dirty="0" err="1"/>
              <a:t>PvD</a:t>
            </a:r>
            <a:r>
              <a:rPr lang="en-US" sz="2000" dirty="0"/>
              <a:t> </a:t>
            </a:r>
            <a:r>
              <a:rPr lang="en-US" sz="2000" dirty="0" smtClean="0"/>
              <a:t>information</a:t>
            </a:r>
          </a:p>
          <a:p>
            <a:pPr lvl="2"/>
            <a:r>
              <a:rPr lang="en-US" sz="1800" dirty="0"/>
              <a:t>can be used to remove </a:t>
            </a:r>
            <a:r>
              <a:rPr lang="en-US" sz="1800" dirty="0" err="1"/>
              <a:t>PvD</a:t>
            </a:r>
            <a:r>
              <a:rPr lang="en-US" sz="1800" dirty="0"/>
              <a:t> information when </a:t>
            </a:r>
            <a:r>
              <a:rPr lang="en-US" sz="1800" dirty="0" err="1"/>
              <a:t>PvD</a:t>
            </a:r>
            <a:r>
              <a:rPr lang="en-US" sz="1800" dirty="0"/>
              <a:t> is expired/removed</a:t>
            </a:r>
            <a:r>
              <a:rPr lang="en-US" sz="1800" dirty="0" smtClean="0"/>
              <a:t>/..</a:t>
            </a:r>
          </a:p>
          <a:p>
            <a:pPr lvl="1"/>
            <a:r>
              <a:rPr lang="en-US" sz="2000" dirty="0"/>
              <a:t>Human readable (localized) name </a:t>
            </a:r>
            <a:endParaRPr lang="en-US" sz="2000" dirty="0" smtClean="0"/>
          </a:p>
          <a:p>
            <a:pPr lvl="1"/>
            <a:r>
              <a:rPr lang="en-US" sz="2000" dirty="0" smtClean="0"/>
              <a:t>Prefix, next-Hop router</a:t>
            </a:r>
          </a:p>
          <a:p>
            <a:pPr lvl="1"/>
            <a:r>
              <a:rPr lang="en-US" sz="2000" dirty="0" smtClean="0"/>
              <a:t>Internet access is possible</a:t>
            </a:r>
          </a:p>
          <a:p>
            <a:pPr lvl="1"/>
            <a:r>
              <a:rPr lang="en-US" sz="2000" dirty="0" smtClean="0"/>
              <a:t>Captive portal is present</a:t>
            </a:r>
          </a:p>
          <a:p>
            <a:pPr lvl="1"/>
            <a:r>
              <a:rPr lang="en-US" sz="2000" dirty="0" smtClean="0"/>
              <a:t>Recursive DNS server, DNS search list</a:t>
            </a:r>
          </a:p>
          <a:p>
            <a:pPr lvl="1"/>
            <a:r>
              <a:rPr lang="en-US" sz="2000" dirty="0" smtClean="0"/>
              <a:t>Maximum Throughput &amp; cost</a:t>
            </a:r>
          </a:p>
          <a:p>
            <a:pPr lvl="1"/>
            <a:r>
              <a:rPr lang="en-US" sz="2000" dirty="0" smtClean="0"/>
              <a:t>Time validity/refresh period of the </a:t>
            </a:r>
            <a:r>
              <a:rPr lang="en-US" sz="2000" dirty="0" err="1" smtClean="0"/>
              <a:t>PvD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7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746448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47" y="3227466"/>
            <a:ext cx="2349963" cy="2146300"/>
          </a:xfrm>
          <a:prstGeom prst="rect">
            <a:avLst/>
          </a:prstGeom>
        </p:spPr>
      </p:pic>
      <p:pic>
        <p:nvPicPr>
          <p:cNvPr id="4" name="Picture 3" descr="shutterstock_83480020_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54" y="2795665"/>
            <a:ext cx="2449501" cy="2578100"/>
          </a:xfrm>
          <a:prstGeom prst="rect">
            <a:avLst/>
          </a:prstGeom>
        </p:spPr>
      </p:pic>
      <p:sp>
        <p:nvSpPr>
          <p:cNvPr id="21" name="Oval Callout 20"/>
          <p:cNvSpPr/>
          <p:nvPr/>
        </p:nvSpPr>
        <p:spPr>
          <a:xfrm>
            <a:off x="520700" y="1106294"/>
            <a:ext cx="4245420" cy="1647827"/>
          </a:xfrm>
          <a:prstGeom prst="wedgeEllipseCallout">
            <a:avLst>
              <a:gd name="adj1" fmla="val 9500"/>
              <a:gd name="adj2" fmla="val 9483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cs typeface="Papyrus"/>
              </a:rPr>
              <a:t>Yes, that’s right. Choose your source address, I’ll make sure packets go down the right path.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cs typeface="American Typewrite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1" y="3227466"/>
            <a:ext cx="825237" cy="825237"/>
          </a:xfrm>
          <a:prstGeom prst="rect">
            <a:avLst/>
          </a:prstGeom>
          <a:effectLst/>
        </p:spPr>
      </p:pic>
      <p:sp>
        <p:nvSpPr>
          <p:cNvPr id="18" name="Oval Callout 17"/>
          <p:cNvSpPr/>
          <p:nvPr/>
        </p:nvSpPr>
        <p:spPr>
          <a:xfrm>
            <a:off x="5143500" y="1106294"/>
            <a:ext cx="3860800" cy="1504949"/>
          </a:xfrm>
          <a:prstGeom prst="wedgeEllipseCallout">
            <a:avLst>
              <a:gd name="adj1" fmla="val 5575"/>
              <a:gd name="adj2" fmla="val 91327"/>
            </a:avLst>
          </a:prstGeom>
          <a:solidFill>
            <a:schemeClr val="bg1"/>
          </a:solidFill>
          <a:ln>
            <a:solidFill>
              <a:srgbClr val="00111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r>
              <a:rPr lang="en-US" sz="1600" dirty="0">
                <a:solidFill>
                  <a:srgbClr val="001118"/>
                </a:solidFill>
                <a:cs typeface="American Typewriter"/>
              </a:rPr>
              <a:t>“So, the source address I select affects the path and associated policy throughout the network?”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2351132" y="4183196"/>
            <a:ext cx="4047142" cy="1504949"/>
          </a:xfrm>
          <a:prstGeom prst="wedgeEllipseCallout">
            <a:avLst>
              <a:gd name="adj1" fmla="val 64123"/>
              <a:gd name="adj2" fmla="val -55050"/>
            </a:avLst>
          </a:prstGeom>
          <a:solidFill>
            <a:schemeClr val="bg1"/>
          </a:solidFill>
          <a:ln>
            <a:solidFill>
              <a:srgbClr val="00111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r>
              <a:rPr lang="en-US" sz="1600" dirty="0">
                <a:solidFill>
                  <a:srgbClr val="001118"/>
                </a:solidFill>
                <a:cs typeface="American Typewriter"/>
              </a:rPr>
              <a:t>Yikes! What do I do! I’ve never asked the user for this kind of information before!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5241" y="5594932"/>
            <a:ext cx="144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Credit: Mark </a:t>
            </a:r>
            <a:r>
              <a:rPr lang="en-US" sz="1000" dirty="0" err="1"/>
              <a:t>Townsley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259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Bootstrap </a:t>
            </a:r>
            <a:r>
              <a:rPr lang="en-US" sz="2400" dirty="0" err="1" smtClean="0"/>
              <a:t>PvD</a:t>
            </a:r>
            <a:r>
              <a:rPr lang="en-US" sz="2400" dirty="0" smtClean="0"/>
              <a:t> information added to IPv6 Router Advertisement</a:t>
            </a:r>
          </a:p>
          <a:p>
            <a:pPr lvl="1"/>
            <a:r>
              <a:rPr lang="en-US" sz="2000" dirty="0" err="1" smtClean="0"/>
              <a:t>PvD</a:t>
            </a:r>
            <a:r>
              <a:rPr lang="en-US" sz="2000" dirty="0" smtClean="0"/>
              <a:t> applies to all Prefix Information Options (PIO)</a:t>
            </a:r>
          </a:p>
          <a:p>
            <a:pPr lvl="2"/>
            <a:r>
              <a:rPr lang="en-US" sz="1800" dirty="0" smtClean="0"/>
              <a:t>Use multiple RA if the </a:t>
            </a:r>
            <a:r>
              <a:rPr lang="en-US" sz="1800" dirty="0" err="1" smtClean="0"/>
              <a:t>PvD</a:t>
            </a:r>
            <a:r>
              <a:rPr lang="en-US" sz="1800" dirty="0" smtClean="0"/>
              <a:t> is not to be shared among PIO</a:t>
            </a:r>
          </a:p>
          <a:p>
            <a:pPr lvl="2"/>
            <a:r>
              <a:rPr lang="en-US" sz="1800" dirty="0" err="1" smtClean="0"/>
              <a:t>PvD</a:t>
            </a:r>
            <a:r>
              <a:rPr lang="en-US" sz="1800" dirty="0" smtClean="0"/>
              <a:t> ID can be used to remove </a:t>
            </a:r>
            <a:r>
              <a:rPr lang="en-US" sz="1800" dirty="0" err="1" smtClean="0"/>
              <a:t>PvD</a:t>
            </a:r>
            <a:r>
              <a:rPr lang="en-US" sz="1800" dirty="0" smtClean="0"/>
              <a:t> information when </a:t>
            </a:r>
            <a:r>
              <a:rPr lang="en-US" sz="1800" dirty="0" err="1" smtClean="0"/>
              <a:t>PvD</a:t>
            </a:r>
            <a:r>
              <a:rPr lang="en-US" sz="1800" dirty="0" smtClean="0"/>
              <a:t> is expired/removed/..</a:t>
            </a:r>
          </a:p>
          <a:p>
            <a:pPr lvl="1"/>
            <a:r>
              <a:rPr lang="en-US" sz="2000" dirty="0" smtClean="0"/>
              <a:t>Bootstrap </a:t>
            </a:r>
            <a:r>
              <a:rPr lang="en-US" sz="2000" dirty="0" err="1" smtClean="0"/>
              <a:t>PvD</a:t>
            </a:r>
            <a:r>
              <a:rPr lang="en-US" sz="2000" dirty="0" smtClean="0"/>
              <a:t> may contain an URL to additional </a:t>
            </a:r>
            <a:r>
              <a:rPr lang="en-US" sz="2000" dirty="0" err="1" smtClean="0"/>
              <a:t>PvD</a:t>
            </a:r>
            <a:r>
              <a:rPr lang="en-US" sz="2000" dirty="0" smtClean="0"/>
              <a:t> information</a:t>
            </a:r>
          </a:p>
          <a:p>
            <a:r>
              <a:rPr lang="en-US" sz="2400" dirty="0" err="1" smtClean="0"/>
              <a:t>PvD</a:t>
            </a:r>
            <a:r>
              <a:rPr lang="en-US" sz="2400" dirty="0" smtClean="0"/>
              <a:t> obtained by IPv6 could be linked to IPv4</a:t>
            </a:r>
          </a:p>
          <a:p>
            <a:pPr lvl="1"/>
            <a:r>
              <a:rPr lang="en-US" sz="2000" dirty="0" smtClean="0"/>
              <a:t>IPv4 prefix included in </a:t>
            </a:r>
            <a:r>
              <a:rPr lang="en-US" sz="2000" dirty="0" err="1" smtClean="0"/>
              <a:t>PvD</a:t>
            </a:r>
            <a:endParaRPr lang="en-US" sz="2000" dirty="0" smtClean="0"/>
          </a:p>
          <a:p>
            <a:pPr lvl="1"/>
            <a:r>
              <a:rPr lang="en-US" sz="2000" dirty="0" smtClean="0"/>
              <a:t>Link via the source MAC address of the RA w/ DHCPv4 message</a:t>
            </a:r>
          </a:p>
          <a:p>
            <a:pPr lvl="1"/>
            <a:r>
              <a:rPr lang="en-US" sz="2000" dirty="0" smtClean="0"/>
              <a:t>Interface ID (such as 3GPP link)</a:t>
            </a:r>
          </a:p>
          <a:p>
            <a:pPr lvl="1"/>
            <a:r>
              <a:rPr lang="en-US" sz="2000" dirty="0" smtClean="0"/>
              <a:t>DNS search list of DHCPv4 and IPv6 </a:t>
            </a:r>
            <a:r>
              <a:rPr lang="en-US" sz="2000" dirty="0" err="1" smtClean="0"/>
              <a:t>PvD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857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9" y="981463"/>
            <a:ext cx="1871869" cy="6814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36816" y="1026717"/>
            <a:ext cx="59043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fr-FR" dirty="0">
                <a:solidFill>
                  <a:schemeClr val="bg2"/>
                </a:solidFill>
              </a:rPr>
              <a:t>A New, Evolutive API and Transport-Layer Architecture for the </a:t>
            </a:r>
            <a:r>
              <a:rPr lang="fr-FR" dirty="0">
                <a:solidFill>
                  <a:schemeClr val="bg2"/>
                </a:solidFill>
              </a:rPr>
              <a:t>Internet:        </a:t>
            </a:r>
            <a:r>
              <a:rPr lang="fr-FR" dirty="0">
                <a:solidFill>
                  <a:schemeClr val="bg2"/>
                </a:solidFill>
                <a:hlinkClick r:id="rId4"/>
              </a:rPr>
              <a:t>https://www.neat-project.org</a:t>
            </a:r>
            <a:r>
              <a:rPr lang="fr-FR" dirty="0">
                <a:solidFill>
                  <a:schemeClr val="bg2"/>
                </a:solidFill>
                <a:hlinkClick r:id="rId4"/>
              </a:rPr>
              <a:t>/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52925" y="1754107"/>
            <a:ext cx="3960658" cy="91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European H-2020 project - 7M€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10 partners (Cisco, Mozilla, EMC, </a:t>
            </a:r>
            <a:r>
              <a:rPr lang="en-US" dirty="0" err="1" smtClean="0"/>
              <a:t>Celerway</a:t>
            </a:r>
            <a:r>
              <a:rPr lang="is-IS" dirty="0" smtClean="0"/>
              <a:t>…)</a:t>
            </a:r>
            <a:endParaRPr lang="en-US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33387" y="2749529"/>
            <a:ext cx="5103899" cy="105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b="1" dirty="0"/>
              <a:t>Provisioning Domain</a:t>
            </a:r>
            <a:r>
              <a:rPr lang="en-US" sz="1600" dirty="0"/>
              <a:t> (information about a prefix) </a:t>
            </a:r>
            <a:br>
              <a:rPr lang="en-US" sz="1600" dirty="0"/>
            </a:br>
            <a:r>
              <a:rPr lang="en-US" sz="1600" b="1" dirty="0"/>
              <a:t>via DNS  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draft-stenberg-mif-mpvd-dns-00</a:t>
            </a:r>
            <a:endParaRPr lang="en-US" sz="16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/>
              <a:t>Integration to </a:t>
            </a:r>
            <a:r>
              <a:rPr lang="en-US" sz="1600" dirty="0"/>
              <a:t>NEAT code: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>
                <a:hlinkClick r:id="rId6"/>
              </a:rPr>
              <a:t>github.com/NEAT-project/neat/pull/80</a:t>
            </a:r>
            <a:endParaRPr lang="en-US" sz="16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73" b="9245"/>
          <a:stretch/>
        </p:blipFill>
        <p:spPr>
          <a:xfrm>
            <a:off x="423180" y="4016515"/>
            <a:ext cx="4500513" cy="16575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3180" y="5117011"/>
            <a:ext cx="4339001" cy="560666"/>
          </a:xfrm>
          <a:prstGeom prst="rect">
            <a:avLst/>
          </a:prstGeom>
          <a:solidFill>
            <a:srgbClr val="595959">
              <a:alpha val="65098"/>
            </a:srgb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Wednesday, June 29: </a:t>
            </a:r>
            <a:r>
              <a:rPr lang="en-US" sz="1400" b="1" dirty="0">
                <a:solidFill>
                  <a:schemeClr val="bg1"/>
                </a:solidFill>
              </a:rPr>
              <a:t>plenary </a:t>
            </a:r>
            <a:r>
              <a:rPr lang="en-US" sz="1400" b="1" dirty="0">
                <a:solidFill>
                  <a:schemeClr val="bg1"/>
                </a:solidFill>
              </a:rPr>
              <a:t>session in </a:t>
            </a:r>
            <a:r>
              <a:rPr lang="en-US" sz="1400" b="1" dirty="0">
                <a:solidFill>
                  <a:schemeClr val="bg1"/>
                </a:solidFill>
              </a:rPr>
              <a:t>Oslo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de-DE" sz="1400" dirty="0">
                <a:solidFill>
                  <a:srgbClr val="FFFFFF"/>
                </a:solidFill>
              </a:rPr>
              <a:t>IPv6 </a:t>
            </a:r>
            <a:r>
              <a:rPr lang="de-DE" sz="1400" dirty="0" err="1">
                <a:solidFill>
                  <a:srgbClr val="FFFFFF"/>
                </a:solidFill>
              </a:rPr>
              <a:t>Multiprefix</a:t>
            </a:r>
            <a:r>
              <a:rPr lang="de-DE" sz="1400" dirty="0">
                <a:solidFill>
                  <a:srgbClr val="FFFFFF"/>
                </a:solidFill>
              </a:rPr>
              <a:t> NEAT Integration</a:t>
            </a:r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00" y="2790760"/>
            <a:ext cx="3821075" cy="307175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515439" y="2321714"/>
            <a:ext cx="313234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dirty="0" smtClean="0"/>
              <a:t>Asking the user to choose with relevant criteria and simple UI</a:t>
            </a:r>
          </a:p>
        </p:txBody>
      </p:sp>
      <p:sp>
        <p:nvSpPr>
          <p:cNvPr id="28" name="Forme libre 27"/>
          <p:cNvSpPr/>
          <p:nvPr/>
        </p:nvSpPr>
        <p:spPr bwMode="auto">
          <a:xfrm>
            <a:off x="4142155" y="2526433"/>
            <a:ext cx="1543029" cy="245587"/>
          </a:xfrm>
          <a:custGeom>
            <a:avLst/>
            <a:gdLst>
              <a:gd name="connsiteX0" fmla="*/ 0 w 1510748"/>
              <a:gd name="connsiteY0" fmla="*/ 509988 h 509988"/>
              <a:gd name="connsiteX1" fmla="*/ 437322 w 1510748"/>
              <a:gd name="connsiteY1" fmla="*/ 102484 h 509988"/>
              <a:gd name="connsiteX2" fmla="*/ 1510748 w 1510748"/>
              <a:gd name="connsiteY2" fmla="*/ 32910 h 509988"/>
              <a:gd name="connsiteX0" fmla="*/ 0 w 1510748"/>
              <a:gd name="connsiteY0" fmla="*/ 507443 h 507443"/>
              <a:gd name="connsiteX1" fmla="*/ 447262 w 1510748"/>
              <a:gd name="connsiteY1" fmla="*/ 111799 h 507443"/>
              <a:gd name="connsiteX2" fmla="*/ 1510748 w 1510748"/>
              <a:gd name="connsiteY2" fmla="*/ 30365 h 507443"/>
              <a:gd name="connsiteX0" fmla="*/ 0 w 1510748"/>
              <a:gd name="connsiteY0" fmla="*/ 486976 h 486976"/>
              <a:gd name="connsiteX1" fmla="*/ 447262 w 1510748"/>
              <a:gd name="connsiteY1" fmla="*/ 91332 h 486976"/>
              <a:gd name="connsiteX2" fmla="*/ 1510748 w 1510748"/>
              <a:gd name="connsiteY2" fmla="*/ 9898 h 4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486976">
                <a:moveTo>
                  <a:pt x="0" y="486976"/>
                </a:moveTo>
                <a:cubicBezTo>
                  <a:pt x="92765" y="322980"/>
                  <a:pt x="195471" y="170845"/>
                  <a:pt x="447262" y="91332"/>
                </a:cubicBezTo>
                <a:cubicBezTo>
                  <a:pt x="699053" y="11819"/>
                  <a:pt x="1255643" y="-17206"/>
                  <a:pt x="1510748" y="9898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IETF process</Template>
  <TotalTime>13882</TotalTime>
  <Words>331</Words>
  <Application>Microsoft Macintosh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American Typewriter</vt:lpstr>
      <vt:lpstr>CiscoSans ExtraLight</vt:lpstr>
      <vt:lpstr>Papyrus</vt:lpstr>
      <vt:lpstr>Verdana</vt:lpstr>
      <vt:lpstr>Wingdings</vt:lpstr>
      <vt:lpstr>Arial</vt:lpstr>
      <vt:lpstr>Network</vt:lpstr>
      <vt:lpstr>Provisioning Domains</vt:lpstr>
      <vt:lpstr>Provisioning Domain (PvD)</vt:lpstr>
      <vt:lpstr>PowerPoint Presentation</vt:lpstr>
      <vt:lpstr>How ?</vt:lpstr>
      <vt:lpstr>PowerPoint Presentation</vt:lpstr>
    </vt:vector>
  </TitlesOfParts>
  <Company>Cisco Systems, Inc.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draft-vandevelde-v6ops-RA-guard</dc:title>
  <dc:creator>Gunter Van de Velde (gvandeve)</dc:creator>
  <cp:lastModifiedBy>Eric Vyncke</cp:lastModifiedBy>
  <cp:revision>187</cp:revision>
  <dcterms:created xsi:type="dcterms:W3CDTF">2013-03-14T00:31:35Z</dcterms:created>
  <dcterms:modified xsi:type="dcterms:W3CDTF">2017-02-10T16:39:09Z</dcterms:modified>
</cp:coreProperties>
</file>