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5" r:id="rId18"/>
  </p:sldIdLst>
  <p:sldSz cx="13004800" cy="9753600"/>
  <p:notesSz cx="6858000" cy="9144000"/>
  <p:defaultTextStyle>
    <a:lvl1pPr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1pPr>
    <a:lvl2pPr indent="3429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2pPr>
    <a:lvl3pPr indent="6858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3pPr>
    <a:lvl4pPr indent="10287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4pPr>
    <a:lvl5pPr indent="13716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5pPr>
    <a:lvl6pPr indent="17145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6pPr>
    <a:lvl7pPr indent="20574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7pPr>
    <a:lvl8pPr indent="24003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8pPr>
    <a:lvl9pPr indent="27432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5C0"/>
    <a:srgbClr val="80B3FF"/>
    <a:srgbClr val="FF8080"/>
    <a:srgbClr val="87DEAA"/>
    <a:srgbClr val="9999FF"/>
    <a:srgbClr val="909BFF"/>
    <a:srgbClr val="77ECA5"/>
    <a:srgbClr val="FF7172"/>
    <a:srgbClr val="07FD7C"/>
    <a:srgbClr val="008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DD6E6"/>
          </a:solidFill>
        </a:fill>
      </a:tcStyle>
    </a:wholeTbl>
    <a:band2H>
      <a:tcTxStyle/>
      <a:tcStyle>
        <a:tcBdr/>
        <a:fill>
          <a:solidFill>
            <a:srgbClr val="F7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 autoAdjust="0"/>
    <p:restoredTop sz="94649" autoAdjust="0"/>
  </p:normalViewPr>
  <p:slideViewPr>
    <p:cSldViewPr>
      <p:cViewPr varScale="1">
        <p:scale>
          <a:sx n="61" d="100"/>
          <a:sy n="61" d="100"/>
        </p:scale>
        <p:origin x="1000" y="216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EA946-BE12-485E-8CED-EB49F79C0D9F}" type="datetimeFigureOut">
              <a:rPr lang="de-CH" smtClean="0"/>
              <a:t>26.09.17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FCD5B-4957-4027-8017-EFFEE2DC5C0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5422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79636051"/>
      </p:ext>
    </p:extLst>
  </p:cSld>
  <p:clrMap bg1="lt1" tx1="dk1" bg2="lt2" tx2="dk2" accent1="accent1" accent2="accent2" accent3="accent3" accent4="accent4" accent5="accent5" accent6="accent6" hlink="hlink" folHlink="folHlink"/>
  <p:notesStyle>
    <a:lvl1pPr>
      <a:defRPr sz="1200">
        <a:uFill>
          <a:solidFill/>
        </a:uFill>
        <a:latin typeface="Arial"/>
        <a:ea typeface="Arial"/>
        <a:cs typeface="Arial"/>
        <a:sym typeface="Arial"/>
      </a:defRPr>
    </a:lvl1pPr>
    <a:lvl2pPr indent="228600">
      <a:defRPr sz="1200">
        <a:uFill>
          <a:solidFill/>
        </a:uFill>
        <a:latin typeface="Arial"/>
        <a:ea typeface="Arial"/>
        <a:cs typeface="Arial"/>
        <a:sym typeface="Arial"/>
      </a:defRPr>
    </a:lvl2pPr>
    <a:lvl3pPr indent="457200">
      <a:defRPr sz="1200">
        <a:uFill>
          <a:solidFill/>
        </a:uFill>
        <a:latin typeface="Arial"/>
        <a:ea typeface="Arial"/>
        <a:cs typeface="Arial"/>
        <a:sym typeface="Arial"/>
      </a:defRPr>
    </a:lvl3pPr>
    <a:lvl4pPr indent="685800">
      <a:defRPr sz="1200">
        <a:uFill>
          <a:solidFill/>
        </a:uFill>
        <a:latin typeface="Arial"/>
        <a:ea typeface="Arial"/>
        <a:cs typeface="Arial"/>
        <a:sym typeface="Arial"/>
      </a:defRPr>
    </a:lvl4pPr>
    <a:lvl5pPr indent="914400">
      <a:defRPr sz="1200">
        <a:uFill>
          <a:solidFill/>
        </a:uFill>
        <a:latin typeface="Arial"/>
        <a:ea typeface="Arial"/>
        <a:cs typeface="Arial"/>
        <a:sym typeface="Arial"/>
      </a:defRPr>
    </a:lvl5pPr>
    <a:lvl6pPr indent="1143000">
      <a:defRPr sz="1200">
        <a:uFill>
          <a:solidFill/>
        </a:uFill>
        <a:latin typeface="Arial"/>
        <a:ea typeface="Arial"/>
        <a:cs typeface="Arial"/>
        <a:sym typeface="Arial"/>
      </a:defRPr>
    </a:lvl6pPr>
    <a:lvl7pPr indent="1371600">
      <a:defRPr sz="1200">
        <a:uFill>
          <a:solidFill/>
        </a:uFill>
        <a:latin typeface="Arial"/>
        <a:ea typeface="Arial"/>
        <a:cs typeface="Arial"/>
        <a:sym typeface="Arial"/>
      </a:defRPr>
    </a:lvl7pPr>
    <a:lvl8pPr indent="1600200">
      <a:defRPr sz="1200">
        <a:uFill>
          <a:solidFill/>
        </a:uFill>
        <a:latin typeface="Arial"/>
        <a:ea typeface="Arial"/>
        <a:cs typeface="Arial"/>
        <a:sym typeface="Arial"/>
      </a:defRPr>
    </a:lvl8pPr>
    <a:lvl9pPr indent="1828800">
      <a:defRPr sz="1200">
        <a:uFill>
          <a:solidFill/>
        </a:u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5240406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7554086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700337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3165302"/>
            <a:ext cx="12052800" cy="14954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234" y="8612055"/>
            <a:ext cx="1169707" cy="781754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144599" y="8435970"/>
            <a:ext cx="11694998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8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</a:p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under grant agreement No 688421.The opinions expressed and arguments employed reflect only the authors' </a:t>
            </a:r>
          </a:p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38263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chemeClr val="tx1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200" y="847527"/>
            <a:ext cx="1868634" cy="122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15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23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ctrTitle" hasCustomPrompt="1"/>
          </p:nvPr>
        </p:nvSpPr>
        <p:spPr>
          <a:xfrm>
            <a:off x="4842300" y="2404848"/>
            <a:ext cx="7671300" cy="2255928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842300" y="4749478"/>
            <a:ext cx="7671300" cy="1495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" y="2644552"/>
            <a:ext cx="4381500" cy="4381500"/>
          </a:xfrm>
          <a:prstGeom prst="rect">
            <a:avLst/>
          </a:prstGeom>
        </p:spPr>
      </p:pic>
      <p:sp>
        <p:nvSpPr>
          <p:cNvPr id="12" name="Rectangle 4"/>
          <p:cNvSpPr/>
          <p:nvPr userDrawn="1"/>
        </p:nvSpPr>
        <p:spPr>
          <a:xfrm>
            <a:off x="4842300" y="4660775"/>
            <a:ext cx="7671300" cy="72000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0" y="7325072"/>
            <a:ext cx="4608512" cy="1742244"/>
          </a:xfrm>
          <a:prstGeom prst="rect">
            <a:avLst/>
          </a:prstGeom>
        </p:spPr>
      </p:pic>
      <p:sp>
        <p:nvSpPr>
          <p:cNvPr id="15" name="Textfeld 14"/>
          <p:cNvSpPr txBox="1"/>
          <p:nvPr userDrawn="1"/>
        </p:nvSpPr>
        <p:spPr>
          <a:xfrm>
            <a:off x="5782320" y="8196194"/>
            <a:ext cx="4642297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noProof="0" dirty="0" smtClean="0">
                <a:ln>
                  <a:noFill/>
                </a:ln>
                <a:solidFill>
                  <a:srgbClr val="FF8080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measurement</a:t>
            </a:r>
            <a:endParaRPr kumimoji="0" lang="en-US" sz="6000" b="0" i="0" u="none" strike="noStrike" cap="none" spc="0" normalizeH="0" baseline="0" noProof="0" dirty="0">
              <a:ln>
                <a:noFill/>
              </a:ln>
              <a:solidFill>
                <a:srgbClr val="FF8080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683720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Default - Titelfolie 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ctrTitle" hasCustomPrompt="1"/>
          </p:nvPr>
        </p:nvSpPr>
        <p:spPr>
          <a:xfrm>
            <a:off x="4842300" y="2404848"/>
            <a:ext cx="7671300" cy="2255928"/>
          </a:xfrm>
        </p:spPr>
        <p:txBody>
          <a:bodyPr anchor="b"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842300" y="4749478"/>
            <a:ext cx="7671300" cy="1495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2" name="Rectangle 4"/>
          <p:cNvSpPr/>
          <p:nvPr userDrawn="1"/>
        </p:nvSpPr>
        <p:spPr>
          <a:xfrm>
            <a:off x="4842300" y="4660775"/>
            <a:ext cx="7671300" cy="72000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4842300" y="8837240"/>
            <a:ext cx="4288451" cy="693358"/>
            <a:chOff x="5789772" y="8765232"/>
            <a:chExt cx="4288451" cy="693358"/>
          </a:xfrm>
        </p:grpSpPr>
        <p:sp>
          <p:nvSpPr>
            <p:cNvPr id="15" name="Textfeld 14"/>
            <p:cNvSpPr txBox="1"/>
            <p:nvPr userDrawn="1"/>
          </p:nvSpPr>
          <p:spPr>
            <a:xfrm>
              <a:off x="7250526" y="8802000"/>
              <a:ext cx="2827697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1295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noProof="0" dirty="0" smtClean="0">
                  <a:ln>
                    <a:noFill/>
                  </a:ln>
                  <a:solidFill>
                    <a:srgbClr val="FF808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Bauhaus 93" panose="04030905020B02020C02" pitchFamily="82" charset="0"/>
                  <a:ea typeface="+mn-ea"/>
                  <a:cs typeface="+mn-cs"/>
                  <a:sym typeface="Helvetica Neue"/>
                </a:rPr>
                <a:t>measurement</a:t>
              </a:r>
              <a:endParaRPr kumimoji="0" lang="en-US" sz="3600" b="0" i="0" u="none" strike="noStrike" cap="none" spc="0" normalizeH="0" baseline="0" noProof="0" dirty="0">
                <a:ln>
                  <a:noFill/>
                </a:ln>
                <a:solidFill>
                  <a:srgbClr val="FF8080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endParaRPr>
            </a:p>
          </p:txBody>
        </p:sp>
        <p:pic>
          <p:nvPicPr>
            <p:cNvPr id="4" name="Grafik 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772" y="8765232"/>
              <a:ext cx="1460754" cy="678942"/>
            </a:xfrm>
            <a:prstGeom prst="rect">
              <a:avLst/>
            </a:prstGeom>
          </p:spPr>
        </p:pic>
      </p:grp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" y="2644552"/>
            <a:ext cx="4381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14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asur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FF8080"/>
              </a:buClr>
              <a:defRPr/>
            </a:lvl1pPr>
            <a:lvl2pPr>
              <a:buClr>
                <a:srgbClr val="FF8080"/>
              </a:buClr>
              <a:defRPr/>
            </a:lvl2pPr>
            <a:lvl3pPr>
              <a:buClr>
                <a:srgbClr val="FF8080"/>
              </a:buClr>
              <a:defRPr/>
            </a:lvl3pPr>
            <a:lvl4pPr>
              <a:buClr>
                <a:srgbClr val="FF8080"/>
              </a:buClr>
              <a:defRPr/>
            </a:lvl4pPr>
            <a:lvl5pPr>
              <a:buClr>
                <a:srgbClr val="FF8080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8630001" y="372436"/>
            <a:ext cx="198612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 smtClean="0">
                <a:ln>
                  <a:noFill/>
                </a:ln>
                <a:solidFill>
                  <a:srgbClr val="FF8080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measurement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rgbClr val="FF8080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467" y="450000"/>
            <a:ext cx="1906613" cy="1906613"/>
          </a:xfrm>
          <a:prstGeom prst="rect">
            <a:avLst/>
          </a:prstGeom>
        </p:spPr>
      </p:pic>
      <p:sp>
        <p:nvSpPr>
          <p:cNvPr id="20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20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te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87DEAA"/>
              </a:buClr>
              <a:defRPr/>
            </a:lvl1pPr>
            <a:lvl2pPr>
              <a:buClr>
                <a:srgbClr val="87DEAA"/>
              </a:buClr>
              <a:defRPr/>
            </a:lvl2pPr>
            <a:lvl3pPr>
              <a:buClr>
                <a:srgbClr val="87DEAA"/>
              </a:buClr>
              <a:defRPr/>
            </a:lvl3pPr>
            <a:lvl4pPr>
              <a:buClr>
                <a:srgbClr val="87DEAA"/>
              </a:buClr>
              <a:defRPr/>
            </a:lvl4pPr>
            <a:lvl5pPr>
              <a:buClr>
                <a:srgbClr val="87DEAA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87DEAA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8823964" y="372436"/>
            <a:ext cx="1792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 smtClean="0">
                <a:ln>
                  <a:noFill/>
                </a:ln>
                <a:solidFill>
                  <a:srgbClr val="87DEAA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architecture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rgbClr val="87DEAA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27" y="450567"/>
            <a:ext cx="1905953" cy="1905953"/>
          </a:xfrm>
          <a:prstGeom prst="rect">
            <a:avLst/>
          </a:prstGeom>
        </p:spPr>
      </p:pic>
      <p:sp>
        <p:nvSpPr>
          <p:cNvPr id="21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149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imenta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80B3FF"/>
              </a:buClr>
              <a:defRPr/>
            </a:lvl1pPr>
            <a:lvl2pPr>
              <a:buClr>
                <a:srgbClr val="80B3FF"/>
              </a:buClr>
              <a:defRPr/>
            </a:lvl2pPr>
            <a:lvl3pPr>
              <a:buClr>
                <a:srgbClr val="80B3FF"/>
              </a:buClr>
              <a:defRPr/>
            </a:lvl3pPr>
            <a:lvl4pPr>
              <a:buClr>
                <a:srgbClr val="80B3FF"/>
              </a:buClr>
              <a:defRPr/>
            </a:lvl4pPr>
            <a:lvl5pPr>
              <a:buClr>
                <a:srgbClr val="80B3FF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80B3FF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8254898" y="372436"/>
            <a:ext cx="2361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 smtClean="0">
                <a:ln>
                  <a:noFill/>
                </a:ln>
                <a:solidFill>
                  <a:srgbClr val="80B3FF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experimentation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rgbClr val="80B3FF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27" y="450000"/>
            <a:ext cx="1905953" cy="1905953"/>
          </a:xfrm>
          <a:prstGeom prst="rect">
            <a:avLst/>
          </a:prstGeom>
        </p:spPr>
      </p:pic>
      <p:sp>
        <p:nvSpPr>
          <p:cNvPr id="13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24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6100936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8414616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1780456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4245421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25725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6460976"/>
            <a:ext cx="10104906" cy="2745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1782000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4244400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27" name="Grafik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173" y="144943"/>
            <a:ext cx="969134" cy="647704"/>
          </a:xfrm>
          <a:prstGeom prst="rect">
            <a:avLst/>
          </a:prstGeom>
        </p:spPr>
      </p:pic>
      <p:sp>
        <p:nvSpPr>
          <p:cNvPr id="28" name="Textfeld 27"/>
          <p:cNvSpPr txBox="1"/>
          <p:nvPr userDrawn="1"/>
        </p:nvSpPr>
        <p:spPr>
          <a:xfrm>
            <a:off x="4054128" y="136057"/>
            <a:ext cx="768511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8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under grant agreement No 688421.</a:t>
            </a: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375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5011364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7325044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700337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3165302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530" y="8153889"/>
            <a:ext cx="1311126" cy="8762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18" y="8153889"/>
            <a:ext cx="951427" cy="1055563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144599" y="7980288"/>
            <a:ext cx="12609057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4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under grant agreement No 688421.The opinions expressed and arguments employed reflect only the authors' 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  <a:endParaRPr kumimoji="0" lang="en-US" sz="1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44599" y="9034241"/>
            <a:ext cx="126090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Supported by the Swiss State Secretariat for Education, Research and Innovation under contract number 15.0268. </a:t>
            </a:r>
          </a:p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herein do not necessarily reflect the official views of the Swiss Government.</a:t>
            </a:r>
            <a:endParaRPr kumimoji="0" lang="en-US" sz="1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647754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460587" y="882793"/>
            <a:ext cx="9900000" cy="1382401"/>
          </a:xfrm>
          <a:prstGeom prst="rect">
            <a:avLst/>
          </a:prstGeom>
          <a:noFill/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0" tIns="127000" rIns="127000" bIns="127000"/>
          <a:lstStyle/>
          <a:p>
            <a:pPr lvl="0">
              <a:defRPr sz="1800" b="0">
                <a:uFillTx/>
              </a:defRPr>
            </a:pPr>
            <a:r>
              <a:rPr sz="3800" b="1" dirty="0">
                <a:uFill>
                  <a:solidFill/>
                </a:uFill>
              </a:rPr>
              <a:t>Title Text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0586" y="2597150"/>
            <a:ext cx="12077699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4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36" y="8981256"/>
            <a:ext cx="1265301" cy="478346"/>
          </a:xfrm>
          <a:prstGeom prst="rect">
            <a:avLst/>
          </a:prstGeom>
        </p:spPr>
      </p:pic>
      <p:sp>
        <p:nvSpPr>
          <p:cNvPr id="7" name="Datumsplatzhalter 8"/>
          <p:cNvSpPr>
            <a:spLocks noGrp="1"/>
          </p:cNvSpPr>
          <p:nvPr>
            <p:ph type="dt" sz="half" idx="2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29.01.2016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  <p:sldLayoutId id="2147483672" r:id="rId3"/>
    <p:sldLayoutId id="2147483661" r:id="rId4"/>
    <p:sldLayoutId id="2147483662" r:id="rId5"/>
    <p:sldLayoutId id="2147483663" r:id="rId6"/>
    <p:sldLayoutId id="2147483665" r:id="rId7"/>
    <p:sldLayoutId id="2147483666" r:id="rId8"/>
    <p:sldLayoutId id="2147483669" r:id="rId9"/>
    <p:sldLayoutId id="2147483656" r:id="rId10"/>
  </p:sldLayoutIdLst>
  <p:transition spd="med"/>
  <p:timing>
    <p:tnLst>
      <p:par>
        <p:cTn id="1" dur="indefinite" restart="never" nodeType="tmRoot"/>
      </p:par>
    </p:tnLst>
  </p:timing>
  <p:hf hdr="0" ftr="0"/>
  <p:txStyles>
    <p:titleStyle>
      <a:lvl1pPr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indent="2286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indent="4572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indent="6858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indent="9144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indent="11430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indent="13716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indent="16002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indent="18288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9pPr>
    </p:titleStyle>
    <p:bodyStyle>
      <a:lvl1pPr marL="361950" indent="-361950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3200"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marL="803275" indent="-352425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marL="1162050" indent="-358775" defTabSz="371475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400"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marL="1433513" indent="-252413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000"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marL="1704975" indent="-180975" defTabSz="358775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1800"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marL="29908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marL="33464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marL="37020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marL="40576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9pPr>
    </p:bodyStyle>
    <p:otherStyle>
      <a:lvl1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tma.ifip.org/workshops/mnm17-workshop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www.layer123.com/sdn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" TargetMode="External"/><Relationship Id="rId4" Type="http://schemas.openxmlformats.org/officeDocument/2006/relationships/hyperlink" Target="https://www.debian.org/" TargetMode="External"/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github.com/mamiproject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bservatory.mami-project.eu/" TargetMode="External"/><Relationship Id="rId4" Type="http://schemas.openxmlformats.org/officeDocument/2006/relationships/hyperlink" Target="https://pathspider.net/" TargetMode="External"/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mami-project.eu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WP4: Standardisation, Dissemination &amp; Exploitation</a:t>
            </a:r>
            <a:endParaRPr lang="en-GB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Diego R. Lopez </a:t>
            </a:r>
            <a:r>
              <a:rPr lang="en-US" sz="3200" dirty="0"/>
              <a:t>(TID)</a:t>
            </a:r>
          </a:p>
        </p:txBody>
      </p:sp>
    </p:spTree>
    <p:extLst>
      <p:ext uri="{BB962C8B-B14F-4D97-AF65-F5344CB8AC3E}">
        <p14:creationId xmlns:p14="http://schemas.microsoft.com/office/powerpoint/2010/main" val="9962103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60586" y="882793"/>
            <a:ext cx="10362294" cy="1382401"/>
          </a:xfrm>
        </p:spPr>
        <p:txBody>
          <a:bodyPr/>
          <a:lstStyle/>
          <a:p>
            <a:r>
              <a:rPr lang="en-GB" sz="3600" dirty="0" smtClean="0"/>
              <a:t>Standardisation Activities on Transport Interfaces and Security</a:t>
            </a:r>
            <a:endParaRPr lang="en-GB" sz="36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I</a:t>
            </a:r>
            <a:r>
              <a:rPr lang="en-GB" dirty="0" smtClean="0"/>
              <a:t>nteroperability of the MAMI FTL (Flexible </a:t>
            </a:r>
            <a:r>
              <a:rPr lang="en-GB" dirty="0"/>
              <a:t>Transport </a:t>
            </a:r>
            <a:r>
              <a:rPr lang="en-GB" dirty="0" smtClean="0"/>
              <a:t>Layer) with </a:t>
            </a:r>
            <a:r>
              <a:rPr lang="en-GB" dirty="0"/>
              <a:t>the TAPS </a:t>
            </a:r>
            <a:r>
              <a:rPr lang="en-GB" dirty="0" smtClean="0"/>
              <a:t>facility</a:t>
            </a:r>
          </a:p>
          <a:p>
            <a:pPr lvl="1"/>
            <a:r>
              <a:rPr lang="en-GB" dirty="0" smtClean="0"/>
              <a:t>First RFC produced by the project</a:t>
            </a:r>
          </a:p>
          <a:p>
            <a:r>
              <a:rPr lang="en-GB" dirty="0" smtClean="0"/>
              <a:t>Consolidation of the STAR approach within the ACME WG</a:t>
            </a:r>
          </a:p>
          <a:p>
            <a:pPr lvl="1"/>
            <a:r>
              <a:rPr lang="en-GB" dirty="0" smtClean="0"/>
              <a:t>Automated management of </a:t>
            </a:r>
            <a:r>
              <a:rPr lang="en-GB" i="1" dirty="0" smtClean="0"/>
              <a:t>delegated </a:t>
            </a:r>
            <a:r>
              <a:rPr lang="en-GB" dirty="0" smtClean="0"/>
              <a:t>certificates</a:t>
            </a:r>
          </a:p>
          <a:p>
            <a:pPr lvl="1"/>
            <a:r>
              <a:rPr lang="en-GB" dirty="0" smtClean="0"/>
              <a:t>In the spirit of the original LURK proposal</a:t>
            </a:r>
          </a:p>
          <a:p>
            <a:r>
              <a:rPr lang="en-GB" dirty="0" smtClean="0"/>
              <a:t>Monitoring multi-context security activities</a:t>
            </a:r>
          </a:p>
          <a:p>
            <a:pPr lvl="1"/>
            <a:r>
              <a:rPr lang="en-GB" dirty="0" smtClean="0"/>
              <a:t>Including recent discussion in the TLS WG</a:t>
            </a:r>
          </a:p>
          <a:p>
            <a:r>
              <a:rPr lang="en-GB" dirty="0" smtClean="0"/>
              <a:t>IETF related documents</a:t>
            </a:r>
          </a:p>
          <a:p>
            <a:pPr lvl="1"/>
            <a:r>
              <a:rPr lang="en-GB" dirty="0" smtClean="0"/>
              <a:t>RFC 8095</a:t>
            </a:r>
          </a:p>
          <a:p>
            <a:pPr lvl="1"/>
            <a:r>
              <a:rPr lang="en-GB" dirty="0"/>
              <a:t>draft-</a:t>
            </a:r>
            <a:r>
              <a:rPr lang="en-GB" dirty="0" err="1"/>
              <a:t>trammell</a:t>
            </a:r>
            <a:r>
              <a:rPr lang="en-GB" dirty="0"/>
              <a:t>-taps-post-sockets </a:t>
            </a:r>
            <a:r>
              <a:rPr lang="en-GB" dirty="0" smtClean="0"/>
              <a:t>		draft-</a:t>
            </a:r>
            <a:r>
              <a:rPr lang="en-GB" dirty="0" err="1" smtClean="0"/>
              <a:t>kuehlewind</a:t>
            </a:r>
            <a:r>
              <a:rPr lang="en-GB" dirty="0" smtClean="0"/>
              <a:t>-crypto-</a:t>
            </a:r>
            <a:r>
              <a:rPr lang="en-GB" dirty="0" err="1" smtClean="0"/>
              <a:t>sep</a:t>
            </a:r>
            <a:r>
              <a:rPr lang="en-GB" dirty="0" smtClean="0"/>
              <a:t> </a:t>
            </a:r>
            <a:endParaRPr lang="en-GB" dirty="0"/>
          </a:p>
          <a:p>
            <a:pPr lvl="1"/>
            <a:r>
              <a:rPr lang="en-GB" dirty="0" smtClean="0"/>
              <a:t>draft-</a:t>
            </a:r>
            <a:r>
              <a:rPr lang="en-GB" dirty="0" err="1" smtClean="0"/>
              <a:t>ietf</a:t>
            </a:r>
            <a:r>
              <a:rPr lang="en-GB" dirty="0" smtClean="0"/>
              <a:t>-acme-star						draft-</a:t>
            </a:r>
            <a:r>
              <a:rPr lang="en-GB" dirty="0" err="1" smtClean="0"/>
              <a:t>sheffer</a:t>
            </a:r>
            <a:r>
              <a:rPr lang="en-GB" dirty="0" smtClean="0"/>
              <a:t>-acme-star-request</a:t>
            </a:r>
          </a:p>
          <a:p>
            <a:pPr lvl="1"/>
            <a:r>
              <a:rPr lang="en-GB" dirty="0" smtClean="0"/>
              <a:t>draft-</a:t>
            </a:r>
            <a:r>
              <a:rPr lang="en-GB" dirty="0" err="1" smtClean="0"/>
              <a:t>mavrogiannopoulos</a:t>
            </a:r>
            <a:r>
              <a:rPr lang="en-GB" dirty="0" smtClean="0"/>
              <a:t>-</a:t>
            </a:r>
            <a:r>
              <a:rPr lang="en-GB" dirty="0" err="1" smtClean="0"/>
              <a:t>tls-cid</a:t>
            </a:r>
            <a:endParaRPr lang="en-GB" dirty="0"/>
          </a:p>
          <a:p>
            <a:r>
              <a:rPr lang="en-GB" dirty="0" smtClean="0"/>
              <a:t>Contributing and monitoring other bodies</a:t>
            </a:r>
          </a:p>
          <a:p>
            <a:pPr lvl="1"/>
            <a:r>
              <a:rPr lang="en-GB" dirty="0" smtClean="0"/>
              <a:t>ETSI NFV SEC</a:t>
            </a:r>
          </a:p>
          <a:p>
            <a:pPr lvl="1"/>
            <a:r>
              <a:rPr lang="en-GB" dirty="0" smtClean="0"/>
              <a:t>ETSI TC CYBER</a:t>
            </a:r>
          </a:p>
          <a:p>
            <a:pPr lvl="1"/>
            <a:r>
              <a:rPr lang="en-GB" dirty="0" smtClean="0"/>
              <a:t>IEEE ETI WG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10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620933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Publications and </a:t>
            </a:r>
            <a:r>
              <a:rPr lang="en-GB" dirty="0"/>
              <a:t>Workshops 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Twelve different publications and conference participations</a:t>
            </a:r>
          </a:p>
          <a:p>
            <a:pPr lvl="1"/>
            <a:r>
              <a:rPr lang="en-US" dirty="0" smtClean="0"/>
              <a:t>IEEE Internet Computing, EUCNC, ANRW, ITC, SIGCOMM Reproducibility Workshop…</a:t>
            </a:r>
          </a:p>
          <a:p>
            <a:r>
              <a:rPr lang="en-US" dirty="0" smtClean="0"/>
              <a:t>Joint workshop with the MONROE project</a:t>
            </a:r>
          </a:p>
          <a:p>
            <a:pPr lvl="1"/>
            <a:r>
              <a:rPr lang="en-US" dirty="0"/>
              <a:t>Mobile Network Measurements (</a:t>
            </a:r>
            <a:r>
              <a:rPr lang="en-US" dirty="0" smtClean="0"/>
              <a:t>MNM)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conjunction with </a:t>
            </a:r>
            <a:r>
              <a:rPr lang="en-US" dirty="0" smtClean="0"/>
              <a:t>the TMA </a:t>
            </a:r>
            <a:r>
              <a:rPr lang="en-US" dirty="0"/>
              <a:t>Conference </a:t>
            </a:r>
            <a:r>
              <a:rPr lang="en-US" dirty="0" smtClean="0"/>
              <a:t>2017, </a:t>
            </a:r>
            <a:r>
              <a:rPr lang="en-US" dirty="0"/>
              <a:t>in </a:t>
            </a:r>
            <a:r>
              <a:rPr lang="en-US" dirty="0" smtClean="0"/>
              <a:t>Dublin/</a:t>
            </a:r>
            <a:r>
              <a:rPr lang="en-US" dirty="0" err="1" smtClean="0"/>
              <a:t>Maynooth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://tma.ifip.org/workshops/mnm17-workshop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Small </a:t>
            </a:r>
            <a:r>
              <a:rPr lang="en-US" dirty="0"/>
              <a:t>and focused workshop </a:t>
            </a:r>
            <a:r>
              <a:rPr lang="en-US" dirty="0" smtClean="0"/>
              <a:t>in Zurich</a:t>
            </a:r>
          </a:p>
          <a:p>
            <a:pPr lvl="1"/>
            <a:r>
              <a:rPr lang="en-US" dirty="0" smtClean="0"/>
              <a:t>By invitation only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iscussion </a:t>
            </a:r>
            <a:r>
              <a:rPr lang="en-US" dirty="0"/>
              <a:t>of a new sockets </a:t>
            </a:r>
            <a:r>
              <a:rPr lang="en-US" dirty="0" smtClean="0"/>
              <a:t>API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eading </a:t>
            </a:r>
            <a:r>
              <a:rPr lang="en-US" dirty="0"/>
              <a:t>to input provided to the IETF TAPS </a:t>
            </a:r>
            <a:r>
              <a:rPr lang="en-US" dirty="0" smtClean="0"/>
              <a:t>WG</a:t>
            </a:r>
          </a:p>
          <a:p>
            <a:pPr lvl="1"/>
            <a:r>
              <a:rPr lang="en-US" dirty="0" smtClean="0"/>
              <a:t>Direct collaboration with the NEAT project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11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906793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Industrial Exploitation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TID </a:t>
            </a:r>
            <a:r>
              <a:rPr lang="en-US" dirty="0" smtClean="0"/>
              <a:t>working </a:t>
            </a:r>
            <a:r>
              <a:rPr lang="en-US" dirty="0"/>
              <a:t>to apply </a:t>
            </a:r>
            <a:r>
              <a:rPr lang="en-US" dirty="0" smtClean="0"/>
              <a:t>results </a:t>
            </a:r>
            <a:r>
              <a:rPr lang="en-US" dirty="0"/>
              <a:t>to </a:t>
            </a:r>
            <a:r>
              <a:rPr lang="en-US" dirty="0" smtClean="0"/>
              <a:t>services </a:t>
            </a:r>
            <a:r>
              <a:rPr lang="en-US" dirty="0"/>
              <a:t>provided by Telefonica Business </a:t>
            </a:r>
            <a:r>
              <a:rPr lang="en-US" dirty="0" smtClean="0"/>
              <a:t>Units</a:t>
            </a:r>
          </a:p>
          <a:p>
            <a:pPr lvl="1"/>
            <a:r>
              <a:rPr lang="en-US" dirty="0" smtClean="0"/>
              <a:t>Utilizing </a:t>
            </a:r>
            <a:r>
              <a:rPr lang="en-US" dirty="0"/>
              <a:t>and contributing to measurement data in the MAMI </a:t>
            </a:r>
            <a:r>
              <a:rPr lang="en-US" dirty="0" smtClean="0"/>
              <a:t>PTO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pplying </a:t>
            </a:r>
            <a:r>
              <a:rPr lang="en-US" dirty="0"/>
              <a:t>the MCP to NFV and cloud-based services in the Telefonica </a:t>
            </a:r>
            <a:r>
              <a:rPr lang="en-US" dirty="0" smtClean="0"/>
              <a:t>portfolio</a:t>
            </a:r>
          </a:p>
          <a:p>
            <a:r>
              <a:rPr lang="en-GB" dirty="0" smtClean="0"/>
              <a:t>MCP-based </a:t>
            </a:r>
            <a:r>
              <a:rPr lang="en-GB" dirty="0" smtClean="0"/>
              <a:t>signalling to be applied to </a:t>
            </a:r>
            <a:r>
              <a:rPr lang="en-GB" dirty="0" smtClean="0"/>
              <a:t>UNICA, Telefonica’s NFVI</a:t>
            </a:r>
          </a:p>
          <a:p>
            <a:r>
              <a:rPr lang="en-GB" dirty="0" smtClean="0"/>
              <a:t>Apply the service differentiation </a:t>
            </a:r>
            <a:r>
              <a:rPr lang="en-GB" dirty="0"/>
              <a:t>function of MCP </a:t>
            </a:r>
            <a:r>
              <a:rPr lang="en-GB" dirty="0" smtClean="0"/>
              <a:t>in </a:t>
            </a:r>
            <a:r>
              <a:rPr lang="en-GB" dirty="0" err="1"/>
              <a:t>Niji</a:t>
            </a:r>
            <a:r>
              <a:rPr lang="en-GB" dirty="0"/>
              <a:t> to improve user </a:t>
            </a:r>
            <a:r>
              <a:rPr lang="en-GB" dirty="0" smtClean="0"/>
              <a:t>experience</a:t>
            </a:r>
          </a:p>
          <a:p>
            <a:pPr lvl="1"/>
            <a:r>
              <a:rPr lang="en-GB" dirty="0" err="1" smtClean="0"/>
              <a:t>Niji</a:t>
            </a:r>
            <a:r>
              <a:rPr lang="en-GB" dirty="0" smtClean="0"/>
              <a:t> </a:t>
            </a:r>
            <a:r>
              <a:rPr lang="en-GB" dirty="0" smtClean="0"/>
              <a:t>is a Telefonica anonymization and optimisation service </a:t>
            </a:r>
            <a:r>
              <a:rPr lang="en-GB" dirty="0" smtClean="0"/>
              <a:t>being deployed on UNICA</a:t>
            </a:r>
          </a:p>
          <a:p>
            <a:r>
              <a:rPr lang="en-GB" dirty="0" smtClean="0"/>
              <a:t>Support for policy-based management in </a:t>
            </a:r>
            <a:r>
              <a:rPr lang="en-GB" dirty="0" err="1" smtClean="0"/>
              <a:t>vHE</a:t>
            </a:r>
            <a:r>
              <a:rPr lang="en-GB" dirty="0" smtClean="0"/>
              <a:t> (virtualised Home Environments)</a:t>
            </a:r>
            <a:endParaRPr lang="en-GB" dirty="0" smtClean="0"/>
          </a:p>
          <a:p>
            <a:pPr lvl="1"/>
            <a:r>
              <a:rPr lang="en-GB" dirty="0" smtClean="0"/>
              <a:t>The virtualised home environment is the first commercial NFV pilot</a:t>
            </a:r>
          </a:p>
          <a:p>
            <a:r>
              <a:rPr lang="en-GB" dirty="0" smtClean="0"/>
              <a:t>Considering the support for measurement facilities deployed on the NFVI</a:t>
            </a:r>
            <a:endParaRPr lang="en-GB" dirty="0" smtClean="0"/>
          </a:p>
          <a:p>
            <a:r>
              <a:rPr lang="en-GB" dirty="0"/>
              <a:t>Nokia investigates to integrate MAMI results into the </a:t>
            </a:r>
            <a:r>
              <a:rPr lang="en-GB" dirty="0" err="1"/>
              <a:t>Velocix</a:t>
            </a:r>
            <a:r>
              <a:rPr lang="en-GB" dirty="0"/>
              <a:t> product </a:t>
            </a:r>
            <a:r>
              <a:rPr lang="en-GB" dirty="0" smtClean="0"/>
              <a:t>line</a:t>
            </a:r>
          </a:p>
          <a:p>
            <a:pPr lvl="1"/>
            <a:r>
              <a:rPr lang="en-GB" dirty="0" smtClean="0"/>
              <a:t>CDN, </a:t>
            </a:r>
            <a:r>
              <a:rPr lang="en-GB" dirty="0" err="1" smtClean="0"/>
              <a:t>mABR</a:t>
            </a:r>
            <a:r>
              <a:rPr lang="en-GB" dirty="0" smtClean="0"/>
              <a:t>, and </a:t>
            </a:r>
            <a:r>
              <a:rPr lang="en-GB" dirty="0"/>
              <a:t>Personalisation </a:t>
            </a:r>
            <a:r>
              <a:rPr lang="en-GB" dirty="0" smtClean="0"/>
              <a:t>Platform</a:t>
            </a:r>
            <a:endParaRPr lang="en-GB" dirty="0"/>
          </a:p>
          <a:p>
            <a:pPr lvl="1"/>
            <a:r>
              <a:rPr lang="en-GB" dirty="0"/>
              <a:t>E</a:t>
            </a:r>
            <a:r>
              <a:rPr lang="en-GB" dirty="0" smtClean="0"/>
              <a:t>nhanced </a:t>
            </a:r>
            <a:r>
              <a:rPr lang="en-GB" dirty="0"/>
              <a:t>cooperation with the mobile </a:t>
            </a:r>
            <a:r>
              <a:rPr lang="en-GB" dirty="0" smtClean="0"/>
              <a:t>network, better </a:t>
            </a:r>
            <a:r>
              <a:rPr lang="en-GB" dirty="0" err="1" smtClean="0"/>
              <a:t>QoE</a:t>
            </a:r>
            <a:r>
              <a:rPr lang="en-GB" dirty="0" smtClean="0"/>
              <a:t>, and expanded personalisation </a:t>
            </a:r>
            <a:r>
              <a:rPr lang="en-GB" dirty="0"/>
              <a:t>functionality for </a:t>
            </a:r>
            <a:r>
              <a:rPr lang="en-GB" dirty="0" smtClean="0"/>
              <a:t>OTT </a:t>
            </a:r>
            <a:r>
              <a:rPr lang="en-GB" dirty="0"/>
              <a:t>video delivery </a:t>
            </a:r>
            <a:endParaRPr lang="en-GB" dirty="0" smtClean="0"/>
          </a:p>
          <a:p>
            <a:r>
              <a:rPr lang="en-GB" dirty="0"/>
              <a:t>I</a:t>
            </a:r>
            <a:r>
              <a:rPr lang="en-GB" dirty="0" smtClean="0"/>
              <a:t>nitial experiments in the radio segments, both for </a:t>
            </a:r>
            <a:r>
              <a:rPr lang="en-GB" dirty="0" err="1" smtClean="0"/>
              <a:t>eNodeB</a:t>
            </a:r>
            <a:r>
              <a:rPr lang="en-GB" dirty="0" smtClean="0"/>
              <a:t> and terminal equipment</a:t>
            </a:r>
          </a:p>
          <a:p>
            <a:pPr lvl="1"/>
            <a:r>
              <a:rPr lang="en-GB" dirty="0"/>
              <a:t>V</a:t>
            </a:r>
            <a:r>
              <a:rPr lang="en-GB" dirty="0" smtClean="0"/>
              <a:t>erify </a:t>
            </a:r>
            <a:r>
              <a:rPr lang="en-GB" dirty="0"/>
              <a:t>the hypothesis that explicit packet markings are </a:t>
            </a:r>
            <a:r>
              <a:rPr lang="en-GB" dirty="0" smtClean="0"/>
              <a:t>beneficial</a:t>
            </a:r>
          </a:p>
          <a:p>
            <a:pPr lvl="1"/>
            <a:r>
              <a:rPr lang="en-GB" dirty="0"/>
              <a:t>E</a:t>
            </a:r>
            <a:r>
              <a:rPr lang="en-GB" dirty="0" smtClean="0"/>
              <a:t>valuate </a:t>
            </a:r>
            <a:r>
              <a:rPr lang="en-GB" dirty="0"/>
              <a:t>energy and scheduling </a:t>
            </a:r>
            <a:r>
              <a:rPr lang="en-GB" dirty="0" smtClean="0"/>
              <a:t>efficiency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12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918700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Industrial Contacts and Dissemination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Active collaboration with GSMA</a:t>
            </a:r>
          </a:p>
          <a:p>
            <a:pPr lvl="1"/>
            <a:r>
              <a:rPr lang="en-GB" dirty="0" smtClean="0"/>
              <a:t>In the framework of GSMA’s POP </a:t>
            </a:r>
            <a:r>
              <a:rPr lang="en-GB" dirty="0" smtClean="0"/>
              <a:t>Internet WG</a:t>
            </a:r>
            <a:endParaRPr lang="en-GB" dirty="0"/>
          </a:p>
          <a:p>
            <a:pPr lvl="1"/>
            <a:r>
              <a:rPr lang="en-GB" dirty="0" smtClean="0"/>
              <a:t>Experiments </a:t>
            </a:r>
            <a:r>
              <a:rPr lang="en-GB" dirty="0"/>
              <a:t>to evaluate the </a:t>
            </a:r>
            <a:r>
              <a:rPr lang="en-GB" dirty="0" smtClean="0"/>
              <a:t>application of </a:t>
            </a:r>
            <a:r>
              <a:rPr lang="en-GB" dirty="0" err="1" smtClean="0"/>
              <a:t>LoLa</a:t>
            </a:r>
            <a:r>
              <a:rPr lang="en-GB" dirty="0" smtClean="0"/>
              <a:t> </a:t>
            </a:r>
            <a:r>
              <a:rPr lang="en-GB" dirty="0"/>
              <a:t>(Loss vs Latency) classification schemes </a:t>
            </a:r>
            <a:r>
              <a:rPr lang="en-GB" dirty="0" smtClean="0"/>
              <a:t>in mobile networks</a:t>
            </a:r>
          </a:p>
          <a:p>
            <a:pPr lvl="1"/>
            <a:r>
              <a:rPr lang="en-GB" dirty="0" smtClean="0"/>
              <a:t>Chairing </a:t>
            </a:r>
            <a:r>
              <a:rPr lang="en-GB" dirty="0"/>
              <a:t>the Content Classification project </a:t>
            </a:r>
            <a:r>
              <a:rPr lang="en-GB" dirty="0" smtClean="0"/>
              <a:t>, </a:t>
            </a:r>
            <a:r>
              <a:rPr lang="en-GB" dirty="0" err="1" smtClean="0"/>
              <a:t>fousing</a:t>
            </a:r>
            <a:r>
              <a:rPr lang="en-GB" dirty="0" smtClean="0"/>
              <a:t> </a:t>
            </a:r>
            <a:r>
              <a:rPr lang="en-GB" dirty="0"/>
              <a:t>on defining and executing the “1-bit </a:t>
            </a:r>
            <a:r>
              <a:rPr lang="en-GB" dirty="0" smtClean="0"/>
              <a:t>Experiment”</a:t>
            </a:r>
          </a:p>
          <a:p>
            <a:pPr lvl="1"/>
            <a:r>
              <a:rPr lang="en-GB" dirty="0" smtClean="0"/>
              <a:t>This </a:t>
            </a:r>
            <a:r>
              <a:rPr lang="en-GB" dirty="0"/>
              <a:t>collaboration will eventually translate in a public report and the availability of open-source software to obtain additional evidence from </a:t>
            </a:r>
            <a:r>
              <a:rPr lang="en-GB" dirty="0" smtClean="0"/>
              <a:t>independent </a:t>
            </a:r>
            <a:r>
              <a:rPr lang="en-GB" dirty="0"/>
              <a:t>experiments. </a:t>
            </a:r>
            <a:endParaRPr lang="en-GB" dirty="0" smtClean="0"/>
          </a:p>
          <a:p>
            <a:pPr lvl="1"/>
            <a:r>
              <a:rPr lang="en-GB" dirty="0" smtClean="0"/>
              <a:t>Alignment of observatory data collection and access</a:t>
            </a:r>
          </a:p>
          <a:p>
            <a:pPr lvl="1"/>
            <a:r>
              <a:rPr lang="en-GB" dirty="0" smtClean="0"/>
              <a:t>Two-way coordination </a:t>
            </a:r>
            <a:r>
              <a:rPr lang="en-GB" dirty="0" smtClean="0"/>
              <a:t>on </a:t>
            </a:r>
            <a:r>
              <a:rPr lang="en-GB" dirty="0" smtClean="0"/>
              <a:t>other MCP-related initiatives</a:t>
            </a:r>
            <a:endParaRPr lang="en-GB" dirty="0"/>
          </a:p>
          <a:p>
            <a:r>
              <a:rPr lang="en-GB" dirty="0" smtClean="0"/>
              <a:t>Introducing MAMI at the SDN World </a:t>
            </a:r>
            <a:r>
              <a:rPr lang="en-GB" dirty="0" smtClean="0"/>
              <a:t>Congress</a:t>
            </a:r>
          </a:p>
          <a:p>
            <a:pPr lvl="1"/>
            <a:r>
              <a:rPr lang="en-GB" dirty="0" smtClean="0"/>
              <a:t>The Hague, October 2016 </a:t>
            </a:r>
            <a:r>
              <a:rPr lang="en-GB" dirty="0"/>
              <a:t>-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www.layer123.com/sdn</a:t>
            </a:r>
            <a:r>
              <a:rPr lang="en-GB" dirty="0" smtClean="0"/>
              <a:t> </a:t>
            </a:r>
            <a:endParaRPr lang="en-GB" dirty="0"/>
          </a:p>
          <a:p>
            <a:pPr lvl="1"/>
            <a:r>
              <a:rPr lang="en-GB" dirty="0" smtClean="0"/>
              <a:t>Introduce the </a:t>
            </a:r>
            <a:r>
              <a:rPr lang="en-GB" dirty="0"/>
              <a:t>project </a:t>
            </a:r>
            <a:r>
              <a:rPr lang="en-GB" dirty="0" smtClean="0"/>
              <a:t>goals</a:t>
            </a:r>
            <a:r>
              <a:rPr lang="en-GB" dirty="0"/>
              <a:t>, and </a:t>
            </a:r>
            <a:r>
              <a:rPr lang="en-GB" dirty="0" smtClean="0"/>
              <a:t>first results </a:t>
            </a:r>
            <a:r>
              <a:rPr lang="en-GB" dirty="0"/>
              <a:t>in connection with the Software Network concepts </a:t>
            </a:r>
            <a:endParaRPr lang="en-GB" dirty="0" smtClean="0"/>
          </a:p>
          <a:p>
            <a:pPr lvl="1"/>
            <a:r>
              <a:rPr lang="en-GB" dirty="0" smtClean="0"/>
              <a:t>More to come in related events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13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172713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Exploitation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 smtClean="0"/>
              <a:t>ETH Zurich</a:t>
            </a:r>
          </a:p>
          <a:p>
            <a:pPr lvl="1"/>
            <a:r>
              <a:rPr lang="en-GB" dirty="0" smtClean="0"/>
              <a:t>One additional </a:t>
            </a:r>
            <a:r>
              <a:rPr lang="en-GB" dirty="0"/>
              <a:t>semester </a:t>
            </a:r>
            <a:r>
              <a:rPr lang="en-GB" dirty="0" smtClean="0"/>
              <a:t>thesis </a:t>
            </a:r>
            <a:r>
              <a:rPr lang="en-GB" dirty="0"/>
              <a:t>on continuous measurements has started and </a:t>
            </a:r>
            <a:r>
              <a:rPr lang="en-GB" dirty="0" smtClean="0"/>
              <a:t>concluded</a:t>
            </a:r>
          </a:p>
          <a:p>
            <a:pPr lvl="1"/>
            <a:r>
              <a:rPr lang="en-GB" dirty="0" smtClean="0"/>
              <a:t>Two ongoing new </a:t>
            </a:r>
            <a:r>
              <a:rPr lang="en-GB" dirty="0"/>
              <a:t>master theses </a:t>
            </a:r>
            <a:r>
              <a:rPr lang="en-GB" dirty="0" smtClean="0"/>
              <a:t>on </a:t>
            </a:r>
            <a:r>
              <a:rPr lang="en-GB" dirty="0"/>
              <a:t>low latency evaluation and integration of </a:t>
            </a:r>
            <a:r>
              <a:rPr lang="en-GB" dirty="0" smtClean="0"/>
              <a:t>tracing facilities into </a:t>
            </a:r>
            <a:r>
              <a:rPr lang="en-GB" dirty="0" err="1" smtClean="0"/>
              <a:t>PATHspider</a:t>
            </a:r>
            <a:endParaRPr lang="en-GB" dirty="0" smtClean="0"/>
          </a:p>
          <a:p>
            <a:pPr lvl="1"/>
            <a:r>
              <a:rPr lang="en-GB" dirty="0" smtClean="0"/>
              <a:t>One doctoral student working on </a:t>
            </a:r>
            <a:r>
              <a:rPr lang="en-GB" dirty="0"/>
              <a:t>MCP </a:t>
            </a:r>
            <a:r>
              <a:rPr lang="en-GB" dirty="0" smtClean="0"/>
              <a:t>implementation and mechanisms </a:t>
            </a:r>
            <a:r>
              <a:rPr lang="en-GB" dirty="0"/>
              <a:t>for explicit protocol support of in-network passive measurement </a:t>
            </a:r>
            <a:endParaRPr lang="en-GB" dirty="0"/>
          </a:p>
          <a:p>
            <a:r>
              <a:rPr lang="en-GB" dirty="0" smtClean="0"/>
              <a:t>ZHAW </a:t>
            </a:r>
            <a:endParaRPr lang="en-GB" dirty="0" smtClean="0"/>
          </a:p>
          <a:p>
            <a:pPr lvl="1"/>
            <a:r>
              <a:rPr lang="en-GB" dirty="0" smtClean="0"/>
              <a:t>A number </a:t>
            </a:r>
            <a:r>
              <a:rPr lang="en-GB" dirty="0"/>
              <a:t>of Bachelor and project theses </a:t>
            </a:r>
            <a:r>
              <a:rPr lang="en-GB" dirty="0" smtClean="0"/>
              <a:t>focusing </a:t>
            </a:r>
            <a:r>
              <a:rPr lang="en-GB" dirty="0"/>
              <a:t>on work in Linux kernel development by acquiring expertise in equipping a modern Linux kernel with new networking </a:t>
            </a:r>
            <a:r>
              <a:rPr lang="en-GB" dirty="0" smtClean="0"/>
              <a:t>protocols, and </a:t>
            </a:r>
            <a:r>
              <a:rPr lang="en-GB" dirty="0"/>
              <a:t>further work on the observatory, together with </a:t>
            </a:r>
            <a:r>
              <a:rPr lang="en-GB" dirty="0" smtClean="0"/>
              <a:t>ETH</a:t>
            </a:r>
            <a:endParaRPr lang="en-GB" dirty="0"/>
          </a:p>
          <a:p>
            <a:pPr lvl="1"/>
            <a:r>
              <a:rPr lang="en-GB" dirty="0"/>
              <a:t>In teaching, </a:t>
            </a:r>
            <a:r>
              <a:rPr lang="en-GB" dirty="0" smtClean="0"/>
              <a:t>the PLUS principles  serve </a:t>
            </a:r>
            <a:r>
              <a:rPr lang="en-GB" dirty="0"/>
              <a:t>as an example </a:t>
            </a:r>
            <a:r>
              <a:rPr lang="en-GB" dirty="0" smtClean="0"/>
              <a:t>of </a:t>
            </a:r>
            <a:r>
              <a:rPr lang="en-GB" dirty="0"/>
              <a:t>the </a:t>
            </a:r>
            <a:r>
              <a:rPr lang="en-GB" dirty="0" err="1"/>
              <a:t>tradeoffs</a:t>
            </a:r>
            <a:r>
              <a:rPr lang="en-GB" dirty="0"/>
              <a:t> one can expect when doing security work when the primary focus is not security: </a:t>
            </a:r>
            <a:r>
              <a:rPr lang="en-GB" dirty="0" smtClean="0"/>
              <a:t>to </a:t>
            </a:r>
            <a:r>
              <a:rPr lang="en-GB" dirty="0"/>
              <a:t>prevent an adversary from learning too </a:t>
            </a:r>
            <a:r>
              <a:rPr lang="en-GB" dirty="0" smtClean="0"/>
              <a:t>much, </a:t>
            </a:r>
            <a:r>
              <a:rPr lang="en-GB" dirty="0"/>
              <a:t>w</a:t>
            </a:r>
            <a:r>
              <a:rPr lang="en-GB" dirty="0" smtClean="0"/>
              <a:t>hile providing enough metadata to </a:t>
            </a:r>
            <a:r>
              <a:rPr lang="en-GB" dirty="0"/>
              <a:t>keep the infrastructure operating </a:t>
            </a:r>
            <a:endParaRPr lang="en-GB" dirty="0" smtClean="0"/>
          </a:p>
          <a:p>
            <a:r>
              <a:rPr lang="en-GB" dirty="0" smtClean="0"/>
              <a:t>University </a:t>
            </a:r>
            <a:r>
              <a:rPr lang="en-GB" dirty="0" smtClean="0"/>
              <a:t>of </a:t>
            </a:r>
            <a:r>
              <a:rPr lang="en-GB" dirty="0" smtClean="0"/>
              <a:t>Aberdeen</a:t>
            </a:r>
            <a:endParaRPr lang="en-GB" dirty="0" smtClean="0"/>
          </a:p>
          <a:p>
            <a:pPr lvl="1"/>
            <a:r>
              <a:rPr lang="en-GB" dirty="0" smtClean="0"/>
              <a:t>Continue </a:t>
            </a:r>
            <a:r>
              <a:rPr lang="en-GB" dirty="0"/>
              <a:t>to support the academic outputs through publication in journals and research </a:t>
            </a:r>
            <a:r>
              <a:rPr lang="en-GB" dirty="0" smtClean="0"/>
              <a:t>papers, as well as standards participation</a:t>
            </a:r>
          </a:p>
          <a:p>
            <a:pPr lvl="1"/>
            <a:r>
              <a:rPr lang="en-GB" dirty="0" err="1" smtClean="0"/>
              <a:t>UoA</a:t>
            </a:r>
            <a:r>
              <a:rPr lang="en-GB" dirty="0" smtClean="0"/>
              <a:t> </a:t>
            </a:r>
            <a:r>
              <a:rPr lang="en-GB" dirty="0"/>
              <a:t>will continue to use outcomes of the MAMI measurement work to support teaching and postgraduate education in Internet </a:t>
            </a:r>
            <a:r>
              <a:rPr lang="en-GB" dirty="0" smtClean="0"/>
              <a:t>Engineering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concepts developed are expected to stimulate future research in related </a:t>
            </a:r>
            <a:r>
              <a:rPr lang="en-GB" dirty="0" smtClean="0"/>
              <a:t>areas, and  it </a:t>
            </a:r>
            <a:r>
              <a:rPr lang="en-GB" dirty="0"/>
              <a:t>is already providing new opportunities to develop closer relationships with key industry players where </a:t>
            </a:r>
            <a:r>
              <a:rPr lang="en-GB" dirty="0" smtClean="0"/>
              <a:t>appropriate</a:t>
            </a:r>
          </a:p>
          <a:p>
            <a:r>
              <a:rPr lang="en-GB" dirty="0" err="1" smtClean="0"/>
              <a:t>Simula</a:t>
            </a:r>
            <a:r>
              <a:rPr lang="en-GB" dirty="0" smtClean="0"/>
              <a:t> </a:t>
            </a:r>
            <a:r>
              <a:rPr lang="en-GB" dirty="0" smtClean="0"/>
              <a:t>Research Laboratory </a:t>
            </a:r>
          </a:p>
          <a:p>
            <a:pPr lvl="1"/>
            <a:r>
              <a:rPr lang="en-GB" dirty="0" smtClean="0"/>
              <a:t>Expand its network </a:t>
            </a:r>
            <a:r>
              <a:rPr lang="en-GB" dirty="0"/>
              <a:t>of research partners in </a:t>
            </a:r>
            <a:r>
              <a:rPr lang="en-GB" dirty="0" smtClean="0"/>
              <a:t>Europe</a:t>
            </a:r>
          </a:p>
          <a:p>
            <a:pPr lvl="1"/>
            <a:r>
              <a:rPr lang="en-GB" dirty="0" smtClean="0"/>
              <a:t>Leverage results </a:t>
            </a:r>
            <a:r>
              <a:rPr lang="en-GB" dirty="0"/>
              <a:t>and experience </a:t>
            </a:r>
            <a:r>
              <a:rPr lang="en-GB" dirty="0" smtClean="0"/>
              <a:t>in </a:t>
            </a:r>
            <a:r>
              <a:rPr lang="en-GB" dirty="0"/>
              <a:t>future project </a:t>
            </a:r>
            <a:r>
              <a:rPr lang="en-GB" dirty="0" smtClean="0"/>
              <a:t>proposals, targeting </a:t>
            </a:r>
            <a:r>
              <a:rPr lang="en-GB" dirty="0"/>
              <a:t>either European or national funding </a:t>
            </a:r>
            <a:r>
              <a:rPr lang="en-GB" dirty="0" smtClean="0"/>
              <a:t>agencies</a:t>
            </a:r>
          </a:p>
          <a:p>
            <a:pPr lvl="1"/>
            <a:r>
              <a:rPr lang="en-GB" dirty="0"/>
              <a:t>C</a:t>
            </a:r>
            <a:r>
              <a:rPr lang="en-GB" dirty="0" smtClean="0"/>
              <a:t>ontribute </a:t>
            </a:r>
            <a:r>
              <a:rPr lang="en-GB" dirty="0"/>
              <a:t>to the PhD summer school that will be organised later in the project. </a:t>
            </a:r>
            <a:endParaRPr lang="en-GB" dirty="0"/>
          </a:p>
          <a:p>
            <a:r>
              <a:rPr lang="en-GB" dirty="0" smtClean="0"/>
              <a:t>University </a:t>
            </a:r>
            <a:r>
              <a:rPr lang="en-GB" dirty="0" smtClean="0"/>
              <a:t>of Liege </a:t>
            </a:r>
          </a:p>
          <a:p>
            <a:pPr lvl="1"/>
            <a:r>
              <a:rPr lang="en-GB" dirty="0"/>
              <a:t>R</a:t>
            </a:r>
            <a:r>
              <a:rPr lang="en-GB" dirty="0" smtClean="0"/>
              <a:t>esearch </a:t>
            </a:r>
            <a:r>
              <a:rPr lang="en-GB" dirty="0"/>
              <a:t>activities </a:t>
            </a:r>
            <a:r>
              <a:rPr lang="en-GB" dirty="0" smtClean="0"/>
              <a:t>on </a:t>
            </a:r>
            <a:r>
              <a:rPr lang="en-GB" dirty="0"/>
              <a:t>measuring middleboxes </a:t>
            </a:r>
            <a:r>
              <a:rPr lang="en-GB" dirty="0" smtClean="0"/>
              <a:t>interference </a:t>
            </a:r>
            <a:r>
              <a:rPr lang="en-GB" dirty="0"/>
              <a:t>and </a:t>
            </a:r>
            <a:r>
              <a:rPr lang="en-GB" dirty="0" smtClean="0"/>
              <a:t>modelling </a:t>
            </a:r>
            <a:r>
              <a:rPr lang="en-GB" dirty="0"/>
              <a:t>those middleboxes are included in </a:t>
            </a:r>
            <a:r>
              <a:rPr lang="en-GB" dirty="0" smtClean="0"/>
              <a:t>courses </a:t>
            </a:r>
            <a:r>
              <a:rPr lang="en-GB" dirty="0"/>
              <a:t>given to Master Students. </a:t>
            </a:r>
            <a:endParaRPr lang="en-GB" dirty="0"/>
          </a:p>
          <a:p>
            <a:pPr lvl="1"/>
            <a:r>
              <a:rPr lang="en-GB" dirty="0" smtClean="0"/>
              <a:t>Master </a:t>
            </a:r>
            <a:r>
              <a:rPr lang="en-GB" dirty="0"/>
              <a:t>theses and research projects are currently being proposed to students for next academic year (starting in September 2017).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14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1624169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and Other (Public) Repositories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MAMI </a:t>
            </a:r>
            <a:r>
              <a:rPr lang="en-US" dirty="0"/>
              <a:t>organization hosted on </a:t>
            </a:r>
            <a:r>
              <a:rPr lang="en-US" dirty="0" err="1" smtClean="0"/>
              <a:t>github.com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github.com/mamiproject</a:t>
            </a:r>
            <a:endParaRPr lang="en-US" dirty="0"/>
          </a:p>
          <a:p>
            <a:pPr lvl="1"/>
            <a:r>
              <a:rPr lang="en-US" dirty="0" smtClean="0"/>
              <a:t>Contains </a:t>
            </a:r>
            <a:r>
              <a:rPr lang="en-US" dirty="0"/>
              <a:t>several repositories for open-source software and public information created by the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Up to </a:t>
            </a:r>
            <a:r>
              <a:rPr lang="en-US" dirty="0" smtClean="0"/>
              <a:t>42 </a:t>
            </a:r>
            <a:r>
              <a:rPr lang="en-US" dirty="0" smtClean="0"/>
              <a:t>by June </a:t>
            </a:r>
            <a:r>
              <a:rPr lang="en-US" dirty="0" smtClean="0"/>
              <a:t>2017</a:t>
            </a:r>
            <a:endParaRPr lang="en-US" dirty="0" smtClean="0"/>
          </a:p>
          <a:p>
            <a:pPr lvl="1"/>
            <a:r>
              <a:rPr lang="en-US" dirty="0" smtClean="0"/>
              <a:t>Several of them at </a:t>
            </a:r>
            <a:r>
              <a:rPr lang="en-US" i="1" dirty="0" smtClean="0"/>
              <a:t>wide external use </a:t>
            </a:r>
            <a:r>
              <a:rPr lang="en-US" dirty="0" smtClean="0"/>
              <a:t>(or more mature) level</a:t>
            </a:r>
            <a:endParaRPr lang="en-US" dirty="0" smtClean="0"/>
          </a:p>
          <a:p>
            <a:r>
              <a:rPr lang="en-US" dirty="0" err="1" smtClean="0"/>
              <a:t>PATHspider</a:t>
            </a:r>
            <a:r>
              <a:rPr lang="en-US" dirty="0" smtClean="0"/>
              <a:t> releases already made available through software </a:t>
            </a:r>
            <a:r>
              <a:rPr lang="en-US" dirty="0"/>
              <a:t>distribution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err="1"/>
              <a:t>PATHspider</a:t>
            </a:r>
            <a:r>
              <a:rPr lang="en-US" dirty="0"/>
              <a:t> </a:t>
            </a:r>
            <a:r>
              <a:rPr lang="en-US" dirty="0" smtClean="0"/>
              <a:t>1.0.0 </a:t>
            </a:r>
            <a:r>
              <a:rPr lang="en-US" dirty="0"/>
              <a:t>and </a:t>
            </a:r>
            <a:r>
              <a:rPr lang="en-US" dirty="0" smtClean="0"/>
              <a:t>1.0.1, at the Python </a:t>
            </a:r>
            <a:r>
              <a:rPr lang="en-US" dirty="0"/>
              <a:t>Package </a:t>
            </a:r>
            <a:r>
              <a:rPr lang="en-US" dirty="0" smtClean="0"/>
              <a:t>Index </a:t>
            </a:r>
            <a:r>
              <a:rPr lang="en-US" dirty="0"/>
              <a:t>- </a:t>
            </a:r>
            <a:r>
              <a:rPr lang="en-US" dirty="0">
                <a:hlinkClick r:id="rId3"/>
              </a:rPr>
              <a:t>https://pypi.python.org/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/>
              <a:t>PATHspider</a:t>
            </a:r>
            <a:r>
              <a:rPr lang="en-US" dirty="0"/>
              <a:t> </a:t>
            </a:r>
            <a:r>
              <a:rPr lang="en-US" dirty="0" smtClean="0"/>
              <a:t>1.0.1, at </a:t>
            </a:r>
            <a:r>
              <a:rPr lang="en-US" dirty="0" err="1" smtClean="0"/>
              <a:t>Debian</a:t>
            </a:r>
            <a:r>
              <a:rPr lang="en-US" dirty="0" smtClean="0"/>
              <a:t> </a:t>
            </a:r>
            <a:r>
              <a:rPr lang="en-US" dirty="0"/>
              <a:t>Operating </a:t>
            </a:r>
            <a:r>
              <a:rPr lang="en-US" dirty="0" smtClean="0"/>
              <a:t>System -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www.debian.org</a:t>
            </a:r>
            <a:r>
              <a:rPr lang="en-US" dirty="0" smtClean="0"/>
              <a:t>/ 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project will keep contributing packages to these and other 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Regular participation </a:t>
            </a:r>
            <a:r>
              <a:rPr lang="en-US" dirty="0"/>
              <a:t>in IETF Hackathons to </a:t>
            </a:r>
            <a:r>
              <a:rPr lang="en-US" dirty="0" err="1"/>
              <a:t>socialise</a:t>
            </a:r>
            <a:r>
              <a:rPr lang="en-US" dirty="0"/>
              <a:t> ideas and code related to MAMI </a:t>
            </a:r>
            <a:r>
              <a:rPr lang="en-US" dirty="0" smtClean="0"/>
              <a:t>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15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0828746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</a:t>
            </a:r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The </a:t>
            </a:r>
            <a:r>
              <a:rPr lang="en-GB" dirty="0" smtClean="0"/>
              <a:t>MAMI </a:t>
            </a:r>
            <a:r>
              <a:rPr lang="en-GB" dirty="0" smtClean="0"/>
              <a:t>domains </a:t>
            </a:r>
            <a:r>
              <a:rPr lang="en-GB" dirty="0" smtClean="0"/>
              <a:t>and website </a:t>
            </a:r>
          </a:p>
          <a:p>
            <a:pPr lvl="1"/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://mami-project.eu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is </a:t>
            </a:r>
            <a:r>
              <a:rPr lang="en-GB" dirty="0"/>
              <a:t>u</a:t>
            </a:r>
            <a:r>
              <a:rPr lang="en-GB" dirty="0" smtClean="0"/>
              <a:t>pdated </a:t>
            </a:r>
            <a:r>
              <a:rPr lang="en-GB" dirty="0"/>
              <a:t>with information on publications, standardisation efforts, events, and a lively blog used to disseminate MAMI </a:t>
            </a:r>
            <a:r>
              <a:rPr lang="en-GB" dirty="0" smtClean="0"/>
              <a:t>research </a:t>
            </a:r>
            <a:r>
              <a:rPr lang="en-GB" dirty="0"/>
              <a:t>results and activities. 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observatory.mami-project.eu/</a:t>
            </a:r>
            <a:r>
              <a:rPr lang="en-GB" dirty="0" smtClean="0"/>
              <a:t> (the MAMI PTO), available since </a:t>
            </a:r>
            <a:r>
              <a:rPr lang="en-GB" dirty="0"/>
              <a:t>May </a:t>
            </a:r>
            <a:r>
              <a:rPr lang="en-GB" dirty="0" smtClean="0"/>
              <a:t>2016</a:t>
            </a:r>
          </a:p>
          <a:p>
            <a:pPr lvl="1"/>
            <a:r>
              <a:rPr lang="en-GB" dirty="0">
                <a:hlinkClick r:id="rId4"/>
              </a:rPr>
              <a:t>https://pathspider.net</a:t>
            </a:r>
            <a:r>
              <a:rPr lang="en-GB" dirty="0" smtClean="0">
                <a:hlinkClick r:id="rId4"/>
              </a:rPr>
              <a:t>/</a:t>
            </a:r>
            <a:r>
              <a:rPr lang="en-GB" dirty="0" smtClean="0"/>
              <a:t> (the </a:t>
            </a:r>
            <a:r>
              <a:rPr lang="en-GB" dirty="0" err="1" smtClean="0"/>
              <a:t>PATHspider</a:t>
            </a:r>
            <a:r>
              <a:rPr lang="en-GB" dirty="0" smtClean="0"/>
              <a:t> site), maintained by the project as well</a:t>
            </a:r>
            <a:endParaRPr lang="en-GB" dirty="0"/>
          </a:p>
          <a:p>
            <a:r>
              <a:rPr lang="en-GB" dirty="0" smtClean="0"/>
              <a:t>The </a:t>
            </a:r>
            <a:r>
              <a:rPr lang="en-GB" dirty="0" smtClean="0"/>
              <a:t>MAMI Twitter </a:t>
            </a:r>
            <a:r>
              <a:rPr lang="en-GB" dirty="0" smtClean="0"/>
              <a:t>account</a:t>
            </a:r>
            <a:endParaRPr lang="en-GB" dirty="0" smtClean="0"/>
          </a:p>
          <a:p>
            <a:pPr lvl="1"/>
            <a:r>
              <a:rPr lang="en-GB" dirty="0" smtClean="0"/>
              <a:t>@</a:t>
            </a:r>
            <a:r>
              <a:rPr lang="en-GB" dirty="0" err="1" smtClean="0"/>
              <a:t>mamiproject</a:t>
            </a:r>
            <a:r>
              <a:rPr lang="en-GB" dirty="0" smtClean="0"/>
              <a:t> was </a:t>
            </a:r>
            <a:r>
              <a:rPr lang="en-GB" dirty="0"/>
              <a:t>created in March </a:t>
            </a:r>
            <a:r>
              <a:rPr lang="en-GB" dirty="0" smtClean="0"/>
              <a:t>2015</a:t>
            </a:r>
          </a:p>
          <a:p>
            <a:pPr lvl="1"/>
            <a:r>
              <a:rPr lang="en-GB" dirty="0" smtClean="0"/>
              <a:t>Stats by 29 </a:t>
            </a:r>
            <a:r>
              <a:rPr lang="en-GB" dirty="0"/>
              <a:t>June </a:t>
            </a:r>
            <a:r>
              <a:rPr lang="en-GB" dirty="0" smtClean="0"/>
              <a:t>2017: 135 followers, </a:t>
            </a:r>
            <a:r>
              <a:rPr lang="en-GB" dirty="0"/>
              <a:t>and a total of 233 tweets since June 2016. </a:t>
            </a:r>
            <a:endParaRPr lang="en-GB" dirty="0"/>
          </a:p>
          <a:p>
            <a:r>
              <a:rPr lang="en-GB" dirty="0" smtClean="0"/>
              <a:t>Active </a:t>
            </a:r>
            <a:r>
              <a:rPr lang="en-GB" dirty="0" smtClean="0"/>
              <a:t>coordination with the FIRE Dissemination WG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16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0980363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Coming WP4 Path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Identification </a:t>
            </a:r>
            <a:r>
              <a:rPr lang="en-US" dirty="0"/>
              <a:t>of potential opportunities for new work towards explicit middlebox </a:t>
            </a:r>
            <a:r>
              <a:rPr lang="en-US" dirty="0" smtClean="0"/>
              <a:t>cooperation</a:t>
            </a:r>
            <a:r>
              <a:rPr lang="en-US" dirty="0"/>
              <a:t>, </a:t>
            </a:r>
            <a:endParaRPr lang="en-US" dirty="0"/>
          </a:p>
          <a:p>
            <a:pPr lvl="1"/>
            <a:r>
              <a:rPr lang="en-US" dirty="0" smtClean="0"/>
              <a:t>Preparation </a:t>
            </a:r>
            <a:r>
              <a:rPr lang="en-US" dirty="0"/>
              <a:t>of appropriate technical contributions to create and influence new standards, especially within </a:t>
            </a:r>
            <a:r>
              <a:rPr lang="en-US" dirty="0" smtClean="0"/>
              <a:t>IETF/IRTF: TSVWG, QUIC, TAPS…</a:t>
            </a:r>
          </a:p>
          <a:p>
            <a:pPr lvl="1"/>
            <a:r>
              <a:rPr lang="en-US" dirty="0" smtClean="0"/>
              <a:t>Leverage the results of PANRG and MAPRG</a:t>
            </a:r>
          </a:p>
          <a:p>
            <a:pPr lvl="1"/>
            <a:r>
              <a:rPr lang="en-US" dirty="0" smtClean="0"/>
              <a:t>Specific inputs into SDOs and industry groups on mechanisms for middlebox-cooperative protocols: ETSI NFV, </a:t>
            </a:r>
            <a:r>
              <a:rPr lang="en-US" dirty="0"/>
              <a:t>ETSI TC CYBER, IEEE ETI WG and GSMA Internet WG. 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xplicit </a:t>
            </a:r>
            <a:r>
              <a:rPr lang="en-US" dirty="0"/>
              <a:t>support for in-network measurements and trust-but-verify-based service </a:t>
            </a:r>
            <a:r>
              <a:rPr lang="en-US" dirty="0" smtClean="0"/>
              <a:t>differentiation</a:t>
            </a:r>
          </a:p>
          <a:p>
            <a:r>
              <a:rPr lang="en-US" dirty="0" smtClean="0"/>
              <a:t>Continue </a:t>
            </a:r>
            <a:r>
              <a:rPr lang="en-US" dirty="0"/>
              <a:t>building awareness in the research and scientific community about the project and </a:t>
            </a:r>
            <a:r>
              <a:rPr lang="en-US" dirty="0" smtClean="0"/>
              <a:t>its results </a:t>
            </a:r>
          </a:p>
          <a:p>
            <a:pPr lvl="1"/>
            <a:r>
              <a:rPr lang="en-US" dirty="0" smtClean="0"/>
              <a:t>The MCP</a:t>
            </a:r>
          </a:p>
          <a:p>
            <a:pPr lvl="1"/>
            <a:r>
              <a:rPr lang="en-US" dirty="0" smtClean="0"/>
              <a:t>The PTO</a:t>
            </a:r>
          </a:p>
          <a:p>
            <a:pPr lvl="1"/>
            <a:r>
              <a:rPr lang="en-US" dirty="0" smtClean="0"/>
              <a:t>Measurements </a:t>
            </a:r>
            <a:r>
              <a:rPr lang="en-US" dirty="0"/>
              <a:t>performed by various tools such as </a:t>
            </a:r>
            <a:r>
              <a:rPr lang="en-US" dirty="0" err="1"/>
              <a:t>PATHspider</a:t>
            </a:r>
            <a:r>
              <a:rPr lang="en-US" dirty="0"/>
              <a:t> and </a:t>
            </a:r>
            <a:r>
              <a:rPr lang="en-US" dirty="0" err="1" smtClean="0"/>
              <a:t>tracebox</a:t>
            </a:r>
            <a:endParaRPr lang="en-US" dirty="0"/>
          </a:p>
          <a:p>
            <a:r>
              <a:rPr lang="en-US" dirty="0" smtClean="0"/>
              <a:t>Identification </a:t>
            </a:r>
            <a:r>
              <a:rPr lang="en-US" dirty="0"/>
              <a:t>of key application(s) for the MCP and further exploitation of project </a:t>
            </a:r>
            <a:r>
              <a:rPr lang="en-US" dirty="0" smtClean="0"/>
              <a:t>results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 products and services</a:t>
            </a:r>
          </a:p>
          <a:p>
            <a:pPr lvl="1"/>
            <a:r>
              <a:rPr lang="en-US" dirty="0" smtClean="0"/>
              <a:t>Bring results and tools into Software Network practice and lifecycle management</a:t>
            </a:r>
          </a:p>
          <a:p>
            <a:pPr lvl="1"/>
            <a:r>
              <a:rPr lang="en-US" dirty="0" smtClean="0"/>
              <a:t>Explore direct collaboration in measurements</a:t>
            </a:r>
            <a:r>
              <a:rPr lang="en-US" dirty="0"/>
              <a:t> </a:t>
            </a:r>
            <a:r>
              <a:rPr lang="en-US" dirty="0" smtClean="0"/>
              <a:t>and the PTO itself</a:t>
            </a:r>
          </a:p>
          <a:p>
            <a:r>
              <a:rPr lang="en-US" dirty="0" smtClean="0"/>
              <a:t>Keep bridging the gap(s)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17</a:t>
            </a:fld>
            <a:endParaRPr lang="de-CH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06406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Remarks on the WP4 Tasks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Standardisation</a:t>
            </a:r>
          </a:p>
          <a:p>
            <a:pPr lvl="1"/>
            <a:r>
              <a:rPr lang="en-GB" dirty="0" smtClean="0"/>
              <a:t>Key aspect, taking into account project technical goals</a:t>
            </a:r>
          </a:p>
          <a:p>
            <a:pPr lvl="1"/>
            <a:r>
              <a:rPr lang="en-GB" dirty="0" smtClean="0"/>
              <a:t>Significant results from all the other WPs</a:t>
            </a:r>
          </a:p>
          <a:p>
            <a:r>
              <a:rPr lang="en-GB" dirty="0" smtClean="0"/>
              <a:t>Publications, Workshop and Conference Activities</a:t>
            </a:r>
          </a:p>
          <a:p>
            <a:pPr lvl="1"/>
            <a:r>
              <a:rPr lang="en-GB" dirty="0" smtClean="0"/>
              <a:t>Supported by previous encouraging results</a:t>
            </a:r>
          </a:p>
          <a:p>
            <a:r>
              <a:rPr lang="en-GB" dirty="0" smtClean="0"/>
              <a:t>Exploitation and Innovation Management</a:t>
            </a:r>
          </a:p>
          <a:p>
            <a:pPr lvl="1"/>
            <a:r>
              <a:rPr lang="en-GB" dirty="0" smtClean="0"/>
              <a:t>Connected with ongoing initiatives of the industrial partners</a:t>
            </a:r>
          </a:p>
          <a:p>
            <a:r>
              <a:rPr lang="en-GB" dirty="0" smtClean="0"/>
              <a:t>Academic Exploitation</a:t>
            </a:r>
          </a:p>
          <a:p>
            <a:pPr lvl="1"/>
            <a:r>
              <a:rPr lang="en-GB" dirty="0" smtClean="0"/>
              <a:t>Activity follow-up through the project collaboration mechanisms</a:t>
            </a:r>
          </a:p>
          <a:p>
            <a:r>
              <a:rPr lang="en-GB" dirty="0" smtClean="0"/>
              <a:t>Public Communication Activities</a:t>
            </a:r>
          </a:p>
          <a:p>
            <a:pPr lvl="1"/>
            <a:r>
              <a:rPr lang="en-GB" dirty="0" smtClean="0"/>
              <a:t>Steps taken even before the official start of the project</a:t>
            </a:r>
          </a:p>
          <a:p>
            <a:r>
              <a:rPr lang="en-GB" dirty="0" err="1" smtClean="0"/>
              <a:t>Middlebox</a:t>
            </a:r>
            <a:r>
              <a:rPr lang="en-GB" dirty="0" smtClean="0"/>
              <a:t> Observatory Web Site Development and Maintenance</a:t>
            </a:r>
          </a:p>
          <a:p>
            <a:pPr lvl="1"/>
            <a:r>
              <a:rPr lang="en-GB" dirty="0" smtClean="0"/>
              <a:t>Data management and accessibility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2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525411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WP4 Goals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GB" sz="2400" dirty="0" smtClean="0"/>
              <a:t>Monitor standards and other relevant activities that can contribute to the project objectives</a:t>
            </a:r>
          </a:p>
          <a:p>
            <a:r>
              <a:rPr lang="en-GB" sz="2400" dirty="0" smtClean="0"/>
              <a:t>Identify opportunities for new work to provide contributions and publish/influence new standards</a:t>
            </a:r>
          </a:p>
          <a:p>
            <a:r>
              <a:rPr lang="en-GB" sz="2400" dirty="0" smtClean="0"/>
              <a:t>Support the standardisation of the MCP as a basis for large-scale deployment</a:t>
            </a:r>
          </a:p>
          <a:p>
            <a:r>
              <a:rPr lang="en-GB" sz="2400" dirty="0" smtClean="0"/>
              <a:t>Produce guidelines for vendors and operators on observed limitations to enhance future development and deployment processes</a:t>
            </a:r>
          </a:p>
          <a:p>
            <a:r>
              <a:rPr lang="en-GB" sz="2400" dirty="0" smtClean="0"/>
              <a:t>Contribute to open-source projects the produced results on measurement techniques, transport stack flexibility, as well as NFV-based implementation of the MCP</a:t>
            </a:r>
          </a:p>
          <a:p>
            <a:r>
              <a:rPr lang="en-GB" sz="2400" dirty="0" smtClean="0"/>
              <a:t>Build visibility of the project and its results among the research and scientific community</a:t>
            </a:r>
          </a:p>
          <a:p>
            <a:r>
              <a:rPr lang="en-GB" sz="2400" dirty="0" smtClean="0"/>
              <a:t>Maximise exploitation of the project outcomes, ensuring a successful market orientation of them</a:t>
            </a:r>
          </a:p>
          <a:p>
            <a:r>
              <a:rPr lang="en-GB" sz="2400" dirty="0" smtClean="0"/>
              <a:t>Ensure application of project results by industry</a:t>
            </a:r>
            <a:endParaRPr lang="en-GB" sz="24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</p:spPr>
        <p:txBody>
          <a:bodyPr/>
          <a:lstStyle/>
          <a:p>
            <a:r>
              <a:rPr lang="de-CH" dirty="0"/>
              <a:t>2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9376220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WP4 Deliverables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0587" y="2140496"/>
            <a:ext cx="12052881" cy="6716061"/>
          </a:xfrm>
        </p:spPr>
        <p:txBody>
          <a:bodyPr>
            <a:normAutofit fontScale="92500" lnSpcReduction="20000"/>
          </a:bodyPr>
          <a:lstStyle/>
          <a:p>
            <a:pPr>
              <a:buFont typeface="HiraMinProN-W3" charset="-128"/>
              <a:buChar char="♲"/>
            </a:pPr>
            <a:r>
              <a:rPr lang="en-GB" dirty="0" smtClean="0"/>
              <a:t>D4.1 - </a:t>
            </a:r>
            <a:r>
              <a:rPr lang="en-GB" i="1" dirty="0" smtClean="0"/>
              <a:t>Data Management Plan</a:t>
            </a:r>
            <a:r>
              <a:rPr lang="en-GB" dirty="0" smtClean="0"/>
              <a:t>. M4</a:t>
            </a:r>
          </a:p>
          <a:p>
            <a:pPr>
              <a:buFont typeface="HiraMinProN-W3" charset="-128"/>
              <a:buChar char="♲"/>
            </a:pPr>
            <a:r>
              <a:rPr lang="en-GB" dirty="0" smtClean="0"/>
              <a:t>D4.2 - </a:t>
            </a:r>
            <a:r>
              <a:rPr lang="en-GB" i="1" dirty="0" smtClean="0"/>
              <a:t>Initial Standardisation, Dissemination, and Exploitation Report</a:t>
            </a:r>
            <a:r>
              <a:rPr lang="en-GB" dirty="0" smtClean="0"/>
              <a:t>. M6</a:t>
            </a:r>
          </a:p>
          <a:p>
            <a:pPr marL="450850" lvl="1" indent="0">
              <a:buNone/>
            </a:pPr>
            <a:endParaRPr lang="en-GB" dirty="0" smtClean="0"/>
          </a:p>
          <a:p>
            <a:pPr>
              <a:buFont typeface="Wingdings" charset="2"/>
              <a:buChar char="ü"/>
            </a:pPr>
            <a:r>
              <a:rPr lang="en-GB" dirty="0" smtClean="0"/>
              <a:t>D4.3 - </a:t>
            </a:r>
            <a:r>
              <a:rPr lang="en-GB" i="1" dirty="0"/>
              <a:t>Intermediate Standardisation, Dissemination, and Exploitation </a:t>
            </a:r>
            <a:r>
              <a:rPr lang="en-GB" i="1" dirty="0" smtClean="0"/>
              <a:t>Report</a:t>
            </a:r>
            <a:r>
              <a:rPr lang="en-GB" dirty="0" smtClean="0"/>
              <a:t>. M18</a:t>
            </a:r>
          </a:p>
          <a:p>
            <a:pPr lvl="1">
              <a:buFont typeface="Arial" charset="0"/>
              <a:buChar char="•"/>
            </a:pPr>
            <a:r>
              <a:rPr lang="en-GB" dirty="0"/>
              <a:t>A</a:t>
            </a:r>
            <a:r>
              <a:rPr lang="en-GB" dirty="0" smtClean="0"/>
              <a:t>ctivities </a:t>
            </a:r>
            <a:r>
              <a:rPr lang="en-GB" dirty="0"/>
              <a:t>related to dissemination, exploitation, and standardisation of the project, describing the key aspects of these activities and their </a:t>
            </a:r>
            <a:r>
              <a:rPr lang="en-GB" dirty="0" smtClean="0"/>
              <a:t>progress </a:t>
            </a:r>
            <a:endParaRPr lang="en-GB" dirty="0"/>
          </a:p>
          <a:p>
            <a:pPr marL="450850" lvl="1" indent="0">
              <a:buNone/>
            </a:pPr>
            <a:endParaRPr lang="en-GB" dirty="0" smtClean="0"/>
          </a:p>
          <a:p>
            <a:r>
              <a:rPr lang="en-GB" dirty="0" smtClean="0"/>
              <a:t>D4.4 - </a:t>
            </a:r>
            <a:r>
              <a:rPr lang="en-GB" i="1" dirty="0" smtClean="0"/>
              <a:t>Final Standardisation, Dissemination, and Exploitation Report</a:t>
            </a:r>
            <a:r>
              <a:rPr lang="en-GB" dirty="0" smtClean="0"/>
              <a:t>. M30</a:t>
            </a:r>
          </a:p>
          <a:p>
            <a:pPr lvl="1"/>
            <a:r>
              <a:rPr lang="en-GB" dirty="0" smtClean="0"/>
              <a:t>Summarise </a:t>
            </a:r>
            <a:r>
              <a:rPr lang="en-GB" dirty="0"/>
              <a:t>the </a:t>
            </a:r>
            <a:r>
              <a:rPr lang="en-GB" dirty="0" smtClean="0"/>
              <a:t>achievements </a:t>
            </a:r>
            <a:r>
              <a:rPr lang="en-GB" dirty="0"/>
              <a:t>about standardisation, dissemination, and exploitation of MAMI </a:t>
            </a:r>
            <a:r>
              <a:rPr lang="en-GB" dirty="0" smtClean="0"/>
              <a:t>results, including </a:t>
            </a:r>
            <a:r>
              <a:rPr lang="en-GB" dirty="0"/>
              <a:t>a report of the communication </a:t>
            </a:r>
            <a:r>
              <a:rPr lang="en-GB" dirty="0" smtClean="0"/>
              <a:t>activities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4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787254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WP4 Tasks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T4.1 Standardization</a:t>
            </a:r>
          </a:p>
          <a:p>
            <a:pPr lvl="1"/>
            <a:r>
              <a:rPr lang="en-GB" dirty="0" smtClean="0"/>
              <a:t>Focused on MCP and its ancillary support</a:t>
            </a:r>
          </a:p>
          <a:p>
            <a:pPr lvl="1"/>
            <a:r>
              <a:rPr lang="en-GB" dirty="0" smtClean="0"/>
              <a:t>NFV applications and implementations</a:t>
            </a:r>
          </a:p>
          <a:p>
            <a:r>
              <a:rPr lang="en-GB" dirty="0" smtClean="0"/>
              <a:t>T4.2 Publications, Workshop and Conference Activities</a:t>
            </a:r>
          </a:p>
          <a:p>
            <a:pPr lvl="1"/>
            <a:r>
              <a:rPr lang="en-GB" dirty="0" smtClean="0"/>
              <a:t>Journals, magazines, conferences, and workshops as well as operator conferences</a:t>
            </a:r>
          </a:p>
          <a:p>
            <a:r>
              <a:rPr lang="en-GB" dirty="0" smtClean="0"/>
              <a:t>T4.3 Exploitation and Innovation Management</a:t>
            </a:r>
          </a:p>
          <a:p>
            <a:pPr lvl="1"/>
            <a:r>
              <a:rPr lang="en-GB" dirty="0" smtClean="0"/>
              <a:t>Identify and collaborate with other organisations, key market players and potential users</a:t>
            </a:r>
          </a:p>
          <a:p>
            <a:pPr lvl="1"/>
            <a:r>
              <a:rPr lang="en-GB" dirty="0" smtClean="0"/>
              <a:t>Identify key application(s) of the project results and define the maturity of the technology</a:t>
            </a:r>
          </a:p>
          <a:p>
            <a:r>
              <a:rPr lang="en-GB" dirty="0" smtClean="0"/>
              <a:t>T4.4 Academic Exploitation</a:t>
            </a:r>
          </a:p>
          <a:p>
            <a:pPr lvl="1"/>
            <a:r>
              <a:rPr lang="en-GB" dirty="0" smtClean="0"/>
              <a:t>Integrate aspects of the research into advanced teaching modules of involved academic partners</a:t>
            </a:r>
          </a:p>
          <a:p>
            <a:pPr lvl="1"/>
            <a:r>
              <a:rPr lang="en-GB" dirty="0" smtClean="0"/>
              <a:t>PhD school on measurement infrastructure and datasets, and about middlebox (co-)operation</a:t>
            </a:r>
          </a:p>
          <a:p>
            <a:r>
              <a:rPr lang="en-GB" dirty="0" smtClean="0"/>
              <a:t>T4.5 Public Communication Activities</a:t>
            </a:r>
          </a:p>
          <a:p>
            <a:pPr lvl="1"/>
            <a:r>
              <a:rPr lang="en-GB" dirty="0" smtClean="0"/>
              <a:t>Visual and Internet identity: Website, social networking and general promotion material</a:t>
            </a:r>
          </a:p>
          <a:p>
            <a:r>
              <a:rPr lang="en-GB" dirty="0" smtClean="0"/>
              <a:t>T4.6 Middlebox Observatory Web Site Development and Maintenance</a:t>
            </a:r>
          </a:p>
          <a:p>
            <a:pPr lvl="1"/>
            <a:r>
              <a:rPr lang="en-GB" dirty="0" smtClean="0"/>
              <a:t>Making datasets accessible and usable</a:t>
            </a:r>
          </a:p>
          <a:p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5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968731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WP4 Tasks and Partners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6</a:t>
            </a:fld>
            <a:endParaRPr lang="de-CH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60584" y="2788568"/>
          <a:ext cx="12033744" cy="5393064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1865352"/>
                <a:gridCol w="1143084"/>
                <a:gridCol w="1504218"/>
                <a:gridCol w="1504218"/>
                <a:gridCol w="1504218"/>
                <a:gridCol w="1504218"/>
                <a:gridCol w="1504218"/>
                <a:gridCol w="1504218"/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Partner</a:t>
                      </a:r>
                      <a:r>
                        <a:rPr lang="en-US" sz="2800" baseline="0" dirty="0" smtClean="0"/>
                        <a:t> 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PM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5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T4.1 Standardization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5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T4.2 Publications, Workshop and Conference Activities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95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T4.3 Exploitation and Innovation Management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T4.4 Academic Exploitation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T4.5 Public Communication Activities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T4.6 Middlebox Observatory Web Site Development and Maintenance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1. ETH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95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2. TID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95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3. </a:t>
                      </a:r>
                      <a:r>
                        <a:rPr lang="en-US" sz="2800" dirty="0" err="1" smtClean="0"/>
                        <a:t>ULg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4. </a:t>
                      </a:r>
                      <a:r>
                        <a:rPr lang="en-US" sz="2800" dirty="0" err="1" smtClean="0"/>
                        <a:t>UoA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95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5. ZHAW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6. SRL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7. Nokia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95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✓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2678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Standardisation Targets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b="1" dirty="0" smtClean="0"/>
              <a:t>IETF</a:t>
            </a:r>
            <a:r>
              <a:rPr lang="en-GB" dirty="0" smtClean="0"/>
              <a:t> transport-related groups</a:t>
            </a:r>
          </a:p>
          <a:p>
            <a:pPr lvl="1"/>
            <a:r>
              <a:rPr lang="en-GB" dirty="0" smtClean="0"/>
              <a:t>TAPS, QUIC, </a:t>
            </a:r>
            <a:r>
              <a:rPr lang="en-GB" dirty="0" err="1" smtClean="0"/>
              <a:t>tcpm</a:t>
            </a:r>
            <a:r>
              <a:rPr lang="en-GB" dirty="0" smtClean="0"/>
              <a:t>, </a:t>
            </a:r>
            <a:r>
              <a:rPr lang="en-GB" dirty="0" err="1" smtClean="0"/>
              <a:t>tsvwg</a:t>
            </a:r>
            <a:r>
              <a:rPr lang="en-GB" dirty="0" smtClean="0"/>
              <a:t>, and contributions to TLS</a:t>
            </a:r>
          </a:p>
          <a:p>
            <a:r>
              <a:rPr lang="en-GB" dirty="0" smtClean="0"/>
              <a:t>Other </a:t>
            </a:r>
            <a:r>
              <a:rPr lang="en-GB" b="1" dirty="0" smtClean="0"/>
              <a:t>IETF</a:t>
            </a:r>
            <a:r>
              <a:rPr lang="en-GB" dirty="0" smtClean="0"/>
              <a:t> groups</a:t>
            </a:r>
          </a:p>
          <a:p>
            <a:pPr lvl="1"/>
            <a:r>
              <a:rPr lang="en-GB" dirty="0" smtClean="0"/>
              <a:t>I2NSF: Interface for security function management</a:t>
            </a:r>
          </a:p>
          <a:p>
            <a:pPr lvl="1"/>
            <a:r>
              <a:rPr lang="en-GB" dirty="0" smtClean="0"/>
              <a:t>Automated trust and security: ACME </a:t>
            </a:r>
          </a:p>
          <a:p>
            <a:r>
              <a:rPr lang="en-GB" b="1" dirty="0" smtClean="0"/>
              <a:t>IRTF</a:t>
            </a:r>
            <a:r>
              <a:rPr lang="en-GB" dirty="0" smtClean="0"/>
              <a:t> groups</a:t>
            </a:r>
          </a:p>
          <a:p>
            <a:pPr lvl="1"/>
            <a:r>
              <a:rPr lang="en-GB" dirty="0" smtClean="0"/>
              <a:t>PANRG: </a:t>
            </a:r>
            <a:r>
              <a:rPr lang="en-GB" dirty="0"/>
              <a:t>B</a:t>
            </a:r>
            <a:r>
              <a:rPr lang="en-GB" dirty="0" smtClean="0"/>
              <a:t>ringing </a:t>
            </a:r>
            <a:r>
              <a:rPr lang="en-GB" dirty="0"/>
              <a:t>path awareness to transport and </a:t>
            </a:r>
            <a:r>
              <a:rPr lang="en-GB" dirty="0" smtClean="0"/>
              <a:t>application </a:t>
            </a:r>
            <a:r>
              <a:rPr lang="en-GB" dirty="0"/>
              <a:t>layer protocols, </a:t>
            </a:r>
            <a:endParaRPr lang="en-GB" dirty="0" smtClean="0"/>
          </a:p>
          <a:p>
            <a:pPr lvl="1"/>
            <a:r>
              <a:rPr lang="en-GB" dirty="0" smtClean="0"/>
              <a:t>MAPRG: Measurement collection, processing and access</a:t>
            </a:r>
            <a:endParaRPr lang="en-GB" dirty="0"/>
          </a:p>
          <a:p>
            <a:pPr lvl="1"/>
            <a:r>
              <a:rPr lang="en-GB" dirty="0" smtClean="0"/>
              <a:t>NFVRG: VNF deployment. Trust models and network-application communication</a:t>
            </a:r>
          </a:p>
          <a:p>
            <a:r>
              <a:rPr lang="en-GB" b="1" dirty="0" smtClean="0"/>
              <a:t>ETSI </a:t>
            </a:r>
          </a:p>
          <a:p>
            <a:pPr lvl="1"/>
            <a:r>
              <a:rPr lang="en-GB" dirty="0" smtClean="0"/>
              <a:t>TC CYBER</a:t>
            </a:r>
            <a:r>
              <a:rPr lang="en-GB" dirty="0"/>
              <a:t>: Multi-context trust and security mechanisms</a:t>
            </a:r>
            <a:endParaRPr lang="en-GB" dirty="0" smtClean="0"/>
          </a:p>
          <a:p>
            <a:pPr lvl="1"/>
            <a:r>
              <a:rPr lang="en-GB" dirty="0" smtClean="0"/>
              <a:t>NFV IFA and EVE: Management and orchestration for MAMI-enhanced VNFs</a:t>
            </a:r>
          </a:p>
          <a:p>
            <a:pPr lvl="1"/>
            <a:r>
              <a:rPr lang="en-GB" dirty="0" smtClean="0"/>
              <a:t>NFV SEC: Multi-context trust and security mechanisms</a:t>
            </a:r>
          </a:p>
          <a:p>
            <a:pPr lvl="1"/>
            <a:r>
              <a:rPr lang="en-GB" dirty="0" smtClean="0"/>
              <a:t>MEC: MAMI-enhanced VNFs as part of mobile edge (fog computing) deployments </a:t>
            </a:r>
          </a:p>
          <a:p>
            <a:pPr lvl="1"/>
            <a:r>
              <a:rPr lang="en-GB" dirty="0" smtClean="0"/>
              <a:t>NGP: Middlebox-friendly transport, transport-friendly middleboxes</a:t>
            </a:r>
          </a:p>
          <a:p>
            <a:r>
              <a:rPr lang="en-GB" b="1" dirty="0" smtClean="0"/>
              <a:t>IEEE</a:t>
            </a:r>
          </a:p>
          <a:p>
            <a:pPr lvl="1"/>
            <a:r>
              <a:rPr lang="en-GB" dirty="0" smtClean="0"/>
              <a:t>Monitoring the Encrypted Traffic Inspection WG</a:t>
            </a:r>
          </a:p>
          <a:p>
            <a:r>
              <a:rPr lang="en-GB" b="1" dirty="0" smtClean="0"/>
              <a:t>5G</a:t>
            </a:r>
            <a:r>
              <a:rPr lang="en-GB" dirty="0" smtClean="0"/>
              <a:t> activities: As part of the network support for new applications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7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80719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Standardisation Activities on MCP</a:t>
            </a:r>
            <a:endParaRPr lang="en-GB" sz="44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PLUS </a:t>
            </a:r>
            <a:r>
              <a:rPr lang="en-GB" dirty="0" err="1" smtClean="0"/>
              <a:t>BoF</a:t>
            </a:r>
            <a:r>
              <a:rPr lang="en-GB" dirty="0" smtClean="0"/>
              <a:t> at IETF 96 (July 2016)</a:t>
            </a:r>
          </a:p>
          <a:p>
            <a:pPr lvl="1"/>
            <a:r>
              <a:rPr lang="en-GB" dirty="0" smtClean="0"/>
              <a:t>The PLUS </a:t>
            </a:r>
            <a:r>
              <a:rPr lang="en-GB" dirty="0"/>
              <a:t>Working Group (WG) was not </a:t>
            </a:r>
            <a:r>
              <a:rPr lang="en-GB" dirty="0" smtClean="0"/>
              <a:t>created</a:t>
            </a:r>
          </a:p>
          <a:p>
            <a:r>
              <a:rPr lang="en-GB" dirty="0"/>
              <a:t>A</a:t>
            </a:r>
            <a:r>
              <a:rPr lang="en-GB" dirty="0" smtClean="0"/>
              <a:t>lternate strategy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ncorporating MCP principles IETF </a:t>
            </a:r>
            <a:r>
              <a:rPr lang="en-GB" dirty="0"/>
              <a:t>activities </a:t>
            </a:r>
            <a:r>
              <a:rPr lang="en-GB" dirty="0" smtClean="0"/>
              <a:t> </a:t>
            </a:r>
            <a:r>
              <a:rPr lang="en-GB" dirty="0"/>
              <a:t>focused on Internet stack </a:t>
            </a:r>
            <a:r>
              <a:rPr lang="en-GB" dirty="0" smtClean="0"/>
              <a:t>evolution</a:t>
            </a:r>
          </a:p>
          <a:p>
            <a:pPr lvl="1"/>
            <a:r>
              <a:rPr lang="en-GB" dirty="0"/>
              <a:t>E</a:t>
            </a:r>
            <a:r>
              <a:rPr lang="en-GB" dirty="0" smtClean="0"/>
              <a:t>ditors </a:t>
            </a:r>
            <a:r>
              <a:rPr lang="en-GB" dirty="0"/>
              <a:t>of two </a:t>
            </a:r>
            <a:r>
              <a:rPr lang="en-GB" dirty="0" smtClean="0"/>
              <a:t>working </a:t>
            </a:r>
            <a:r>
              <a:rPr lang="en-GB" dirty="0"/>
              <a:t>group documents</a:t>
            </a:r>
            <a:r>
              <a:rPr lang="en-GB" sz="1400" dirty="0"/>
              <a:t>1 </a:t>
            </a:r>
            <a:r>
              <a:rPr lang="en-GB" dirty="0"/>
              <a:t>on the </a:t>
            </a:r>
            <a:r>
              <a:rPr lang="en-GB" dirty="0" smtClean="0"/>
              <a:t>applicability </a:t>
            </a:r>
            <a:r>
              <a:rPr lang="en-GB" dirty="0"/>
              <a:t>and the manageability of </a:t>
            </a:r>
            <a:r>
              <a:rPr lang="en-GB" dirty="0" smtClean="0"/>
              <a:t>QUIC</a:t>
            </a:r>
          </a:p>
          <a:p>
            <a:pPr lvl="1"/>
            <a:r>
              <a:rPr lang="en-GB" dirty="0" smtClean="0"/>
              <a:t>Incorporate </a:t>
            </a:r>
            <a:r>
              <a:rPr lang="en-GB" dirty="0"/>
              <a:t>the principles of explicit </a:t>
            </a:r>
            <a:r>
              <a:rPr lang="en-GB" dirty="0" smtClean="0"/>
              <a:t>signalling and passive measurability into </a:t>
            </a:r>
            <a:r>
              <a:rPr lang="en-GB" dirty="0"/>
              <a:t>QUIC </a:t>
            </a:r>
            <a:endParaRPr lang="en-GB" dirty="0" smtClean="0"/>
          </a:p>
          <a:p>
            <a:pPr lvl="1"/>
            <a:r>
              <a:rPr lang="en-GB" dirty="0" smtClean="0"/>
              <a:t>Individual submission introducing the PLUS transport-independent </a:t>
            </a:r>
            <a:r>
              <a:rPr lang="en-GB" dirty="0"/>
              <a:t>state </a:t>
            </a:r>
            <a:r>
              <a:rPr lang="en-GB" dirty="0" smtClean="0"/>
              <a:t>machine</a:t>
            </a:r>
          </a:p>
          <a:p>
            <a:r>
              <a:rPr lang="en-GB" dirty="0" smtClean="0"/>
              <a:t>Coordinated with the PANRG (Path Aware Networking)</a:t>
            </a:r>
          </a:p>
          <a:p>
            <a:pPr lvl="1"/>
            <a:r>
              <a:rPr lang="en-GB" dirty="0"/>
              <a:t>C</a:t>
            </a:r>
            <a:r>
              <a:rPr lang="en-GB" dirty="0" smtClean="0"/>
              <a:t>ollection </a:t>
            </a:r>
            <a:r>
              <a:rPr lang="en-GB" dirty="0"/>
              <a:t>and measurement of path characteristics as well as path </a:t>
            </a:r>
            <a:r>
              <a:rPr lang="en-GB" dirty="0" smtClean="0"/>
              <a:t>selection</a:t>
            </a:r>
          </a:p>
          <a:p>
            <a:pPr lvl="1"/>
            <a:r>
              <a:rPr lang="en-GB" dirty="0" smtClean="0"/>
              <a:t>Towards a </a:t>
            </a:r>
            <a:r>
              <a:rPr lang="en-GB" dirty="0"/>
              <a:t>Flexible Transport Layer (FTL) in support of the path layer mechanisms provided by </a:t>
            </a:r>
            <a:r>
              <a:rPr lang="en-GB" dirty="0" smtClean="0"/>
              <a:t>MCP </a:t>
            </a:r>
          </a:p>
          <a:p>
            <a:r>
              <a:rPr lang="en-GB" dirty="0" smtClean="0"/>
              <a:t>IETF related documents</a:t>
            </a:r>
          </a:p>
          <a:p>
            <a:pPr marL="450850" lvl="1" indent="0">
              <a:buNone/>
            </a:pPr>
            <a:r>
              <a:rPr lang="en-GB" dirty="0" smtClean="0"/>
              <a:t>draft-</a:t>
            </a:r>
            <a:r>
              <a:rPr lang="en-GB" dirty="0" err="1" smtClean="0"/>
              <a:t>kuehlewind</a:t>
            </a:r>
            <a:r>
              <a:rPr lang="en-GB" dirty="0" smtClean="0"/>
              <a:t>-</a:t>
            </a:r>
            <a:r>
              <a:rPr lang="en-GB" dirty="0" err="1" smtClean="0"/>
              <a:t>quic</a:t>
            </a:r>
            <a:r>
              <a:rPr lang="en-GB" dirty="0" smtClean="0"/>
              <a:t>-manageability			draft-</a:t>
            </a:r>
            <a:r>
              <a:rPr lang="en-GB" dirty="0" err="1" smtClean="0"/>
              <a:t>kuehlewind</a:t>
            </a:r>
            <a:r>
              <a:rPr lang="en-GB" dirty="0" smtClean="0"/>
              <a:t>-</a:t>
            </a:r>
            <a:r>
              <a:rPr lang="en-GB" dirty="0" err="1" smtClean="0"/>
              <a:t>quic</a:t>
            </a:r>
            <a:r>
              <a:rPr lang="en-GB" dirty="0" smtClean="0"/>
              <a:t>-applicability		draft-</a:t>
            </a:r>
            <a:r>
              <a:rPr lang="en-GB" dirty="0" err="1" smtClean="0"/>
              <a:t>ietf</a:t>
            </a:r>
            <a:r>
              <a:rPr lang="en-GB" dirty="0" smtClean="0"/>
              <a:t>-</a:t>
            </a:r>
            <a:r>
              <a:rPr lang="en-GB" dirty="0" err="1" smtClean="0"/>
              <a:t>tcpm</a:t>
            </a:r>
            <a:r>
              <a:rPr lang="en-GB" dirty="0" smtClean="0"/>
              <a:t>-accurate-</a:t>
            </a:r>
            <a:r>
              <a:rPr lang="en-GB" dirty="0" err="1" smtClean="0"/>
              <a:t>ecn</a:t>
            </a:r>
            <a:endParaRPr lang="en-GB" dirty="0"/>
          </a:p>
          <a:p>
            <a:pPr marL="450850" lvl="1" indent="0">
              <a:buNone/>
            </a:pPr>
            <a:r>
              <a:rPr lang="en-GB" dirty="0" smtClean="0"/>
              <a:t>draft-you-</a:t>
            </a:r>
            <a:r>
              <a:rPr lang="en-GB" dirty="0" err="1" smtClean="0"/>
              <a:t>tsvwg</a:t>
            </a:r>
            <a:r>
              <a:rPr lang="en-GB" dirty="0" smtClean="0"/>
              <a:t>-latency-loss-</a:t>
            </a:r>
            <a:r>
              <a:rPr lang="en-GB" dirty="0" err="1" smtClean="0"/>
              <a:t>tradeoff</a:t>
            </a:r>
            <a:r>
              <a:rPr lang="en-GB" dirty="0" smtClean="0"/>
              <a:t>		draft-</a:t>
            </a:r>
            <a:r>
              <a:rPr lang="en-GB" dirty="0" err="1" smtClean="0"/>
              <a:t>trammell</a:t>
            </a:r>
            <a:r>
              <a:rPr lang="en-GB" dirty="0" smtClean="0"/>
              <a:t>-plus-</a:t>
            </a:r>
            <a:r>
              <a:rPr lang="en-GB" dirty="0" err="1" smtClean="0"/>
              <a:t>statefulness</a:t>
            </a:r>
            <a:r>
              <a:rPr lang="en-GB" dirty="0"/>
              <a:t>	</a:t>
            </a:r>
            <a:r>
              <a:rPr lang="en-GB" dirty="0" smtClean="0"/>
              <a:t>		draft-</a:t>
            </a:r>
            <a:r>
              <a:rPr lang="en-GB" dirty="0" err="1" smtClean="0"/>
              <a:t>trammell</a:t>
            </a:r>
            <a:r>
              <a:rPr lang="en-GB" dirty="0" smtClean="0"/>
              <a:t>-plus-spec</a:t>
            </a:r>
          </a:p>
          <a:p>
            <a:pPr marL="450850" lvl="1" indent="0">
              <a:buNone/>
            </a:pPr>
            <a:r>
              <a:rPr lang="en-GB" dirty="0" smtClean="0"/>
              <a:t>draft-</a:t>
            </a:r>
            <a:r>
              <a:rPr lang="en-GB" dirty="0" err="1" smtClean="0"/>
              <a:t>trammell</a:t>
            </a:r>
            <a:r>
              <a:rPr lang="en-GB" dirty="0" smtClean="0"/>
              <a:t>-plus-abstract-</a:t>
            </a:r>
            <a:r>
              <a:rPr lang="en-GB" dirty="0" err="1" smtClean="0"/>
              <a:t>mech</a:t>
            </a:r>
            <a:r>
              <a:rPr lang="en-GB" dirty="0"/>
              <a:t>	</a:t>
            </a:r>
            <a:r>
              <a:rPr lang="en-GB" dirty="0" smtClean="0"/>
              <a:t>		draft-</a:t>
            </a:r>
            <a:r>
              <a:rPr lang="en-GB" dirty="0" err="1" smtClean="0"/>
              <a:t>trammell</a:t>
            </a:r>
            <a:r>
              <a:rPr lang="en-GB" dirty="0" smtClean="0"/>
              <a:t>-</a:t>
            </a:r>
            <a:r>
              <a:rPr lang="en-GB" dirty="0" err="1" smtClean="0"/>
              <a:t>privsec</a:t>
            </a:r>
            <a:r>
              <a:rPr lang="en-GB" dirty="0" smtClean="0"/>
              <a:t>-defeating-</a:t>
            </a:r>
            <a:r>
              <a:rPr lang="en-GB" dirty="0" err="1" smtClean="0"/>
              <a:t>tcpip</a:t>
            </a:r>
            <a:r>
              <a:rPr lang="en-GB" dirty="0" smtClean="0"/>
              <a:t>-meta</a:t>
            </a:r>
            <a:endParaRPr lang="en-GB" dirty="0"/>
          </a:p>
          <a:p>
            <a:r>
              <a:rPr lang="en-GB" dirty="0" smtClean="0"/>
              <a:t>Building awareness in ETSI</a:t>
            </a:r>
          </a:p>
          <a:p>
            <a:pPr lvl="1"/>
            <a:r>
              <a:rPr lang="en-GB" dirty="0" smtClean="0"/>
              <a:t>Periodic reports to NFV plenaries.</a:t>
            </a:r>
          </a:p>
          <a:p>
            <a:pPr lvl="1"/>
            <a:r>
              <a:rPr lang="en-GB" dirty="0" smtClean="0"/>
              <a:t>Contributions to TC CYBER on the applicability of MCP: DTS/CYBER-0027-1</a:t>
            </a:r>
          </a:p>
          <a:p>
            <a:pPr lvl="2"/>
            <a:r>
              <a:rPr lang="en-GB" dirty="0" smtClean="0"/>
              <a:t>They have adopted the “MCP” name, though purpose is not exactly the same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8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54931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60586" y="882793"/>
            <a:ext cx="10218277" cy="1382401"/>
          </a:xfrm>
        </p:spPr>
        <p:txBody>
          <a:bodyPr/>
          <a:lstStyle/>
          <a:p>
            <a:r>
              <a:rPr lang="en-GB" smtClean="0"/>
              <a:t>Standardisation </a:t>
            </a:r>
            <a:r>
              <a:rPr lang="en-GB" dirty="0" smtClean="0"/>
              <a:t>Activities </a:t>
            </a:r>
            <a:r>
              <a:rPr lang="en-GB" smtClean="0"/>
              <a:t>on Measurement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Measurement </a:t>
            </a:r>
            <a:r>
              <a:rPr lang="en-US" dirty="0"/>
              <a:t>and Analysis for Protocols (MAP) </a:t>
            </a:r>
            <a:r>
              <a:rPr lang="en-US" dirty="0" smtClean="0"/>
              <a:t>RG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reated </a:t>
            </a:r>
            <a:r>
              <a:rPr lang="en-US" dirty="0"/>
              <a:t>on the project’s </a:t>
            </a:r>
            <a:r>
              <a:rPr lang="en-US" dirty="0" smtClean="0"/>
              <a:t>initiative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 </a:t>
            </a:r>
            <a:r>
              <a:rPr lang="en-US" dirty="0"/>
              <a:t>research evidence on Internet measurement to inform protocol engineering and practice in the </a:t>
            </a:r>
            <a:r>
              <a:rPr lang="en-US" dirty="0" smtClean="0"/>
              <a:t>IETF</a:t>
            </a:r>
          </a:p>
          <a:p>
            <a:r>
              <a:rPr lang="en-US" dirty="0" smtClean="0"/>
              <a:t>TSV WG </a:t>
            </a:r>
          </a:p>
          <a:p>
            <a:pPr lvl="1"/>
            <a:r>
              <a:rPr lang="en-US" dirty="0" smtClean="0"/>
              <a:t>Specific </a:t>
            </a:r>
            <a:r>
              <a:rPr lang="en-US" dirty="0"/>
              <a:t>considerations on the need to incorporate measurability considerations in protocol </a:t>
            </a:r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face of increased deployment of encryption on all layers to support future Internet evolution </a:t>
            </a:r>
            <a:endParaRPr lang="en-US" dirty="0" smtClean="0"/>
          </a:p>
          <a:p>
            <a:r>
              <a:rPr lang="en-US" dirty="0" smtClean="0"/>
              <a:t>I2NSF WG</a:t>
            </a:r>
          </a:p>
          <a:p>
            <a:pPr lvl="1"/>
            <a:r>
              <a:rPr lang="en-US" dirty="0" smtClean="0"/>
              <a:t>Capability model for security functions</a:t>
            </a:r>
          </a:p>
          <a:p>
            <a:pPr lvl="1"/>
            <a:r>
              <a:rPr lang="en-US" dirty="0" smtClean="0"/>
              <a:t>Suitable to be combined with middlebox characterization</a:t>
            </a:r>
          </a:p>
          <a:p>
            <a:pPr lvl="1"/>
            <a:r>
              <a:rPr lang="en-US" dirty="0" smtClean="0"/>
              <a:t>Flexible standard for middlebox classification</a:t>
            </a:r>
          </a:p>
          <a:p>
            <a:r>
              <a:rPr lang="en-GB" dirty="0" smtClean="0"/>
              <a:t>IETF related documents</a:t>
            </a:r>
          </a:p>
          <a:p>
            <a:pPr lvl="1"/>
            <a:r>
              <a:rPr lang="en-GB" dirty="0"/>
              <a:t>draft-</a:t>
            </a:r>
            <a:r>
              <a:rPr lang="en-GB" dirty="0" err="1"/>
              <a:t>fairhurst</a:t>
            </a:r>
            <a:r>
              <a:rPr lang="en-GB" dirty="0"/>
              <a:t>-</a:t>
            </a:r>
            <a:r>
              <a:rPr lang="en-GB" dirty="0" err="1"/>
              <a:t>tsvwg</a:t>
            </a:r>
            <a:r>
              <a:rPr lang="en-GB" dirty="0"/>
              <a:t>-transport-encrypt </a:t>
            </a:r>
            <a:endParaRPr lang="en-GB" dirty="0" smtClean="0"/>
          </a:p>
          <a:p>
            <a:r>
              <a:rPr lang="en-GB" dirty="0" smtClean="0"/>
              <a:t>Building awareness in ETSI NFV</a:t>
            </a:r>
          </a:p>
          <a:p>
            <a:pPr lvl="1"/>
            <a:r>
              <a:rPr lang="en-GB" dirty="0" smtClean="0"/>
              <a:t>Report on measurement results to the TST WG</a:t>
            </a:r>
          </a:p>
          <a:p>
            <a:pPr lvl="1"/>
            <a:r>
              <a:rPr lang="en-GB" dirty="0" smtClean="0"/>
              <a:t>Use cases related to support for ad-hoc measurement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9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915013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CA7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295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MAMI template" id="{855417C6-6C65-4497-A6C3-083B9820E74D}" vid="{781A3FF0-7F2C-4C7C-8929-ED8AD4671D38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CA7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295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MAMI template</Template>
  <TotalTime>745</TotalTime>
  <Words>1963</Words>
  <Application>Microsoft Macintosh PowerPoint</Application>
  <PresentationFormat>Custom</PresentationFormat>
  <Paragraphs>278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Bauhaus 93</vt:lpstr>
      <vt:lpstr>Calibri</vt:lpstr>
      <vt:lpstr>Helvetica Neue</vt:lpstr>
      <vt:lpstr>HiraMinProN-W3</vt:lpstr>
      <vt:lpstr>Wingdings</vt:lpstr>
      <vt:lpstr>Arial</vt:lpstr>
      <vt:lpstr>White</vt:lpstr>
      <vt:lpstr>WP4: Standardisation, Dissemination &amp; Exploitation</vt:lpstr>
      <vt:lpstr>A Few Remarks on the WP4 Tasks</vt:lpstr>
      <vt:lpstr>WP4 Goals</vt:lpstr>
      <vt:lpstr>WP4 Deliverables</vt:lpstr>
      <vt:lpstr>WP4 Tasks</vt:lpstr>
      <vt:lpstr>WP4 Tasks and Partners</vt:lpstr>
      <vt:lpstr>Standardisation Targets</vt:lpstr>
      <vt:lpstr>Standardisation Activities on MCP</vt:lpstr>
      <vt:lpstr>Standardisation Activities on Measurement</vt:lpstr>
      <vt:lpstr>Standardisation Activities on Transport Interfaces and Security</vt:lpstr>
      <vt:lpstr>Publications and Workshops </vt:lpstr>
      <vt:lpstr>Industrial Exploitation</vt:lpstr>
      <vt:lpstr>Industrial Contacts and Dissemination</vt:lpstr>
      <vt:lpstr>Academic Exploitation</vt:lpstr>
      <vt:lpstr>Software and Other (Public) Repositories</vt:lpstr>
      <vt:lpstr>Communication Actions</vt:lpstr>
      <vt:lpstr>The Coming WP4 Path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WP4: Standardisation, Dissemination &amp; Exploitation</dc:title>
  <dc:creator>Diego R. Lopez</dc:creator>
  <cp:lastModifiedBy>Diego R. Lopez</cp:lastModifiedBy>
  <cp:revision>60</cp:revision>
  <dcterms:created xsi:type="dcterms:W3CDTF">2016-10-14T11:11:47Z</dcterms:created>
  <dcterms:modified xsi:type="dcterms:W3CDTF">2017-09-26T13:33:25Z</dcterms:modified>
</cp:coreProperties>
</file>