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57907"/>
            <a:ext cx="12640077" cy="840359"/>
            <a:chOff x="0" y="-96179"/>
            <a:chExt cx="12640075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96180"/>
              <a:ext cx="4140001" cy="840359"/>
              <a:chOff x="0" y="-96179"/>
              <a:chExt cx="4140000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96180"/>
                <a:ext cx="4140002" cy="84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G. Fairhurst &amp; I. Learmonth: WP3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828100" y="379078"/>
            <a:ext cx="178802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264190" y="379078"/>
            <a:ext cx="235193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31136"/>
            <a:ext cx="12640077" cy="815059"/>
            <a:chOff x="0" y="-83479"/>
            <a:chExt cx="12640075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41565"/>
            <a:ext cx="12640077" cy="815059"/>
            <a:chOff x="0" y="-83479"/>
            <a:chExt cx="12640075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ools.ietf.org/html/draft-kuehlewind-spud-use-cases-00" TargetMode="External"/><Relationship Id="rId3" Type="http://schemas.openxmlformats.org/officeDocument/2006/relationships/hyperlink" Target="https://tools.ietf.org/html/draft-trammell-spud-req-01" TargetMode="External"/><Relationship Id="rId4" Type="http://schemas.openxmlformats.org/officeDocument/2006/relationships/hyperlink" Target="https://tools.ietf.org/html/draft-trammell-stackevo-explicit-coop-00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 Cooperation</a:t>
            </a:r>
          </a:p>
        </p:txBody>
      </p:sp>
      <p:sp>
        <p:nvSpPr>
          <p:cNvPr id="156" name="Shape 15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Gorry Fairhurst &amp; Iain Learmonth, University of Aberdeen, WP3 Lead</a:t>
            </a:r>
          </a:p>
          <a:p>
            <a:pPr/>
            <a:r>
              <a:t>3</a:t>
            </a:r>
            <a:r>
              <a:rPr baseline="30000"/>
              <a:t>rd</a:t>
            </a:r>
            <a:r>
              <a:t> March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42009">
              <a:defRPr sz="2600"/>
            </a:pPr>
            <a:r>
              <a:t>T3.1: Use Case Analysis and Requirement Definition (M1 - M6)</a:t>
            </a:r>
            <a:br/>
            <a:r>
              <a:rPr b="0" i="1" sz="1819"/>
              <a:t>Participants: ETH, TID, ZHAW, ALU</a:t>
            </a:r>
            <a:br>
              <a:rPr b="0" i="1" sz="1819"/>
            </a:br>
            <a:br>
              <a:rPr b="0" i="1" sz="1819"/>
            </a:b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60586" y="2750972"/>
            <a:ext cx="12052883" cy="6158079"/>
          </a:xfrm>
          <a:prstGeom prst="rect">
            <a:avLst/>
          </a:prstGeom>
        </p:spPr>
        <p:txBody>
          <a:bodyPr/>
          <a:lstStyle/>
          <a:p>
            <a:pPr marL="426720" indent="-426720" defTabSz="1088136">
              <a:spcBef>
                <a:spcPts val="500"/>
              </a:spcBef>
              <a:defRPr sz="2856"/>
            </a:pPr>
            <a:r>
              <a:t>Performing a detailed analysis of a set of use cases for MCP</a:t>
            </a:r>
          </a:p>
          <a:p>
            <a:pPr marL="426720" indent="-426720" defTabSz="1088136">
              <a:spcBef>
                <a:spcPts val="500"/>
              </a:spcBef>
              <a:defRPr sz="2856"/>
            </a:pPr>
            <a:r>
              <a:t>Developing the use cases:</a:t>
            </a:r>
            <a:endParaRPr sz="2688"/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t>Low-Latency Support</a:t>
            </a:r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t>Privacy Protection Gateway</a:t>
            </a:r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t>Congestion Management in Mobile Networks</a:t>
            </a:r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t>optional: Multipath TCP Proxy</a:t>
            </a:r>
            <a:endParaRPr sz="2520"/>
          </a:p>
          <a:p>
            <a:pPr marL="426720" indent="-426720" defTabSz="1088136">
              <a:spcBef>
                <a:spcPts val="500"/>
              </a:spcBef>
              <a:defRPr sz="2856"/>
            </a:pPr>
            <a:r>
              <a:t>Contributing to standards:</a:t>
            </a:r>
            <a:endParaRPr sz="2688"/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https://tools.ietf.org/html/draft-kuehlewind-spud-use-cases-00</a:t>
            </a:r>
            <a:r>
              <a:t> </a:t>
            </a:r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https://tools.ietf.org/html/draft-trammell-spud-req-01</a:t>
            </a:r>
            <a:r>
              <a:t> </a:t>
            </a:r>
          </a:p>
          <a:p>
            <a:pPr lvl="1" marL="676084" indent="-372046" defTabSz="1088136">
              <a:spcBef>
                <a:spcPts val="500"/>
              </a:spcBef>
              <a:defRPr sz="235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tools.ietf.org/html/draft-trammell-stackevo-explicit-coop-00</a:t>
            </a:r>
            <a:r>
              <a:t> </a:t>
            </a:r>
            <a:endParaRPr sz="2435"/>
          </a:p>
          <a:p>
            <a:pPr lvl="1" marL="730757" indent="-426719" defTabSz="1088136">
              <a:spcBef>
                <a:spcPts val="500"/>
              </a:spcBef>
              <a:defRPr sz="2351"/>
            </a:pPr>
            <a:r>
              <a:t>The use cases and requirements documents are to be updated in the next weeks (before the IETF cut-off on Mar 28)</a:t>
            </a:r>
          </a:p>
        </p:txBody>
      </p:sp>
      <p:sp>
        <p:nvSpPr>
          <p:cNvPr id="160" name="Shape 160"/>
          <p:cNvSpPr/>
          <p:nvPr/>
        </p:nvSpPr>
        <p:spPr>
          <a:xfrm>
            <a:off x="2010036" y="9148030"/>
            <a:ext cx="1260002" cy="31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3/2/2016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12025769" y="9148030"/>
            <a:ext cx="217120" cy="3143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1331">
              <a:defRPr sz="2320"/>
            </a:pPr>
            <a:r>
              <a:t>T3.5: Threat and Trust Analysis for Middlebox Cooperation (M1 - M30)</a:t>
            </a:r>
            <a:br/>
            <a:r>
              <a:rPr b="0" i="1" sz="1624"/>
              <a:t>Participants: TID, ALU, ZHAW</a:t>
            </a:r>
            <a:br>
              <a:rPr b="0" i="1" sz="1624"/>
            </a:br>
            <a:br>
              <a:rPr b="0" i="1" sz="1624"/>
            </a:b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60586" y="2750972"/>
            <a:ext cx="12052883" cy="6158079"/>
          </a:xfrm>
          <a:prstGeom prst="rect">
            <a:avLst/>
          </a:prstGeom>
        </p:spPr>
        <p:txBody>
          <a:bodyPr/>
          <a:lstStyle/>
          <a:p>
            <a:pPr/>
            <a:r>
              <a:t>Developing a threat model to investigate confidentiality, integrity, authentication and trust issues</a:t>
            </a:r>
          </a:p>
          <a:p>
            <a:pPr/>
            <a:r>
              <a:t>Exploring security mechanisms and their applicability:</a:t>
            </a:r>
          </a:p>
          <a:p>
            <a:pPr lvl="1" marL="804862" indent="-442912">
              <a:defRPr sz="2800"/>
            </a:pPr>
            <a:r>
              <a:t>EFGH – presented at Hot Middlebox 2015</a:t>
            </a:r>
          </a:p>
          <a:p>
            <a:pPr lvl="1" marL="804862" indent="-442912">
              <a:defRPr sz="2800"/>
            </a:pPr>
            <a:r>
              <a:t>Multi-Context TLS (mcTLS) – presented at Sigcomm 2015</a:t>
            </a:r>
            <a:endParaRPr sz="2600"/>
          </a:p>
          <a:p>
            <a:pPr/>
            <a:r>
              <a:t>Providing input to D3.1 (M6)</a:t>
            </a:r>
          </a:p>
          <a:p>
            <a:pPr/>
            <a:r>
              <a:t>Later, producing a security analysis of MCP including an investigation of how hard it will be to subvert</a:t>
            </a:r>
          </a:p>
          <a:p>
            <a:pPr lvl="1" marL="869950" indent="-508000">
              <a:defRPr sz="2800"/>
            </a:pPr>
            <a:r>
              <a:t>Red team analysis of MCP and flexible transport layer (MS8)</a:t>
            </a:r>
          </a:p>
        </p:txBody>
      </p:sp>
      <p:sp>
        <p:nvSpPr>
          <p:cNvPr id="165" name="Shape 165"/>
          <p:cNvSpPr/>
          <p:nvPr/>
        </p:nvSpPr>
        <p:spPr>
          <a:xfrm>
            <a:off x="2010036" y="9148030"/>
            <a:ext cx="1260002" cy="31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2025769" y="9148030"/>
            <a:ext cx="217120" cy="3143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67918">
              <a:defRPr sz="2680"/>
            </a:pPr>
            <a:r>
              <a:t>First Deliverable – M6</a:t>
            </a:r>
            <a:br/>
            <a:br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60586" y="2750972"/>
            <a:ext cx="12052883" cy="6158079"/>
          </a:xfrm>
          <a:prstGeom prst="rect">
            <a:avLst/>
          </a:prstGeom>
        </p:spPr>
        <p:txBody>
          <a:bodyPr/>
          <a:lstStyle/>
          <a:p>
            <a:pPr/>
            <a:r>
              <a:t>D3.1: The final outcome of T3.1 and interim reporting from T3.5</a:t>
            </a:r>
          </a:p>
          <a:p>
            <a:pPr lvl="1" marL="804862" indent="-442912">
              <a:defRPr sz="3200"/>
            </a:pPr>
            <a:r>
              <a:t>use cases and derived requirements for the protocol design of the MCP (T3.1)</a:t>
            </a:r>
          </a:p>
          <a:p>
            <a:pPr lvl="1" marL="804862" indent="-442912">
              <a:defRPr sz="3200"/>
            </a:pPr>
            <a:r>
              <a:t>base security requirements for designing MCP (T3.5)</a:t>
            </a:r>
          </a:p>
        </p:txBody>
      </p:sp>
      <p:sp>
        <p:nvSpPr>
          <p:cNvPr id="170" name="Shape 170"/>
          <p:cNvSpPr/>
          <p:nvPr/>
        </p:nvSpPr>
        <p:spPr>
          <a:xfrm>
            <a:off x="2010036" y="9148030"/>
            <a:ext cx="1260002" cy="314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3/1/2016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12025769" y="9148030"/>
            <a:ext cx="217120" cy="3143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