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64099" autoAdjust="0"/>
  </p:normalViewPr>
  <p:slideViewPr>
    <p:cSldViewPr snapToGrid="0">
      <p:cViewPr>
        <p:scale>
          <a:sx n="77" d="100"/>
          <a:sy n="77" d="100"/>
        </p:scale>
        <p:origin x="189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5869F-EDD7-44BF-881D-1230037FD723}" type="datetimeFigureOut">
              <a:rPr lang="en-US" smtClean="0"/>
              <a:t>11/22/19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A8EBC-1E3B-4B06-85D3-ABB26ACD20FD}" type="slidenum">
              <a:rPr lang="en-US" smtClean="0"/>
              <a:t>‹#›</a:t>
            </a:fld>
            <a:endParaRPr lang="en-US"/>
          </a:p>
        </p:txBody>
      </p:sp>
    </p:spTree>
    <p:extLst>
      <p:ext uri="{BB962C8B-B14F-4D97-AF65-F5344CB8AC3E}">
        <p14:creationId xmlns:p14="http://schemas.microsoft.com/office/powerpoint/2010/main" val="147986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Mami Takeuchi. </a:t>
            </a:r>
          </a:p>
          <a:p>
            <a:r>
              <a:rPr lang="en-US" dirty="0"/>
              <a:t>I am presenting Rent the Runway warehouse optimization by using Arena Simulation. </a:t>
            </a:r>
          </a:p>
          <a:p>
            <a:endParaRPr lang="en-US" dirty="0"/>
          </a:p>
          <a:p>
            <a:r>
              <a:rPr lang="en-US" dirty="0"/>
              <a:t>The reason why I chose this topic is that I adore the company, Rent the runway. </a:t>
            </a:r>
          </a:p>
          <a:p>
            <a:r>
              <a:rPr lang="en-US" dirty="0"/>
              <a:t>Their service is unique and innovative. </a:t>
            </a:r>
          </a:p>
          <a:p>
            <a:r>
              <a:rPr lang="en-US" dirty="0"/>
              <a:t>I personally don't like to own things, and hate shopping at the store.</a:t>
            </a:r>
          </a:p>
          <a:p>
            <a:r>
              <a:rPr lang="en-US" dirty="0"/>
              <a:t>Especially clothing, it is time consuming to browse item, pick item, queue for trying it on...</a:t>
            </a:r>
          </a:p>
          <a:p>
            <a:r>
              <a:rPr lang="en-US" dirty="0"/>
              <a:t>Plus i </a:t>
            </a:r>
            <a:r>
              <a:rPr lang="en-US" dirty="0" err="1"/>
              <a:t>dont</a:t>
            </a:r>
            <a:r>
              <a:rPr lang="en-US" dirty="0"/>
              <a:t> have a big apartment, and I </a:t>
            </a:r>
            <a:r>
              <a:rPr lang="en-US" dirty="0" err="1"/>
              <a:t>dont</a:t>
            </a:r>
            <a:r>
              <a:rPr lang="en-US" dirty="0"/>
              <a:t> have a place for new </a:t>
            </a:r>
            <a:r>
              <a:rPr lang="en-US" dirty="0" err="1"/>
              <a:t>clothings</a:t>
            </a:r>
            <a:r>
              <a:rPr lang="en-US" dirty="0"/>
              <a:t>. </a:t>
            </a:r>
          </a:p>
          <a:p>
            <a:endParaRPr lang="en-US" dirty="0"/>
          </a:p>
          <a:p>
            <a:r>
              <a:rPr lang="en-US" dirty="0"/>
              <a:t>let me </a:t>
            </a:r>
            <a:r>
              <a:rPr lang="en-US" dirty="0" err="1"/>
              <a:t>quicky</a:t>
            </a:r>
            <a:r>
              <a:rPr lang="en-US" dirty="0"/>
              <a:t> tour you with how it works.... </a:t>
            </a:r>
          </a:p>
          <a:p>
            <a:endParaRPr lang="en-US" dirty="0"/>
          </a:p>
          <a:p>
            <a:r>
              <a:rPr lang="en-US" dirty="0"/>
              <a:t>When you go to their website, or app, you pick the item and reserve the item. </a:t>
            </a:r>
          </a:p>
          <a:p>
            <a:r>
              <a:rPr lang="en-US" dirty="0"/>
              <a:t>They will ship you the item you chose with a return label. </a:t>
            </a:r>
          </a:p>
          <a:p>
            <a:r>
              <a:rPr lang="en-US" dirty="0"/>
              <a:t>After the renting period ends, you just drop off at UPS. </a:t>
            </a:r>
          </a:p>
          <a:p>
            <a:endParaRPr lang="en-US" dirty="0"/>
          </a:p>
          <a:p>
            <a:r>
              <a:rPr lang="en-US" dirty="0"/>
              <a:t>The best part of this service is you rent the clothe for 10 percent of the retail price. </a:t>
            </a:r>
          </a:p>
        </p:txBody>
      </p:sp>
      <p:sp>
        <p:nvSpPr>
          <p:cNvPr id="4" name="Slide Number Placeholder 3"/>
          <p:cNvSpPr>
            <a:spLocks noGrp="1"/>
          </p:cNvSpPr>
          <p:nvPr>
            <p:ph type="sldNum" sz="quarter" idx="5"/>
          </p:nvPr>
        </p:nvSpPr>
        <p:spPr/>
        <p:txBody>
          <a:bodyPr/>
          <a:lstStyle/>
          <a:p>
            <a:fld id="{109A8EBC-1E3B-4B06-85D3-ABB26ACD20FD}" type="slidenum">
              <a:rPr lang="en-US" smtClean="0"/>
              <a:t>1</a:t>
            </a:fld>
            <a:endParaRPr lang="en-US"/>
          </a:p>
        </p:txBody>
      </p:sp>
    </p:spTree>
    <p:extLst>
      <p:ext uri="{BB962C8B-B14F-4D97-AF65-F5344CB8AC3E}">
        <p14:creationId xmlns:p14="http://schemas.microsoft.com/office/powerpoint/2010/main" val="124870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2</a:t>
            </a:fld>
            <a:endParaRPr lang="en-US"/>
          </a:p>
        </p:txBody>
      </p:sp>
    </p:spTree>
    <p:extLst>
      <p:ext uri="{BB962C8B-B14F-4D97-AF65-F5344CB8AC3E}">
        <p14:creationId xmlns:p14="http://schemas.microsoft.com/office/powerpoint/2010/main" val="234012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more information about the company to do a simulation, and the objective of this project.</a:t>
            </a:r>
          </a:p>
          <a:p>
            <a:endParaRPr lang="en-US" dirty="0"/>
          </a:p>
          <a:p>
            <a:r>
              <a:rPr lang="en-US" dirty="0"/>
              <a:t>Rent the Runway is an online service that provides designer dress and accessory rentals for 10% of its retail price. (they also have a monthly subscription, and they have only women's clothing at the moment) </a:t>
            </a:r>
          </a:p>
          <a:p>
            <a:r>
              <a:rPr lang="en-US" dirty="0"/>
              <a:t>Their warehouse where all the inventory is controlled. It is located in Secaucus, NJ.  </a:t>
            </a:r>
          </a:p>
          <a:p>
            <a:r>
              <a:rPr lang="en-US" dirty="0"/>
              <a:t>(This warehouse is known as the biggest cleaning facility in the world!) </a:t>
            </a:r>
          </a:p>
          <a:p>
            <a:r>
              <a:rPr lang="en-US" dirty="0"/>
              <a:t>The company is founded in 2009, and became 1 billion value in 10 years!</a:t>
            </a:r>
          </a:p>
          <a:p>
            <a:r>
              <a:rPr lang="en-US" dirty="0"/>
              <a:t>In spite of their success, a recent news reported that hundreds of customers experiences delivery delays. </a:t>
            </a:r>
          </a:p>
          <a:p>
            <a:r>
              <a:rPr lang="en-US" dirty="0"/>
              <a:t>This is my research statement:</a:t>
            </a:r>
          </a:p>
          <a:p>
            <a:r>
              <a:rPr lang="en-US" dirty="0"/>
              <a:t>Analyze the current operation model and explore what improvements can be added to reduce the total operation time. </a:t>
            </a:r>
          </a:p>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3</a:t>
            </a:fld>
            <a:endParaRPr lang="en-US"/>
          </a:p>
        </p:txBody>
      </p:sp>
    </p:spTree>
    <p:extLst>
      <p:ext uri="{BB962C8B-B14F-4D97-AF65-F5344CB8AC3E}">
        <p14:creationId xmlns:p14="http://schemas.microsoft.com/office/powerpoint/2010/main" val="3070547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model for the Rent the Runway warehouse operation is from the process of the order returns arrival to ship-ready. The initial idea was to include a new order arrival to ship out the order. Still, their issue of the operation is to process the returned item, and this process is the primary concern of achieving same-day shipping. Therefore, the model is built based on the process of the returned item and simulate to optimize the processing time. </a:t>
            </a:r>
          </a:p>
          <a:p>
            <a:endParaRPr lang="en-US" dirty="0"/>
          </a:p>
          <a:p>
            <a:r>
              <a:rPr lang="en-US" dirty="0"/>
              <a:t>All the Rent the Runway’s returns start flowing into its facility between 7 and 11 a.m. Shipment must be out by 3 p.m.  </a:t>
            </a:r>
          </a:p>
          <a:p>
            <a:r>
              <a:rPr lang="en-US" dirty="0"/>
              <a:t>Their goal is to ship all the returned items on the same day.  </a:t>
            </a:r>
          </a:p>
          <a:p>
            <a:r>
              <a:rPr lang="en-US" dirty="0"/>
              <a:t>    (Max 4 hours from the latest return item arrival to 3pm. The goal is to achieve total process time less than 4 hours )</a:t>
            </a:r>
          </a:p>
          <a:p>
            <a:r>
              <a:rPr lang="en-US" dirty="0"/>
              <a:t>Their facility opens 24 hours per day, from Monday to Saturday. </a:t>
            </a:r>
          </a:p>
          <a:p>
            <a:endParaRPr lang="en-US" dirty="0"/>
          </a:p>
          <a:p>
            <a:r>
              <a:rPr lang="en-US" dirty="0"/>
              <a:t>After the return items arrive, it goes to the quality check process to decide if the repairment is necessary. This process takes 30 seconds by a worker. </a:t>
            </a:r>
          </a:p>
          <a:p>
            <a:endParaRPr lang="en-US" dirty="0"/>
          </a:p>
          <a:p>
            <a:r>
              <a:rPr lang="en-US" dirty="0"/>
              <a:t>Nearly 50% of garments returned with stains that require hand treatment.</a:t>
            </a:r>
          </a:p>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4</a:t>
            </a:fld>
            <a:endParaRPr lang="en-US"/>
          </a:p>
        </p:txBody>
      </p:sp>
    </p:spTree>
    <p:extLst>
      <p:ext uri="{BB962C8B-B14F-4D97-AF65-F5344CB8AC3E}">
        <p14:creationId xmlns:p14="http://schemas.microsoft.com/office/powerpoint/2010/main" val="3252449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return item arrives. This is exponential distribution of 1 hour. </a:t>
            </a:r>
          </a:p>
          <a:p>
            <a:r>
              <a:rPr lang="en-US" dirty="0"/>
              <a:t>Then I have assigned the time of arrival. (TNOW) </a:t>
            </a:r>
          </a:p>
          <a:p>
            <a:r>
              <a:rPr lang="en-US" dirty="0"/>
              <a:t>Then it goes to quality check to decide if any repair needed. </a:t>
            </a:r>
          </a:p>
          <a:p>
            <a:r>
              <a:rPr lang="en-US" dirty="0"/>
              <a:t>(This process is uniform distribution of 30 to 60 seconds.)</a:t>
            </a:r>
          </a:p>
          <a:p>
            <a:r>
              <a:rPr lang="en-US" dirty="0"/>
              <a:t>In the decision module, 50% of the returned item goes to the repair process. </a:t>
            </a:r>
          </a:p>
          <a:p>
            <a:r>
              <a:rPr lang="en-US" dirty="0"/>
              <a:t>False goes straight to cleaning. </a:t>
            </a:r>
          </a:p>
          <a:p>
            <a:r>
              <a:rPr lang="en-US" dirty="0"/>
              <a:t>After the repair is done, it goes to cleaning process as well. </a:t>
            </a:r>
          </a:p>
          <a:p>
            <a:r>
              <a:rPr lang="en-US" dirty="0"/>
              <a:t>Cleaning process was </a:t>
            </a:r>
            <a:r>
              <a:rPr lang="en-US" dirty="0" err="1"/>
              <a:t>poisson</a:t>
            </a:r>
            <a:r>
              <a:rPr lang="en-US" dirty="0"/>
              <a:t> 60 minutes. </a:t>
            </a:r>
          </a:p>
          <a:p>
            <a:r>
              <a:rPr lang="en-US" dirty="0"/>
              <a:t>After the cleaning process, put a plastic cover on the finished item. </a:t>
            </a:r>
          </a:p>
          <a:p>
            <a:r>
              <a:rPr lang="en-US" dirty="0"/>
              <a:t>After the cover, it goes to final quality check to make sure the item is ready to ship. </a:t>
            </a:r>
          </a:p>
          <a:p>
            <a:r>
              <a:rPr lang="en-US" dirty="0"/>
              <a:t>(This is uniform distribution of 30 to 60 seconds) </a:t>
            </a:r>
          </a:p>
          <a:p>
            <a:r>
              <a:rPr lang="en-US" dirty="0"/>
              <a:t>10% of the finished item needs final touch up. </a:t>
            </a:r>
          </a:p>
          <a:p>
            <a:r>
              <a:rPr lang="en-US" dirty="0"/>
              <a:t>I record the finished time from the item arrival time, and dispose. </a:t>
            </a:r>
          </a:p>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5</a:t>
            </a:fld>
            <a:endParaRPr lang="en-US"/>
          </a:p>
        </p:txBody>
      </p:sp>
    </p:spTree>
    <p:extLst>
      <p:ext uri="{BB962C8B-B14F-4D97-AF65-F5344CB8AC3E}">
        <p14:creationId xmlns:p14="http://schemas.microsoft.com/office/powerpoint/2010/main" val="1568541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table shows initial input of the processing time. </a:t>
            </a:r>
          </a:p>
          <a:p>
            <a:r>
              <a:rPr lang="en-US" dirty="0"/>
              <a:t>The below table is the modified processing time and the number of resources. </a:t>
            </a:r>
          </a:p>
          <a:p>
            <a:endParaRPr lang="en-US" dirty="0"/>
          </a:p>
          <a:p>
            <a:r>
              <a:rPr lang="en-US" dirty="0"/>
              <a:t>I run the initial model, and the result showed the average total time was 4.7 hours,</a:t>
            </a:r>
          </a:p>
          <a:p>
            <a:r>
              <a:rPr lang="en-US" dirty="0"/>
              <a:t>And the maximum time was 7.59 hours. The queue waiting time for cleaning  was the longest</a:t>
            </a:r>
          </a:p>
          <a:p>
            <a:r>
              <a:rPr lang="en-US" dirty="0"/>
              <a:t>And it was 3.3 hours. </a:t>
            </a:r>
          </a:p>
          <a:p>
            <a:endParaRPr lang="en-US" dirty="0"/>
          </a:p>
          <a:p>
            <a:r>
              <a:rPr lang="en-US" dirty="0"/>
              <a:t>Based on the current result I made some modifications focused on cleaning process. </a:t>
            </a:r>
          </a:p>
          <a:p>
            <a:r>
              <a:rPr lang="en-US" dirty="0"/>
              <a:t>#1 I reduced the time of cleaning process to exponential 45minutes. </a:t>
            </a:r>
          </a:p>
          <a:p>
            <a:r>
              <a:rPr lang="en-US" dirty="0"/>
              <a:t>#2 I increased the number of machines in the cleaning process. </a:t>
            </a:r>
          </a:p>
          <a:p>
            <a:r>
              <a:rPr lang="en-US" dirty="0"/>
              <a:t>#3 I changed the initial quality check to exponential 30 seconds.  </a:t>
            </a:r>
          </a:p>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6</a:t>
            </a:fld>
            <a:endParaRPr lang="en-US"/>
          </a:p>
        </p:txBody>
      </p:sp>
    </p:spTree>
    <p:extLst>
      <p:ext uri="{BB962C8B-B14F-4D97-AF65-F5344CB8AC3E}">
        <p14:creationId xmlns:p14="http://schemas.microsoft.com/office/powerpoint/2010/main" val="3598936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the modification on the model, the improved model showed</a:t>
            </a:r>
          </a:p>
          <a:p>
            <a:r>
              <a:rPr lang="en-US" dirty="0"/>
              <a:t>The average total time of 2.63 hours, and the maximum time was 9.56 hours. </a:t>
            </a:r>
          </a:p>
          <a:p>
            <a:r>
              <a:rPr lang="en-US" dirty="0"/>
              <a:t>Queuing time was 1.64 hours. </a:t>
            </a:r>
          </a:p>
          <a:p>
            <a:endParaRPr lang="en-US" dirty="0"/>
          </a:p>
          <a:p>
            <a:r>
              <a:rPr lang="en-US" dirty="0"/>
              <a:t>Although the maximum time was increased, the other processing time was  reduced. </a:t>
            </a:r>
          </a:p>
          <a:p>
            <a:r>
              <a:rPr lang="en-US" dirty="0"/>
              <a:t>Especially total average time was achieved of “less than 4 hours.” </a:t>
            </a:r>
          </a:p>
          <a:p>
            <a:endParaRPr lang="en-US" dirty="0"/>
          </a:p>
          <a:p>
            <a:r>
              <a:rPr lang="en-US" dirty="0"/>
              <a:t>This means the improved model optimized the current operation over all. </a:t>
            </a:r>
          </a:p>
        </p:txBody>
      </p:sp>
      <p:sp>
        <p:nvSpPr>
          <p:cNvPr id="4" name="Slide Number Placeholder 3"/>
          <p:cNvSpPr>
            <a:spLocks noGrp="1"/>
          </p:cNvSpPr>
          <p:nvPr>
            <p:ph type="sldNum" sz="quarter" idx="5"/>
          </p:nvPr>
        </p:nvSpPr>
        <p:spPr/>
        <p:txBody>
          <a:bodyPr/>
          <a:lstStyle/>
          <a:p>
            <a:fld id="{109A8EBC-1E3B-4B06-85D3-ABB26ACD20FD}" type="slidenum">
              <a:rPr lang="en-US" smtClean="0"/>
              <a:t>7</a:t>
            </a:fld>
            <a:endParaRPr lang="en-US"/>
          </a:p>
        </p:txBody>
      </p:sp>
    </p:spTree>
    <p:extLst>
      <p:ext uri="{BB962C8B-B14F-4D97-AF65-F5344CB8AC3E}">
        <p14:creationId xmlns:p14="http://schemas.microsoft.com/office/powerpoint/2010/main" val="382077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9A8EBC-1E3B-4B06-85D3-ABB26ACD20FD}" type="slidenum">
              <a:rPr lang="en-US" smtClean="0"/>
              <a:t>8</a:t>
            </a:fld>
            <a:endParaRPr lang="en-US"/>
          </a:p>
        </p:txBody>
      </p:sp>
    </p:spTree>
    <p:extLst>
      <p:ext uri="{BB962C8B-B14F-4D97-AF65-F5344CB8AC3E}">
        <p14:creationId xmlns:p14="http://schemas.microsoft.com/office/powerpoint/2010/main" val="324505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A7A6-CC9E-44D1-86CA-1F54B232BB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969B96-07BB-40C9-AE3C-D45F3CC606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FB9AC4-15A1-476C-BB54-E7E3B094FD57}"/>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A7503799-8928-4F10-9A33-72A6461653B4}"/>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57FEF214-EF0B-490B-B999-E4622FF2A977}"/>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204386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9726A-582F-4702-A995-E6F6BA224F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8450CA-63E5-4E86-A090-A121532105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C2E06-CF24-4E1C-9B50-66035DD5B71B}"/>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0B542B45-E530-486E-840D-8CC1E31CAC85}"/>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6E321330-0D7B-4844-AD35-4E0DB48057F9}"/>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371226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63048-F523-41B0-BBE7-AA0AE1CDD5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2DF42C-1679-4339-A418-1D5B855904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D39BF-F923-4AE6-BFE9-DA4061FEF650}"/>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8DE0947D-EF08-454C-8D7E-D8F5615767CB}"/>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80E86A45-186F-4FF3-A682-B60544FA611D}"/>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67926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DC5F2-E77D-44B1-BE6A-9C7D1583E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F8131A-62CE-4A68-9867-EEE6258A84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B0BAA-1DC0-46BE-9B05-E37EA776BEE8}"/>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319D8878-50E1-4AEB-9E99-13126013DC29}"/>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B10068F6-001E-405C-BA39-F28B359F05A7}"/>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2682651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C240-6F6A-4A9D-93E1-B8563DA4A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7A8F73-39C6-4004-9BF9-679E5FCBA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1C4DB-3A9C-414A-AF19-952BEA18BC10}"/>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45DE4B3B-DE52-4569-94E5-3A431C7F6804}"/>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12BAE775-E134-49CC-89CD-4D7160BA66B8}"/>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361551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3FFD-AA5C-451A-97A3-A44986969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FCBB1-1028-4D34-A3E1-4A19244BD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FC5115-A3CA-4C82-B124-C4714F202E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DD27C1-807A-442E-A13C-A8C49F4BE487}"/>
              </a:ext>
            </a:extLst>
          </p:cNvPr>
          <p:cNvSpPr>
            <a:spLocks noGrp="1"/>
          </p:cNvSpPr>
          <p:nvPr>
            <p:ph type="dt" sz="half" idx="10"/>
          </p:nvPr>
        </p:nvSpPr>
        <p:spPr/>
        <p:txBody>
          <a:bodyPr/>
          <a:lstStyle/>
          <a:p>
            <a:r>
              <a:rPr lang="en-US"/>
              <a:t>11/23/2019</a:t>
            </a:r>
          </a:p>
        </p:txBody>
      </p:sp>
      <p:sp>
        <p:nvSpPr>
          <p:cNvPr id="6" name="Footer Placeholder 5">
            <a:extLst>
              <a:ext uri="{FF2B5EF4-FFF2-40B4-BE49-F238E27FC236}">
                <a16:creationId xmlns:a16="http://schemas.microsoft.com/office/drawing/2014/main" id="{6ABBF59A-F4B1-4A1B-83CB-4BC136AFC5E7}"/>
              </a:ext>
            </a:extLst>
          </p:cNvPr>
          <p:cNvSpPr>
            <a:spLocks noGrp="1"/>
          </p:cNvSpPr>
          <p:nvPr>
            <p:ph type="ftr" sz="quarter" idx="11"/>
          </p:nvPr>
        </p:nvSpPr>
        <p:spPr/>
        <p:txBody>
          <a:bodyPr/>
          <a:lstStyle/>
          <a:p>
            <a:r>
              <a:rPr lang="en-US"/>
              <a:t>ANLY 505-50- B-2019/Fall - Modeling, Simulation &amp; Game Theory</a:t>
            </a:r>
          </a:p>
        </p:txBody>
      </p:sp>
      <p:sp>
        <p:nvSpPr>
          <p:cNvPr id="7" name="Slide Number Placeholder 6">
            <a:extLst>
              <a:ext uri="{FF2B5EF4-FFF2-40B4-BE49-F238E27FC236}">
                <a16:creationId xmlns:a16="http://schemas.microsoft.com/office/drawing/2014/main" id="{EF76FE1D-F33C-4F9F-9D73-CC21315AB839}"/>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428263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3C3C-DFE7-4AF6-99D9-7E717A5E43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6F1F5D-69F9-4499-A5A6-527207826F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BE4F5-882C-4F76-B03D-936CB6C2FF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A6A8F4-207E-4D82-BE8F-AF4911D87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3D829-5468-49CA-A149-81BBD33915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5F95CC-F49A-4C16-8B7A-A00F6156167D}"/>
              </a:ext>
            </a:extLst>
          </p:cNvPr>
          <p:cNvSpPr>
            <a:spLocks noGrp="1"/>
          </p:cNvSpPr>
          <p:nvPr>
            <p:ph type="dt" sz="half" idx="10"/>
          </p:nvPr>
        </p:nvSpPr>
        <p:spPr/>
        <p:txBody>
          <a:bodyPr/>
          <a:lstStyle/>
          <a:p>
            <a:r>
              <a:rPr lang="en-US"/>
              <a:t>11/23/2019</a:t>
            </a:r>
          </a:p>
        </p:txBody>
      </p:sp>
      <p:sp>
        <p:nvSpPr>
          <p:cNvPr id="8" name="Footer Placeholder 7">
            <a:extLst>
              <a:ext uri="{FF2B5EF4-FFF2-40B4-BE49-F238E27FC236}">
                <a16:creationId xmlns:a16="http://schemas.microsoft.com/office/drawing/2014/main" id="{B6E41094-F8CD-4D7C-B194-87816936F127}"/>
              </a:ext>
            </a:extLst>
          </p:cNvPr>
          <p:cNvSpPr>
            <a:spLocks noGrp="1"/>
          </p:cNvSpPr>
          <p:nvPr>
            <p:ph type="ftr" sz="quarter" idx="11"/>
          </p:nvPr>
        </p:nvSpPr>
        <p:spPr/>
        <p:txBody>
          <a:bodyPr/>
          <a:lstStyle/>
          <a:p>
            <a:r>
              <a:rPr lang="en-US"/>
              <a:t>ANLY 505-50- B-2019/Fall - Modeling, Simulation &amp; Game Theory</a:t>
            </a:r>
          </a:p>
        </p:txBody>
      </p:sp>
      <p:sp>
        <p:nvSpPr>
          <p:cNvPr id="9" name="Slide Number Placeholder 8">
            <a:extLst>
              <a:ext uri="{FF2B5EF4-FFF2-40B4-BE49-F238E27FC236}">
                <a16:creationId xmlns:a16="http://schemas.microsoft.com/office/drawing/2014/main" id="{187E4908-9C28-4D2C-9FD7-450D5F498132}"/>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9165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040F3-5871-4CD0-8DE8-43F480A703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0D3CBD-B60B-490F-83B3-BF590A354301}"/>
              </a:ext>
            </a:extLst>
          </p:cNvPr>
          <p:cNvSpPr>
            <a:spLocks noGrp="1"/>
          </p:cNvSpPr>
          <p:nvPr>
            <p:ph type="dt" sz="half" idx="10"/>
          </p:nvPr>
        </p:nvSpPr>
        <p:spPr/>
        <p:txBody>
          <a:bodyPr/>
          <a:lstStyle/>
          <a:p>
            <a:r>
              <a:rPr lang="en-US"/>
              <a:t>11/23/2019</a:t>
            </a:r>
          </a:p>
        </p:txBody>
      </p:sp>
      <p:sp>
        <p:nvSpPr>
          <p:cNvPr id="4" name="Footer Placeholder 3">
            <a:extLst>
              <a:ext uri="{FF2B5EF4-FFF2-40B4-BE49-F238E27FC236}">
                <a16:creationId xmlns:a16="http://schemas.microsoft.com/office/drawing/2014/main" id="{1279BDFC-B7AC-41C2-851F-81CDB6F87BCC}"/>
              </a:ext>
            </a:extLst>
          </p:cNvPr>
          <p:cNvSpPr>
            <a:spLocks noGrp="1"/>
          </p:cNvSpPr>
          <p:nvPr>
            <p:ph type="ftr" sz="quarter" idx="11"/>
          </p:nvPr>
        </p:nvSpPr>
        <p:spPr/>
        <p:txBody>
          <a:bodyPr/>
          <a:lstStyle/>
          <a:p>
            <a:r>
              <a:rPr lang="en-US"/>
              <a:t>ANLY 505-50- B-2019/Fall - Modeling, Simulation &amp; Game Theory</a:t>
            </a:r>
          </a:p>
        </p:txBody>
      </p:sp>
      <p:sp>
        <p:nvSpPr>
          <p:cNvPr id="5" name="Slide Number Placeholder 4">
            <a:extLst>
              <a:ext uri="{FF2B5EF4-FFF2-40B4-BE49-F238E27FC236}">
                <a16:creationId xmlns:a16="http://schemas.microsoft.com/office/drawing/2014/main" id="{8B0CB89E-CFF6-485B-B288-8C3A2480E2DC}"/>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1678622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453BC-32E8-4C71-BBED-FA9F0B1F0F6B}"/>
              </a:ext>
            </a:extLst>
          </p:cNvPr>
          <p:cNvSpPr>
            <a:spLocks noGrp="1"/>
          </p:cNvSpPr>
          <p:nvPr>
            <p:ph type="dt" sz="half" idx="10"/>
          </p:nvPr>
        </p:nvSpPr>
        <p:spPr/>
        <p:txBody>
          <a:bodyPr/>
          <a:lstStyle/>
          <a:p>
            <a:r>
              <a:rPr lang="en-US"/>
              <a:t>11/23/2019</a:t>
            </a:r>
          </a:p>
        </p:txBody>
      </p:sp>
      <p:sp>
        <p:nvSpPr>
          <p:cNvPr id="3" name="Footer Placeholder 2">
            <a:extLst>
              <a:ext uri="{FF2B5EF4-FFF2-40B4-BE49-F238E27FC236}">
                <a16:creationId xmlns:a16="http://schemas.microsoft.com/office/drawing/2014/main" id="{389E16D5-160C-4201-B431-30A3A0465C09}"/>
              </a:ext>
            </a:extLst>
          </p:cNvPr>
          <p:cNvSpPr>
            <a:spLocks noGrp="1"/>
          </p:cNvSpPr>
          <p:nvPr>
            <p:ph type="ftr" sz="quarter" idx="11"/>
          </p:nvPr>
        </p:nvSpPr>
        <p:spPr/>
        <p:txBody>
          <a:bodyPr/>
          <a:lstStyle/>
          <a:p>
            <a:r>
              <a:rPr lang="en-US"/>
              <a:t>ANLY 505-50- B-2019/Fall - Modeling, Simulation &amp; Game Theory</a:t>
            </a:r>
          </a:p>
        </p:txBody>
      </p:sp>
      <p:sp>
        <p:nvSpPr>
          <p:cNvPr id="4" name="Slide Number Placeholder 3">
            <a:extLst>
              <a:ext uri="{FF2B5EF4-FFF2-40B4-BE49-F238E27FC236}">
                <a16:creationId xmlns:a16="http://schemas.microsoft.com/office/drawing/2014/main" id="{A2B3B9CA-3E72-4B73-B1BC-0026A62B6B5D}"/>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390240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3418B-C378-4B18-A173-194B37958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EB4B45-6D5D-431C-8DFA-ACCA5465AA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4DDC07-D0EF-4C24-9302-E5765A59C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35424-AFE0-4024-A36D-76912ECB5C70}"/>
              </a:ext>
            </a:extLst>
          </p:cNvPr>
          <p:cNvSpPr>
            <a:spLocks noGrp="1"/>
          </p:cNvSpPr>
          <p:nvPr>
            <p:ph type="dt" sz="half" idx="10"/>
          </p:nvPr>
        </p:nvSpPr>
        <p:spPr/>
        <p:txBody>
          <a:bodyPr/>
          <a:lstStyle/>
          <a:p>
            <a:r>
              <a:rPr lang="en-US"/>
              <a:t>11/23/2019</a:t>
            </a:r>
          </a:p>
        </p:txBody>
      </p:sp>
      <p:sp>
        <p:nvSpPr>
          <p:cNvPr id="6" name="Footer Placeholder 5">
            <a:extLst>
              <a:ext uri="{FF2B5EF4-FFF2-40B4-BE49-F238E27FC236}">
                <a16:creationId xmlns:a16="http://schemas.microsoft.com/office/drawing/2014/main" id="{C68DFD46-F797-4FB5-A188-DA7D740A742C}"/>
              </a:ext>
            </a:extLst>
          </p:cNvPr>
          <p:cNvSpPr>
            <a:spLocks noGrp="1"/>
          </p:cNvSpPr>
          <p:nvPr>
            <p:ph type="ftr" sz="quarter" idx="11"/>
          </p:nvPr>
        </p:nvSpPr>
        <p:spPr/>
        <p:txBody>
          <a:bodyPr/>
          <a:lstStyle/>
          <a:p>
            <a:r>
              <a:rPr lang="en-US"/>
              <a:t>ANLY 505-50- B-2019/Fall - Modeling, Simulation &amp; Game Theory</a:t>
            </a:r>
          </a:p>
        </p:txBody>
      </p:sp>
      <p:sp>
        <p:nvSpPr>
          <p:cNvPr id="7" name="Slide Number Placeholder 6">
            <a:extLst>
              <a:ext uri="{FF2B5EF4-FFF2-40B4-BE49-F238E27FC236}">
                <a16:creationId xmlns:a16="http://schemas.microsoft.com/office/drawing/2014/main" id="{4B1124DF-8CD1-4AF2-BF45-56E43B5E57A7}"/>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887484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A452-6B20-48E1-8B78-C77E92C5AF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72A440-394D-419C-A965-27B5BEBA7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3F297-36BA-42EF-96E2-E670B8617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F5063-814C-42DC-AB04-60E6C7231116}"/>
              </a:ext>
            </a:extLst>
          </p:cNvPr>
          <p:cNvSpPr>
            <a:spLocks noGrp="1"/>
          </p:cNvSpPr>
          <p:nvPr>
            <p:ph type="dt" sz="half" idx="10"/>
          </p:nvPr>
        </p:nvSpPr>
        <p:spPr/>
        <p:txBody>
          <a:bodyPr/>
          <a:lstStyle/>
          <a:p>
            <a:r>
              <a:rPr lang="en-US"/>
              <a:t>11/23/2019</a:t>
            </a:r>
          </a:p>
        </p:txBody>
      </p:sp>
      <p:sp>
        <p:nvSpPr>
          <p:cNvPr id="6" name="Footer Placeholder 5">
            <a:extLst>
              <a:ext uri="{FF2B5EF4-FFF2-40B4-BE49-F238E27FC236}">
                <a16:creationId xmlns:a16="http://schemas.microsoft.com/office/drawing/2014/main" id="{16D1F7CE-8EF8-4BFA-8122-E1A7B4F66A23}"/>
              </a:ext>
            </a:extLst>
          </p:cNvPr>
          <p:cNvSpPr>
            <a:spLocks noGrp="1"/>
          </p:cNvSpPr>
          <p:nvPr>
            <p:ph type="ftr" sz="quarter" idx="11"/>
          </p:nvPr>
        </p:nvSpPr>
        <p:spPr/>
        <p:txBody>
          <a:bodyPr/>
          <a:lstStyle/>
          <a:p>
            <a:r>
              <a:rPr lang="en-US"/>
              <a:t>ANLY 505-50- B-2019/Fall - Modeling, Simulation &amp; Game Theory</a:t>
            </a:r>
          </a:p>
        </p:txBody>
      </p:sp>
      <p:sp>
        <p:nvSpPr>
          <p:cNvPr id="7" name="Slide Number Placeholder 6">
            <a:extLst>
              <a:ext uri="{FF2B5EF4-FFF2-40B4-BE49-F238E27FC236}">
                <a16:creationId xmlns:a16="http://schemas.microsoft.com/office/drawing/2014/main" id="{841D3251-91F9-4C02-9672-E1818B2877E7}"/>
              </a:ext>
            </a:extLst>
          </p:cNvPr>
          <p:cNvSpPr>
            <a:spLocks noGrp="1"/>
          </p:cNvSpPr>
          <p:nvPr>
            <p:ph type="sldNum" sz="quarter" idx="12"/>
          </p:nvPr>
        </p:nvSpPr>
        <p:spPr/>
        <p:txBody>
          <a:bodyPr/>
          <a:lstStyle/>
          <a:p>
            <a:fld id="{DD6A737F-6396-4B9D-904D-377787DA7DC1}" type="slidenum">
              <a:rPr lang="en-US" smtClean="0"/>
              <a:t>‹#›</a:t>
            </a:fld>
            <a:endParaRPr lang="en-US"/>
          </a:p>
        </p:txBody>
      </p:sp>
    </p:spTree>
    <p:extLst>
      <p:ext uri="{BB962C8B-B14F-4D97-AF65-F5344CB8AC3E}">
        <p14:creationId xmlns:p14="http://schemas.microsoft.com/office/powerpoint/2010/main" val="215588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71F89-E294-4C46-A08E-4ED7C1728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18F2F-1EAA-414E-90D9-E830A11A5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D47EF-17E6-45AD-9AC3-D521D62AF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11/23/2019</a:t>
            </a:r>
          </a:p>
        </p:txBody>
      </p:sp>
      <p:sp>
        <p:nvSpPr>
          <p:cNvPr id="5" name="Footer Placeholder 4">
            <a:extLst>
              <a:ext uri="{FF2B5EF4-FFF2-40B4-BE49-F238E27FC236}">
                <a16:creationId xmlns:a16="http://schemas.microsoft.com/office/drawing/2014/main" id="{A2906621-1B8B-4B91-8F6F-4F42319A6A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CFF1ED55-CF64-4D86-B6A8-6EEC61395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6A737F-6396-4B9D-904D-377787DA7DC1}" type="slidenum">
              <a:rPr lang="en-US" smtClean="0"/>
              <a:t>‹#›</a:t>
            </a:fld>
            <a:endParaRPr lang="en-US"/>
          </a:p>
        </p:txBody>
      </p:sp>
    </p:spTree>
    <p:extLst>
      <p:ext uri="{BB962C8B-B14F-4D97-AF65-F5344CB8AC3E}">
        <p14:creationId xmlns:p14="http://schemas.microsoft.com/office/powerpoint/2010/main" val="718009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bes.com/sites/stevenbertoni/2014/08/26/the-secret-mojo-behind-rent-the-runways-rental-machine/#6ff97d4438bf" TargetMode="External"/><Relationship Id="rId2" Type="http://schemas.openxmlformats.org/officeDocument/2006/relationships/hyperlink" Target="https://www.renttherunway.com/how_renting_works" TargetMode="External"/><Relationship Id="rId1" Type="http://schemas.openxmlformats.org/officeDocument/2006/relationships/slideLayout" Target="../slideLayouts/slideLayout2.xml"/><Relationship Id="rId5" Type="http://schemas.openxmlformats.org/officeDocument/2006/relationships/hyperlink" Target="https://www.vox.com/recode/2019/9/24/20881206/rent-the-runway-delivery-delays-customer-service-wait-times-reserve-unlimited" TargetMode="External"/><Relationship Id="rId4" Type="http://schemas.openxmlformats.org/officeDocument/2006/relationships/hyperlink" Target="http://www.scw-mag.com/sections/retail/868-rent-the-runwa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CC44B5-53F9-4F03-9EEB-4C3C821A6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A3688C8-DFCE-4CCD-BCF0-5FB239E5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410"/>
            <a:ext cx="7005134" cy="4827590"/>
          </a:xfrm>
          <a:custGeom>
            <a:avLst/>
            <a:gdLst>
              <a:gd name="connsiteX0" fmla="*/ 1974535 w 7005134"/>
              <a:gd name="connsiteY0" fmla="*/ 0 h 4827590"/>
              <a:gd name="connsiteX1" fmla="*/ 7003848 w 7005134"/>
              <a:gd name="connsiteY1" fmla="*/ 4776721 h 4827590"/>
              <a:gd name="connsiteX2" fmla="*/ 7005134 w 7005134"/>
              <a:gd name="connsiteY2" fmla="*/ 4827590 h 4827590"/>
              <a:gd name="connsiteX3" fmla="*/ 0 w 7005134"/>
              <a:gd name="connsiteY3" fmla="*/ 4827590 h 4827590"/>
              <a:gd name="connsiteX4" fmla="*/ 0 w 7005134"/>
              <a:gd name="connsiteY4" fmla="*/ 402231 h 4827590"/>
              <a:gd name="connsiteX5" fmla="*/ 14349 w 7005134"/>
              <a:gd name="connsiteY5" fmla="*/ 395744 h 4827590"/>
              <a:gd name="connsiteX6" fmla="*/ 1974535 w 7005134"/>
              <a:gd name="connsiteY6" fmla="*/ 0 h 4827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5134" h="4827590">
                <a:moveTo>
                  <a:pt x="1974535" y="0"/>
                </a:moveTo>
                <a:cubicBezTo>
                  <a:pt x="4668853" y="0"/>
                  <a:pt x="6868971" y="2115921"/>
                  <a:pt x="7003848" y="4776721"/>
                </a:cubicBezTo>
                <a:lnTo>
                  <a:pt x="7005134" y="4827590"/>
                </a:lnTo>
                <a:lnTo>
                  <a:pt x="0" y="4827590"/>
                </a:lnTo>
                <a:lnTo>
                  <a:pt x="0" y="402231"/>
                </a:lnTo>
                <a:lnTo>
                  <a:pt x="14349" y="395744"/>
                </a:lnTo>
                <a:cubicBezTo>
                  <a:pt x="616832" y="140915"/>
                  <a:pt x="1279227" y="0"/>
                  <a:pt x="1974535" y="0"/>
                </a:cubicBezTo>
                <a:close/>
              </a:path>
            </a:pathLst>
          </a:custGeom>
          <a:solidFill>
            <a:schemeClr val="accent4">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B7C6F-51D1-4D88-853E-53C9598894FD}"/>
              </a:ext>
            </a:extLst>
          </p:cNvPr>
          <p:cNvSpPr>
            <a:spLocks noGrp="1"/>
          </p:cNvSpPr>
          <p:nvPr>
            <p:ph type="ctrTitle"/>
          </p:nvPr>
        </p:nvSpPr>
        <p:spPr>
          <a:xfrm>
            <a:off x="1158240" y="1122363"/>
            <a:ext cx="6339840" cy="2387600"/>
          </a:xfrm>
        </p:spPr>
        <p:txBody>
          <a:bodyPr>
            <a:normAutofit/>
          </a:bodyPr>
          <a:lstStyle/>
          <a:p>
            <a:pPr algn="l"/>
            <a:r>
              <a:rPr lang="en-US" sz="5100" dirty="0"/>
              <a:t>Rent the Runway </a:t>
            </a:r>
            <a:br>
              <a:rPr lang="en-US" sz="5100" dirty="0"/>
            </a:br>
            <a:r>
              <a:rPr lang="en-US" sz="5100" dirty="0"/>
              <a:t>Warehouse Optimization</a:t>
            </a:r>
          </a:p>
        </p:txBody>
      </p:sp>
      <p:sp>
        <p:nvSpPr>
          <p:cNvPr id="3" name="Subtitle 2">
            <a:extLst>
              <a:ext uri="{FF2B5EF4-FFF2-40B4-BE49-F238E27FC236}">
                <a16:creationId xmlns:a16="http://schemas.microsoft.com/office/drawing/2014/main" id="{C1FD42C7-F0E7-47E2-AEDE-68A4F2CF80B1}"/>
              </a:ext>
            </a:extLst>
          </p:cNvPr>
          <p:cNvSpPr>
            <a:spLocks noGrp="1"/>
          </p:cNvSpPr>
          <p:nvPr>
            <p:ph type="subTitle" idx="1"/>
          </p:nvPr>
        </p:nvSpPr>
        <p:spPr>
          <a:xfrm>
            <a:off x="1158240" y="4700588"/>
            <a:ext cx="6339840" cy="1655762"/>
          </a:xfrm>
        </p:spPr>
        <p:txBody>
          <a:bodyPr>
            <a:normAutofit/>
          </a:bodyPr>
          <a:lstStyle/>
          <a:p>
            <a:pPr algn="l"/>
            <a:r>
              <a:rPr lang="en-US" dirty="0"/>
              <a:t>Mami Takeuchi</a:t>
            </a:r>
            <a:endParaRPr lang="en-US"/>
          </a:p>
        </p:txBody>
      </p:sp>
      <p:cxnSp>
        <p:nvCxnSpPr>
          <p:cNvPr id="17" name="Straight Connector 16">
            <a:extLst>
              <a:ext uri="{FF2B5EF4-FFF2-40B4-BE49-F238E27FC236}">
                <a16:creationId xmlns:a16="http://schemas.microsoft.com/office/drawing/2014/main" id="{D598FBE3-48D2-40A2-B7E6-F485834C82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72540" y="4450080"/>
            <a:ext cx="1234440"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F8ED7B5-7108-4CEC-B0B1-4166342068D3}"/>
              </a:ext>
            </a:extLst>
          </p:cNvPr>
          <p:cNvPicPr>
            <a:picLocks noChangeAspect="1"/>
          </p:cNvPicPr>
          <p:nvPr/>
        </p:nvPicPr>
        <p:blipFill rotWithShape="1">
          <a:blip r:embed="rId3">
            <a:extLst>
              <a:ext uri="{28A0092B-C50C-407E-A947-70E740481C1C}">
                <a14:useLocalDpi xmlns:a14="http://schemas.microsoft.com/office/drawing/2010/main" val="0"/>
              </a:ext>
            </a:extLst>
          </a:blip>
          <a:srcRect r="-1" b="-1"/>
          <a:stretch/>
        </p:blipFill>
        <p:spPr>
          <a:xfrm>
            <a:off x="8134348" y="1005839"/>
            <a:ext cx="3444236" cy="3444236"/>
          </a:xfrm>
          <a:custGeom>
            <a:avLst/>
            <a:gdLst>
              <a:gd name="connsiteX0" fmla="*/ 1722118 w 3444236"/>
              <a:gd name="connsiteY0" fmla="*/ 0 h 3444236"/>
              <a:gd name="connsiteX1" fmla="*/ 3444236 w 3444236"/>
              <a:gd name="connsiteY1" fmla="*/ 1722118 h 3444236"/>
              <a:gd name="connsiteX2" fmla="*/ 1722118 w 3444236"/>
              <a:gd name="connsiteY2" fmla="*/ 3444236 h 3444236"/>
              <a:gd name="connsiteX3" fmla="*/ 0 w 3444236"/>
              <a:gd name="connsiteY3" fmla="*/ 1722118 h 3444236"/>
              <a:gd name="connsiteX4" fmla="*/ 1722118 w 3444236"/>
              <a:gd name="connsiteY4" fmla="*/ 0 h 3444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4236" h="3444236">
                <a:moveTo>
                  <a:pt x="1722118" y="0"/>
                </a:moveTo>
                <a:cubicBezTo>
                  <a:pt x="2673218" y="0"/>
                  <a:pt x="3444236" y="771018"/>
                  <a:pt x="3444236" y="1722118"/>
                </a:cubicBezTo>
                <a:cubicBezTo>
                  <a:pt x="3444236" y="2673218"/>
                  <a:pt x="2673218" y="3444236"/>
                  <a:pt x="1722118" y="3444236"/>
                </a:cubicBezTo>
                <a:cubicBezTo>
                  <a:pt x="771018" y="3444236"/>
                  <a:pt x="0" y="2673218"/>
                  <a:pt x="0" y="1722118"/>
                </a:cubicBezTo>
                <a:cubicBezTo>
                  <a:pt x="0" y="771018"/>
                  <a:pt x="771018" y="0"/>
                  <a:pt x="1722118" y="0"/>
                </a:cubicBezTo>
                <a:close/>
              </a:path>
            </a:pathLst>
          </a:custGeom>
        </p:spPr>
      </p:pic>
      <p:sp>
        <p:nvSpPr>
          <p:cNvPr id="5" name="Footer Placeholder 4">
            <a:extLst>
              <a:ext uri="{FF2B5EF4-FFF2-40B4-BE49-F238E27FC236}">
                <a16:creationId xmlns:a16="http://schemas.microsoft.com/office/drawing/2014/main" id="{7D66B6C8-CDCD-49C9-8FB2-69B5CD93BC3E}"/>
              </a:ext>
            </a:extLst>
          </p:cNvPr>
          <p:cNvSpPr>
            <a:spLocks noGrp="1"/>
          </p:cNvSpPr>
          <p:nvPr>
            <p:ph type="ftr" sz="quarter" idx="11"/>
          </p:nvPr>
        </p:nvSpPr>
        <p:spPr>
          <a:xfrm>
            <a:off x="1158240" y="6356350"/>
            <a:ext cx="6293594" cy="365125"/>
          </a:xfrm>
        </p:spPr>
        <p:txBody>
          <a:bodyPr>
            <a:normAutofit/>
          </a:bodyPr>
          <a:lstStyle/>
          <a:p>
            <a:pPr algn="l">
              <a:spcAft>
                <a:spcPts val="600"/>
              </a:spcAft>
            </a:pPr>
            <a:r>
              <a:rPr lang="en-US" sz="1100">
                <a:solidFill>
                  <a:schemeClr val="tx1">
                    <a:lumMod val="75000"/>
                    <a:lumOff val="25000"/>
                  </a:schemeClr>
                </a:solidFill>
              </a:rPr>
              <a:t>ANLY 505-50- B-2019/Fall - Modeling, Simulation &amp; Game Theory</a:t>
            </a:r>
          </a:p>
        </p:txBody>
      </p:sp>
      <p:sp>
        <p:nvSpPr>
          <p:cNvPr id="4" name="Date Placeholder 3">
            <a:extLst>
              <a:ext uri="{FF2B5EF4-FFF2-40B4-BE49-F238E27FC236}">
                <a16:creationId xmlns:a16="http://schemas.microsoft.com/office/drawing/2014/main" id="{972DCEAF-138D-4ADF-BF1C-7C50D2473627}"/>
              </a:ext>
            </a:extLst>
          </p:cNvPr>
          <p:cNvSpPr>
            <a:spLocks noGrp="1"/>
          </p:cNvSpPr>
          <p:nvPr>
            <p:ph type="dt" sz="half" idx="10"/>
          </p:nvPr>
        </p:nvSpPr>
        <p:spPr>
          <a:xfrm>
            <a:off x="8061960" y="6356350"/>
            <a:ext cx="2826316" cy="365125"/>
          </a:xfrm>
        </p:spPr>
        <p:txBody>
          <a:bodyPr>
            <a:normAutofit/>
          </a:bodyPr>
          <a:lstStyle/>
          <a:p>
            <a:pPr algn="r">
              <a:spcAft>
                <a:spcPts val="600"/>
              </a:spcAft>
            </a:pPr>
            <a:r>
              <a:rPr lang="en-US" sz="1100">
                <a:solidFill>
                  <a:schemeClr val="tx1">
                    <a:lumMod val="75000"/>
                    <a:lumOff val="25000"/>
                  </a:schemeClr>
                </a:solidFill>
              </a:rPr>
              <a:t>11/23/2019</a:t>
            </a:r>
          </a:p>
        </p:txBody>
      </p:sp>
      <p:sp>
        <p:nvSpPr>
          <p:cNvPr id="6" name="Slide Number Placeholder 5">
            <a:extLst>
              <a:ext uri="{FF2B5EF4-FFF2-40B4-BE49-F238E27FC236}">
                <a16:creationId xmlns:a16="http://schemas.microsoft.com/office/drawing/2014/main" id="{28020061-D8E4-4855-BB12-18493D885E78}"/>
              </a:ext>
            </a:extLst>
          </p:cNvPr>
          <p:cNvSpPr>
            <a:spLocks noGrp="1"/>
          </p:cNvSpPr>
          <p:nvPr>
            <p:ph type="sldNum" sz="quarter" idx="12"/>
          </p:nvPr>
        </p:nvSpPr>
        <p:spPr>
          <a:xfrm>
            <a:off x="11036808" y="6356350"/>
            <a:ext cx="365760" cy="365125"/>
          </a:xfrm>
          <a:prstGeom prst="ellipse">
            <a:avLst/>
          </a:prstGeom>
          <a:solidFill>
            <a:srgbClr val="595959"/>
          </a:solidFill>
        </p:spPr>
        <p:txBody>
          <a:bodyPr>
            <a:normAutofit/>
          </a:bodyPr>
          <a:lstStyle/>
          <a:p>
            <a:pPr algn="ctr">
              <a:spcAft>
                <a:spcPts val="600"/>
              </a:spcAft>
            </a:pPr>
            <a:fld id="{DD6A737F-6396-4B9D-904D-377787DA7DC1}" type="slidenum">
              <a:rPr lang="en-US" sz="1050">
                <a:solidFill>
                  <a:srgbClr val="FFFFFF"/>
                </a:solidFill>
              </a:rPr>
              <a:pPr algn="ctr">
                <a:spcAft>
                  <a:spcPts val="600"/>
                </a:spcAft>
              </a:pPr>
              <a:t>1</a:t>
            </a:fld>
            <a:endParaRPr lang="en-US" sz="1050">
              <a:solidFill>
                <a:srgbClr val="FFFFFF"/>
              </a:solidFill>
            </a:endParaRPr>
          </a:p>
        </p:txBody>
      </p:sp>
    </p:spTree>
    <p:extLst>
      <p:ext uri="{BB962C8B-B14F-4D97-AF65-F5344CB8AC3E}">
        <p14:creationId xmlns:p14="http://schemas.microsoft.com/office/powerpoint/2010/main" val="128073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E467-E7DD-462A-99A2-BB7B18ED9CA0}"/>
              </a:ext>
            </a:extLst>
          </p:cNvPr>
          <p:cNvSpPr>
            <a:spLocks noGrp="1"/>
          </p:cNvSpPr>
          <p:nvPr>
            <p:ph type="title"/>
          </p:nvPr>
        </p:nvSpPr>
        <p:spPr>
          <a:xfrm>
            <a:off x="655320" y="365125"/>
            <a:ext cx="5120114" cy="1692794"/>
          </a:xfrm>
        </p:spPr>
        <p:txBody>
          <a:bodyPr>
            <a:normAutofit/>
          </a:bodyPr>
          <a:lstStyle/>
          <a:p>
            <a:r>
              <a:rPr lang="en-US"/>
              <a:t>Agenda</a:t>
            </a:r>
            <a:endParaRPr lang="en-US" dirty="0"/>
          </a:p>
        </p:txBody>
      </p:sp>
      <p:sp>
        <p:nvSpPr>
          <p:cNvPr id="3" name="Content Placeholder 2">
            <a:extLst>
              <a:ext uri="{FF2B5EF4-FFF2-40B4-BE49-F238E27FC236}">
                <a16:creationId xmlns:a16="http://schemas.microsoft.com/office/drawing/2014/main" id="{09F68D56-EAA7-45E5-B9E8-3BB2CBB02828}"/>
              </a:ext>
            </a:extLst>
          </p:cNvPr>
          <p:cNvSpPr>
            <a:spLocks noGrp="1"/>
          </p:cNvSpPr>
          <p:nvPr>
            <p:ph idx="1"/>
          </p:nvPr>
        </p:nvSpPr>
        <p:spPr>
          <a:xfrm>
            <a:off x="655321" y="2575034"/>
            <a:ext cx="5120113" cy="3462228"/>
          </a:xfrm>
        </p:spPr>
        <p:txBody>
          <a:bodyPr>
            <a:normAutofit/>
          </a:bodyPr>
          <a:lstStyle/>
          <a:p>
            <a:r>
              <a:rPr lang="en-US" sz="1800"/>
              <a:t>Introduction </a:t>
            </a:r>
          </a:p>
          <a:p>
            <a:r>
              <a:rPr lang="en-US" sz="1800"/>
              <a:t>Scenario </a:t>
            </a:r>
          </a:p>
          <a:p>
            <a:r>
              <a:rPr lang="en-US" sz="1800"/>
              <a:t>Modeling process</a:t>
            </a:r>
          </a:p>
          <a:p>
            <a:r>
              <a:rPr lang="en-US" sz="1800"/>
              <a:t>Process improvements </a:t>
            </a:r>
          </a:p>
          <a:p>
            <a:r>
              <a:rPr lang="en-US" sz="1800"/>
              <a:t>Verification and Validation</a:t>
            </a:r>
          </a:p>
          <a:p>
            <a:r>
              <a:rPr lang="en-US" sz="1800"/>
              <a:t>Conclusion </a:t>
            </a:r>
          </a:p>
        </p:txBody>
      </p:sp>
      <p:sp>
        <p:nvSpPr>
          <p:cNvPr id="4" name="Date Placeholder 3">
            <a:extLst>
              <a:ext uri="{FF2B5EF4-FFF2-40B4-BE49-F238E27FC236}">
                <a16:creationId xmlns:a16="http://schemas.microsoft.com/office/drawing/2014/main" id="{BF9401FA-055C-46B8-A7C4-386F06E508AB}"/>
              </a:ext>
            </a:extLst>
          </p:cNvPr>
          <p:cNvSpPr>
            <a:spLocks noGrp="1"/>
          </p:cNvSpPr>
          <p:nvPr>
            <p:ph type="dt" sz="half" idx="10"/>
          </p:nvPr>
        </p:nvSpPr>
        <p:spPr>
          <a:xfrm>
            <a:off x="655320" y="6037262"/>
            <a:ext cx="2743200" cy="365125"/>
          </a:xfrm>
        </p:spPr>
        <p:txBody>
          <a:bodyPr>
            <a:normAutofit/>
          </a:bodyPr>
          <a:lstStyle/>
          <a:p>
            <a:pPr>
              <a:spcAft>
                <a:spcPts val="600"/>
              </a:spcAft>
            </a:pPr>
            <a:r>
              <a:rPr lang="en-US"/>
              <a:t>11/23/2019</a:t>
            </a:r>
          </a:p>
        </p:txBody>
      </p:sp>
      <p:sp>
        <p:nvSpPr>
          <p:cNvPr id="5" name="Footer Placeholder 4">
            <a:extLst>
              <a:ext uri="{FF2B5EF4-FFF2-40B4-BE49-F238E27FC236}">
                <a16:creationId xmlns:a16="http://schemas.microsoft.com/office/drawing/2014/main" id="{B159B2B9-78F8-4111-A3E9-FC99169109F3}"/>
              </a:ext>
            </a:extLst>
          </p:cNvPr>
          <p:cNvSpPr>
            <a:spLocks noGrp="1"/>
          </p:cNvSpPr>
          <p:nvPr>
            <p:ph type="ftr" sz="quarter" idx="11"/>
          </p:nvPr>
        </p:nvSpPr>
        <p:spPr>
          <a:xfrm>
            <a:off x="655320" y="6356350"/>
            <a:ext cx="4114800" cy="365125"/>
          </a:xfrm>
        </p:spPr>
        <p:txBody>
          <a:bodyPr>
            <a:normAutofit/>
          </a:bodyPr>
          <a:lstStyle/>
          <a:p>
            <a:pPr algn="l">
              <a:spcAft>
                <a:spcPts val="600"/>
              </a:spcAft>
            </a:pPr>
            <a:r>
              <a:rPr lang="en-US" sz="1100"/>
              <a:t>ANLY 505-50- B-2019/Fall - Modeling, Simulation &amp; Game Theory</a:t>
            </a:r>
          </a:p>
        </p:txBody>
      </p:sp>
      <p:sp>
        <p:nvSpPr>
          <p:cNvPr id="6" name="Slide Number Placeholder 5">
            <a:extLst>
              <a:ext uri="{FF2B5EF4-FFF2-40B4-BE49-F238E27FC236}">
                <a16:creationId xmlns:a16="http://schemas.microsoft.com/office/drawing/2014/main" id="{53FD554B-CB52-43B4-B0D6-32846EA92FCC}"/>
              </a:ext>
            </a:extLst>
          </p:cNvPr>
          <p:cNvSpPr>
            <a:spLocks noGrp="1"/>
          </p:cNvSpPr>
          <p:nvPr>
            <p:ph type="sldNum" sz="quarter" idx="12"/>
          </p:nvPr>
        </p:nvSpPr>
        <p:spPr>
          <a:xfrm>
            <a:off x="6941820" y="6356350"/>
            <a:ext cx="1165860" cy="365125"/>
          </a:xfrm>
        </p:spPr>
        <p:txBody>
          <a:bodyPr>
            <a:normAutofit/>
          </a:bodyPr>
          <a:lstStyle/>
          <a:p>
            <a:pPr>
              <a:spcAft>
                <a:spcPts val="600"/>
              </a:spcAft>
            </a:pPr>
            <a:fld id="{DD6A737F-6396-4B9D-904D-377787DA7DC1}" type="slidenum">
              <a:rPr lang="en-US" smtClean="0"/>
              <a:pPr>
                <a:spcAft>
                  <a:spcPts val="600"/>
                </a:spcAft>
              </a:pPr>
              <a:t>2</a:t>
            </a:fld>
            <a:endParaRPr lang="en-US"/>
          </a:p>
        </p:txBody>
      </p:sp>
      <p:pic>
        <p:nvPicPr>
          <p:cNvPr id="8" name="Picture 7">
            <a:extLst>
              <a:ext uri="{FF2B5EF4-FFF2-40B4-BE49-F238E27FC236}">
                <a16:creationId xmlns:a16="http://schemas.microsoft.com/office/drawing/2014/main" id="{F9D562A0-F880-4B38-905D-EA68DD082EA0}"/>
              </a:ext>
            </a:extLst>
          </p:cNvPr>
          <p:cNvPicPr>
            <a:picLocks noChangeAspect="1"/>
          </p:cNvPicPr>
          <p:nvPr/>
        </p:nvPicPr>
        <p:blipFill rotWithShape="1">
          <a:blip r:embed="rId3">
            <a:extLst>
              <a:ext uri="{28A0092B-C50C-407E-A947-70E740481C1C}">
                <a14:useLocalDpi xmlns:a14="http://schemas.microsoft.com/office/drawing/2010/main" val="0"/>
              </a:ext>
            </a:extLst>
          </a:blip>
          <a:srcRect l="31256" r="12820" b="-1"/>
          <a:stretch/>
        </p:blipFill>
        <p:spPr>
          <a:xfrm>
            <a:off x="5878849" y="10"/>
            <a:ext cx="6313150" cy="6857987"/>
          </a:xfrm>
          <a:custGeom>
            <a:avLst/>
            <a:gdLst>
              <a:gd name="connsiteX0" fmla="*/ 65565 w 6313150"/>
              <a:gd name="connsiteY0" fmla="*/ 0 h 6857997"/>
              <a:gd name="connsiteX1" fmla="*/ 6313150 w 6313150"/>
              <a:gd name="connsiteY1" fmla="*/ 0 h 6857997"/>
              <a:gd name="connsiteX2" fmla="*/ 6313150 w 6313150"/>
              <a:gd name="connsiteY2" fmla="*/ 6857997 h 6857997"/>
              <a:gd name="connsiteX3" fmla="*/ 3293946 w 6313150"/>
              <a:gd name="connsiteY3" fmla="*/ 6857997 h 6857997"/>
              <a:gd name="connsiteX4" fmla="*/ 3235857 w 6313150"/>
              <a:gd name="connsiteY4" fmla="*/ 6823061 h 6857997"/>
              <a:gd name="connsiteX5" fmla="*/ 0 w 6313150"/>
              <a:gd name="connsiteY5" fmla="*/ 951803 h 6857997"/>
              <a:gd name="connsiteX6" fmla="*/ 31536 w 6313150"/>
              <a:gd name="connsiteY6" fmla="*/ 285771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p:spPr>
      </p:pic>
    </p:spTree>
    <p:extLst>
      <p:ext uri="{BB962C8B-B14F-4D97-AF65-F5344CB8AC3E}">
        <p14:creationId xmlns:p14="http://schemas.microsoft.com/office/powerpoint/2010/main" val="299315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E35460-EA50-4115-A262-5AC092E55F9C}"/>
              </a:ext>
            </a:extLst>
          </p:cNvPr>
          <p:cNvSpPr>
            <a:spLocks noGrp="1"/>
          </p:cNvSpPr>
          <p:nvPr>
            <p:ph type="title"/>
          </p:nvPr>
        </p:nvSpPr>
        <p:spPr>
          <a:xfrm>
            <a:off x="838200" y="253397"/>
            <a:ext cx="10515600" cy="1273233"/>
          </a:xfrm>
        </p:spPr>
        <p:txBody>
          <a:bodyPr>
            <a:normAutofit/>
          </a:bodyPr>
          <a:lstStyle/>
          <a:p>
            <a:r>
              <a:rPr lang="en-US" sz="4000"/>
              <a:t>Introduction</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D563AF4-1A13-4B4A-8BF7-F079616FB86D}"/>
              </a:ext>
            </a:extLst>
          </p:cNvPr>
          <p:cNvSpPr>
            <a:spLocks noGrp="1"/>
          </p:cNvSpPr>
          <p:nvPr>
            <p:ph idx="1"/>
          </p:nvPr>
        </p:nvSpPr>
        <p:spPr>
          <a:xfrm>
            <a:off x="838200" y="2478024"/>
            <a:ext cx="10515600" cy="3694176"/>
          </a:xfrm>
        </p:spPr>
        <p:txBody>
          <a:bodyPr>
            <a:normAutofit/>
          </a:bodyPr>
          <a:lstStyle/>
          <a:p>
            <a:r>
              <a:rPr lang="en-US" sz="2200" dirty="0"/>
              <a:t>Rent the Runway is an online service that provides designer dress and accessory rentals for 10% of its retail price. </a:t>
            </a:r>
          </a:p>
          <a:p>
            <a:r>
              <a:rPr lang="en-US" sz="2200" dirty="0"/>
              <a:t>Their warehouse where all the inventory is controlled is located in Secaucus, NJ.  </a:t>
            </a:r>
          </a:p>
          <a:p>
            <a:pPr marL="0" indent="0">
              <a:buNone/>
            </a:pPr>
            <a:r>
              <a:rPr lang="en-US" sz="2200" dirty="0"/>
              <a:t>(This warehouse is known as the biggest cleaning facility in the world!) </a:t>
            </a:r>
          </a:p>
          <a:p>
            <a:r>
              <a:rPr lang="en-US" sz="2200" dirty="0"/>
              <a:t>The company was founded in 2009, and became 1 billion value. </a:t>
            </a:r>
          </a:p>
          <a:p>
            <a:r>
              <a:rPr lang="en-US" sz="2200" dirty="0"/>
              <a:t>In spite of their success, a recent news reported that hundreds of customers experiences delivery delays. </a:t>
            </a:r>
          </a:p>
          <a:p>
            <a:pPr marL="0" indent="0">
              <a:buNone/>
            </a:pPr>
            <a:r>
              <a:rPr lang="en-US" sz="2200" b="1" dirty="0"/>
              <a:t>Analyze the current operation model and explore what improvements can be added to reduce the total operation time. </a:t>
            </a:r>
          </a:p>
          <a:p>
            <a:endParaRPr lang="en-US" sz="2200" dirty="0"/>
          </a:p>
        </p:txBody>
      </p:sp>
      <p:sp>
        <p:nvSpPr>
          <p:cNvPr id="4" name="Date Placeholder 3">
            <a:extLst>
              <a:ext uri="{FF2B5EF4-FFF2-40B4-BE49-F238E27FC236}">
                <a16:creationId xmlns:a16="http://schemas.microsoft.com/office/drawing/2014/main" id="{6DC456A5-76E4-423C-8F27-A387FAEA776E}"/>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chemeClr val="tx1">
                    <a:lumMod val="50000"/>
                    <a:lumOff val="50000"/>
                  </a:schemeClr>
                </a:solidFill>
              </a:rPr>
              <a:t>11/23/2019</a:t>
            </a:r>
          </a:p>
        </p:txBody>
      </p:sp>
      <p:sp>
        <p:nvSpPr>
          <p:cNvPr id="5" name="Footer Placeholder 4">
            <a:extLst>
              <a:ext uri="{FF2B5EF4-FFF2-40B4-BE49-F238E27FC236}">
                <a16:creationId xmlns:a16="http://schemas.microsoft.com/office/drawing/2014/main" id="{D28DB79F-7984-416A-BA58-61282E67274B}"/>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100">
                <a:solidFill>
                  <a:schemeClr val="tx1">
                    <a:lumMod val="50000"/>
                    <a:lumOff val="50000"/>
                  </a:schemeClr>
                </a:solidFill>
              </a:rPr>
              <a:t>ANLY 505-50- B-2019/Fall - Modeling, Simulation &amp; Game Theory</a:t>
            </a:r>
          </a:p>
        </p:txBody>
      </p:sp>
      <p:sp>
        <p:nvSpPr>
          <p:cNvPr id="6" name="Slide Number Placeholder 5">
            <a:extLst>
              <a:ext uri="{FF2B5EF4-FFF2-40B4-BE49-F238E27FC236}">
                <a16:creationId xmlns:a16="http://schemas.microsoft.com/office/drawing/2014/main" id="{BD2B9283-F2BE-4CEE-819F-5C96084E02BD}"/>
              </a:ext>
            </a:extLst>
          </p:cNvPr>
          <p:cNvSpPr>
            <a:spLocks noGrp="1"/>
          </p:cNvSpPr>
          <p:nvPr>
            <p:ph type="sldNum" sz="quarter" idx="12"/>
          </p:nvPr>
        </p:nvSpPr>
        <p:spPr>
          <a:xfrm>
            <a:off x="8610600" y="6356350"/>
            <a:ext cx="2743200" cy="365125"/>
          </a:xfrm>
        </p:spPr>
        <p:txBody>
          <a:bodyPr>
            <a:normAutofit/>
          </a:bodyPr>
          <a:lstStyle/>
          <a:p>
            <a:pPr>
              <a:spcAft>
                <a:spcPts val="600"/>
              </a:spcAft>
            </a:pPr>
            <a:fld id="{DD6A737F-6396-4B9D-904D-377787DA7DC1}"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207263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B18E9E-537F-46FF-8BAB-1DD01B921C24}"/>
              </a:ext>
            </a:extLst>
          </p:cNvPr>
          <p:cNvSpPr>
            <a:spLocks noGrp="1"/>
          </p:cNvSpPr>
          <p:nvPr>
            <p:ph type="title"/>
          </p:nvPr>
        </p:nvSpPr>
        <p:spPr>
          <a:xfrm>
            <a:off x="838200" y="253397"/>
            <a:ext cx="10515600" cy="1273233"/>
          </a:xfrm>
        </p:spPr>
        <p:txBody>
          <a:bodyPr>
            <a:normAutofit/>
          </a:bodyPr>
          <a:lstStyle/>
          <a:p>
            <a:r>
              <a:rPr lang="en-US" sz="4000"/>
              <a:t>Scenario</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E73C4AD-4527-4789-8519-E84FB2B2714D}"/>
              </a:ext>
            </a:extLst>
          </p:cNvPr>
          <p:cNvSpPr>
            <a:spLocks noGrp="1"/>
          </p:cNvSpPr>
          <p:nvPr>
            <p:ph idx="1"/>
          </p:nvPr>
        </p:nvSpPr>
        <p:spPr>
          <a:xfrm>
            <a:off x="838200" y="2478024"/>
            <a:ext cx="10515600" cy="3694176"/>
          </a:xfrm>
        </p:spPr>
        <p:txBody>
          <a:bodyPr>
            <a:normAutofit/>
          </a:bodyPr>
          <a:lstStyle/>
          <a:p>
            <a:r>
              <a:rPr lang="en-US" sz="2200" dirty="0"/>
              <a:t>All the Rent the Runway’s returns start flowing into its facility between 7 and 11 a.m. Shipment must be out by 3 p.m.  </a:t>
            </a:r>
          </a:p>
          <a:p>
            <a:r>
              <a:rPr lang="en-US" sz="2200" dirty="0"/>
              <a:t>Their goal is to ship all the returned items on the same day.  </a:t>
            </a:r>
          </a:p>
          <a:p>
            <a:pPr marL="0" indent="0">
              <a:buNone/>
            </a:pPr>
            <a:r>
              <a:rPr lang="en-US" sz="2200" dirty="0"/>
              <a:t>    (Max 4 hours )</a:t>
            </a:r>
          </a:p>
          <a:p>
            <a:r>
              <a:rPr lang="en-US" sz="2200" dirty="0"/>
              <a:t>Their facility opens 24 hours per day, from Monday to Saturday. </a:t>
            </a:r>
          </a:p>
          <a:p>
            <a:r>
              <a:rPr lang="en-US" sz="2200" dirty="0"/>
              <a:t>After the return items arrive, it goes to the quality check process to decide if any repair is necessary. This process takes 30 seconds by a worker. </a:t>
            </a:r>
          </a:p>
          <a:p>
            <a:r>
              <a:rPr lang="en-US" sz="2200" dirty="0"/>
              <a:t>Nearly 50% of garments returned with stains that require hand treatment.</a:t>
            </a:r>
          </a:p>
          <a:p>
            <a:endParaRPr lang="en-US" sz="2200" dirty="0"/>
          </a:p>
        </p:txBody>
      </p:sp>
      <p:sp>
        <p:nvSpPr>
          <p:cNvPr id="4" name="Date Placeholder 3">
            <a:extLst>
              <a:ext uri="{FF2B5EF4-FFF2-40B4-BE49-F238E27FC236}">
                <a16:creationId xmlns:a16="http://schemas.microsoft.com/office/drawing/2014/main" id="{3D7B0777-1BA2-42B7-A89C-CD9A0BF3C4E4}"/>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chemeClr val="tx1">
                    <a:lumMod val="50000"/>
                    <a:lumOff val="50000"/>
                  </a:schemeClr>
                </a:solidFill>
              </a:rPr>
              <a:t>11/23/2019</a:t>
            </a:r>
          </a:p>
        </p:txBody>
      </p:sp>
      <p:sp>
        <p:nvSpPr>
          <p:cNvPr id="5" name="Footer Placeholder 4">
            <a:extLst>
              <a:ext uri="{FF2B5EF4-FFF2-40B4-BE49-F238E27FC236}">
                <a16:creationId xmlns:a16="http://schemas.microsoft.com/office/drawing/2014/main" id="{058C9BCC-A866-400A-A858-CF380BF29055}"/>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100">
                <a:solidFill>
                  <a:schemeClr val="tx1">
                    <a:lumMod val="50000"/>
                    <a:lumOff val="50000"/>
                  </a:schemeClr>
                </a:solidFill>
              </a:rPr>
              <a:t>ANLY 505-50- B-2019/Fall - Modeling, Simulation &amp; Game Theory</a:t>
            </a:r>
          </a:p>
        </p:txBody>
      </p:sp>
      <p:sp>
        <p:nvSpPr>
          <p:cNvPr id="6" name="Slide Number Placeholder 5">
            <a:extLst>
              <a:ext uri="{FF2B5EF4-FFF2-40B4-BE49-F238E27FC236}">
                <a16:creationId xmlns:a16="http://schemas.microsoft.com/office/drawing/2014/main" id="{C3FF3240-DE8A-443D-AE52-620FB09A796D}"/>
              </a:ext>
            </a:extLst>
          </p:cNvPr>
          <p:cNvSpPr>
            <a:spLocks noGrp="1"/>
          </p:cNvSpPr>
          <p:nvPr>
            <p:ph type="sldNum" sz="quarter" idx="12"/>
          </p:nvPr>
        </p:nvSpPr>
        <p:spPr>
          <a:xfrm>
            <a:off x="8610600" y="6356350"/>
            <a:ext cx="2743200" cy="365125"/>
          </a:xfrm>
        </p:spPr>
        <p:txBody>
          <a:bodyPr>
            <a:normAutofit/>
          </a:bodyPr>
          <a:lstStyle/>
          <a:p>
            <a:pPr>
              <a:spcAft>
                <a:spcPts val="600"/>
              </a:spcAft>
            </a:pPr>
            <a:fld id="{DD6A737F-6396-4B9D-904D-377787DA7DC1}"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362061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7B41-6105-40CB-B65D-C586A703F29E}"/>
              </a:ext>
            </a:extLst>
          </p:cNvPr>
          <p:cNvSpPr>
            <a:spLocks noGrp="1"/>
          </p:cNvSpPr>
          <p:nvPr>
            <p:ph type="title"/>
          </p:nvPr>
        </p:nvSpPr>
        <p:spPr>
          <a:xfrm>
            <a:off x="0" y="0"/>
            <a:ext cx="4688732" cy="729575"/>
          </a:xfrm>
        </p:spPr>
        <p:txBody>
          <a:bodyPr/>
          <a:lstStyle/>
          <a:p>
            <a:r>
              <a:rPr lang="en-US" dirty="0"/>
              <a:t>Modeling Process</a:t>
            </a:r>
          </a:p>
        </p:txBody>
      </p:sp>
      <p:sp>
        <p:nvSpPr>
          <p:cNvPr id="4" name="Date Placeholder 3">
            <a:extLst>
              <a:ext uri="{FF2B5EF4-FFF2-40B4-BE49-F238E27FC236}">
                <a16:creationId xmlns:a16="http://schemas.microsoft.com/office/drawing/2014/main" id="{172493BA-780D-4486-8138-F73366164BD8}"/>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702929C2-2971-49B7-855F-6CF3E7D19E62}"/>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01603A27-40EB-4276-A196-C0D5AACE93C3}"/>
              </a:ext>
            </a:extLst>
          </p:cNvPr>
          <p:cNvSpPr>
            <a:spLocks noGrp="1"/>
          </p:cNvSpPr>
          <p:nvPr>
            <p:ph type="sldNum" sz="quarter" idx="12"/>
          </p:nvPr>
        </p:nvSpPr>
        <p:spPr/>
        <p:txBody>
          <a:bodyPr/>
          <a:lstStyle/>
          <a:p>
            <a:fld id="{DD6A737F-6396-4B9D-904D-377787DA7DC1}" type="slidenum">
              <a:rPr lang="en-US" smtClean="0"/>
              <a:t>5</a:t>
            </a:fld>
            <a:endParaRPr lang="en-US"/>
          </a:p>
        </p:txBody>
      </p:sp>
      <p:pic>
        <p:nvPicPr>
          <p:cNvPr id="7" name="Picture 6">
            <a:extLst>
              <a:ext uri="{FF2B5EF4-FFF2-40B4-BE49-F238E27FC236}">
                <a16:creationId xmlns:a16="http://schemas.microsoft.com/office/drawing/2014/main" id="{A37D1DD9-7BA2-4860-A595-6122039B33D4}"/>
              </a:ext>
            </a:extLst>
          </p:cNvPr>
          <p:cNvPicPr/>
          <p:nvPr/>
        </p:nvPicPr>
        <p:blipFill>
          <a:blip r:embed="rId3">
            <a:extLst>
              <a:ext uri="{28A0092B-C50C-407E-A947-70E740481C1C}">
                <a14:useLocalDpi xmlns:a14="http://schemas.microsoft.com/office/drawing/2010/main" val="0"/>
              </a:ext>
            </a:extLst>
          </a:blip>
          <a:stretch>
            <a:fillRect/>
          </a:stretch>
        </p:blipFill>
        <p:spPr>
          <a:xfrm>
            <a:off x="272375" y="729576"/>
            <a:ext cx="11517548" cy="5398850"/>
          </a:xfrm>
          <a:prstGeom prst="rect">
            <a:avLst/>
          </a:prstGeom>
        </p:spPr>
      </p:pic>
      <p:sp>
        <p:nvSpPr>
          <p:cNvPr id="8" name="TextBox 7">
            <a:extLst>
              <a:ext uri="{FF2B5EF4-FFF2-40B4-BE49-F238E27FC236}">
                <a16:creationId xmlns:a16="http://schemas.microsoft.com/office/drawing/2014/main" id="{1ED403C2-B31E-4A5B-80C4-2C17EDB74B8D}"/>
              </a:ext>
            </a:extLst>
          </p:cNvPr>
          <p:cNvSpPr txBox="1"/>
          <p:nvPr/>
        </p:nvSpPr>
        <p:spPr>
          <a:xfrm>
            <a:off x="7381673" y="336280"/>
            <a:ext cx="4565514" cy="2092881"/>
          </a:xfrm>
          <a:prstGeom prst="rect">
            <a:avLst/>
          </a:prstGeom>
          <a:noFill/>
        </p:spPr>
        <p:txBody>
          <a:bodyPr wrap="square" rtlCol="0">
            <a:spAutoFit/>
          </a:bodyPr>
          <a:lstStyle/>
          <a:p>
            <a:r>
              <a:rPr lang="en-US" sz="2800" dirty="0"/>
              <a:t>Running set up</a:t>
            </a:r>
          </a:p>
          <a:p>
            <a:pPr marL="457200" lvl="0" indent="-457200">
              <a:buFont typeface="Arial" panose="020B0604020202020204" pitchFamily="34" charset="0"/>
              <a:buChar char="•"/>
            </a:pPr>
            <a:r>
              <a:rPr lang="en-US" sz="2800" dirty="0"/>
              <a:t>Every day : 24 hours</a:t>
            </a:r>
          </a:p>
          <a:p>
            <a:pPr marL="457200" lvl="0" indent="-457200">
              <a:buFont typeface="Arial" panose="020B0604020202020204" pitchFamily="34" charset="0"/>
              <a:buChar char="•"/>
            </a:pPr>
            <a:r>
              <a:rPr lang="en-US" sz="2800" dirty="0"/>
              <a:t>Replication length: 30 Days</a:t>
            </a:r>
          </a:p>
          <a:p>
            <a:pPr marL="457200" lvl="0" indent="-457200">
              <a:buFont typeface="Arial" panose="020B0604020202020204" pitchFamily="34" charset="0"/>
              <a:buChar char="•"/>
            </a:pPr>
            <a:r>
              <a:rPr lang="en-US" sz="2800" dirty="0"/>
              <a:t>Replication: 20</a:t>
            </a:r>
          </a:p>
          <a:p>
            <a:endParaRPr lang="en-US" dirty="0"/>
          </a:p>
        </p:txBody>
      </p:sp>
    </p:spTree>
    <p:extLst>
      <p:ext uri="{BB962C8B-B14F-4D97-AF65-F5344CB8AC3E}">
        <p14:creationId xmlns:p14="http://schemas.microsoft.com/office/powerpoint/2010/main" val="103597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19A81-BE17-47AA-942E-59C36367275C}"/>
              </a:ext>
            </a:extLst>
          </p:cNvPr>
          <p:cNvSpPr>
            <a:spLocks noGrp="1"/>
          </p:cNvSpPr>
          <p:nvPr>
            <p:ph type="title"/>
          </p:nvPr>
        </p:nvSpPr>
        <p:spPr>
          <a:xfrm>
            <a:off x="0" y="0"/>
            <a:ext cx="5252936" cy="681037"/>
          </a:xfrm>
        </p:spPr>
        <p:txBody>
          <a:bodyPr>
            <a:normAutofit fontScale="90000"/>
          </a:bodyPr>
          <a:lstStyle/>
          <a:p>
            <a:r>
              <a:rPr lang="en-US" dirty="0"/>
              <a:t>Process Improvements</a:t>
            </a:r>
          </a:p>
        </p:txBody>
      </p:sp>
      <p:sp>
        <p:nvSpPr>
          <p:cNvPr id="4" name="Date Placeholder 3">
            <a:extLst>
              <a:ext uri="{FF2B5EF4-FFF2-40B4-BE49-F238E27FC236}">
                <a16:creationId xmlns:a16="http://schemas.microsoft.com/office/drawing/2014/main" id="{46CFC492-0829-4628-9AA7-8DD708E28CCF}"/>
              </a:ext>
            </a:extLst>
          </p:cNvPr>
          <p:cNvSpPr>
            <a:spLocks noGrp="1"/>
          </p:cNvSpPr>
          <p:nvPr>
            <p:ph type="dt" sz="half" idx="10"/>
          </p:nvPr>
        </p:nvSpPr>
        <p:spPr/>
        <p:txBody>
          <a:bodyPr/>
          <a:lstStyle/>
          <a:p>
            <a:r>
              <a:rPr lang="en-US"/>
              <a:t>11/23/2019</a:t>
            </a:r>
          </a:p>
        </p:txBody>
      </p:sp>
      <p:sp>
        <p:nvSpPr>
          <p:cNvPr id="5" name="Footer Placeholder 4">
            <a:extLst>
              <a:ext uri="{FF2B5EF4-FFF2-40B4-BE49-F238E27FC236}">
                <a16:creationId xmlns:a16="http://schemas.microsoft.com/office/drawing/2014/main" id="{4605D319-1AC2-4C8D-B2D1-B0EBDECAF7C4}"/>
              </a:ext>
            </a:extLst>
          </p:cNvPr>
          <p:cNvSpPr>
            <a:spLocks noGrp="1"/>
          </p:cNvSpPr>
          <p:nvPr>
            <p:ph type="ftr" sz="quarter" idx="11"/>
          </p:nvPr>
        </p:nvSpPr>
        <p:spPr/>
        <p:txBody>
          <a:bodyPr/>
          <a:lstStyle/>
          <a:p>
            <a:r>
              <a:rPr lang="en-US"/>
              <a:t>ANLY 505-50- B-2019/Fall - Modeling, Simulation &amp; Game Theory</a:t>
            </a:r>
          </a:p>
        </p:txBody>
      </p:sp>
      <p:sp>
        <p:nvSpPr>
          <p:cNvPr id="6" name="Slide Number Placeholder 5">
            <a:extLst>
              <a:ext uri="{FF2B5EF4-FFF2-40B4-BE49-F238E27FC236}">
                <a16:creationId xmlns:a16="http://schemas.microsoft.com/office/drawing/2014/main" id="{D9BE5DEE-5D59-4A23-84FE-514E9222E354}"/>
              </a:ext>
            </a:extLst>
          </p:cNvPr>
          <p:cNvSpPr>
            <a:spLocks noGrp="1"/>
          </p:cNvSpPr>
          <p:nvPr>
            <p:ph type="sldNum" sz="quarter" idx="12"/>
          </p:nvPr>
        </p:nvSpPr>
        <p:spPr/>
        <p:txBody>
          <a:bodyPr/>
          <a:lstStyle/>
          <a:p>
            <a:fld id="{DD6A737F-6396-4B9D-904D-377787DA7DC1}" type="slidenum">
              <a:rPr lang="en-US" smtClean="0"/>
              <a:t>6</a:t>
            </a:fld>
            <a:endParaRPr lang="en-US"/>
          </a:p>
        </p:txBody>
      </p:sp>
      <p:pic>
        <p:nvPicPr>
          <p:cNvPr id="7" name="Picture 6">
            <a:extLst>
              <a:ext uri="{FF2B5EF4-FFF2-40B4-BE49-F238E27FC236}">
                <a16:creationId xmlns:a16="http://schemas.microsoft.com/office/drawing/2014/main" id="{CFF565A1-3A8B-4911-A49F-D8B852AF9CE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4345" y="3746973"/>
            <a:ext cx="10879455" cy="2609377"/>
          </a:xfrm>
          <a:prstGeom prst="rect">
            <a:avLst/>
          </a:prstGeom>
          <a:noFill/>
          <a:ln>
            <a:noFill/>
          </a:ln>
        </p:spPr>
      </p:pic>
      <p:pic>
        <p:nvPicPr>
          <p:cNvPr id="10" name="Picture 9">
            <a:extLst>
              <a:ext uri="{FF2B5EF4-FFF2-40B4-BE49-F238E27FC236}">
                <a16:creationId xmlns:a16="http://schemas.microsoft.com/office/drawing/2014/main" id="{C2E8FDD1-F762-4312-9018-FC8771F712D9}"/>
              </a:ext>
            </a:extLst>
          </p:cNvPr>
          <p:cNvPicPr/>
          <p:nvPr/>
        </p:nvPicPr>
        <p:blipFill>
          <a:blip r:embed="rId4">
            <a:extLst>
              <a:ext uri="{28A0092B-C50C-407E-A947-70E740481C1C}">
                <a14:useLocalDpi xmlns:a14="http://schemas.microsoft.com/office/drawing/2010/main" val="0"/>
              </a:ext>
            </a:extLst>
          </a:blip>
          <a:stretch>
            <a:fillRect/>
          </a:stretch>
        </p:blipFill>
        <p:spPr>
          <a:xfrm>
            <a:off x="474345" y="972865"/>
            <a:ext cx="10731919" cy="2206254"/>
          </a:xfrm>
          <a:prstGeom prst="rect">
            <a:avLst/>
          </a:prstGeom>
        </p:spPr>
      </p:pic>
      <p:sp>
        <p:nvSpPr>
          <p:cNvPr id="11" name="Oval 10">
            <a:extLst>
              <a:ext uri="{FF2B5EF4-FFF2-40B4-BE49-F238E27FC236}">
                <a16:creationId xmlns:a16="http://schemas.microsoft.com/office/drawing/2014/main" id="{638F46D9-843F-492E-8561-79D098FA52D6}"/>
              </a:ext>
            </a:extLst>
          </p:cNvPr>
          <p:cNvSpPr/>
          <p:nvPr/>
        </p:nvSpPr>
        <p:spPr>
          <a:xfrm>
            <a:off x="7628106" y="4494179"/>
            <a:ext cx="1964987" cy="4085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15CF46E-E27F-40F8-89A0-8772DEB93C32}"/>
              </a:ext>
            </a:extLst>
          </p:cNvPr>
          <p:cNvSpPr/>
          <p:nvPr/>
        </p:nvSpPr>
        <p:spPr>
          <a:xfrm>
            <a:off x="7628106" y="5128301"/>
            <a:ext cx="1964987" cy="40856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261A9FB-A469-4C42-8754-8B94363736E7}"/>
              </a:ext>
            </a:extLst>
          </p:cNvPr>
          <p:cNvSpPr txBox="1"/>
          <p:nvPr/>
        </p:nvSpPr>
        <p:spPr>
          <a:xfrm>
            <a:off x="142672" y="601808"/>
            <a:ext cx="5953328" cy="369332"/>
          </a:xfrm>
          <a:prstGeom prst="rect">
            <a:avLst/>
          </a:prstGeom>
          <a:noFill/>
        </p:spPr>
        <p:txBody>
          <a:bodyPr wrap="square" rtlCol="0">
            <a:spAutoFit/>
          </a:bodyPr>
          <a:lstStyle/>
          <a:p>
            <a:r>
              <a:rPr lang="en-US" dirty="0"/>
              <a:t>Current Model</a:t>
            </a:r>
          </a:p>
        </p:txBody>
      </p:sp>
      <p:sp>
        <p:nvSpPr>
          <p:cNvPr id="14" name="TextBox 13">
            <a:extLst>
              <a:ext uri="{FF2B5EF4-FFF2-40B4-BE49-F238E27FC236}">
                <a16:creationId xmlns:a16="http://schemas.microsoft.com/office/drawing/2014/main" id="{9B130A6E-7FB2-48D5-81F2-369AAB82C22A}"/>
              </a:ext>
            </a:extLst>
          </p:cNvPr>
          <p:cNvSpPr txBox="1"/>
          <p:nvPr/>
        </p:nvSpPr>
        <p:spPr>
          <a:xfrm>
            <a:off x="142672" y="3309550"/>
            <a:ext cx="5953328" cy="369332"/>
          </a:xfrm>
          <a:prstGeom prst="rect">
            <a:avLst/>
          </a:prstGeom>
          <a:noFill/>
        </p:spPr>
        <p:txBody>
          <a:bodyPr wrap="square" rtlCol="0">
            <a:spAutoFit/>
          </a:bodyPr>
          <a:lstStyle/>
          <a:p>
            <a:r>
              <a:rPr lang="en-US" dirty="0"/>
              <a:t>Improved Model</a:t>
            </a:r>
          </a:p>
        </p:txBody>
      </p:sp>
    </p:spTree>
    <p:extLst>
      <p:ext uri="{BB962C8B-B14F-4D97-AF65-F5344CB8AC3E}">
        <p14:creationId xmlns:p14="http://schemas.microsoft.com/office/powerpoint/2010/main" val="76526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FEFEF"/>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DCC551-EE95-4081-B845-3BBCFE2A8E90}"/>
              </a:ext>
            </a:extLst>
          </p:cNvPr>
          <p:cNvSpPr>
            <a:spLocks noGrp="1"/>
          </p:cNvSpPr>
          <p:nvPr>
            <p:ph type="title"/>
          </p:nvPr>
        </p:nvSpPr>
        <p:spPr>
          <a:xfrm>
            <a:off x="1046746" y="586822"/>
            <a:ext cx="3560252" cy="1645920"/>
          </a:xfrm>
        </p:spPr>
        <p:txBody>
          <a:bodyPr>
            <a:normAutofit/>
          </a:bodyPr>
          <a:lstStyle/>
          <a:p>
            <a:r>
              <a:rPr lang="en-US" sz="3200"/>
              <a:t>Verification and Validation</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4F9D9C0-B4AF-4A4E-95F9-FB3DBD7B57C0}"/>
              </a:ext>
            </a:extLst>
          </p:cNvPr>
          <p:cNvSpPr>
            <a:spLocks noGrp="1"/>
          </p:cNvSpPr>
          <p:nvPr>
            <p:ph idx="1"/>
          </p:nvPr>
        </p:nvSpPr>
        <p:spPr>
          <a:xfrm>
            <a:off x="5351164" y="586822"/>
            <a:ext cx="6002636" cy="1645920"/>
          </a:xfrm>
        </p:spPr>
        <p:txBody>
          <a:bodyPr anchor="ctr">
            <a:normAutofit/>
          </a:bodyPr>
          <a:lstStyle/>
          <a:p>
            <a:pPr marL="0" indent="0">
              <a:buNone/>
            </a:pPr>
            <a:endParaRPr lang="en-US" sz="1800"/>
          </a:p>
          <a:p>
            <a:pPr marL="0" indent="0">
              <a:buNone/>
            </a:pPr>
            <a:endParaRPr lang="en-US" sz="1800"/>
          </a:p>
          <a:p>
            <a:pPr marL="0" indent="0">
              <a:buNone/>
            </a:pPr>
            <a:endParaRPr lang="en-US" sz="1800"/>
          </a:p>
        </p:txBody>
      </p:sp>
      <p:sp>
        <p:nvSpPr>
          <p:cNvPr id="4" name="Date Placeholder 3">
            <a:extLst>
              <a:ext uri="{FF2B5EF4-FFF2-40B4-BE49-F238E27FC236}">
                <a16:creationId xmlns:a16="http://schemas.microsoft.com/office/drawing/2014/main" id="{65FF2FCC-BBCD-4CED-BC5D-D2A2590E28D3}"/>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chemeClr val="tx1">
                    <a:lumMod val="50000"/>
                    <a:lumOff val="50000"/>
                  </a:schemeClr>
                </a:solidFill>
              </a:rPr>
              <a:t>11/23/2019</a:t>
            </a:r>
          </a:p>
        </p:txBody>
      </p:sp>
      <p:sp>
        <p:nvSpPr>
          <p:cNvPr id="5" name="Footer Placeholder 4">
            <a:extLst>
              <a:ext uri="{FF2B5EF4-FFF2-40B4-BE49-F238E27FC236}">
                <a16:creationId xmlns:a16="http://schemas.microsoft.com/office/drawing/2014/main" id="{36B8E581-2E9A-46FD-9406-B4BBC18BA047}"/>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100">
                <a:solidFill>
                  <a:schemeClr val="tx1">
                    <a:lumMod val="50000"/>
                    <a:lumOff val="50000"/>
                  </a:schemeClr>
                </a:solidFill>
              </a:rPr>
              <a:t>ANLY 505-50- B-2019/Fall - Modeling, Simulation &amp; Game Theory</a:t>
            </a:r>
          </a:p>
        </p:txBody>
      </p:sp>
      <p:sp>
        <p:nvSpPr>
          <p:cNvPr id="6" name="Slide Number Placeholder 5">
            <a:extLst>
              <a:ext uri="{FF2B5EF4-FFF2-40B4-BE49-F238E27FC236}">
                <a16:creationId xmlns:a16="http://schemas.microsoft.com/office/drawing/2014/main" id="{C12D88B4-D5E7-4E5B-9AB4-5082E89EEA9F}"/>
              </a:ext>
            </a:extLst>
          </p:cNvPr>
          <p:cNvSpPr>
            <a:spLocks noGrp="1"/>
          </p:cNvSpPr>
          <p:nvPr>
            <p:ph type="sldNum" sz="quarter" idx="12"/>
          </p:nvPr>
        </p:nvSpPr>
        <p:spPr>
          <a:xfrm>
            <a:off x="8610600" y="6356350"/>
            <a:ext cx="2743200" cy="365125"/>
          </a:xfrm>
        </p:spPr>
        <p:txBody>
          <a:bodyPr>
            <a:normAutofit/>
          </a:bodyPr>
          <a:lstStyle/>
          <a:p>
            <a:pPr>
              <a:spcAft>
                <a:spcPts val="600"/>
              </a:spcAft>
            </a:pPr>
            <a:fld id="{DD6A737F-6396-4B9D-904D-377787DA7DC1}" type="slidenum">
              <a:rPr lang="en-US">
                <a:solidFill>
                  <a:schemeClr val="tx1">
                    <a:lumMod val="50000"/>
                    <a:lumOff val="50000"/>
                  </a:schemeClr>
                </a:solidFill>
              </a:rPr>
              <a:pPr>
                <a:spcAft>
                  <a:spcPts val="600"/>
                </a:spcAft>
              </a:pPr>
              <a:t>7</a:t>
            </a:fld>
            <a:endParaRPr lang="en-US">
              <a:solidFill>
                <a:schemeClr val="tx1">
                  <a:lumMod val="50000"/>
                  <a:lumOff val="50000"/>
                </a:schemeClr>
              </a:solidFill>
            </a:endParaRPr>
          </a:p>
        </p:txBody>
      </p:sp>
      <p:graphicFrame>
        <p:nvGraphicFramePr>
          <p:cNvPr id="9" name="Table 8">
            <a:extLst>
              <a:ext uri="{FF2B5EF4-FFF2-40B4-BE49-F238E27FC236}">
                <a16:creationId xmlns:a16="http://schemas.microsoft.com/office/drawing/2014/main" id="{E325D941-872A-4521-81CA-C33657DC27F7}"/>
              </a:ext>
            </a:extLst>
          </p:cNvPr>
          <p:cNvGraphicFramePr>
            <a:graphicFrameLocks noGrp="1"/>
          </p:cNvGraphicFramePr>
          <p:nvPr>
            <p:extLst>
              <p:ext uri="{D42A27DB-BD31-4B8C-83A1-F6EECF244321}">
                <p14:modId xmlns:p14="http://schemas.microsoft.com/office/powerpoint/2010/main" val="1011103192"/>
              </p:ext>
            </p:extLst>
          </p:nvPr>
        </p:nvGraphicFramePr>
        <p:xfrm>
          <a:off x="557784" y="2879117"/>
          <a:ext cx="11164826" cy="3193745"/>
        </p:xfrm>
        <a:graphic>
          <a:graphicData uri="http://schemas.openxmlformats.org/drawingml/2006/table">
            <a:tbl>
              <a:tblPr firstRow="1" bandRow="1">
                <a:noFill/>
                <a:tableStyleId>{5C22544A-7EE6-4342-B048-85BDC9FD1C3A}</a:tableStyleId>
              </a:tblPr>
              <a:tblGrid>
                <a:gridCol w="4169064">
                  <a:extLst>
                    <a:ext uri="{9D8B030D-6E8A-4147-A177-3AD203B41FA5}">
                      <a16:colId xmlns:a16="http://schemas.microsoft.com/office/drawing/2014/main" val="2241076992"/>
                    </a:ext>
                  </a:extLst>
                </a:gridCol>
                <a:gridCol w="3356187">
                  <a:extLst>
                    <a:ext uri="{9D8B030D-6E8A-4147-A177-3AD203B41FA5}">
                      <a16:colId xmlns:a16="http://schemas.microsoft.com/office/drawing/2014/main" val="2737889352"/>
                    </a:ext>
                  </a:extLst>
                </a:gridCol>
                <a:gridCol w="3639575">
                  <a:extLst>
                    <a:ext uri="{9D8B030D-6E8A-4147-A177-3AD203B41FA5}">
                      <a16:colId xmlns:a16="http://schemas.microsoft.com/office/drawing/2014/main" val="3689442311"/>
                    </a:ext>
                  </a:extLst>
                </a:gridCol>
              </a:tblGrid>
              <a:tr h="638749">
                <a:tc>
                  <a:txBody>
                    <a:bodyPr/>
                    <a:lstStyle/>
                    <a:p>
                      <a:endParaRPr lang="en-US" sz="1800" b="1">
                        <a:solidFill>
                          <a:srgbClr val="FFFFFF"/>
                        </a:solidFill>
                      </a:endParaRPr>
                    </a:p>
                  </a:txBody>
                  <a:tcPr marL="268024" marR="160814" marT="160814" marB="160814">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800" b="1">
                          <a:solidFill>
                            <a:srgbClr val="FFFFFF"/>
                          </a:solidFill>
                        </a:rPr>
                        <a:t>Current Model</a:t>
                      </a:r>
                    </a:p>
                  </a:txBody>
                  <a:tcPr marL="268024" marR="160814" marT="160814" marB="160814">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800" b="1">
                          <a:solidFill>
                            <a:srgbClr val="FFFFFF"/>
                          </a:solidFill>
                        </a:rPr>
                        <a:t>Improved Model</a:t>
                      </a:r>
                    </a:p>
                  </a:txBody>
                  <a:tcPr marL="268024" marR="160814" marT="160814" marB="160814">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056943355"/>
                  </a:ext>
                </a:extLst>
              </a:tr>
              <a:tr h="638749">
                <a:tc>
                  <a:txBody>
                    <a:bodyPr/>
                    <a:lstStyle/>
                    <a:p>
                      <a:r>
                        <a:rPr lang="en-US" sz="1800">
                          <a:solidFill>
                            <a:schemeClr val="tx1">
                              <a:lumMod val="85000"/>
                              <a:lumOff val="15000"/>
                            </a:schemeClr>
                          </a:solidFill>
                        </a:rPr>
                        <a:t>Average Total Time</a:t>
                      </a:r>
                    </a:p>
                  </a:txBody>
                  <a:tcPr marL="268024" marR="160814" marT="160814" marB="1608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a:solidFill>
                            <a:schemeClr val="tx1">
                              <a:lumMod val="85000"/>
                              <a:lumOff val="15000"/>
                            </a:schemeClr>
                          </a:solidFill>
                        </a:rPr>
                        <a:t>4.7 Hours</a:t>
                      </a:r>
                    </a:p>
                  </a:txBody>
                  <a:tcPr marL="268024" marR="160814" marT="160814" marB="1608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a:solidFill>
                            <a:schemeClr val="tx1">
                              <a:lumMod val="85000"/>
                              <a:lumOff val="15000"/>
                            </a:schemeClr>
                          </a:solidFill>
                        </a:rPr>
                        <a:t>2.63 Hours</a:t>
                      </a:r>
                    </a:p>
                  </a:txBody>
                  <a:tcPr marL="268024" marR="160814" marT="160814" marB="1608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104903781"/>
                  </a:ext>
                </a:extLst>
              </a:tr>
              <a:tr h="638749">
                <a:tc>
                  <a:txBody>
                    <a:bodyPr/>
                    <a:lstStyle/>
                    <a:p>
                      <a:r>
                        <a:rPr lang="en-US" sz="1800">
                          <a:solidFill>
                            <a:schemeClr val="tx1">
                              <a:lumMod val="85000"/>
                              <a:lumOff val="15000"/>
                            </a:schemeClr>
                          </a:solidFill>
                        </a:rPr>
                        <a:t>Maximum Total Time</a:t>
                      </a:r>
                    </a:p>
                  </a:txBody>
                  <a:tcPr marL="268024" marR="160814" marT="160814" marB="160814">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7.58 Hours</a:t>
                      </a:r>
                    </a:p>
                  </a:txBody>
                  <a:tcPr marL="268024" marR="160814" marT="160814" marB="1608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800">
                          <a:solidFill>
                            <a:schemeClr val="tx1">
                              <a:lumMod val="85000"/>
                              <a:lumOff val="15000"/>
                            </a:schemeClr>
                          </a:solidFill>
                        </a:rPr>
                        <a:t>9.56 Hours</a:t>
                      </a:r>
                    </a:p>
                  </a:txBody>
                  <a:tcPr marL="268024" marR="160814" marT="160814" marB="160814">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460222088"/>
                  </a:ext>
                </a:extLst>
              </a:tr>
              <a:tr h="638749">
                <a:tc>
                  <a:txBody>
                    <a:bodyPr/>
                    <a:lstStyle/>
                    <a:p>
                      <a:r>
                        <a:rPr lang="en-US" sz="1800">
                          <a:solidFill>
                            <a:schemeClr val="tx1">
                              <a:lumMod val="85000"/>
                              <a:lumOff val="15000"/>
                            </a:schemeClr>
                          </a:solidFill>
                        </a:rPr>
                        <a:t>Cleaning Process Time</a:t>
                      </a:r>
                    </a:p>
                  </a:txBody>
                  <a:tcPr marL="268024" marR="160814" marT="160814" marB="160814">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a:solidFill>
                            <a:schemeClr val="tx1">
                              <a:lumMod val="85000"/>
                              <a:lumOff val="15000"/>
                            </a:schemeClr>
                          </a:solidFill>
                        </a:rPr>
                        <a:t>4.2 Hours</a:t>
                      </a:r>
                    </a:p>
                  </a:txBody>
                  <a:tcPr marL="268024" marR="160814" marT="160814" marB="1608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800">
                          <a:solidFill>
                            <a:schemeClr val="tx1">
                              <a:lumMod val="85000"/>
                              <a:lumOff val="15000"/>
                            </a:schemeClr>
                          </a:solidFill>
                        </a:rPr>
                        <a:t>2.39 Hours</a:t>
                      </a:r>
                    </a:p>
                  </a:txBody>
                  <a:tcPr marL="268024" marR="160814" marT="160814" marB="160814">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61091955"/>
                  </a:ext>
                </a:extLst>
              </a:tr>
              <a:tr h="638749">
                <a:tc>
                  <a:txBody>
                    <a:bodyPr/>
                    <a:lstStyle/>
                    <a:p>
                      <a:r>
                        <a:rPr lang="en-US" sz="1800">
                          <a:solidFill>
                            <a:schemeClr val="tx1">
                              <a:lumMod val="85000"/>
                              <a:lumOff val="15000"/>
                            </a:schemeClr>
                          </a:solidFill>
                        </a:rPr>
                        <a:t>Queue Waiting Time</a:t>
                      </a:r>
                    </a:p>
                  </a:txBody>
                  <a:tcPr marL="268024" marR="160814" marT="160814" marB="160814">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800">
                          <a:solidFill>
                            <a:schemeClr val="tx1">
                              <a:lumMod val="85000"/>
                              <a:lumOff val="15000"/>
                            </a:schemeClr>
                          </a:solidFill>
                        </a:rPr>
                        <a:t>3.3 Hours</a:t>
                      </a:r>
                    </a:p>
                  </a:txBody>
                  <a:tcPr marL="268024" marR="160814" marT="160814" marB="160814">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800" dirty="0">
                          <a:solidFill>
                            <a:schemeClr val="tx1">
                              <a:lumMod val="85000"/>
                              <a:lumOff val="15000"/>
                            </a:schemeClr>
                          </a:solidFill>
                        </a:rPr>
                        <a:t>1.64 Hours</a:t>
                      </a:r>
                    </a:p>
                  </a:txBody>
                  <a:tcPr marL="268024" marR="160814" marT="160814" marB="160814">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47261408"/>
                  </a:ext>
                </a:extLst>
              </a:tr>
            </a:tbl>
          </a:graphicData>
        </a:graphic>
      </p:graphicFrame>
    </p:spTree>
    <p:extLst>
      <p:ext uri="{BB962C8B-B14F-4D97-AF65-F5344CB8AC3E}">
        <p14:creationId xmlns:p14="http://schemas.microsoft.com/office/powerpoint/2010/main" val="344854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9A5698-F8C1-49CA-A779-B461BE757729}"/>
              </a:ext>
            </a:extLst>
          </p:cNvPr>
          <p:cNvSpPr>
            <a:spLocks noGrp="1"/>
          </p:cNvSpPr>
          <p:nvPr>
            <p:ph type="title"/>
          </p:nvPr>
        </p:nvSpPr>
        <p:spPr>
          <a:xfrm>
            <a:off x="838200" y="253397"/>
            <a:ext cx="10515600" cy="1273233"/>
          </a:xfrm>
        </p:spPr>
        <p:txBody>
          <a:bodyPr>
            <a:normAutofit/>
          </a:bodyPr>
          <a:lstStyle/>
          <a:p>
            <a:r>
              <a:rPr lang="en-US" sz="4000"/>
              <a:t>Conclusion</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207F211-8DF6-43EE-8A9D-1D9E949D9F77}"/>
              </a:ext>
            </a:extLst>
          </p:cNvPr>
          <p:cNvSpPr>
            <a:spLocks noGrp="1"/>
          </p:cNvSpPr>
          <p:nvPr>
            <p:ph idx="1"/>
          </p:nvPr>
        </p:nvSpPr>
        <p:spPr>
          <a:xfrm>
            <a:off x="838200" y="2478024"/>
            <a:ext cx="10515600" cy="3694176"/>
          </a:xfrm>
        </p:spPr>
        <p:txBody>
          <a:bodyPr>
            <a:normAutofit/>
          </a:bodyPr>
          <a:lstStyle/>
          <a:p>
            <a:r>
              <a:rPr lang="en-US" sz="2200"/>
              <a:t>The result of simulation on the current model showed the average total time more than 4 hours.  The longest queuing time was found before cleaning process. </a:t>
            </a:r>
          </a:p>
          <a:p>
            <a:pPr marL="0" indent="0">
              <a:buNone/>
            </a:pPr>
            <a:endParaRPr lang="en-US" sz="2200"/>
          </a:p>
          <a:p>
            <a:r>
              <a:rPr lang="en-US" sz="2200"/>
              <a:t>The operation of the Rent the Runway warehouse will be modified by the processing time for the initial quality check, cleaning process time, and the number of machines in the cleaning process modules. </a:t>
            </a:r>
          </a:p>
          <a:p>
            <a:endParaRPr lang="en-US" sz="2200"/>
          </a:p>
          <a:p>
            <a:pPr marL="0" indent="0">
              <a:buNone/>
            </a:pPr>
            <a:endParaRPr lang="en-US" sz="2200"/>
          </a:p>
        </p:txBody>
      </p:sp>
      <p:sp>
        <p:nvSpPr>
          <p:cNvPr id="4" name="Date Placeholder 3">
            <a:extLst>
              <a:ext uri="{FF2B5EF4-FFF2-40B4-BE49-F238E27FC236}">
                <a16:creationId xmlns:a16="http://schemas.microsoft.com/office/drawing/2014/main" id="{D70CF18D-4BC8-440A-9306-80D4F019F24F}"/>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chemeClr val="tx1">
                    <a:lumMod val="50000"/>
                    <a:lumOff val="50000"/>
                  </a:schemeClr>
                </a:solidFill>
              </a:rPr>
              <a:t>11/23/2019</a:t>
            </a:r>
          </a:p>
        </p:txBody>
      </p:sp>
      <p:sp>
        <p:nvSpPr>
          <p:cNvPr id="5" name="Footer Placeholder 4">
            <a:extLst>
              <a:ext uri="{FF2B5EF4-FFF2-40B4-BE49-F238E27FC236}">
                <a16:creationId xmlns:a16="http://schemas.microsoft.com/office/drawing/2014/main" id="{C849C796-1DBC-4EA7-A537-27291120899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100">
                <a:solidFill>
                  <a:schemeClr val="tx1">
                    <a:lumMod val="50000"/>
                    <a:lumOff val="50000"/>
                  </a:schemeClr>
                </a:solidFill>
              </a:rPr>
              <a:t>ANLY 505-50- B-2019/Fall - Modeling, Simulation &amp; Game Theory</a:t>
            </a:r>
          </a:p>
        </p:txBody>
      </p:sp>
      <p:sp>
        <p:nvSpPr>
          <p:cNvPr id="6" name="Slide Number Placeholder 5">
            <a:extLst>
              <a:ext uri="{FF2B5EF4-FFF2-40B4-BE49-F238E27FC236}">
                <a16:creationId xmlns:a16="http://schemas.microsoft.com/office/drawing/2014/main" id="{D761AE88-6D91-44BA-9DC1-F53ECEB88918}"/>
              </a:ext>
            </a:extLst>
          </p:cNvPr>
          <p:cNvSpPr>
            <a:spLocks noGrp="1"/>
          </p:cNvSpPr>
          <p:nvPr>
            <p:ph type="sldNum" sz="quarter" idx="12"/>
          </p:nvPr>
        </p:nvSpPr>
        <p:spPr>
          <a:xfrm>
            <a:off x="8610600" y="6356350"/>
            <a:ext cx="2743200" cy="365125"/>
          </a:xfrm>
        </p:spPr>
        <p:txBody>
          <a:bodyPr>
            <a:normAutofit/>
          </a:bodyPr>
          <a:lstStyle/>
          <a:p>
            <a:pPr>
              <a:spcAft>
                <a:spcPts val="600"/>
              </a:spcAft>
            </a:pPr>
            <a:fld id="{DD6A737F-6396-4B9D-904D-377787DA7DC1}" type="slidenum">
              <a:rPr lang="en-US">
                <a:solidFill>
                  <a:schemeClr val="tx1">
                    <a:lumMod val="50000"/>
                    <a:lumOff val="50000"/>
                  </a:schemeClr>
                </a:solidFill>
              </a:rPr>
              <a:pPr>
                <a:spcAft>
                  <a:spcPts val="600"/>
                </a:spcAft>
              </a:pPr>
              <a:t>8</a:t>
            </a:fld>
            <a:endParaRPr lang="en-US">
              <a:solidFill>
                <a:schemeClr val="tx1">
                  <a:lumMod val="50000"/>
                  <a:lumOff val="50000"/>
                </a:schemeClr>
              </a:solidFill>
            </a:endParaRPr>
          </a:p>
        </p:txBody>
      </p:sp>
    </p:spTree>
    <p:extLst>
      <p:ext uri="{BB962C8B-B14F-4D97-AF65-F5344CB8AC3E}">
        <p14:creationId xmlns:p14="http://schemas.microsoft.com/office/powerpoint/2010/main" val="310239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1409A-5240-4DAC-83FB-D9D8BC4E2E23}"/>
              </a:ext>
            </a:extLst>
          </p:cNvPr>
          <p:cNvSpPr>
            <a:spLocks noGrp="1"/>
          </p:cNvSpPr>
          <p:nvPr>
            <p:ph type="title"/>
          </p:nvPr>
        </p:nvSpPr>
        <p:spPr>
          <a:xfrm>
            <a:off x="838200" y="253397"/>
            <a:ext cx="10515600" cy="1273233"/>
          </a:xfrm>
        </p:spPr>
        <p:txBody>
          <a:bodyPr>
            <a:normAutofit/>
          </a:bodyPr>
          <a:lstStyle/>
          <a:p>
            <a:r>
              <a:rPr lang="en-US" sz="4000"/>
              <a:t>References</a:t>
            </a:r>
          </a:p>
        </p:txBody>
      </p:sp>
      <p:sp>
        <p:nvSpPr>
          <p:cNvPr id="17" name="Rectangle 16">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2524DC8-0EAB-44E3-A7F7-64CC3A630FB1}"/>
              </a:ext>
            </a:extLst>
          </p:cNvPr>
          <p:cNvSpPr>
            <a:spLocks noGrp="1"/>
          </p:cNvSpPr>
          <p:nvPr>
            <p:ph idx="1"/>
          </p:nvPr>
        </p:nvSpPr>
        <p:spPr>
          <a:xfrm>
            <a:off x="838200" y="2478024"/>
            <a:ext cx="10515600" cy="3694176"/>
          </a:xfrm>
        </p:spPr>
        <p:txBody>
          <a:bodyPr>
            <a:normAutofit/>
          </a:bodyPr>
          <a:lstStyle/>
          <a:p>
            <a:r>
              <a:rPr lang="en-US" sz="1700"/>
              <a:t>Rent The Runway, “How it works”, Retrieved from:</a:t>
            </a:r>
          </a:p>
          <a:p>
            <a:pPr marL="0" indent="0">
              <a:buNone/>
            </a:pPr>
            <a:r>
              <a:rPr lang="en-US" sz="1700" u="sng">
                <a:hlinkClick r:id="rId2"/>
              </a:rPr>
              <a:t>https://www.renttherunway.com/how_renting_works</a:t>
            </a:r>
            <a:endParaRPr lang="en-US" sz="1700"/>
          </a:p>
          <a:p>
            <a:r>
              <a:rPr lang="en-US" sz="1700"/>
              <a:t>Steven Bertoni, 2014, Forbes, “ The Secret Mojo Behind Rent The Runway’s Rental Machine”, Retrieved from:</a:t>
            </a:r>
          </a:p>
          <a:p>
            <a:pPr marL="0" indent="0">
              <a:buNone/>
            </a:pPr>
            <a:r>
              <a:rPr lang="en-US" sz="1700" u="sng">
                <a:hlinkClick r:id="rId3"/>
              </a:rPr>
              <a:t>https://www.forbes.com/sites/stevenbertoni/2014/08/26/the-secret-mojo-behind-rent-the-runways-rental-machine/#6ff97d4438bf</a:t>
            </a:r>
            <a:endParaRPr lang="en-US" sz="1700"/>
          </a:p>
          <a:p>
            <a:r>
              <a:rPr lang="en-US" sz="1700"/>
              <a:t>Bianca Herron, 2017, Supply Chain World, “Rent the runway”, Retrieved from:</a:t>
            </a:r>
          </a:p>
          <a:p>
            <a:pPr marL="0" indent="0">
              <a:buNone/>
            </a:pPr>
            <a:r>
              <a:rPr lang="en-US" sz="1700" u="sng">
                <a:hlinkClick r:id="rId4"/>
              </a:rPr>
              <a:t>http://www.scw-mag.com/sections/retail/868-rent-the-runway</a:t>
            </a:r>
            <a:endParaRPr lang="en-US" sz="1700"/>
          </a:p>
          <a:p>
            <a:r>
              <a:rPr lang="en-US" sz="1700"/>
              <a:t>Jason  Del Rey, 2019, Vox, “Rent the Runway Customers are reporting horror stories of cancelled dress deliveries and customer service breakdowns”, Retrieved from:</a:t>
            </a:r>
          </a:p>
          <a:p>
            <a:pPr marL="0" indent="0">
              <a:buNone/>
            </a:pPr>
            <a:r>
              <a:rPr lang="en-US" sz="1700" u="sng">
                <a:hlinkClick r:id="rId5"/>
              </a:rPr>
              <a:t>https://www.vox.com/recode/2019/9/24/20881206/rent-the-runway-delivery-delays-customer-service-wait-times-reserve-unlimited</a:t>
            </a:r>
            <a:endParaRPr lang="en-US" sz="1700"/>
          </a:p>
          <a:p>
            <a:endParaRPr lang="en-US" sz="1700"/>
          </a:p>
          <a:p>
            <a:endParaRPr lang="en-US" sz="1700"/>
          </a:p>
        </p:txBody>
      </p:sp>
      <p:sp>
        <p:nvSpPr>
          <p:cNvPr id="4" name="Date Placeholder 3">
            <a:extLst>
              <a:ext uri="{FF2B5EF4-FFF2-40B4-BE49-F238E27FC236}">
                <a16:creationId xmlns:a16="http://schemas.microsoft.com/office/drawing/2014/main" id="{43EA07F3-4CAA-4F29-A085-4B82214FA847}"/>
              </a:ext>
            </a:extLst>
          </p:cNvPr>
          <p:cNvSpPr>
            <a:spLocks noGrp="1"/>
          </p:cNvSpPr>
          <p:nvPr>
            <p:ph type="dt" sz="half" idx="10"/>
          </p:nvPr>
        </p:nvSpPr>
        <p:spPr>
          <a:xfrm>
            <a:off x="838200" y="6356350"/>
            <a:ext cx="2743200" cy="365125"/>
          </a:xfrm>
        </p:spPr>
        <p:txBody>
          <a:bodyPr>
            <a:normAutofit/>
          </a:bodyPr>
          <a:lstStyle/>
          <a:p>
            <a:pPr>
              <a:spcAft>
                <a:spcPts val="600"/>
              </a:spcAft>
            </a:pPr>
            <a:r>
              <a:rPr lang="en-US">
                <a:solidFill>
                  <a:schemeClr val="tx1">
                    <a:lumMod val="50000"/>
                    <a:lumOff val="50000"/>
                  </a:schemeClr>
                </a:solidFill>
              </a:rPr>
              <a:t>11/23/2019</a:t>
            </a:r>
          </a:p>
        </p:txBody>
      </p:sp>
      <p:sp>
        <p:nvSpPr>
          <p:cNvPr id="5" name="Footer Placeholder 4">
            <a:extLst>
              <a:ext uri="{FF2B5EF4-FFF2-40B4-BE49-F238E27FC236}">
                <a16:creationId xmlns:a16="http://schemas.microsoft.com/office/drawing/2014/main" id="{0596F292-B6EB-4161-967A-9B924888A6D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100">
                <a:solidFill>
                  <a:schemeClr val="tx1">
                    <a:lumMod val="50000"/>
                    <a:lumOff val="50000"/>
                  </a:schemeClr>
                </a:solidFill>
              </a:rPr>
              <a:t>ANLY 505-50- B-2019/Fall - Modeling, Simulation &amp; Game Theory</a:t>
            </a:r>
          </a:p>
        </p:txBody>
      </p:sp>
      <p:sp>
        <p:nvSpPr>
          <p:cNvPr id="6" name="Slide Number Placeholder 5">
            <a:extLst>
              <a:ext uri="{FF2B5EF4-FFF2-40B4-BE49-F238E27FC236}">
                <a16:creationId xmlns:a16="http://schemas.microsoft.com/office/drawing/2014/main" id="{94D14DD2-3C00-4FAB-A71C-786F21CE218A}"/>
              </a:ext>
            </a:extLst>
          </p:cNvPr>
          <p:cNvSpPr>
            <a:spLocks noGrp="1"/>
          </p:cNvSpPr>
          <p:nvPr>
            <p:ph type="sldNum" sz="quarter" idx="12"/>
          </p:nvPr>
        </p:nvSpPr>
        <p:spPr>
          <a:xfrm>
            <a:off x="8610600" y="6356350"/>
            <a:ext cx="2743200" cy="365125"/>
          </a:xfrm>
        </p:spPr>
        <p:txBody>
          <a:bodyPr>
            <a:normAutofit/>
          </a:bodyPr>
          <a:lstStyle/>
          <a:p>
            <a:pPr>
              <a:spcAft>
                <a:spcPts val="600"/>
              </a:spcAft>
            </a:pPr>
            <a:fld id="{DD6A737F-6396-4B9D-904D-377787DA7DC1}"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3453060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1514</Words>
  <Application>Microsoft Macintosh PowerPoint</Application>
  <PresentationFormat>Widescreen</PresentationFormat>
  <Paragraphs>162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Rent the Runway  Warehouse Optimization</vt:lpstr>
      <vt:lpstr>Agenda</vt:lpstr>
      <vt:lpstr>Introduction</vt:lpstr>
      <vt:lpstr>Scenario</vt:lpstr>
      <vt:lpstr>Modeling Process</vt:lpstr>
      <vt:lpstr>Process Improvements</vt:lpstr>
      <vt:lpstr>Verification and Validation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 the Runway  Warehouse Optimization</dc:title>
  <dc:creator>Mami Takeuchi</dc:creator>
  <cp:lastModifiedBy>Mami Takeuchi</cp:lastModifiedBy>
  <cp:revision>3</cp:revision>
  <dcterms:created xsi:type="dcterms:W3CDTF">2019-11-23T01:47:33Z</dcterms:created>
  <dcterms:modified xsi:type="dcterms:W3CDTF">2019-11-23T02:59:34Z</dcterms:modified>
</cp:coreProperties>
</file>