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6a9e9e1b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6a9e9e1b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6a9e9e1b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6a9e9e1b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6a9e9e1b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6a9e9e1b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6a9e9e1b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6a9e9e1b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sz="3900">
                <a:solidFill>
                  <a:srgbClr val="B45F06"/>
                </a:solidFill>
                <a:highlight>
                  <a:srgbClr val="FFFFFF"/>
                </a:highlight>
                <a:latin typeface="Arial"/>
                <a:ea typeface="Arial"/>
                <a:cs typeface="Arial"/>
                <a:sym typeface="Arial"/>
              </a:rPr>
              <a:t>MongoDB VS SQL</a:t>
            </a:r>
            <a:endParaRPr b="1" sz="6800">
              <a:solidFill>
                <a:srgbClr val="B45F06"/>
              </a:solidFil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Created by Mamia Neji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4200">
                <a:highlight>
                  <a:srgbClr val="FFFFFF"/>
                </a:highlight>
                <a:latin typeface="Arial"/>
                <a:ea typeface="Arial"/>
                <a:cs typeface="Arial"/>
                <a:sym typeface="Arial"/>
              </a:rPr>
              <a:t>MongoDB/ SQL</a:t>
            </a:r>
            <a:endParaRPr sz="4400"/>
          </a:p>
        </p:txBody>
      </p:sp>
      <p:sp>
        <p:nvSpPr>
          <p:cNvPr id="135" name="Google Shape;135;p14"/>
          <p:cNvSpPr txBox="1"/>
          <p:nvPr>
            <p:ph idx="1" type="body"/>
          </p:nvPr>
        </p:nvSpPr>
        <p:spPr>
          <a:xfrm>
            <a:off x="819150" y="1649200"/>
            <a:ext cx="7505700" cy="2608500"/>
          </a:xfrm>
          <a:prstGeom prst="rect">
            <a:avLst/>
          </a:prstGeom>
        </p:spPr>
        <p:txBody>
          <a:bodyPr anchorCtr="0" anchor="t" bIns="91425" lIns="91425" spcFirstLastPara="1" rIns="91425" wrap="square" tIns="91425">
            <a:normAutofit fontScale="55000" lnSpcReduction="20000"/>
          </a:bodyPr>
          <a:lstStyle/>
          <a:p>
            <a:pPr indent="0" lvl="0" marL="0" rtl="0" algn="l">
              <a:spcBef>
                <a:spcPts val="1100"/>
              </a:spcBef>
              <a:spcAft>
                <a:spcPts val="0"/>
              </a:spcAft>
              <a:buNone/>
            </a:pPr>
            <a:r>
              <a:t/>
            </a:r>
            <a:endParaRPr b="1" sz="1400">
              <a:solidFill>
                <a:srgbClr val="585F63"/>
              </a:solidFill>
              <a:highlight>
                <a:srgbClr val="FFFFFF"/>
              </a:highlight>
              <a:latin typeface="Arial"/>
              <a:ea typeface="Arial"/>
              <a:cs typeface="Arial"/>
              <a:sym typeface="Arial"/>
            </a:endParaRPr>
          </a:p>
          <a:p>
            <a:pPr indent="0" lvl="0" marL="0" rtl="0" algn="l">
              <a:spcBef>
                <a:spcPts val="1100"/>
              </a:spcBef>
              <a:spcAft>
                <a:spcPts val="0"/>
              </a:spcAft>
              <a:buNone/>
            </a:pPr>
            <a:r>
              <a:rPr b="1" lang="fr" sz="2931">
                <a:solidFill>
                  <a:srgbClr val="585F63"/>
                </a:solidFill>
                <a:highlight>
                  <a:srgbClr val="FFFFFF"/>
                </a:highlight>
                <a:latin typeface="Arial"/>
                <a:ea typeface="Arial"/>
                <a:cs typeface="Arial"/>
                <a:sym typeface="Arial"/>
              </a:rPr>
              <a:t>MongoDB</a:t>
            </a:r>
            <a:r>
              <a:rPr lang="fr" sz="2931">
                <a:solidFill>
                  <a:srgbClr val="585F63"/>
                </a:solidFill>
                <a:highlight>
                  <a:srgbClr val="FFFFFF"/>
                </a:highlight>
                <a:latin typeface="Arial"/>
                <a:ea typeface="Arial"/>
                <a:cs typeface="Arial"/>
                <a:sym typeface="Arial"/>
              </a:rPr>
              <a:t> is a </a:t>
            </a:r>
            <a:r>
              <a:rPr b="1" lang="fr" sz="2931">
                <a:solidFill>
                  <a:srgbClr val="585F63"/>
                </a:solidFill>
                <a:highlight>
                  <a:srgbClr val="FFFFFF"/>
                </a:highlight>
                <a:latin typeface="Arial"/>
                <a:ea typeface="Arial"/>
                <a:cs typeface="Arial"/>
                <a:sym typeface="Arial"/>
              </a:rPr>
              <a:t>NoSQL</a:t>
            </a:r>
            <a:r>
              <a:rPr lang="fr" sz="2931">
                <a:solidFill>
                  <a:srgbClr val="585F63"/>
                </a:solidFill>
                <a:highlight>
                  <a:srgbClr val="FFFFFF"/>
                </a:highlight>
                <a:latin typeface="Arial"/>
                <a:ea typeface="Arial"/>
                <a:cs typeface="Arial"/>
                <a:sym typeface="Arial"/>
              </a:rPr>
              <a:t> database that is document-oriented and is used for high volume data storage. MongoDB makes use of collections and documents, instead of using tables and rows as in the relational databases.</a:t>
            </a:r>
            <a:endParaRPr sz="2931">
              <a:solidFill>
                <a:srgbClr val="585F63"/>
              </a:solidFill>
              <a:highlight>
                <a:srgbClr val="FFFFFF"/>
              </a:highlight>
              <a:latin typeface="Arial"/>
              <a:ea typeface="Arial"/>
              <a:cs typeface="Arial"/>
              <a:sym typeface="Arial"/>
            </a:endParaRPr>
          </a:p>
          <a:p>
            <a:pPr indent="0" lvl="0" marL="0" rtl="0" algn="l">
              <a:spcBef>
                <a:spcPts val="1100"/>
              </a:spcBef>
              <a:spcAft>
                <a:spcPts val="0"/>
              </a:spcAft>
              <a:buNone/>
            </a:pPr>
            <a:r>
              <a:rPr b="1" lang="fr" sz="2931">
                <a:solidFill>
                  <a:srgbClr val="585F63"/>
                </a:solidFill>
                <a:highlight>
                  <a:srgbClr val="FFFFFF"/>
                </a:highlight>
                <a:latin typeface="Arial"/>
                <a:ea typeface="Arial"/>
                <a:cs typeface="Arial"/>
                <a:sym typeface="Arial"/>
              </a:rPr>
              <a:t>MySQL</a:t>
            </a:r>
            <a:r>
              <a:rPr lang="fr" sz="2931">
                <a:solidFill>
                  <a:srgbClr val="585F63"/>
                </a:solidFill>
                <a:highlight>
                  <a:srgbClr val="FFFFFF"/>
                </a:highlight>
                <a:latin typeface="Arial"/>
                <a:ea typeface="Arial"/>
                <a:cs typeface="Arial"/>
                <a:sym typeface="Arial"/>
              </a:rPr>
              <a:t> is a popular open-source relational database management system </a:t>
            </a:r>
            <a:r>
              <a:rPr b="1" lang="fr" sz="2931">
                <a:solidFill>
                  <a:srgbClr val="585F63"/>
                </a:solidFill>
                <a:highlight>
                  <a:srgbClr val="FFFFFF"/>
                </a:highlight>
                <a:latin typeface="Arial"/>
                <a:ea typeface="Arial"/>
                <a:cs typeface="Arial"/>
                <a:sym typeface="Arial"/>
              </a:rPr>
              <a:t>RDBMS </a:t>
            </a:r>
            <a:r>
              <a:rPr lang="fr" sz="2931">
                <a:solidFill>
                  <a:srgbClr val="585F63"/>
                </a:solidFill>
                <a:highlight>
                  <a:srgbClr val="FFFFFF"/>
                </a:highlight>
                <a:latin typeface="Arial"/>
                <a:ea typeface="Arial"/>
                <a:cs typeface="Arial"/>
                <a:sym typeface="Arial"/>
              </a:rPr>
              <a:t>that is </a:t>
            </a:r>
            <a:r>
              <a:rPr lang="fr" sz="2931">
                <a:solidFill>
                  <a:srgbClr val="585F63"/>
                </a:solidFill>
                <a:highlight>
                  <a:srgbClr val="FFFFFF"/>
                </a:highlight>
                <a:latin typeface="Arial"/>
                <a:ea typeface="Arial"/>
                <a:cs typeface="Arial"/>
                <a:sym typeface="Arial"/>
              </a:rPr>
              <a:t>developed, distributed, and supported by Oracle corporation.</a:t>
            </a:r>
            <a:r>
              <a:rPr lang="fr" sz="2931">
                <a:solidFill>
                  <a:srgbClr val="585F63"/>
                </a:solidFill>
                <a:highlight>
                  <a:srgbClr val="FFFFFF"/>
                </a:highlight>
                <a:latin typeface="Arial"/>
                <a:ea typeface="Arial"/>
                <a:cs typeface="Arial"/>
                <a:sym typeface="Arial"/>
              </a:rPr>
              <a:t> </a:t>
            </a:r>
            <a:endParaRPr sz="2931">
              <a:solidFill>
                <a:srgbClr val="585F6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400">
              <a:solidFill>
                <a:srgbClr val="585F63"/>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400">
              <a:solidFill>
                <a:srgbClr val="585F63"/>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94050"/>
            <a:ext cx="7505700" cy="63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solidFill>
                  <a:srgbClr val="E69138"/>
                </a:solidFill>
              </a:rPr>
              <a:t>Functionalities of MongoDB</a:t>
            </a:r>
            <a:endParaRPr>
              <a:solidFill>
                <a:srgbClr val="E69138"/>
              </a:solidFill>
            </a:endParaRPr>
          </a:p>
        </p:txBody>
      </p:sp>
      <p:sp>
        <p:nvSpPr>
          <p:cNvPr id="141" name="Google Shape;141;p15"/>
          <p:cNvSpPr txBox="1"/>
          <p:nvPr>
            <p:ph idx="1" type="body"/>
          </p:nvPr>
        </p:nvSpPr>
        <p:spPr>
          <a:xfrm>
            <a:off x="819150" y="1183925"/>
            <a:ext cx="7505700" cy="3612000"/>
          </a:xfrm>
          <a:prstGeom prst="rect">
            <a:avLst/>
          </a:prstGeom>
        </p:spPr>
        <p:txBody>
          <a:bodyPr anchorCtr="0" anchor="t" bIns="91425" lIns="91425" spcFirstLastPara="1" rIns="91425" wrap="square" tIns="91425">
            <a:normAutofit fontScale="85000" lnSpcReduction="20000"/>
          </a:bodyPr>
          <a:lstStyle/>
          <a:p>
            <a:pPr indent="0" lvl="0" marL="0" rtl="0" algn="l">
              <a:lnSpc>
                <a:spcPct val="160000"/>
              </a:lnSpc>
              <a:spcBef>
                <a:spcPts val="1400"/>
              </a:spcBef>
              <a:spcAft>
                <a:spcPts val="0"/>
              </a:spcAft>
              <a:buNone/>
            </a:pPr>
            <a:r>
              <a:t/>
            </a:r>
            <a:endParaRPr sz="1400">
              <a:solidFill>
                <a:srgbClr val="585F63"/>
              </a:solidFill>
              <a:highlight>
                <a:srgbClr val="FFFFFF"/>
              </a:highlight>
              <a:latin typeface="Arial"/>
              <a:ea typeface="Arial"/>
              <a:cs typeface="Arial"/>
              <a:sym typeface="Arial"/>
            </a:endParaRPr>
          </a:p>
          <a:p>
            <a:pPr indent="-296068" lvl="0" marL="457200" rtl="0" algn="l">
              <a:lnSpc>
                <a:spcPct val="160000"/>
              </a:lnSpc>
              <a:spcBef>
                <a:spcPts val="1400"/>
              </a:spcBef>
              <a:spcAft>
                <a:spcPts val="0"/>
              </a:spcAft>
              <a:buClr>
                <a:srgbClr val="000000"/>
              </a:buClr>
              <a:buSzPct val="89285"/>
              <a:buFont typeface="Arial"/>
              <a:buChar char="●"/>
            </a:pPr>
            <a:r>
              <a:rPr lang="fr" sz="1400">
                <a:solidFill>
                  <a:srgbClr val="585F63"/>
                </a:solidFill>
                <a:highlight>
                  <a:srgbClr val="FFFFFF"/>
                </a:highlight>
                <a:latin typeface="Arial"/>
                <a:ea typeface="Arial"/>
                <a:cs typeface="Arial"/>
                <a:sym typeface="Arial"/>
              </a:rPr>
              <a:t>MongoDB stores all the data in the form of documents instead of tables like in RDBMS.</a:t>
            </a:r>
            <a:endParaRPr sz="1400">
              <a:solidFill>
                <a:srgbClr val="585F63"/>
              </a:solidFill>
              <a:highlight>
                <a:srgbClr val="FFFFFF"/>
              </a:highlight>
              <a:latin typeface="Arial"/>
              <a:ea typeface="Arial"/>
              <a:cs typeface="Arial"/>
              <a:sym typeface="Arial"/>
            </a:endParaRPr>
          </a:p>
          <a:p>
            <a:pPr indent="-304165" lvl="0" marL="457200" rtl="0" algn="l">
              <a:lnSpc>
                <a:spcPct val="160000"/>
              </a:lnSpc>
              <a:spcBef>
                <a:spcPts val="0"/>
              </a:spcBef>
              <a:spcAft>
                <a:spcPts val="0"/>
              </a:spcAft>
              <a:buClr>
                <a:srgbClr val="585F63"/>
              </a:buClr>
              <a:buSzPct val="100000"/>
              <a:buFont typeface="Arial"/>
              <a:buChar char="●"/>
            </a:pPr>
            <a:r>
              <a:rPr lang="fr" sz="1400">
                <a:solidFill>
                  <a:srgbClr val="585F63"/>
                </a:solidFill>
                <a:highlight>
                  <a:srgbClr val="FFFFFF"/>
                </a:highlight>
                <a:latin typeface="Arial"/>
                <a:ea typeface="Arial"/>
                <a:cs typeface="Arial"/>
                <a:sym typeface="Arial"/>
              </a:rPr>
              <a:t>Schema-less database is a great feature provided by MongoDB which means one collection can hold different types of documents in it.</a:t>
            </a:r>
            <a:endParaRPr sz="1400">
              <a:solidFill>
                <a:srgbClr val="585F63"/>
              </a:solidFill>
              <a:highlight>
                <a:srgbClr val="FFFFFF"/>
              </a:highlight>
              <a:latin typeface="Arial"/>
              <a:ea typeface="Arial"/>
              <a:cs typeface="Arial"/>
              <a:sym typeface="Arial"/>
            </a:endParaRPr>
          </a:p>
          <a:p>
            <a:pPr indent="-304165" lvl="0" marL="457200" rtl="0" algn="l">
              <a:lnSpc>
                <a:spcPct val="160000"/>
              </a:lnSpc>
              <a:spcBef>
                <a:spcPts val="0"/>
              </a:spcBef>
              <a:spcAft>
                <a:spcPts val="0"/>
              </a:spcAft>
              <a:buClr>
                <a:srgbClr val="585F63"/>
              </a:buClr>
              <a:buSzPct val="100000"/>
              <a:buFont typeface="Arial"/>
              <a:buChar char="●"/>
            </a:pPr>
            <a:r>
              <a:rPr lang="fr" sz="1400">
                <a:solidFill>
                  <a:srgbClr val="585F63"/>
                </a:solidFill>
                <a:highlight>
                  <a:srgbClr val="FFFFFF"/>
                </a:highlight>
                <a:latin typeface="Arial"/>
                <a:ea typeface="Arial"/>
                <a:cs typeface="Arial"/>
                <a:sym typeface="Arial"/>
              </a:rPr>
              <a:t>MongoDB provides horizontal scalability with the help of a mechanism known as sharding.</a:t>
            </a:r>
            <a:endParaRPr sz="1400">
              <a:solidFill>
                <a:srgbClr val="585F63"/>
              </a:solidFill>
              <a:highlight>
                <a:srgbClr val="FFFFFF"/>
              </a:highlight>
              <a:latin typeface="Arial"/>
              <a:ea typeface="Arial"/>
              <a:cs typeface="Arial"/>
              <a:sym typeface="Arial"/>
            </a:endParaRPr>
          </a:p>
          <a:p>
            <a:pPr indent="-304165" lvl="0" marL="457200" rtl="0" algn="l">
              <a:lnSpc>
                <a:spcPct val="160000"/>
              </a:lnSpc>
              <a:spcBef>
                <a:spcPts val="0"/>
              </a:spcBef>
              <a:spcAft>
                <a:spcPts val="0"/>
              </a:spcAft>
              <a:buClr>
                <a:srgbClr val="585F63"/>
              </a:buClr>
              <a:buSzPct val="100000"/>
              <a:buFont typeface="Arial"/>
              <a:buChar char="●"/>
            </a:pPr>
            <a:r>
              <a:rPr lang="fr" sz="1400">
                <a:solidFill>
                  <a:srgbClr val="585F63"/>
                </a:solidFill>
                <a:highlight>
                  <a:srgbClr val="FFFFFF"/>
                </a:highlight>
                <a:latin typeface="Arial"/>
                <a:ea typeface="Arial"/>
                <a:cs typeface="Arial"/>
                <a:sym typeface="Arial"/>
              </a:rPr>
              <a:t>MongoDB database indexes every field in the documents with primary and secondary indices which makes it easier and takes less time to get or search data from the pool of the data.</a:t>
            </a:r>
            <a:endParaRPr sz="1400">
              <a:solidFill>
                <a:srgbClr val="585F63"/>
              </a:solidFill>
              <a:highlight>
                <a:srgbClr val="FFFFFF"/>
              </a:highlight>
              <a:latin typeface="Arial"/>
              <a:ea typeface="Arial"/>
              <a:cs typeface="Arial"/>
              <a:sym typeface="Arial"/>
            </a:endParaRPr>
          </a:p>
          <a:p>
            <a:pPr indent="-304165" lvl="0" marL="457200" rtl="0" algn="l">
              <a:lnSpc>
                <a:spcPct val="160000"/>
              </a:lnSpc>
              <a:spcBef>
                <a:spcPts val="0"/>
              </a:spcBef>
              <a:spcAft>
                <a:spcPts val="0"/>
              </a:spcAft>
              <a:buClr>
                <a:srgbClr val="585F63"/>
              </a:buClr>
              <a:buSzPct val="100000"/>
              <a:buFont typeface="Arial"/>
              <a:buChar char="●"/>
            </a:pPr>
            <a:r>
              <a:rPr lang="fr" sz="1400">
                <a:solidFill>
                  <a:srgbClr val="585F63"/>
                </a:solidFill>
                <a:highlight>
                  <a:srgbClr val="FFFFFF"/>
                </a:highlight>
                <a:latin typeface="Arial"/>
                <a:ea typeface="Arial"/>
                <a:cs typeface="Arial"/>
                <a:sym typeface="Arial"/>
              </a:rPr>
              <a:t>MongoDB also allows to perform operations on the grouped data and get a single result or computed result. It provides three different aggregations, namely, aggregation pipeline, map-reduce function, and single-purpose aggregation methods.</a:t>
            </a:r>
            <a:endParaRPr sz="1400">
              <a:solidFill>
                <a:srgbClr val="585F63"/>
              </a:solidFill>
              <a:highlight>
                <a:srgbClr val="FFFFFF"/>
              </a:highlight>
              <a:latin typeface="Arial"/>
              <a:ea typeface="Arial"/>
              <a:cs typeface="Arial"/>
              <a:sym typeface="Arial"/>
            </a:endParaRPr>
          </a:p>
          <a:p>
            <a:pPr indent="0" lvl="0" marL="457200" rtl="0" algn="l">
              <a:lnSpc>
                <a:spcPct val="160000"/>
              </a:lnSpc>
              <a:spcBef>
                <a:spcPts val="1400"/>
              </a:spcBef>
              <a:spcAft>
                <a:spcPts val="0"/>
              </a:spcAft>
              <a:buNone/>
            </a:pPr>
            <a:r>
              <a:t/>
            </a:r>
            <a:endParaRPr sz="1400">
              <a:solidFill>
                <a:srgbClr val="585F63"/>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2500">
                <a:solidFill>
                  <a:srgbClr val="980000"/>
                </a:solidFill>
                <a:highlight>
                  <a:srgbClr val="FFFFFF"/>
                </a:highlight>
                <a:latin typeface="Arial"/>
                <a:ea typeface="Arial"/>
                <a:cs typeface="Arial"/>
                <a:sym typeface="Arial"/>
              </a:rPr>
              <a:t>Functionalities of SQL</a:t>
            </a:r>
            <a:endParaRPr sz="4600">
              <a:solidFill>
                <a:srgbClr val="980000"/>
              </a:solidFill>
            </a:endParaRPr>
          </a:p>
        </p:txBody>
      </p:sp>
      <p:sp>
        <p:nvSpPr>
          <p:cNvPr id="147" name="Google Shape;147;p16"/>
          <p:cNvSpPr txBox="1"/>
          <p:nvPr>
            <p:ph idx="1" type="body"/>
          </p:nvPr>
        </p:nvSpPr>
        <p:spPr>
          <a:xfrm>
            <a:off x="819150" y="1732450"/>
            <a:ext cx="7505700" cy="27063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None/>
            </a:pPr>
            <a:r>
              <a:rPr lang="fr" sz="1200">
                <a:solidFill>
                  <a:srgbClr val="4A4A4A"/>
                </a:solidFill>
                <a:latin typeface="Arial"/>
                <a:ea typeface="Arial"/>
                <a:cs typeface="Arial"/>
                <a:sym typeface="Arial"/>
              </a:rPr>
              <a:t> </a:t>
            </a:r>
            <a:endParaRPr sz="1200">
              <a:solidFill>
                <a:srgbClr val="4A4A4A"/>
              </a:solidFill>
              <a:latin typeface="Arial"/>
              <a:ea typeface="Arial"/>
              <a:cs typeface="Arial"/>
              <a:sym typeface="Arial"/>
            </a:endParaRPr>
          </a:p>
          <a:p>
            <a:pPr indent="0" lvl="0" marL="0" rtl="0" algn="just">
              <a:lnSpc>
                <a:spcPct val="170000"/>
              </a:lnSpc>
              <a:spcBef>
                <a:spcPts val="1200"/>
              </a:spcBef>
              <a:spcAft>
                <a:spcPts val="0"/>
              </a:spcAft>
              <a:buNone/>
            </a:pPr>
            <a:r>
              <a:rPr lang="fr" sz="1200">
                <a:solidFill>
                  <a:srgbClr val="4A4A4A"/>
                </a:solidFill>
                <a:latin typeface="Arial"/>
                <a:ea typeface="Arial"/>
                <a:cs typeface="Arial"/>
                <a:sym typeface="Arial"/>
              </a:rPr>
              <a:t>SQL has many in-built functions used to perform string concatenations, mathematical calculations etc.</a:t>
            </a:r>
            <a:endParaRPr sz="1200">
              <a:solidFill>
                <a:srgbClr val="4A4A4A"/>
              </a:solidFill>
              <a:latin typeface="Arial"/>
              <a:ea typeface="Arial"/>
              <a:cs typeface="Arial"/>
              <a:sym typeface="Arial"/>
            </a:endParaRPr>
          </a:p>
          <a:p>
            <a:pPr indent="0" lvl="0" marL="0" rtl="0" algn="just">
              <a:lnSpc>
                <a:spcPct val="170000"/>
              </a:lnSpc>
              <a:spcBef>
                <a:spcPts val="1200"/>
              </a:spcBef>
              <a:spcAft>
                <a:spcPts val="0"/>
              </a:spcAft>
              <a:buNone/>
            </a:pPr>
            <a:r>
              <a:rPr lang="fr" sz="1200">
                <a:solidFill>
                  <a:srgbClr val="4A4A4A"/>
                </a:solidFill>
                <a:latin typeface="Arial"/>
                <a:ea typeface="Arial"/>
                <a:cs typeface="Arial"/>
                <a:sym typeface="Arial"/>
              </a:rPr>
              <a:t>SQL functions are categorized into the following two categories:</a:t>
            </a:r>
            <a:endParaRPr sz="1200">
              <a:solidFill>
                <a:srgbClr val="4A4A4A"/>
              </a:solidFill>
              <a:latin typeface="Arial"/>
              <a:ea typeface="Arial"/>
              <a:cs typeface="Arial"/>
              <a:sym typeface="Arial"/>
            </a:endParaRPr>
          </a:p>
          <a:p>
            <a:pPr indent="-304800" lvl="0" marL="457200" rtl="0" algn="l">
              <a:spcBef>
                <a:spcPts val="1200"/>
              </a:spcBef>
              <a:spcAft>
                <a:spcPts val="0"/>
              </a:spcAft>
              <a:buClr>
                <a:srgbClr val="4A4A4A"/>
              </a:buClr>
              <a:buSzPts val="1200"/>
              <a:buFont typeface="Arial"/>
              <a:buAutoNum type="arabicPeriod"/>
            </a:pPr>
            <a:r>
              <a:rPr b="1" lang="fr" sz="1200">
                <a:solidFill>
                  <a:srgbClr val="4A4A4A"/>
                </a:solidFill>
                <a:latin typeface="Arial"/>
                <a:ea typeface="Arial"/>
                <a:cs typeface="Arial"/>
                <a:sym typeface="Arial"/>
              </a:rPr>
              <a:t>Aggregate Functions</a:t>
            </a:r>
            <a:endParaRPr b="1" sz="1200">
              <a:solidFill>
                <a:srgbClr val="4A4A4A"/>
              </a:solidFill>
              <a:latin typeface="Arial"/>
              <a:ea typeface="Arial"/>
              <a:cs typeface="Arial"/>
              <a:sym typeface="Arial"/>
            </a:endParaRPr>
          </a:p>
          <a:p>
            <a:pPr indent="-304800" lvl="0" marL="457200" rtl="0" algn="l">
              <a:spcBef>
                <a:spcPts val="0"/>
              </a:spcBef>
              <a:spcAft>
                <a:spcPts val="0"/>
              </a:spcAft>
              <a:buClr>
                <a:srgbClr val="4A4A4A"/>
              </a:buClr>
              <a:buSzPts val="1200"/>
              <a:buFont typeface="Arial"/>
              <a:buAutoNum type="arabicPeriod"/>
            </a:pPr>
            <a:r>
              <a:rPr b="1" lang="fr" sz="1200">
                <a:solidFill>
                  <a:srgbClr val="4A4A4A"/>
                </a:solidFill>
                <a:latin typeface="Arial"/>
                <a:ea typeface="Arial"/>
                <a:cs typeface="Arial"/>
                <a:sym typeface="Arial"/>
              </a:rPr>
              <a:t>Scalar Functions</a:t>
            </a:r>
            <a:endParaRPr b="1" sz="1200">
              <a:solidFill>
                <a:srgbClr val="4A4A4A"/>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77750" y="283575"/>
            <a:ext cx="7505700" cy="7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accent5"/>
                </a:solidFill>
              </a:rPr>
              <a:t>comparison between MongoDB and SQL</a:t>
            </a:r>
            <a:endParaRPr>
              <a:solidFill>
                <a:schemeClr val="accent5"/>
              </a:solidFill>
            </a:endParaRPr>
          </a:p>
        </p:txBody>
      </p:sp>
      <p:pic>
        <p:nvPicPr>
          <p:cNvPr id="153" name="Google Shape;153;p17"/>
          <p:cNvPicPr preferRelativeResize="0"/>
          <p:nvPr/>
        </p:nvPicPr>
        <p:blipFill>
          <a:blip r:embed="rId3">
            <a:alphaModFix/>
          </a:blip>
          <a:stretch>
            <a:fillRect/>
          </a:stretch>
        </p:blipFill>
        <p:spPr>
          <a:xfrm>
            <a:off x="685100" y="1008000"/>
            <a:ext cx="7834275" cy="359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