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1" r:id="rId6"/>
    <p:sldId id="257" r:id="rId7"/>
    <p:sldId id="262" r:id="rId8"/>
    <p:sldId id="263" r:id="rId9"/>
    <p:sldId id="264" r:id="rId10"/>
    <p:sldId id="273" r:id="rId11"/>
    <p:sldId id="266" r:id="rId12"/>
    <p:sldId id="267" r:id="rId13"/>
    <p:sldId id="276"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F660AB-940C-4BFC-B77D-507BB821645F}" v="14" dt="2023-04-25T23:31:28.9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11" autoAdjust="0"/>
  </p:normalViewPr>
  <p:slideViewPr>
    <p:cSldViewPr snapToGrid="0">
      <p:cViewPr>
        <p:scale>
          <a:sx n="78" d="100"/>
          <a:sy n="78" d="100"/>
        </p:scale>
        <p:origin x="31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554432-93D0-4941-A87A-EADC83B2341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B40403F-E0E6-4B3A-8222-37C2903163A9}">
      <dgm:prSet/>
      <dgm:spPr/>
      <dgm:t>
        <a:bodyPr/>
        <a:lstStyle/>
        <a:p>
          <a:r>
            <a:rPr lang="en-US" dirty="0"/>
            <a:t>We have performed different evaluation metrics to quantify the ability of various deep learning approaches. </a:t>
          </a:r>
        </a:p>
      </dgm:t>
    </dgm:pt>
    <dgm:pt modelId="{47E931AF-9FA5-43C1-88D1-2D2ADE943F2C}" type="parTrans" cxnId="{0BF293A1-296C-47D6-B8DC-9A6A3A84E0EF}">
      <dgm:prSet/>
      <dgm:spPr/>
      <dgm:t>
        <a:bodyPr/>
        <a:lstStyle/>
        <a:p>
          <a:endParaRPr lang="en-US"/>
        </a:p>
      </dgm:t>
    </dgm:pt>
    <dgm:pt modelId="{51163021-14B0-4090-9650-860CD7F14C0A}" type="sibTrans" cxnId="{0BF293A1-296C-47D6-B8DC-9A6A3A84E0EF}">
      <dgm:prSet/>
      <dgm:spPr/>
      <dgm:t>
        <a:bodyPr/>
        <a:lstStyle/>
        <a:p>
          <a:endParaRPr lang="en-US"/>
        </a:p>
      </dgm:t>
    </dgm:pt>
    <dgm:pt modelId="{C4EC856A-F3C7-469A-AB0C-CBC9E512C630}">
      <dgm:prSet/>
      <dgm:spPr/>
      <dgm:t>
        <a:bodyPr/>
        <a:lstStyle/>
        <a:p>
          <a:r>
            <a:rPr lang="en-US" dirty="0"/>
            <a:t>The goal is to capture and accurately assess the difference in image quality that has been converted using different models. </a:t>
          </a:r>
        </a:p>
      </dgm:t>
    </dgm:pt>
    <dgm:pt modelId="{5FF64F9A-BBE4-4348-B310-FC33561C9CD0}" type="parTrans" cxnId="{5809886A-7690-4C1C-953C-9E4E1319E3A8}">
      <dgm:prSet/>
      <dgm:spPr/>
      <dgm:t>
        <a:bodyPr/>
        <a:lstStyle/>
        <a:p>
          <a:endParaRPr lang="en-US"/>
        </a:p>
      </dgm:t>
    </dgm:pt>
    <dgm:pt modelId="{E9D150D8-451E-45F8-8959-355BB9C46FCB}" type="sibTrans" cxnId="{5809886A-7690-4C1C-953C-9E4E1319E3A8}">
      <dgm:prSet/>
      <dgm:spPr/>
      <dgm:t>
        <a:bodyPr/>
        <a:lstStyle/>
        <a:p>
          <a:endParaRPr lang="en-US"/>
        </a:p>
      </dgm:t>
    </dgm:pt>
    <dgm:pt modelId="{A3C2D9F8-0A16-4EEC-BDE3-D41F247BD880}">
      <dgm:prSet/>
      <dgm:spPr/>
      <dgm:t>
        <a:bodyPr/>
        <a:lstStyle/>
        <a:p>
          <a:r>
            <a:rPr lang="en-US" dirty="0"/>
            <a:t>The visual difference can be used to assess image quality, as well as subjective and objective measures. While subjective measurement is concerned with the visual impact on human eyes, objective measurement is concerned with the pixel values.</a:t>
          </a:r>
        </a:p>
      </dgm:t>
    </dgm:pt>
    <dgm:pt modelId="{CD9221BB-054E-4425-AD03-78115368F4C9}" type="parTrans" cxnId="{778E6F94-3DB1-4A30-B05D-E153DCB103EE}">
      <dgm:prSet/>
      <dgm:spPr/>
      <dgm:t>
        <a:bodyPr/>
        <a:lstStyle/>
        <a:p>
          <a:endParaRPr lang="en-US"/>
        </a:p>
      </dgm:t>
    </dgm:pt>
    <dgm:pt modelId="{D05D0F18-5957-48C8-844D-3124EE3E1EC6}" type="sibTrans" cxnId="{778E6F94-3DB1-4A30-B05D-E153DCB103EE}">
      <dgm:prSet/>
      <dgm:spPr/>
      <dgm:t>
        <a:bodyPr/>
        <a:lstStyle/>
        <a:p>
          <a:endParaRPr lang="en-US"/>
        </a:p>
      </dgm:t>
    </dgm:pt>
    <dgm:pt modelId="{F022BD75-480F-4A29-A319-6616F82D9665}" type="pres">
      <dgm:prSet presAssocID="{43554432-93D0-4941-A87A-EADC83B23412}" presName="linear" presStyleCnt="0">
        <dgm:presLayoutVars>
          <dgm:animLvl val="lvl"/>
          <dgm:resizeHandles val="exact"/>
        </dgm:presLayoutVars>
      </dgm:prSet>
      <dgm:spPr/>
    </dgm:pt>
    <dgm:pt modelId="{BCE439CF-02D2-4DCB-A781-9FD9CAB7B347}" type="pres">
      <dgm:prSet presAssocID="{7B40403F-E0E6-4B3A-8222-37C2903163A9}" presName="parentText" presStyleLbl="node1" presStyleIdx="0" presStyleCnt="3">
        <dgm:presLayoutVars>
          <dgm:chMax val="0"/>
          <dgm:bulletEnabled val="1"/>
        </dgm:presLayoutVars>
      </dgm:prSet>
      <dgm:spPr/>
    </dgm:pt>
    <dgm:pt modelId="{01299001-F5A6-4F3E-850E-FCFB1130C50B}" type="pres">
      <dgm:prSet presAssocID="{51163021-14B0-4090-9650-860CD7F14C0A}" presName="spacer" presStyleCnt="0"/>
      <dgm:spPr/>
    </dgm:pt>
    <dgm:pt modelId="{B4092E60-1FF8-44EC-B647-50DFA1A81FFD}" type="pres">
      <dgm:prSet presAssocID="{C4EC856A-F3C7-469A-AB0C-CBC9E512C630}" presName="parentText" presStyleLbl="node1" presStyleIdx="1" presStyleCnt="3">
        <dgm:presLayoutVars>
          <dgm:chMax val="0"/>
          <dgm:bulletEnabled val="1"/>
        </dgm:presLayoutVars>
      </dgm:prSet>
      <dgm:spPr/>
    </dgm:pt>
    <dgm:pt modelId="{BDD9A8CC-9C93-48DD-A864-7FA96EB05530}" type="pres">
      <dgm:prSet presAssocID="{E9D150D8-451E-45F8-8959-355BB9C46FCB}" presName="spacer" presStyleCnt="0"/>
      <dgm:spPr/>
    </dgm:pt>
    <dgm:pt modelId="{7DDD5117-6578-4A7A-89F9-0582DC366AFA}" type="pres">
      <dgm:prSet presAssocID="{A3C2D9F8-0A16-4EEC-BDE3-D41F247BD880}" presName="parentText" presStyleLbl="node1" presStyleIdx="2" presStyleCnt="3">
        <dgm:presLayoutVars>
          <dgm:chMax val="0"/>
          <dgm:bulletEnabled val="1"/>
        </dgm:presLayoutVars>
      </dgm:prSet>
      <dgm:spPr/>
    </dgm:pt>
  </dgm:ptLst>
  <dgm:cxnLst>
    <dgm:cxn modelId="{D98ABC28-DCB0-4E29-9EA3-CDACC315F352}" type="presOf" srcId="{7B40403F-E0E6-4B3A-8222-37C2903163A9}" destId="{BCE439CF-02D2-4DCB-A781-9FD9CAB7B347}" srcOrd="0" destOrd="0" presId="urn:microsoft.com/office/officeart/2005/8/layout/vList2"/>
    <dgm:cxn modelId="{4575AB32-4B44-49A4-AF34-5A8F10E5D40D}" type="presOf" srcId="{C4EC856A-F3C7-469A-AB0C-CBC9E512C630}" destId="{B4092E60-1FF8-44EC-B647-50DFA1A81FFD}" srcOrd="0" destOrd="0" presId="urn:microsoft.com/office/officeart/2005/8/layout/vList2"/>
    <dgm:cxn modelId="{5809886A-7690-4C1C-953C-9E4E1319E3A8}" srcId="{43554432-93D0-4941-A87A-EADC83B23412}" destId="{C4EC856A-F3C7-469A-AB0C-CBC9E512C630}" srcOrd="1" destOrd="0" parTransId="{5FF64F9A-BBE4-4348-B310-FC33561C9CD0}" sibTransId="{E9D150D8-451E-45F8-8959-355BB9C46FCB}"/>
    <dgm:cxn modelId="{1A692A72-C1EE-441C-A2D2-1073F40A9DCD}" type="presOf" srcId="{43554432-93D0-4941-A87A-EADC83B23412}" destId="{F022BD75-480F-4A29-A319-6616F82D9665}" srcOrd="0" destOrd="0" presId="urn:microsoft.com/office/officeart/2005/8/layout/vList2"/>
    <dgm:cxn modelId="{778E6F94-3DB1-4A30-B05D-E153DCB103EE}" srcId="{43554432-93D0-4941-A87A-EADC83B23412}" destId="{A3C2D9F8-0A16-4EEC-BDE3-D41F247BD880}" srcOrd="2" destOrd="0" parTransId="{CD9221BB-054E-4425-AD03-78115368F4C9}" sibTransId="{D05D0F18-5957-48C8-844D-3124EE3E1EC6}"/>
    <dgm:cxn modelId="{0BF293A1-296C-47D6-B8DC-9A6A3A84E0EF}" srcId="{43554432-93D0-4941-A87A-EADC83B23412}" destId="{7B40403F-E0E6-4B3A-8222-37C2903163A9}" srcOrd="0" destOrd="0" parTransId="{47E931AF-9FA5-43C1-88D1-2D2ADE943F2C}" sibTransId="{51163021-14B0-4090-9650-860CD7F14C0A}"/>
    <dgm:cxn modelId="{914E21AD-5167-4D08-B780-59204D947492}" type="presOf" srcId="{A3C2D9F8-0A16-4EEC-BDE3-D41F247BD880}" destId="{7DDD5117-6578-4A7A-89F9-0582DC366AFA}" srcOrd="0" destOrd="0" presId="urn:microsoft.com/office/officeart/2005/8/layout/vList2"/>
    <dgm:cxn modelId="{D4932216-9E64-4866-B4F0-67A531AA5742}" type="presParOf" srcId="{F022BD75-480F-4A29-A319-6616F82D9665}" destId="{BCE439CF-02D2-4DCB-A781-9FD9CAB7B347}" srcOrd="0" destOrd="0" presId="urn:microsoft.com/office/officeart/2005/8/layout/vList2"/>
    <dgm:cxn modelId="{7BF680A5-DA64-480A-9BCC-50A45ADA27AC}" type="presParOf" srcId="{F022BD75-480F-4A29-A319-6616F82D9665}" destId="{01299001-F5A6-4F3E-850E-FCFB1130C50B}" srcOrd="1" destOrd="0" presId="urn:microsoft.com/office/officeart/2005/8/layout/vList2"/>
    <dgm:cxn modelId="{17BE6418-A337-4161-8DD2-4A908FA65C31}" type="presParOf" srcId="{F022BD75-480F-4A29-A319-6616F82D9665}" destId="{B4092E60-1FF8-44EC-B647-50DFA1A81FFD}" srcOrd="2" destOrd="0" presId="urn:microsoft.com/office/officeart/2005/8/layout/vList2"/>
    <dgm:cxn modelId="{9F2598FE-DFA4-4C10-A742-BFDE31E221A3}" type="presParOf" srcId="{F022BD75-480F-4A29-A319-6616F82D9665}" destId="{BDD9A8CC-9C93-48DD-A864-7FA96EB05530}" srcOrd="3" destOrd="0" presId="urn:microsoft.com/office/officeart/2005/8/layout/vList2"/>
    <dgm:cxn modelId="{64231FE1-4FA2-43C1-A8B0-98D6E1C099E6}" type="presParOf" srcId="{F022BD75-480F-4A29-A319-6616F82D9665}" destId="{7DDD5117-6578-4A7A-89F9-0582DC366AF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7809DF-FCFF-443C-A157-765B1732B90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FD9429A-D860-4BBD-9E16-34C7EE7D9C0D}">
      <dgm:prSet/>
      <dgm:spPr/>
      <dgm:t>
        <a:bodyPr/>
        <a:lstStyle/>
        <a:p>
          <a:pPr>
            <a:lnSpc>
              <a:spcPct val="100000"/>
            </a:lnSpc>
          </a:pPr>
          <a:r>
            <a:rPr lang="en-US" dirty="0"/>
            <a:t>⦁ The dataset generated from the Kaggle which has high-resolution and low-resolution images. We will be using high-resolution images to train the data.</a:t>
          </a:r>
        </a:p>
      </dgm:t>
    </dgm:pt>
    <dgm:pt modelId="{4B2E7041-45DA-4291-BCA0-8FEA9FC91613}" type="parTrans" cxnId="{FDBF197D-D2E4-4A83-8030-B92C5EB9F102}">
      <dgm:prSet/>
      <dgm:spPr/>
      <dgm:t>
        <a:bodyPr/>
        <a:lstStyle/>
        <a:p>
          <a:endParaRPr lang="en-US"/>
        </a:p>
      </dgm:t>
    </dgm:pt>
    <dgm:pt modelId="{39581C1A-46AC-4F53-9ADD-7218EAA00A29}" type="sibTrans" cxnId="{FDBF197D-D2E4-4A83-8030-B92C5EB9F102}">
      <dgm:prSet/>
      <dgm:spPr/>
      <dgm:t>
        <a:bodyPr/>
        <a:lstStyle/>
        <a:p>
          <a:endParaRPr lang="en-US"/>
        </a:p>
      </dgm:t>
    </dgm:pt>
    <dgm:pt modelId="{15EFF698-CC14-4615-9D41-F0298992EAE4}">
      <dgm:prSet/>
      <dgm:spPr/>
      <dgm:t>
        <a:bodyPr/>
        <a:lstStyle/>
        <a:p>
          <a:pPr>
            <a:lnSpc>
              <a:spcPct val="100000"/>
            </a:lnSpc>
          </a:pPr>
          <a:r>
            <a:rPr lang="en-US" dirty="0"/>
            <a:t>⦁ The super-resolution GAN uses a deep network combined with an adversary network to produce images with a higher resolution.</a:t>
          </a:r>
        </a:p>
      </dgm:t>
    </dgm:pt>
    <dgm:pt modelId="{444F28AB-4507-4FCA-A56C-E91799ABFA6F}" type="parTrans" cxnId="{6009D2AF-F0C1-4060-B0DE-8A500F69993E}">
      <dgm:prSet/>
      <dgm:spPr/>
      <dgm:t>
        <a:bodyPr/>
        <a:lstStyle/>
        <a:p>
          <a:endParaRPr lang="en-US"/>
        </a:p>
      </dgm:t>
    </dgm:pt>
    <dgm:pt modelId="{B609AB70-26E3-4621-8168-5CE772EA448C}" type="sibTrans" cxnId="{6009D2AF-F0C1-4060-B0DE-8A500F69993E}">
      <dgm:prSet/>
      <dgm:spPr/>
      <dgm:t>
        <a:bodyPr/>
        <a:lstStyle/>
        <a:p>
          <a:endParaRPr lang="en-US"/>
        </a:p>
      </dgm:t>
    </dgm:pt>
    <dgm:pt modelId="{D1C842E8-FF4D-4171-8284-E1A12ABC2592}">
      <dgm:prSet/>
      <dgm:spPr/>
      <dgm:t>
        <a:bodyPr/>
        <a:lstStyle/>
        <a:p>
          <a:pPr>
            <a:lnSpc>
              <a:spcPct val="100000"/>
            </a:lnSpc>
          </a:pPr>
          <a:r>
            <a:rPr lang="en-US" dirty="0"/>
            <a:t>⦁ For future enhancement, we can build models with more layers to make it more stable.</a:t>
          </a:r>
        </a:p>
      </dgm:t>
    </dgm:pt>
    <dgm:pt modelId="{2FDB44AD-7C94-4184-B89F-B8EB46677E97}" type="parTrans" cxnId="{3F186AA0-83AB-4121-8D8A-91EE47081F34}">
      <dgm:prSet/>
      <dgm:spPr/>
      <dgm:t>
        <a:bodyPr/>
        <a:lstStyle/>
        <a:p>
          <a:endParaRPr lang="en-US"/>
        </a:p>
      </dgm:t>
    </dgm:pt>
    <dgm:pt modelId="{CAE61F2C-0D98-499A-B416-365CEE5CD3B6}" type="sibTrans" cxnId="{3F186AA0-83AB-4121-8D8A-91EE47081F34}">
      <dgm:prSet/>
      <dgm:spPr/>
      <dgm:t>
        <a:bodyPr/>
        <a:lstStyle/>
        <a:p>
          <a:endParaRPr lang="en-US"/>
        </a:p>
      </dgm:t>
    </dgm:pt>
    <dgm:pt modelId="{4C623A2E-0792-4E1B-83EB-5CBE48E462FC}" type="pres">
      <dgm:prSet presAssocID="{E67809DF-FCFF-443C-A157-765B1732B903}" presName="root" presStyleCnt="0">
        <dgm:presLayoutVars>
          <dgm:dir/>
          <dgm:resizeHandles val="exact"/>
        </dgm:presLayoutVars>
      </dgm:prSet>
      <dgm:spPr/>
    </dgm:pt>
    <dgm:pt modelId="{94BE7ED2-3DE2-461D-8AF1-41158FFD83EE}" type="pres">
      <dgm:prSet presAssocID="{4FD9429A-D860-4BBD-9E16-34C7EE7D9C0D}" presName="compNode" presStyleCnt="0"/>
      <dgm:spPr/>
    </dgm:pt>
    <dgm:pt modelId="{4A21101A-9DF3-47A8-9CC1-40AF7329A005}" type="pres">
      <dgm:prSet presAssocID="{4FD9429A-D860-4BBD-9E16-34C7EE7D9C0D}" presName="bgRect" presStyleLbl="bgShp" presStyleIdx="0" presStyleCnt="3"/>
      <dgm:spPr/>
    </dgm:pt>
    <dgm:pt modelId="{E0D3724B-5566-4D05-857D-C8A198EC8533}" type="pres">
      <dgm:prSet presAssocID="{4FD9429A-D860-4BBD-9E16-34C7EE7D9C0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39CEB8D5-EB8C-4E3E-8915-95B640ED6C4F}" type="pres">
      <dgm:prSet presAssocID="{4FD9429A-D860-4BBD-9E16-34C7EE7D9C0D}" presName="spaceRect" presStyleCnt="0"/>
      <dgm:spPr/>
    </dgm:pt>
    <dgm:pt modelId="{2C1AB49C-2EDF-40A7-BDFA-7F8CBC06EBAF}" type="pres">
      <dgm:prSet presAssocID="{4FD9429A-D860-4BBD-9E16-34C7EE7D9C0D}" presName="parTx" presStyleLbl="revTx" presStyleIdx="0" presStyleCnt="3">
        <dgm:presLayoutVars>
          <dgm:chMax val="0"/>
          <dgm:chPref val="0"/>
        </dgm:presLayoutVars>
      </dgm:prSet>
      <dgm:spPr/>
    </dgm:pt>
    <dgm:pt modelId="{CCF1ED05-539E-44F7-BAFE-29320049B461}" type="pres">
      <dgm:prSet presAssocID="{39581C1A-46AC-4F53-9ADD-7218EAA00A29}" presName="sibTrans" presStyleCnt="0"/>
      <dgm:spPr/>
    </dgm:pt>
    <dgm:pt modelId="{0E192272-F4C8-460F-9A44-FC7ED27E2F57}" type="pres">
      <dgm:prSet presAssocID="{15EFF698-CC14-4615-9D41-F0298992EAE4}" presName="compNode" presStyleCnt="0"/>
      <dgm:spPr/>
    </dgm:pt>
    <dgm:pt modelId="{78054DBF-B5A4-4AD9-8644-9D41E63F9827}" type="pres">
      <dgm:prSet presAssocID="{15EFF698-CC14-4615-9D41-F0298992EAE4}" presName="bgRect" presStyleLbl="bgShp" presStyleIdx="1" presStyleCnt="3"/>
      <dgm:spPr/>
    </dgm:pt>
    <dgm:pt modelId="{9F0420B9-F6F2-4D53-8C38-432605F89C61}" type="pres">
      <dgm:prSet presAssocID="{15EFF698-CC14-4615-9D41-F0298992EAE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468C5AC7-A7D2-420F-BF19-FA60A5199697}" type="pres">
      <dgm:prSet presAssocID="{15EFF698-CC14-4615-9D41-F0298992EAE4}" presName="spaceRect" presStyleCnt="0"/>
      <dgm:spPr/>
    </dgm:pt>
    <dgm:pt modelId="{7872D9D8-9B8D-4902-9775-E1473463B102}" type="pres">
      <dgm:prSet presAssocID="{15EFF698-CC14-4615-9D41-F0298992EAE4}" presName="parTx" presStyleLbl="revTx" presStyleIdx="1" presStyleCnt="3">
        <dgm:presLayoutVars>
          <dgm:chMax val="0"/>
          <dgm:chPref val="0"/>
        </dgm:presLayoutVars>
      </dgm:prSet>
      <dgm:spPr/>
    </dgm:pt>
    <dgm:pt modelId="{024D21FC-D406-4625-8748-4EB51142E865}" type="pres">
      <dgm:prSet presAssocID="{B609AB70-26E3-4621-8168-5CE772EA448C}" presName="sibTrans" presStyleCnt="0"/>
      <dgm:spPr/>
    </dgm:pt>
    <dgm:pt modelId="{0F45E526-A68D-468F-8578-C9293601492E}" type="pres">
      <dgm:prSet presAssocID="{D1C842E8-FF4D-4171-8284-E1A12ABC2592}" presName="compNode" presStyleCnt="0"/>
      <dgm:spPr/>
    </dgm:pt>
    <dgm:pt modelId="{82969DA4-4C7B-4957-9AE2-D67F97AE329B}" type="pres">
      <dgm:prSet presAssocID="{D1C842E8-FF4D-4171-8284-E1A12ABC2592}" presName="bgRect" presStyleLbl="bgShp" presStyleIdx="2" presStyleCnt="3"/>
      <dgm:spPr/>
    </dgm:pt>
    <dgm:pt modelId="{07718092-4345-4F88-99A1-8D90AA802EE5}" type="pres">
      <dgm:prSet presAssocID="{D1C842E8-FF4D-4171-8284-E1A12ABC25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ber"/>
        </a:ext>
      </dgm:extLst>
    </dgm:pt>
    <dgm:pt modelId="{44A1F2FB-9275-43AB-B33E-D32152F4A726}" type="pres">
      <dgm:prSet presAssocID="{D1C842E8-FF4D-4171-8284-E1A12ABC2592}" presName="spaceRect" presStyleCnt="0"/>
      <dgm:spPr/>
    </dgm:pt>
    <dgm:pt modelId="{9B2D4C4F-C7F3-4D03-8F85-70A180CB53E2}" type="pres">
      <dgm:prSet presAssocID="{D1C842E8-FF4D-4171-8284-E1A12ABC2592}" presName="parTx" presStyleLbl="revTx" presStyleIdx="2" presStyleCnt="3">
        <dgm:presLayoutVars>
          <dgm:chMax val="0"/>
          <dgm:chPref val="0"/>
        </dgm:presLayoutVars>
      </dgm:prSet>
      <dgm:spPr/>
    </dgm:pt>
  </dgm:ptLst>
  <dgm:cxnLst>
    <dgm:cxn modelId="{FDBF197D-D2E4-4A83-8030-B92C5EB9F102}" srcId="{E67809DF-FCFF-443C-A157-765B1732B903}" destId="{4FD9429A-D860-4BBD-9E16-34C7EE7D9C0D}" srcOrd="0" destOrd="0" parTransId="{4B2E7041-45DA-4291-BCA0-8FEA9FC91613}" sibTransId="{39581C1A-46AC-4F53-9ADD-7218EAA00A29}"/>
    <dgm:cxn modelId="{23BB1D8D-B56B-47A2-9441-84E207B36432}" type="presOf" srcId="{D1C842E8-FF4D-4171-8284-E1A12ABC2592}" destId="{9B2D4C4F-C7F3-4D03-8F85-70A180CB53E2}" srcOrd="0" destOrd="0" presId="urn:microsoft.com/office/officeart/2018/2/layout/IconVerticalSolidList"/>
    <dgm:cxn modelId="{AC283890-8DF7-4E92-8585-ED7CAF95EBD1}" type="presOf" srcId="{15EFF698-CC14-4615-9D41-F0298992EAE4}" destId="{7872D9D8-9B8D-4902-9775-E1473463B102}" srcOrd="0" destOrd="0" presId="urn:microsoft.com/office/officeart/2018/2/layout/IconVerticalSolidList"/>
    <dgm:cxn modelId="{3F186AA0-83AB-4121-8D8A-91EE47081F34}" srcId="{E67809DF-FCFF-443C-A157-765B1732B903}" destId="{D1C842E8-FF4D-4171-8284-E1A12ABC2592}" srcOrd="2" destOrd="0" parTransId="{2FDB44AD-7C94-4184-B89F-B8EB46677E97}" sibTransId="{CAE61F2C-0D98-499A-B416-365CEE5CD3B6}"/>
    <dgm:cxn modelId="{6009D2AF-F0C1-4060-B0DE-8A500F69993E}" srcId="{E67809DF-FCFF-443C-A157-765B1732B903}" destId="{15EFF698-CC14-4615-9D41-F0298992EAE4}" srcOrd="1" destOrd="0" parTransId="{444F28AB-4507-4FCA-A56C-E91799ABFA6F}" sibTransId="{B609AB70-26E3-4621-8168-5CE772EA448C}"/>
    <dgm:cxn modelId="{790A0FB5-C084-41B0-972F-015821DE7D76}" type="presOf" srcId="{E67809DF-FCFF-443C-A157-765B1732B903}" destId="{4C623A2E-0792-4E1B-83EB-5CBE48E462FC}" srcOrd="0" destOrd="0" presId="urn:microsoft.com/office/officeart/2018/2/layout/IconVerticalSolidList"/>
    <dgm:cxn modelId="{0B509FFA-8ADB-42BA-B257-A4AB5ACFBAE1}" type="presOf" srcId="{4FD9429A-D860-4BBD-9E16-34C7EE7D9C0D}" destId="{2C1AB49C-2EDF-40A7-BDFA-7F8CBC06EBAF}" srcOrd="0" destOrd="0" presId="urn:microsoft.com/office/officeart/2018/2/layout/IconVerticalSolidList"/>
    <dgm:cxn modelId="{712A525A-E854-4CC3-8797-829AD8FD3703}" type="presParOf" srcId="{4C623A2E-0792-4E1B-83EB-5CBE48E462FC}" destId="{94BE7ED2-3DE2-461D-8AF1-41158FFD83EE}" srcOrd="0" destOrd="0" presId="urn:microsoft.com/office/officeart/2018/2/layout/IconVerticalSolidList"/>
    <dgm:cxn modelId="{315A2D25-F35A-4A07-896F-779DE32EFF3D}" type="presParOf" srcId="{94BE7ED2-3DE2-461D-8AF1-41158FFD83EE}" destId="{4A21101A-9DF3-47A8-9CC1-40AF7329A005}" srcOrd="0" destOrd="0" presId="urn:microsoft.com/office/officeart/2018/2/layout/IconVerticalSolidList"/>
    <dgm:cxn modelId="{F6534F74-A64E-44C2-8BDB-5C3618D7B132}" type="presParOf" srcId="{94BE7ED2-3DE2-461D-8AF1-41158FFD83EE}" destId="{E0D3724B-5566-4D05-857D-C8A198EC8533}" srcOrd="1" destOrd="0" presId="urn:microsoft.com/office/officeart/2018/2/layout/IconVerticalSolidList"/>
    <dgm:cxn modelId="{323E7417-7725-4883-B009-5C5EE889DD81}" type="presParOf" srcId="{94BE7ED2-3DE2-461D-8AF1-41158FFD83EE}" destId="{39CEB8D5-EB8C-4E3E-8915-95B640ED6C4F}" srcOrd="2" destOrd="0" presId="urn:microsoft.com/office/officeart/2018/2/layout/IconVerticalSolidList"/>
    <dgm:cxn modelId="{8335A145-BCE3-4475-B39C-1E2BF6E5C6EC}" type="presParOf" srcId="{94BE7ED2-3DE2-461D-8AF1-41158FFD83EE}" destId="{2C1AB49C-2EDF-40A7-BDFA-7F8CBC06EBAF}" srcOrd="3" destOrd="0" presId="urn:microsoft.com/office/officeart/2018/2/layout/IconVerticalSolidList"/>
    <dgm:cxn modelId="{BD5485D3-53C6-4E39-A584-9B5EEE5A4084}" type="presParOf" srcId="{4C623A2E-0792-4E1B-83EB-5CBE48E462FC}" destId="{CCF1ED05-539E-44F7-BAFE-29320049B461}" srcOrd="1" destOrd="0" presId="urn:microsoft.com/office/officeart/2018/2/layout/IconVerticalSolidList"/>
    <dgm:cxn modelId="{8DEB2263-97C7-4AC1-900B-8BB8B6667220}" type="presParOf" srcId="{4C623A2E-0792-4E1B-83EB-5CBE48E462FC}" destId="{0E192272-F4C8-460F-9A44-FC7ED27E2F57}" srcOrd="2" destOrd="0" presId="urn:microsoft.com/office/officeart/2018/2/layout/IconVerticalSolidList"/>
    <dgm:cxn modelId="{9A573A4A-1C0F-4B4F-9219-FEBC81832E22}" type="presParOf" srcId="{0E192272-F4C8-460F-9A44-FC7ED27E2F57}" destId="{78054DBF-B5A4-4AD9-8644-9D41E63F9827}" srcOrd="0" destOrd="0" presId="urn:microsoft.com/office/officeart/2018/2/layout/IconVerticalSolidList"/>
    <dgm:cxn modelId="{ABCBED37-3097-457F-904C-E7325DBE55BD}" type="presParOf" srcId="{0E192272-F4C8-460F-9A44-FC7ED27E2F57}" destId="{9F0420B9-F6F2-4D53-8C38-432605F89C61}" srcOrd="1" destOrd="0" presId="urn:microsoft.com/office/officeart/2018/2/layout/IconVerticalSolidList"/>
    <dgm:cxn modelId="{0BAB65B1-372E-4DDE-B3CB-19F5F8878FA2}" type="presParOf" srcId="{0E192272-F4C8-460F-9A44-FC7ED27E2F57}" destId="{468C5AC7-A7D2-420F-BF19-FA60A5199697}" srcOrd="2" destOrd="0" presId="urn:microsoft.com/office/officeart/2018/2/layout/IconVerticalSolidList"/>
    <dgm:cxn modelId="{6B542184-32FA-49A8-BFA3-67910BF22E08}" type="presParOf" srcId="{0E192272-F4C8-460F-9A44-FC7ED27E2F57}" destId="{7872D9D8-9B8D-4902-9775-E1473463B102}" srcOrd="3" destOrd="0" presId="urn:microsoft.com/office/officeart/2018/2/layout/IconVerticalSolidList"/>
    <dgm:cxn modelId="{97D1D5BF-4C12-408C-A51B-31983EBA0789}" type="presParOf" srcId="{4C623A2E-0792-4E1B-83EB-5CBE48E462FC}" destId="{024D21FC-D406-4625-8748-4EB51142E865}" srcOrd="3" destOrd="0" presId="urn:microsoft.com/office/officeart/2018/2/layout/IconVerticalSolidList"/>
    <dgm:cxn modelId="{CE2E9732-41E3-418F-BF8A-D78666EBBD04}" type="presParOf" srcId="{4C623A2E-0792-4E1B-83EB-5CBE48E462FC}" destId="{0F45E526-A68D-468F-8578-C9293601492E}" srcOrd="4" destOrd="0" presId="urn:microsoft.com/office/officeart/2018/2/layout/IconVerticalSolidList"/>
    <dgm:cxn modelId="{BD7E3F6F-51A5-4EDF-A4DC-C416CCF63ED8}" type="presParOf" srcId="{0F45E526-A68D-468F-8578-C9293601492E}" destId="{82969DA4-4C7B-4957-9AE2-D67F97AE329B}" srcOrd="0" destOrd="0" presId="urn:microsoft.com/office/officeart/2018/2/layout/IconVerticalSolidList"/>
    <dgm:cxn modelId="{DC8B7381-7C5B-4E52-B66A-C2B46CFAFEC0}" type="presParOf" srcId="{0F45E526-A68D-468F-8578-C9293601492E}" destId="{07718092-4345-4F88-99A1-8D90AA802EE5}" srcOrd="1" destOrd="0" presId="urn:microsoft.com/office/officeart/2018/2/layout/IconVerticalSolidList"/>
    <dgm:cxn modelId="{9E43F2C6-BE28-4A53-97A7-08A9EB0BB211}" type="presParOf" srcId="{0F45E526-A68D-468F-8578-C9293601492E}" destId="{44A1F2FB-9275-43AB-B33E-D32152F4A726}" srcOrd="2" destOrd="0" presId="urn:microsoft.com/office/officeart/2018/2/layout/IconVerticalSolidList"/>
    <dgm:cxn modelId="{10FBBF6F-07C3-4B42-B966-DD904B399355}" type="presParOf" srcId="{0F45E526-A68D-468F-8578-C9293601492E}" destId="{9B2D4C4F-C7F3-4D03-8F85-70A180CB53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3CDFA1-0D49-4B1E-B6E9-D94D93F0A4D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E73E0AC-382A-46E7-8858-47BB7742EE99}">
      <dgm:prSet/>
      <dgm:spPr/>
      <dgm:t>
        <a:bodyPr/>
        <a:lstStyle/>
        <a:p>
          <a:r>
            <a:rPr lang="en-US"/>
            <a:t>To train a neural network, a low-resolution image (ILR) is generated by applying a gaussian filter to a high-resolution image (IHR) and then down sampling it by the downsampling factor r.</a:t>
          </a:r>
        </a:p>
      </dgm:t>
    </dgm:pt>
    <dgm:pt modelId="{C94B1D45-F0F6-4454-8B52-4A08112F0AD9}" type="parTrans" cxnId="{597DA7CF-0AD0-42EB-8021-FC959F235AE6}">
      <dgm:prSet/>
      <dgm:spPr/>
      <dgm:t>
        <a:bodyPr/>
        <a:lstStyle/>
        <a:p>
          <a:endParaRPr lang="en-US"/>
        </a:p>
      </dgm:t>
    </dgm:pt>
    <dgm:pt modelId="{78C99899-B75A-4115-83AB-356FDE3620C0}" type="sibTrans" cxnId="{597DA7CF-0AD0-42EB-8021-FC959F235AE6}">
      <dgm:prSet/>
      <dgm:spPr/>
      <dgm:t>
        <a:bodyPr/>
        <a:lstStyle/>
        <a:p>
          <a:endParaRPr lang="en-US"/>
        </a:p>
      </dgm:t>
    </dgm:pt>
    <dgm:pt modelId="{257F8594-7B4E-4758-8147-ECB6FB7A5F67}">
      <dgm:prSet/>
      <dgm:spPr/>
      <dgm:t>
        <a:bodyPr/>
        <a:lstStyle/>
        <a:p>
          <a:r>
            <a:rPr lang="en-US" dirty="0"/>
            <a:t>The data required for this project are images which have both high resolution and low resolution. We have acquired a Dataset from Kaggle which has High Resolution and Low Resolutions images. We will be using </a:t>
          </a:r>
          <a:r>
            <a:rPr lang="en-US" dirty="0" err="1"/>
            <a:t>highresolution</a:t>
          </a:r>
          <a:r>
            <a:rPr lang="en-US" dirty="0"/>
            <a:t> images to train the model. This dataset contains 100 high resolution images and 100 low resolution images from which we use 70 % of data to train the model and 20% for testing data. All the images in high resolution are in the same shape whereas images in low resolution data are also the same shape </a:t>
          </a:r>
        </a:p>
      </dgm:t>
    </dgm:pt>
    <dgm:pt modelId="{84092B28-86CD-4AD7-BDF2-D96D4EC98ACD}" type="parTrans" cxnId="{D6192FD5-0BED-419A-B91F-98376F707075}">
      <dgm:prSet/>
      <dgm:spPr/>
      <dgm:t>
        <a:bodyPr/>
        <a:lstStyle/>
        <a:p>
          <a:endParaRPr lang="en-US"/>
        </a:p>
      </dgm:t>
    </dgm:pt>
    <dgm:pt modelId="{DB1B9F0B-28A3-440A-9178-5B004AEAADE1}" type="sibTrans" cxnId="{D6192FD5-0BED-419A-B91F-98376F707075}">
      <dgm:prSet/>
      <dgm:spPr/>
      <dgm:t>
        <a:bodyPr/>
        <a:lstStyle/>
        <a:p>
          <a:endParaRPr lang="en-US"/>
        </a:p>
      </dgm:t>
    </dgm:pt>
    <dgm:pt modelId="{05A2FDDB-7392-4C96-B71D-9AE5C0D964E3}" type="pres">
      <dgm:prSet presAssocID="{223CDFA1-0D49-4B1E-B6E9-D94D93F0A4DB}" presName="diagram" presStyleCnt="0">
        <dgm:presLayoutVars>
          <dgm:dir/>
          <dgm:resizeHandles val="exact"/>
        </dgm:presLayoutVars>
      </dgm:prSet>
      <dgm:spPr/>
    </dgm:pt>
    <dgm:pt modelId="{C397444A-C9B6-4784-9B39-18C510A10A34}" type="pres">
      <dgm:prSet presAssocID="{257F8594-7B4E-4758-8147-ECB6FB7A5F67}" presName="node" presStyleLbl="node1" presStyleIdx="0" presStyleCnt="2">
        <dgm:presLayoutVars>
          <dgm:bulletEnabled val="1"/>
        </dgm:presLayoutVars>
      </dgm:prSet>
      <dgm:spPr/>
    </dgm:pt>
    <dgm:pt modelId="{904D1549-0D9C-4207-849F-F6F336570883}" type="pres">
      <dgm:prSet presAssocID="{DB1B9F0B-28A3-440A-9178-5B004AEAADE1}" presName="sibTrans" presStyleCnt="0"/>
      <dgm:spPr/>
    </dgm:pt>
    <dgm:pt modelId="{8B6B2659-A2AD-4C80-8039-BB59B2F46531}" type="pres">
      <dgm:prSet presAssocID="{7E73E0AC-382A-46E7-8858-47BB7742EE99}" presName="node" presStyleLbl="node1" presStyleIdx="1" presStyleCnt="2">
        <dgm:presLayoutVars>
          <dgm:bulletEnabled val="1"/>
        </dgm:presLayoutVars>
      </dgm:prSet>
      <dgm:spPr/>
    </dgm:pt>
  </dgm:ptLst>
  <dgm:cxnLst>
    <dgm:cxn modelId="{58762A36-A4CF-48E4-8160-FF552DE4245D}" type="presOf" srcId="{7E73E0AC-382A-46E7-8858-47BB7742EE99}" destId="{8B6B2659-A2AD-4C80-8039-BB59B2F46531}" srcOrd="0" destOrd="0" presId="urn:microsoft.com/office/officeart/2005/8/layout/default"/>
    <dgm:cxn modelId="{E618BF37-4BC9-46E0-B1F9-28B36E80E85E}" type="presOf" srcId="{257F8594-7B4E-4758-8147-ECB6FB7A5F67}" destId="{C397444A-C9B6-4784-9B39-18C510A10A34}" srcOrd="0" destOrd="0" presId="urn:microsoft.com/office/officeart/2005/8/layout/default"/>
    <dgm:cxn modelId="{58832EB7-059C-4663-9268-E341A235C43E}" type="presOf" srcId="{223CDFA1-0D49-4B1E-B6E9-D94D93F0A4DB}" destId="{05A2FDDB-7392-4C96-B71D-9AE5C0D964E3}" srcOrd="0" destOrd="0" presId="urn:microsoft.com/office/officeart/2005/8/layout/default"/>
    <dgm:cxn modelId="{597DA7CF-0AD0-42EB-8021-FC959F235AE6}" srcId="{223CDFA1-0D49-4B1E-B6E9-D94D93F0A4DB}" destId="{7E73E0AC-382A-46E7-8858-47BB7742EE99}" srcOrd="1" destOrd="0" parTransId="{C94B1D45-F0F6-4454-8B52-4A08112F0AD9}" sibTransId="{78C99899-B75A-4115-83AB-356FDE3620C0}"/>
    <dgm:cxn modelId="{D6192FD5-0BED-419A-B91F-98376F707075}" srcId="{223CDFA1-0D49-4B1E-B6E9-D94D93F0A4DB}" destId="{257F8594-7B4E-4758-8147-ECB6FB7A5F67}" srcOrd="0" destOrd="0" parTransId="{84092B28-86CD-4AD7-BDF2-D96D4EC98ACD}" sibTransId="{DB1B9F0B-28A3-440A-9178-5B004AEAADE1}"/>
    <dgm:cxn modelId="{43ED72B7-DDB2-4D09-8976-9E2C064E2AC2}" type="presParOf" srcId="{05A2FDDB-7392-4C96-B71D-9AE5C0D964E3}" destId="{C397444A-C9B6-4784-9B39-18C510A10A34}" srcOrd="0" destOrd="0" presId="urn:microsoft.com/office/officeart/2005/8/layout/default"/>
    <dgm:cxn modelId="{3830E5BA-537F-4ADE-B3EA-CF4783CC05D9}" type="presParOf" srcId="{05A2FDDB-7392-4C96-B71D-9AE5C0D964E3}" destId="{904D1549-0D9C-4207-849F-F6F336570883}" srcOrd="1" destOrd="0" presId="urn:microsoft.com/office/officeart/2005/8/layout/default"/>
    <dgm:cxn modelId="{DAE65349-4E0A-4D7E-905A-683976931EB5}" type="presParOf" srcId="{05A2FDDB-7392-4C96-B71D-9AE5C0D964E3}" destId="{8B6B2659-A2AD-4C80-8039-BB59B2F46531}"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F919A4-C8E0-498C-8E0E-BAE518B271D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CEAE095-5D73-4EB7-99EB-150F5F624982}">
      <dgm:prSet/>
      <dgm:spPr/>
      <dgm:t>
        <a:bodyPr/>
        <a:lstStyle/>
        <a:p>
          <a:r>
            <a:rPr lang="en-US" dirty="0"/>
            <a:t>In deep learning, resizing images is a critical preprocessing step. Models learn faster if the input image is smaller. A large image requires networks to learn from four times as many pixels, and that adds up. In addition, many deep learning model’s architectures require that images have the same size, which is not the case with our raw collected images. We converted all the images from BGR pixel format to RGB pixel format because OpenCV does not play well with libraries that use the standard RGB pixel format. </a:t>
          </a:r>
        </a:p>
      </dgm:t>
    </dgm:pt>
    <dgm:pt modelId="{B0BE9458-6BA6-4C91-B709-BE99D8F042B0}" type="parTrans" cxnId="{917DAEF8-658D-450E-A245-33DA65EE82CE}">
      <dgm:prSet/>
      <dgm:spPr/>
      <dgm:t>
        <a:bodyPr/>
        <a:lstStyle/>
        <a:p>
          <a:endParaRPr lang="en-US"/>
        </a:p>
      </dgm:t>
    </dgm:pt>
    <dgm:pt modelId="{45C210A2-5BCA-4B41-BFD8-DF0EAAF1D26F}" type="sibTrans" cxnId="{917DAEF8-658D-450E-A245-33DA65EE82CE}">
      <dgm:prSet/>
      <dgm:spPr/>
      <dgm:t>
        <a:bodyPr/>
        <a:lstStyle/>
        <a:p>
          <a:endParaRPr lang="en-US"/>
        </a:p>
      </dgm:t>
    </dgm:pt>
    <dgm:pt modelId="{2EC05ACB-5189-4D93-BD86-78323896767F}">
      <dgm:prSet/>
      <dgm:spPr/>
      <dgm:t>
        <a:bodyPr/>
        <a:lstStyle/>
        <a:p>
          <a:r>
            <a:rPr lang="en-US" dirty="0"/>
            <a:t>We have performed different evaluation metrics to quantify the ability of various deep learning approaches. The goal is to capture and accurately assess the difference in image quality that has been converted using different models. The visual difference can be used to assess image quality, as well as subjective and objective measures. While subjective measurement is concerned with the visual impact on human eyes, objective measurement is concerned with the pixel values. According to our findings, five measures are more useful for SR images: mean squared error (MSE), MAE, PSNR and SSIM.</a:t>
          </a:r>
        </a:p>
      </dgm:t>
    </dgm:pt>
    <dgm:pt modelId="{5DDFD06F-99CC-4E32-9E41-D69DE111A8A3}" type="parTrans" cxnId="{41EBE22A-D6BC-4195-A420-A70A2BFB6B72}">
      <dgm:prSet/>
      <dgm:spPr/>
      <dgm:t>
        <a:bodyPr/>
        <a:lstStyle/>
        <a:p>
          <a:endParaRPr lang="en-US"/>
        </a:p>
      </dgm:t>
    </dgm:pt>
    <dgm:pt modelId="{DC5D8F08-20FE-4D3A-B340-B34AB872AEFE}" type="sibTrans" cxnId="{41EBE22A-D6BC-4195-A420-A70A2BFB6B72}">
      <dgm:prSet/>
      <dgm:spPr/>
      <dgm:t>
        <a:bodyPr/>
        <a:lstStyle/>
        <a:p>
          <a:endParaRPr lang="en-US"/>
        </a:p>
      </dgm:t>
    </dgm:pt>
    <dgm:pt modelId="{23BDAE76-1DE7-43C7-B307-A6E30C334243}" type="pres">
      <dgm:prSet presAssocID="{EDF919A4-C8E0-498C-8E0E-BAE518B271D7}" presName="linear" presStyleCnt="0">
        <dgm:presLayoutVars>
          <dgm:animLvl val="lvl"/>
          <dgm:resizeHandles val="exact"/>
        </dgm:presLayoutVars>
      </dgm:prSet>
      <dgm:spPr/>
    </dgm:pt>
    <dgm:pt modelId="{9EE6B4E4-A937-4901-872A-E1B6387281BC}" type="pres">
      <dgm:prSet presAssocID="{DCEAE095-5D73-4EB7-99EB-150F5F624982}" presName="parentText" presStyleLbl="node1" presStyleIdx="0" presStyleCnt="2">
        <dgm:presLayoutVars>
          <dgm:chMax val="0"/>
          <dgm:bulletEnabled val="1"/>
        </dgm:presLayoutVars>
      </dgm:prSet>
      <dgm:spPr/>
    </dgm:pt>
    <dgm:pt modelId="{F45D39FC-BD65-4AB6-9096-DDE02BD97230}" type="pres">
      <dgm:prSet presAssocID="{45C210A2-5BCA-4B41-BFD8-DF0EAAF1D26F}" presName="spacer" presStyleCnt="0"/>
      <dgm:spPr/>
    </dgm:pt>
    <dgm:pt modelId="{367CD99C-B00F-4DCD-84DB-2386B2161BCE}" type="pres">
      <dgm:prSet presAssocID="{2EC05ACB-5189-4D93-BD86-78323896767F}" presName="parentText" presStyleLbl="node1" presStyleIdx="1" presStyleCnt="2">
        <dgm:presLayoutVars>
          <dgm:chMax val="0"/>
          <dgm:bulletEnabled val="1"/>
        </dgm:presLayoutVars>
      </dgm:prSet>
      <dgm:spPr/>
    </dgm:pt>
  </dgm:ptLst>
  <dgm:cxnLst>
    <dgm:cxn modelId="{41EBE22A-D6BC-4195-A420-A70A2BFB6B72}" srcId="{EDF919A4-C8E0-498C-8E0E-BAE518B271D7}" destId="{2EC05ACB-5189-4D93-BD86-78323896767F}" srcOrd="1" destOrd="0" parTransId="{5DDFD06F-99CC-4E32-9E41-D69DE111A8A3}" sibTransId="{DC5D8F08-20FE-4D3A-B340-B34AB872AEFE}"/>
    <dgm:cxn modelId="{C44AE03D-4C5B-454E-89A5-00AD3A11481B}" type="presOf" srcId="{2EC05ACB-5189-4D93-BD86-78323896767F}" destId="{367CD99C-B00F-4DCD-84DB-2386B2161BCE}" srcOrd="0" destOrd="0" presId="urn:microsoft.com/office/officeart/2005/8/layout/vList2"/>
    <dgm:cxn modelId="{860C04A3-008E-4AF6-97AD-51B4DD28A21F}" type="presOf" srcId="{EDF919A4-C8E0-498C-8E0E-BAE518B271D7}" destId="{23BDAE76-1DE7-43C7-B307-A6E30C334243}" srcOrd="0" destOrd="0" presId="urn:microsoft.com/office/officeart/2005/8/layout/vList2"/>
    <dgm:cxn modelId="{DF41FADB-5875-474E-8F3B-4C03170AEA56}" type="presOf" srcId="{DCEAE095-5D73-4EB7-99EB-150F5F624982}" destId="{9EE6B4E4-A937-4901-872A-E1B6387281BC}" srcOrd="0" destOrd="0" presId="urn:microsoft.com/office/officeart/2005/8/layout/vList2"/>
    <dgm:cxn modelId="{917DAEF8-658D-450E-A245-33DA65EE82CE}" srcId="{EDF919A4-C8E0-498C-8E0E-BAE518B271D7}" destId="{DCEAE095-5D73-4EB7-99EB-150F5F624982}" srcOrd="0" destOrd="0" parTransId="{B0BE9458-6BA6-4C91-B709-BE99D8F042B0}" sibTransId="{45C210A2-5BCA-4B41-BFD8-DF0EAAF1D26F}"/>
    <dgm:cxn modelId="{A5854711-B07A-45E7-9037-6B1671836F25}" type="presParOf" srcId="{23BDAE76-1DE7-43C7-B307-A6E30C334243}" destId="{9EE6B4E4-A937-4901-872A-E1B6387281BC}" srcOrd="0" destOrd="0" presId="urn:microsoft.com/office/officeart/2005/8/layout/vList2"/>
    <dgm:cxn modelId="{DBD0E3F1-4E24-4D77-ADF8-D3713C69EAA8}" type="presParOf" srcId="{23BDAE76-1DE7-43C7-B307-A6E30C334243}" destId="{F45D39FC-BD65-4AB6-9096-DDE02BD97230}" srcOrd="1" destOrd="0" presId="urn:microsoft.com/office/officeart/2005/8/layout/vList2"/>
    <dgm:cxn modelId="{C75E86E5-C0F2-429A-8288-E49816D3F692}" type="presParOf" srcId="{23BDAE76-1DE7-43C7-B307-A6E30C334243}" destId="{367CD99C-B00F-4DCD-84DB-2386B2161BC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39CF-02D2-4DCB-A781-9FD9CAB7B347}">
      <dsp:nvSpPr>
        <dsp:cNvPr id="0" name=""/>
        <dsp:cNvSpPr/>
      </dsp:nvSpPr>
      <dsp:spPr>
        <a:xfrm>
          <a:off x="0" y="72527"/>
          <a:ext cx="6263640" cy="174814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We have performed different evaluation metrics to quantify the ability of various deep learning approaches. </a:t>
          </a:r>
        </a:p>
      </dsp:txBody>
      <dsp:txXfrm>
        <a:off x="85337" y="157864"/>
        <a:ext cx="6092966" cy="1577470"/>
      </dsp:txXfrm>
    </dsp:sp>
    <dsp:sp modelId="{B4092E60-1FF8-44EC-B647-50DFA1A81FFD}">
      <dsp:nvSpPr>
        <dsp:cNvPr id="0" name=""/>
        <dsp:cNvSpPr/>
      </dsp:nvSpPr>
      <dsp:spPr>
        <a:xfrm>
          <a:off x="0" y="1878271"/>
          <a:ext cx="6263640" cy="1748144"/>
        </a:xfrm>
        <a:prstGeom prst="roundRect">
          <a:avLst/>
        </a:prstGeom>
        <a:solidFill>
          <a:schemeClr val="accent2">
            <a:hueOff val="-441348"/>
            <a:satOff val="2109"/>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goal is to capture and accurately assess the difference in image quality that has been converted using different models. </a:t>
          </a:r>
        </a:p>
      </dsp:txBody>
      <dsp:txXfrm>
        <a:off x="85337" y="1963608"/>
        <a:ext cx="6092966" cy="1577470"/>
      </dsp:txXfrm>
    </dsp:sp>
    <dsp:sp modelId="{7DDD5117-6578-4A7A-89F9-0582DC366AFA}">
      <dsp:nvSpPr>
        <dsp:cNvPr id="0" name=""/>
        <dsp:cNvSpPr/>
      </dsp:nvSpPr>
      <dsp:spPr>
        <a:xfrm>
          <a:off x="0" y="3684016"/>
          <a:ext cx="6263640" cy="1748144"/>
        </a:xfrm>
        <a:prstGeom prst="roundRect">
          <a:avLst/>
        </a:prstGeom>
        <a:solidFill>
          <a:schemeClr val="accent2">
            <a:hueOff val="-882696"/>
            <a:satOff val="4218"/>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visual difference can be used to assess image quality, as well as subjective and objective measures. While subjective measurement is concerned with the visual impact on human eyes, objective measurement is concerned with the pixel values.</a:t>
          </a:r>
        </a:p>
      </dsp:txBody>
      <dsp:txXfrm>
        <a:off x="85337" y="3769353"/>
        <a:ext cx="6092966" cy="15774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21101A-9DF3-47A8-9CC1-40AF7329A005}">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D3724B-5566-4D05-857D-C8A198EC853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1AB49C-2EDF-40A7-BDFA-7F8CBC06EBAF}">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100000"/>
            </a:lnSpc>
            <a:spcBef>
              <a:spcPct val="0"/>
            </a:spcBef>
            <a:spcAft>
              <a:spcPct val="35000"/>
            </a:spcAft>
            <a:buNone/>
          </a:pPr>
          <a:r>
            <a:rPr lang="en-US" sz="2200" kern="1200" dirty="0"/>
            <a:t>⦁ The dataset generated from the Kaggle which has high-resolution and low-resolution images. We will be using high-resolution images to train the data.</a:t>
          </a:r>
        </a:p>
      </dsp:txBody>
      <dsp:txXfrm>
        <a:off x="1435590" y="531"/>
        <a:ext cx="9080009" cy="1242935"/>
      </dsp:txXfrm>
    </dsp:sp>
    <dsp:sp modelId="{78054DBF-B5A4-4AD9-8644-9D41E63F9827}">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0420B9-F6F2-4D53-8C38-432605F89C61}">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72D9D8-9B8D-4902-9775-E1473463B102}">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100000"/>
            </a:lnSpc>
            <a:spcBef>
              <a:spcPct val="0"/>
            </a:spcBef>
            <a:spcAft>
              <a:spcPct val="35000"/>
            </a:spcAft>
            <a:buNone/>
          </a:pPr>
          <a:r>
            <a:rPr lang="en-US" sz="2200" kern="1200" dirty="0"/>
            <a:t>⦁ The super-resolution GAN uses a deep network combined with an adversary network to produce images with a higher resolution.</a:t>
          </a:r>
        </a:p>
      </dsp:txBody>
      <dsp:txXfrm>
        <a:off x="1435590" y="1554201"/>
        <a:ext cx="9080009" cy="1242935"/>
      </dsp:txXfrm>
    </dsp:sp>
    <dsp:sp modelId="{82969DA4-4C7B-4957-9AE2-D67F97AE329B}">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718092-4345-4F88-99A1-8D90AA802EE5}">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2D4C4F-C7F3-4D03-8F85-70A180CB53E2}">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100000"/>
            </a:lnSpc>
            <a:spcBef>
              <a:spcPct val="0"/>
            </a:spcBef>
            <a:spcAft>
              <a:spcPct val="35000"/>
            </a:spcAft>
            <a:buNone/>
          </a:pPr>
          <a:r>
            <a:rPr lang="en-US" sz="2200" kern="1200" dirty="0"/>
            <a:t>⦁ For future enhancement, we can build models with more layers to make it more stable.</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7444A-C9B6-4784-9B39-18C510A10A34}">
      <dsp:nvSpPr>
        <dsp:cNvPr id="0" name=""/>
        <dsp:cNvSpPr/>
      </dsp:nvSpPr>
      <dsp:spPr>
        <a:xfrm>
          <a:off x="1232" y="574407"/>
          <a:ext cx="4806344" cy="288380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The data required for this project are images which have both high resolution and low resolution. We have acquired a Dataset from Kaggle which has High Resolution and Low Resolutions images. We will be using </a:t>
          </a:r>
          <a:r>
            <a:rPr lang="en-US" sz="1700" kern="1200" dirty="0" err="1"/>
            <a:t>highresolution</a:t>
          </a:r>
          <a:r>
            <a:rPr lang="en-US" sz="1700" kern="1200" dirty="0"/>
            <a:t> images to train the model. This dataset contains 100 high resolution images and 100 low resolution images from which we use 70 % of data to train the model and 20% for testing data. All the images in high resolution are in the same shape whereas images in low resolution data are also the same shape </a:t>
          </a:r>
        </a:p>
      </dsp:txBody>
      <dsp:txXfrm>
        <a:off x="1232" y="574407"/>
        <a:ext cx="4806344" cy="2883806"/>
      </dsp:txXfrm>
    </dsp:sp>
    <dsp:sp modelId="{8B6B2659-A2AD-4C80-8039-BB59B2F46531}">
      <dsp:nvSpPr>
        <dsp:cNvPr id="0" name=""/>
        <dsp:cNvSpPr/>
      </dsp:nvSpPr>
      <dsp:spPr>
        <a:xfrm>
          <a:off x="5288211" y="574407"/>
          <a:ext cx="4806344" cy="288380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To train a neural network, a low-resolution image (ILR) is generated by applying a gaussian filter to a high-resolution image (IHR) and then down sampling it by the downsampling factor r.</a:t>
          </a:r>
        </a:p>
      </dsp:txBody>
      <dsp:txXfrm>
        <a:off x="5288211" y="574407"/>
        <a:ext cx="4806344" cy="28838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6B4E4-A937-4901-872A-E1B6387281BC}">
      <dsp:nvSpPr>
        <dsp:cNvPr id="0" name=""/>
        <dsp:cNvSpPr/>
      </dsp:nvSpPr>
      <dsp:spPr>
        <a:xfrm>
          <a:off x="0" y="328463"/>
          <a:ext cx="6263640" cy="2400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In deep learning, resizing images is a critical preprocessing step. Models learn faster if the input image is smaller. A large image requires networks to learn from four times as many pixels, and that adds up. In addition, many deep learning model’s architectures require that images have the same size, which is not the case with our raw collected images. We converted all the images from BGR pixel format to RGB pixel format because OpenCV does not play well with libraries that use the standard RGB pixel format. </a:t>
          </a:r>
        </a:p>
      </dsp:txBody>
      <dsp:txXfrm>
        <a:off x="117199" y="445662"/>
        <a:ext cx="6029242" cy="2166442"/>
      </dsp:txXfrm>
    </dsp:sp>
    <dsp:sp modelId="{367CD99C-B00F-4DCD-84DB-2386B2161BCE}">
      <dsp:nvSpPr>
        <dsp:cNvPr id="0" name=""/>
        <dsp:cNvSpPr/>
      </dsp:nvSpPr>
      <dsp:spPr>
        <a:xfrm>
          <a:off x="0" y="2775383"/>
          <a:ext cx="6263640" cy="2400840"/>
        </a:xfrm>
        <a:prstGeom prst="roundRect">
          <a:avLst/>
        </a:prstGeom>
        <a:solidFill>
          <a:schemeClr val="accent2">
            <a:hueOff val="-882696"/>
            <a:satOff val="4218"/>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We have performed different evaluation metrics to quantify the ability of various deep learning approaches. The goal is to capture and accurately assess the difference in image quality that has been converted using different models. The visual difference can be used to assess image quality, as well as subjective and objective measures. While subjective measurement is concerned with the visual impact on human eyes, objective measurement is concerned with the pixel values. According to our findings, five measures are more useful for SR images: mean squared error (MSE), MAE, PSNR and SSIM.</a:t>
          </a:r>
        </a:p>
      </dsp:txBody>
      <dsp:txXfrm>
        <a:off x="117199" y="2892582"/>
        <a:ext cx="6029242" cy="21664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1B82F1-38EC-40CD-94DA-C4AC07C087B7}"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3020145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B82F1-38EC-40CD-94DA-C4AC07C087B7}"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2180988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B82F1-38EC-40CD-94DA-C4AC07C087B7}"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268169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B82F1-38EC-40CD-94DA-C4AC07C087B7}"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1057923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1B82F1-38EC-40CD-94DA-C4AC07C087B7}"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778376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1B82F1-38EC-40CD-94DA-C4AC07C087B7}"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286973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1B82F1-38EC-40CD-94DA-C4AC07C087B7}"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31326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1B82F1-38EC-40CD-94DA-C4AC07C087B7}" type="datetimeFigureOut">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422476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B82F1-38EC-40CD-94DA-C4AC07C087B7}" type="datetimeFigureOut">
              <a:rPr lang="en-US" smtClean="0"/>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3527563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B82F1-38EC-40CD-94DA-C4AC07C087B7}"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2910606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B82F1-38EC-40CD-94DA-C4AC07C087B7}"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47BA0-C07B-42F3-B697-470F08068B60}" type="slidenum">
              <a:rPr lang="en-US" smtClean="0"/>
              <a:t>‹#›</a:t>
            </a:fld>
            <a:endParaRPr lang="en-US"/>
          </a:p>
        </p:txBody>
      </p:sp>
    </p:spTree>
    <p:extLst>
      <p:ext uri="{BB962C8B-B14F-4D97-AF65-F5344CB8AC3E}">
        <p14:creationId xmlns:p14="http://schemas.microsoft.com/office/powerpoint/2010/main" val="313266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B82F1-38EC-40CD-94DA-C4AC07C087B7}" type="datetimeFigureOut">
              <a:rPr lang="en-US" smtClean="0"/>
              <a:t>4/25/2023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47BA0-C07B-42F3-B697-470F08068B60}" type="slidenum">
              <a:rPr lang="en-US" smtClean="0"/>
              <a:t>‹#›</a:t>
            </a:fld>
            <a:endParaRPr lang="en-US"/>
          </a:p>
        </p:txBody>
      </p:sp>
    </p:spTree>
    <p:extLst>
      <p:ext uri="{BB962C8B-B14F-4D97-AF65-F5344CB8AC3E}">
        <p14:creationId xmlns:p14="http://schemas.microsoft.com/office/powerpoint/2010/main" val="37539615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WCAF3PNEc_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1C6D0FB4-B97B-50E4-996D-F135A2ABB978}"/>
              </a:ext>
            </a:extLst>
          </p:cNvPr>
          <p:cNvSpPr>
            <a:spLocks noGrp="1"/>
          </p:cNvSpPr>
          <p:nvPr>
            <p:ph type="subTitle" idx="1"/>
          </p:nvPr>
        </p:nvSpPr>
        <p:spPr>
          <a:xfrm>
            <a:off x="3881950" y="4504361"/>
            <a:ext cx="3870417" cy="1156414"/>
          </a:xfrm>
          <a:noFill/>
        </p:spPr>
        <p:txBody>
          <a:bodyPr>
            <a:normAutofit fontScale="92500"/>
          </a:bodyPr>
          <a:lstStyle/>
          <a:p>
            <a:r>
              <a:rPr lang="en-US" sz="2000" dirty="0">
                <a:solidFill>
                  <a:srgbClr val="080808"/>
                </a:solidFill>
              </a:rPr>
              <a:t>Pranathi Reddy Mamidi – </a:t>
            </a:r>
            <a:r>
              <a:rPr lang="en-US" sz="2000" dirty="0"/>
              <a:t>700742261</a:t>
            </a:r>
          </a:p>
          <a:p>
            <a:r>
              <a:rPr lang="en-US" sz="2000" dirty="0">
                <a:solidFill>
                  <a:srgbClr val="080808"/>
                </a:solidFill>
              </a:rPr>
              <a:t>Harika </a:t>
            </a:r>
            <a:r>
              <a:rPr lang="en-US" sz="2000" dirty="0" err="1">
                <a:solidFill>
                  <a:srgbClr val="080808"/>
                </a:solidFill>
              </a:rPr>
              <a:t>Tumula</a:t>
            </a:r>
            <a:r>
              <a:rPr lang="en-US" sz="2000" dirty="0">
                <a:solidFill>
                  <a:srgbClr val="080808"/>
                </a:solidFill>
              </a:rPr>
              <a:t> - 700741664</a:t>
            </a:r>
          </a:p>
          <a:p>
            <a:r>
              <a:rPr lang="en-US" sz="2000" dirty="0">
                <a:solidFill>
                  <a:srgbClr val="080808"/>
                </a:solidFill>
              </a:rPr>
              <a:t>Nikhila </a:t>
            </a:r>
            <a:r>
              <a:rPr lang="en-US" sz="2000" dirty="0" err="1">
                <a:solidFill>
                  <a:srgbClr val="080808"/>
                </a:solidFill>
              </a:rPr>
              <a:t>Gaddam</a:t>
            </a:r>
            <a:r>
              <a:rPr lang="en-US" sz="2000" dirty="0">
                <a:solidFill>
                  <a:srgbClr val="080808"/>
                </a:solidFill>
              </a:rPr>
              <a:t> - </a:t>
            </a:r>
            <a:r>
              <a:rPr lang="en-US" sz="2000" dirty="0"/>
              <a:t>700744417</a:t>
            </a:r>
            <a:endParaRPr lang="en-US" sz="2000" dirty="0">
              <a:solidFill>
                <a:srgbClr val="080808"/>
              </a:solidFill>
            </a:endParaRPr>
          </a:p>
        </p:txBody>
      </p:sp>
      <p:sp>
        <p:nvSpPr>
          <p:cNvPr id="2" name="Title 1">
            <a:extLst>
              <a:ext uri="{FF2B5EF4-FFF2-40B4-BE49-F238E27FC236}">
                <a16:creationId xmlns:a16="http://schemas.microsoft.com/office/drawing/2014/main" id="{DB12E16B-818B-8AEB-2C1B-C754CD66E94D}"/>
              </a:ext>
            </a:extLst>
          </p:cNvPr>
          <p:cNvSpPr>
            <a:spLocks noGrp="1"/>
          </p:cNvSpPr>
          <p:nvPr>
            <p:ph type="ctrTitle"/>
          </p:nvPr>
        </p:nvSpPr>
        <p:spPr>
          <a:xfrm>
            <a:off x="3204642" y="2353641"/>
            <a:ext cx="5782716" cy="2150719"/>
          </a:xfrm>
          <a:noFill/>
        </p:spPr>
        <p:txBody>
          <a:bodyPr anchor="ctr">
            <a:normAutofit/>
          </a:bodyPr>
          <a:lstStyle/>
          <a:p>
            <a:r>
              <a:rPr lang="en-US" sz="3600" dirty="0"/>
              <a:t>Deep Learning Models to Enhance Image Resolution</a:t>
            </a:r>
            <a:endParaRPr lang="en-US" sz="3600" b="1" dirty="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0070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0D193-E5C3-60E0-4719-0B5ABA997EBC}"/>
              </a:ext>
            </a:extLst>
          </p:cNvPr>
          <p:cNvSpPr>
            <a:spLocks noGrp="1"/>
          </p:cNvSpPr>
          <p:nvPr>
            <p:ph type="title"/>
          </p:nvPr>
        </p:nvSpPr>
        <p:spPr/>
        <p:txBody>
          <a:bodyPr>
            <a:normAutofit fontScale="90000"/>
          </a:bodyPr>
          <a:lstStyle/>
          <a:p>
            <a:br>
              <a:rPr lang="en-US" b="1" kern="0" dirty="0">
                <a:solidFill>
                  <a:schemeClr val="accent2"/>
                </a:solidFill>
                <a:effectLst/>
                <a:latin typeface="Calibri" panose="020F0502020204030204" pitchFamily="34" charset="0"/>
                <a:ea typeface="Calibri" panose="020F0502020204030204" pitchFamily="34" charset="0"/>
              </a:rPr>
            </a:br>
            <a:r>
              <a:rPr lang="en-US" b="1" kern="0" dirty="0">
                <a:solidFill>
                  <a:schemeClr val="accent2"/>
                </a:solidFill>
                <a:effectLst/>
                <a:latin typeface="Calibri" panose="020F0502020204030204" pitchFamily="34" charset="0"/>
                <a:ea typeface="Calibri" panose="020F0502020204030204" pitchFamily="34" charset="0"/>
              </a:rPr>
              <a:t>References</a:t>
            </a:r>
            <a:br>
              <a:rPr lang="en-US" sz="1800" b="1" kern="0" dirty="0">
                <a:solidFill>
                  <a:srgbClr val="000000"/>
                </a:solidFill>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847641AA-892C-FD95-3CDC-F348D6206225}"/>
              </a:ext>
            </a:extLst>
          </p:cNvPr>
          <p:cNvSpPr>
            <a:spLocks noGrp="1"/>
          </p:cNvSpPr>
          <p:nvPr>
            <p:ph idx="1"/>
          </p:nvPr>
        </p:nvSpPr>
        <p:spPr>
          <a:xfrm>
            <a:off x="838200" y="1690688"/>
            <a:ext cx="10515600" cy="4351338"/>
          </a:xfrm>
        </p:spPr>
        <p:txBody>
          <a:bodyPr>
            <a:noAutofit/>
          </a:bodyPr>
          <a:lstStyle/>
          <a:p>
            <a:pPr marL="0" marR="0" indent="0" algn="just">
              <a:lnSpc>
                <a:spcPct val="94000"/>
              </a:lnSpc>
              <a:spcBef>
                <a:spcPts val="0"/>
              </a:spcBef>
              <a:spcAft>
                <a:spcPts val="15"/>
              </a:spcAft>
              <a:buNone/>
            </a:pPr>
            <a:r>
              <a:rPr lang="en-US" sz="1800" dirty="0"/>
              <a:t>https://www.analyticsvidhya.com/blog/2020/02/what-isautoencoder-enhance-image-resolution/ </a:t>
            </a:r>
          </a:p>
          <a:p>
            <a:pPr marL="0" marR="0" indent="0" algn="just">
              <a:lnSpc>
                <a:spcPct val="94000"/>
              </a:lnSpc>
              <a:spcBef>
                <a:spcPts val="0"/>
              </a:spcBef>
              <a:spcAft>
                <a:spcPts val="15"/>
              </a:spcAft>
              <a:buNone/>
            </a:pPr>
            <a:endParaRPr lang="en-US" sz="1800" dirty="0"/>
          </a:p>
          <a:p>
            <a:pPr marL="0" marR="0" indent="0" algn="just">
              <a:lnSpc>
                <a:spcPct val="94000"/>
              </a:lnSpc>
              <a:spcBef>
                <a:spcPts val="0"/>
              </a:spcBef>
              <a:spcAft>
                <a:spcPts val="15"/>
              </a:spcAft>
              <a:buNone/>
            </a:pPr>
            <a:r>
              <a:rPr lang="en-US" sz="1800" dirty="0"/>
              <a:t>https://github.com/leverxgroup/esrgan </a:t>
            </a:r>
          </a:p>
          <a:p>
            <a:pPr marL="0" marR="0" indent="0" algn="just">
              <a:lnSpc>
                <a:spcPct val="94000"/>
              </a:lnSpc>
              <a:spcBef>
                <a:spcPts val="0"/>
              </a:spcBef>
              <a:spcAft>
                <a:spcPts val="15"/>
              </a:spcAft>
              <a:buNone/>
            </a:pPr>
            <a:endParaRPr lang="en-US" sz="1800" dirty="0"/>
          </a:p>
          <a:p>
            <a:pPr marL="0" marR="0" indent="0" algn="just">
              <a:lnSpc>
                <a:spcPct val="94000"/>
              </a:lnSpc>
              <a:spcBef>
                <a:spcPts val="0"/>
              </a:spcBef>
              <a:spcAft>
                <a:spcPts val="15"/>
              </a:spcAft>
              <a:buNone/>
            </a:pPr>
            <a:r>
              <a:rPr lang="en-US" sz="1800" dirty="0"/>
              <a:t>Seung and </a:t>
            </a:r>
            <a:r>
              <a:rPr lang="en-US" sz="1800" dirty="0" err="1"/>
              <a:t>Scuti</a:t>
            </a:r>
            <a:r>
              <a:rPr lang="en-US" sz="1800" dirty="0"/>
              <a:t> [9] Tong, Tong &amp; Li, Gen &amp; Liu, </a:t>
            </a:r>
            <a:r>
              <a:rPr lang="en-US" sz="1800" dirty="0" err="1"/>
              <a:t>Xiejie</a:t>
            </a:r>
            <a:r>
              <a:rPr lang="en-US" sz="1800" dirty="0"/>
              <a:t> &amp; Gao, </a:t>
            </a:r>
            <a:r>
              <a:rPr lang="en-US" sz="1800" dirty="0" err="1"/>
              <a:t>Qinquan</a:t>
            </a:r>
            <a:r>
              <a:rPr lang="en-US" sz="1800" dirty="0"/>
              <a:t>. (2017). Image Super-Resolution Using Dense Skip Connections. 4809-4817. 10.1109/ICCV.2017.514. </a:t>
            </a:r>
          </a:p>
          <a:p>
            <a:pPr marL="0" marR="0" indent="0" algn="just">
              <a:lnSpc>
                <a:spcPct val="94000"/>
              </a:lnSpc>
              <a:spcBef>
                <a:spcPts val="0"/>
              </a:spcBef>
              <a:spcAft>
                <a:spcPts val="15"/>
              </a:spcAft>
              <a:buNone/>
            </a:pPr>
            <a:endParaRPr lang="en-US" sz="1800" dirty="0"/>
          </a:p>
          <a:p>
            <a:pPr marL="0" marR="0" indent="0" algn="just">
              <a:lnSpc>
                <a:spcPct val="94000"/>
              </a:lnSpc>
              <a:spcBef>
                <a:spcPts val="0"/>
              </a:spcBef>
              <a:spcAft>
                <a:spcPts val="15"/>
              </a:spcAft>
              <a:buNone/>
            </a:pPr>
            <a:r>
              <a:rPr lang="en-US" sz="1800" dirty="0" err="1"/>
              <a:t>Youtube</a:t>
            </a:r>
            <a:r>
              <a:rPr lang="en-US" sz="1800" dirty="0"/>
              <a:t> video </a:t>
            </a:r>
            <a:r>
              <a:rPr lang="en-US" sz="1800" dirty="0">
                <a:hlinkClick r:id="rId2"/>
              </a:rPr>
              <a:t>https://www.youtube.com/watch?v=WCAF3PNEc_c</a:t>
            </a:r>
            <a:endParaRPr lang="en-US" sz="1800" dirty="0"/>
          </a:p>
          <a:p>
            <a:pPr marL="0" marR="0" indent="0" algn="just">
              <a:lnSpc>
                <a:spcPct val="94000"/>
              </a:lnSpc>
              <a:spcBef>
                <a:spcPts val="0"/>
              </a:spcBef>
              <a:spcAft>
                <a:spcPts val="15"/>
              </a:spcAft>
              <a:buNone/>
            </a:pPr>
            <a:endParaRPr lang="en-US" sz="1800" dirty="0"/>
          </a:p>
          <a:p>
            <a:pPr marL="0" marR="0" indent="0" algn="just">
              <a:lnSpc>
                <a:spcPct val="94000"/>
              </a:lnSpc>
              <a:spcBef>
                <a:spcPts val="0"/>
              </a:spcBef>
              <a:spcAft>
                <a:spcPts val="15"/>
              </a:spcAft>
              <a:buNone/>
            </a:pPr>
            <a:r>
              <a:rPr lang="en-US" sz="1800" dirty="0"/>
              <a:t>https://arxiv.org/abs/1609.07009 </a:t>
            </a:r>
          </a:p>
          <a:p>
            <a:pPr marL="0" marR="0" indent="0" algn="just">
              <a:lnSpc>
                <a:spcPct val="94000"/>
              </a:lnSpc>
              <a:spcBef>
                <a:spcPts val="0"/>
              </a:spcBef>
              <a:spcAft>
                <a:spcPts val="15"/>
              </a:spcAft>
              <a:buNone/>
            </a:pPr>
            <a:endParaRPr lang="en-US" sz="1800" dirty="0"/>
          </a:p>
          <a:p>
            <a:pPr marL="0" marR="0" indent="0" algn="just">
              <a:lnSpc>
                <a:spcPct val="94000"/>
              </a:lnSpc>
              <a:spcBef>
                <a:spcPts val="0"/>
              </a:spcBef>
              <a:spcAft>
                <a:spcPts val="15"/>
              </a:spcAft>
              <a:buNone/>
            </a:pPr>
            <a:r>
              <a:rPr lang="en-US" sz="1800" dirty="0"/>
              <a:t>https://arxiv.org/abs/2103.14006 </a:t>
            </a:r>
          </a:p>
          <a:p>
            <a:pPr marL="0" marR="0" indent="0" algn="just">
              <a:lnSpc>
                <a:spcPct val="94000"/>
              </a:lnSpc>
              <a:spcBef>
                <a:spcPts val="0"/>
              </a:spcBef>
              <a:spcAft>
                <a:spcPts val="15"/>
              </a:spcAft>
              <a:buNone/>
            </a:pPr>
            <a:endParaRPr lang="en-US" sz="1800" dirty="0"/>
          </a:p>
          <a:p>
            <a:pPr marL="0" marR="0" indent="0" algn="just">
              <a:lnSpc>
                <a:spcPct val="94000"/>
              </a:lnSpc>
              <a:spcBef>
                <a:spcPts val="0"/>
              </a:spcBef>
              <a:spcAft>
                <a:spcPts val="15"/>
              </a:spcAft>
              <a:buNone/>
            </a:pPr>
            <a:r>
              <a:rPr lang="en-US" sz="1800" dirty="0"/>
              <a:t>https://openaccess.thecvf.com/content_cvpr_2017/papers/Ledig_PhotoRealistic_Single_Image_CVPR_2017_paper.pdf </a:t>
            </a:r>
          </a:p>
          <a:p>
            <a:pPr marL="0" marR="0" indent="0" algn="just">
              <a:lnSpc>
                <a:spcPct val="94000"/>
              </a:lnSpc>
              <a:spcBef>
                <a:spcPts val="0"/>
              </a:spcBef>
              <a:spcAft>
                <a:spcPts val="15"/>
              </a:spcAft>
              <a:buNone/>
            </a:pPr>
            <a:endParaRPr lang="en-US" sz="1800" dirty="0"/>
          </a:p>
          <a:p>
            <a:pPr marL="0" marR="0" indent="0" algn="just">
              <a:lnSpc>
                <a:spcPct val="94000"/>
              </a:lnSpc>
              <a:spcBef>
                <a:spcPts val="0"/>
              </a:spcBef>
              <a:spcAft>
                <a:spcPts val="15"/>
              </a:spcAft>
              <a:buNone/>
            </a:pPr>
            <a:r>
              <a:rPr lang="en-US" sz="1800" dirty="0"/>
              <a:t>C. </a:t>
            </a:r>
            <a:r>
              <a:rPr lang="en-US" sz="1800" dirty="0" err="1"/>
              <a:t>Ledig</a:t>
            </a:r>
            <a:r>
              <a:rPr lang="en-US" sz="1800" dirty="0"/>
              <a:t>, L. Theis, F. </a:t>
            </a:r>
            <a:r>
              <a:rPr lang="en-US" sz="1800" dirty="0" err="1"/>
              <a:t>Huszar</a:t>
            </a:r>
            <a:r>
              <a:rPr lang="en-US" sz="1800" dirty="0"/>
              <a:t>, J. Caballero, A. Cunningham, A. Acosta, A. Aitken, A. </a:t>
            </a:r>
            <a:r>
              <a:rPr lang="en-US" sz="1800" dirty="0" err="1"/>
              <a:t>Tejani</a:t>
            </a:r>
            <a:r>
              <a:rPr lang="en-US" sz="1800" dirty="0"/>
              <a:t>, J. </a:t>
            </a:r>
            <a:r>
              <a:rPr lang="en-US" sz="1800" dirty="0" err="1"/>
              <a:t>Totz</a:t>
            </a:r>
            <a:r>
              <a:rPr lang="en-US" sz="1800" dirty="0"/>
              <a:t>, Z. Wang, and W. Shi, “Photo-realistic single image super-resolution using a generative adversarial network,” CVF Open Access, 01- Jan-1970.[Online].</a:t>
            </a:r>
          </a:p>
        </p:txBody>
      </p:sp>
    </p:spTree>
    <p:extLst>
      <p:ext uri="{BB962C8B-B14F-4D97-AF65-F5344CB8AC3E}">
        <p14:creationId xmlns:p14="http://schemas.microsoft.com/office/powerpoint/2010/main" val="3716020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3F197C71-470C-3DFE-8E4F-F25EB2BB7F11}"/>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dirty="0">
                <a:solidFill>
                  <a:srgbClr val="080808"/>
                </a:solidFill>
                <a:latin typeface="+mj-lt"/>
                <a:ea typeface="+mj-ea"/>
                <a:cs typeface="+mj-cs"/>
              </a:rPr>
              <a:t>THANK YOU</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08073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0BBA1DF-4402-F28B-B0D7-819C255FB28D}"/>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Roles</a:t>
            </a:r>
          </a:p>
        </p:txBody>
      </p:sp>
      <p:sp>
        <p:nvSpPr>
          <p:cNvPr id="3" name="Content Placeholder 2">
            <a:extLst>
              <a:ext uri="{FF2B5EF4-FFF2-40B4-BE49-F238E27FC236}">
                <a16:creationId xmlns:a16="http://schemas.microsoft.com/office/drawing/2014/main" id="{D3529726-F48E-A281-A99C-A87C39F9D5ED}"/>
              </a:ext>
            </a:extLst>
          </p:cNvPr>
          <p:cNvSpPr>
            <a:spLocks noGrp="1"/>
          </p:cNvSpPr>
          <p:nvPr>
            <p:ph idx="1"/>
          </p:nvPr>
        </p:nvSpPr>
        <p:spPr>
          <a:xfrm>
            <a:off x="1367624" y="2490436"/>
            <a:ext cx="9708995" cy="3567173"/>
          </a:xfrm>
        </p:spPr>
        <p:txBody>
          <a:bodyPr anchor="ctr">
            <a:normAutofit/>
          </a:bodyPr>
          <a:lstStyle/>
          <a:p>
            <a:pPr marL="0" indent="0">
              <a:buNone/>
            </a:pPr>
            <a:r>
              <a:rPr lang="en-US" sz="2400" dirty="0">
                <a:effectLst/>
                <a:latin typeface="Calibri" panose="020F0502020204030204" pitchFamily="34" charset="0"/>
                <a:ea typeface="Calibri" panose="020F0502020204030204" pitchFamily="34" charset="0"/>
              </a:rPr>
              <a:t>We have established this method through zoom calls, screen sharing was conducted among the developer navigator pairs. The developer will share the screen while the navigator views it and gives suggestions or feedback, and the developer instantly applies the ideas that are shared by the navigator in code to improvise. Other than this pair programming we also followed the scrum method. We have assigned tasks and shared work equally. </a:t>
            </a:r>
          </a:p>
          <a:p>
            <a:pPr marL="0" indent="0">
              <a:buNone/>
            </a:pPr>
            <a:r>
              <a:rPr lang="en-US" sz="2400" dirty="0">
                <a:effectLst/>
                <a:latin typeface="Calibri" panose="020F0502020204030204" pitchFamily="34" charset="0"/>
                <a:ea typeface="Calibri" panose="020F0502020204030204" pitchFamily="34" charset="0"/>
              </a:rPr>
              <a:t>We have conducted meetings every week to exchange the status update and assign new tasks for the following week. This approach helped us in finishing our work and meet the deadlines assigned. </a:t>
            </a:r>
            <a:endParaRPr lang="en-US" sz="2400" dirty="0"/>
          </a:p>
        </p:txBody>
      </p:sp>
    </p:spTree>
    <p:extLst>
      <p:ext uri="{BB962C8B-B14F-4D97-AF65-F5344CB8AC3E}">
        <p14:creationId xmlns:p14="http://schemas.microsoft.com/office/powerpoint/2010/main" val="315380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06574C-C52F-1D3C-1373-0EBA66928E73}"/>
              </a:ext>
            </a:extLst>
          </p:cNvPr>
          <p:cNvSpPr>
            <a:spLocks noGrp="1"/>
          </p:cNvSpPr>
          <p:nvPr>
            <p:ph type="title"/>
          </p:nvPr>
        </p:nvSpPr>
        <p:spPr>
          <a:xfrm>
            <a:off x="524741" y="620392"/>
            <a:ext cx="4253736" cy="5504688"/>
          </a:xfrm>
        </p:spPr>
        <p:txBody>
          <a:bodyPr vert="horz" lIns="91440" tIns="45720" rIns="91440" bIns="45720" rtlCol="0">
            <a:normAutofit/>
          </a:bodyPr>
          <a:lstStyle/>
          <a:p>
            <a:r>
              <a:rPr lang="en-US" sz="5100" b="1" kern="1200" dirty="0">
                <a:solidFill>
                  <a:schemeClr val="bg1"/>
                </a:solidFill>
                <a:latin typeface="+mj-lt"/>
                <a:ea typeface="+mj-ea"/>
                <a:cs typeface="+mj-cs"/>
              </a:rPr>
              <a:t>Responsibilities</a:t>
            </a:r>
            <a:br>
              <a:rPr lang="en-US" sz="5100" b="1" kern="1200" dirty="0">
                <a:solidFill>
                  <a:schemeClr val="bg1"/>
                </a:solidFill>
                <a:latin typeface="+mj-lt"/>
                <a:ea typeface="+mj-ea"/>
                <a:cs typeface="+mj-cs"/>
              </a:rPr>
            </a:br>
            <a:endParaRPr lang="en-US" sz="5100" b="1" kern="1200" dirty="0">
              <a:solidFill>
                <a:schemeClr val="bg1"/>
              </a:solidFill>
              <a:latin typeface="+mj-lt"/>
              <a:ea typeface="+mj-ea"/>
              <a:cs typeface="+mj-cs"/>
            </a:endParaRPr>
          </a:p>
        </p:txBody>
      </p:sp>
      <p:graphicFrame>
        <p:nvGraphicFramePr>
          <p:cNvPr id="5" name="Content Placeholder 2">
            <a:extLst>
              <a:ext uri="{FF2B5EF4-FFF2-40B4-BE49-F238E27FC236}">
                <a16:creationId xmlns:a16="http://schemas.microsoft.com/office/drawing/2014/main" id="{86CB696E-8B2B-18B8-FD9D-BEC04524BB7D}"/>
              </a:ext>
            </a:extLst>
          </p:cNvPr>
          <p:cNvGraphicFramePr>
            <a:graphicFrameLocks noGrp="1"/>
          </p:cNvGraphicFramePr>
          <p:nvPr>
            <p:ph idx="1"/>
            <p:extLst>
              <p:ext uri="{D42A27DB-BD31-4B8C-83A1-F6EECF244321}">
                <p14:modId xmlns:p14="http://schemas.microsoft.com/office/powerpoint/2010/main" val="2370834527"/>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432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0BBA1DF-4402-F28B-B0D7-819C255FB28D}"/>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Motivation</a:t>
            </a:r>
          </a:p>
        </p:txBody>
      </p:sp>
      <p:sp>
        <p:nvSpPr>
          <p:cNvPr id="3" name="Content Placeholder 2">
            <a:extLst>
              <a:ext uri="{FF2B5EF4-FFF2-40B4-BE49-F238E27FC236}">
                <a16:creationId xmlns:a16="http://schemas.microsoft.com/office/drawing/2014/main" id="{D3529726-F48E-A281-A99C-A87C39F9D5ED}"/>
              </a:ext>
            </a:extLst>
          </p:cNvPr>
          <p:cNvSpPr>
            <a:spLocks noGrp="1"/>
          </p:cNvSpPr>
          <p:nvPr>
            <p:ph idx="1"/>
          </p:nvPr>
        </p:nvSpPr>
        <p:spPr>
          <a:xfrm>
            <a:off x="1367624" y="2490436"/>
            <a:ext cx="9708995" cy="3567173"/>
          </a:xfrm>
        </p:spPr>
        <p:txBody>
          <a:bodyPr anchor="ctr">
            <a:normAutofit/>
          </a:bodyPr>
          <a:lstStyle/>
          <a:p>
            <a:pPr marL="0" indent="0">
              <a:buNone/>
            </a:pPr>
            <a:r>
              <a:rPr lang="en-US" sz="2400" dirty="0"/>
              <a:t>Super image resolution upscales and improves the details in an image. Generally, for super resolution the input is given a low-resolution image and the output will be a high-resolution image. In real time, we see this super resolution in films where the image or video quality is very clear. Super image resolution has several real-life applications and involves image processing algorithms in computer vision. For example, in traffic cameras or CCTV footage, the quality may be compromised by the system at a low-resolution, which might result in noises, blurring, or poor lighting.</a:t>
            </a:r>
          </a:p>
        </p:txBody>
      </p:sp>
    </p:spTree>
    <p:extLst>
      <p:ext uri="{BB962C8B-B14F-4D97-AF65-F5344CB8AC3E}">
        <p14:creationId xmlns:p14="http://schemas.microsoft.com/office/powerpoint/2010/main" val="233370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A1DF-4402-F28B-B0D7-819C255FB28D}"/>
              </a:ext>
            </a:extLst>
          </p:cNvPr>
          <p:cNvSpPr>
            <a:spLocks noGrp="1"/>
          </p:cNvSpPr>
          <p:nvPr>
            <p:ph type="title"/>
          </p:nvPr>
        </p:nvSpPr>
        <p:spPr/>
        <p:txBody>
          <a:bodyPr/>
          <a:lstStyle/>
          <a:p>
            <a:r>
              <a:rPr lang="en-US" dirty="0"/>
              <a:t>Objectives</a:t>
            </a:r>
          </a:p>
        </p:txBody>
      </p:sp>
      <p:graphicFrame>
        <p:nvGraphicFramePr>
          <p:cNvPr id="5" name="Content Placeholder 2">
            <a:extLst>
              <a:ext uri="{FF2B5EF4-FFF2-40B4-BE49-F238E27FC236}">
                <a16:creationId xmlns:a16="http://schemas.microsoft.com/office/drawing/2014/main" id="{44808403-762C-54B4-4B88-2E2A761DCAEA}"/>
              </a:ext>
            </a:extLst>
          </p:cNvPr>
          <p:cNvGraphicFramePr>
            <a:graphicFrameLocks noGrp="1"/>
          </p:cNvGraphicFramePr>
          <p:nvPr>
            <p:ph idx="1"/>
            <p:extLst>
              <p:ext uri="{D42A27DB-BD31-4B8C-83A1-F6EECF244321}">
                <p14:modId xmlns:p14="http://schemas.microsoft.com/office/powerpoint/2010/main" val="32891557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03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0BBA1DF-4402-F28B-B0D7-819C255FB28D}"/>
              </a:ext>
            </a:extLst>
          </p:cNvPr>
          <p:cNvSpPr>
            <a:spLocks noGrp="1"/>
          </p:cNvSpPr>
          <p:nvPr>
            <p:ph type="title"/>
          </p:nvPr>
        </p:nvSpPr>
        <p:spPr>
          <a:xfrm>
            <a:off x="1047280" y="788894"/>
            <a:ext cx="10306520" cy="880730"/>
          </a:xfrm>
        </p:spPr>
        <p:txBody>
          <a:bodyPr>
            <a:normAutofit/>
          </a:bodyPr>
          <a:lstStyle/>
          <a:p>
            <a:r>
              <a:rPr lang="en-US" sz="4000" dirty="0">
                <a:solidFill>
                  <a:srgbClr val="FFFFFF"/>
                </a:solidFill>
              </a:rPr>
              <a:t>Related work</a:t>
            </a:r>
          </a:p>
        </p:txBody>
      </p:sp>
      <p:graphicFrame>
        <p:nvGraphicFramePr>
          <p:cNvPr id="5" name="Content Placeholder 2">
            <a:extLst>
              <a:ext uri="{FF2B5EF4-FFF2-40B4-BE49-F238E27FC236}">
                <a16:creationId xmlns:a16="http://schemas.microsoft.com/office/drawing/2014/main" id="{C0FDBA66-FF02-D395-27C7-9D00B11CC61B}"/>
              </a:ext>
            </a:extLst>
          </p:cNvPr>
          <p:cNvGraphicFramePr>
            <a:graphicFrameLocks noGrp="1"/>
          </p:cNvGraphicFramePr>
          <p:nvPr>
            <p:ph idx="1"/>
            <p:extLst>
              <p:ext uri="{D42A27DB-BD31-4B8C-83A1-F6EECF244321}">
                <p14:modId xmlns:p14="http://schemas.microsoft.com/office/powerpoint/2010/main" val="3492134767"/>
              </p:ext>
            </p:extLst>
          </p:nvPr>
        </p:nvGraphicFramePr>
        <p:xfrm>
          <a:off x="1047280" y="2189664"/>
          <a:ext cx="10095789" cy="4032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099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B04936-79CD-8B92-934D-208576ED3AF9}"/>
              </a:ext>
            </a:extLst>
          </p:cNvPr>
          <p:cNvSpPr>
            <a:spLocks noGrp="1"/>
          </p:cNvSpPr>
          <p:nvPr>
            <p:ph type="title"/>
          </p:nvPr>
        </p:nvSpPr>
        <p:spPr>
          <a:xfrm>
            <a:off x="524741" y="620392"/>
            <a:ext cx="3808268" cy="5504688"/>
          </a:xfrm>
        </p:spPr>
        <p:txBody>
          <a:bodyPr>
            <a:normAutofit/>
          </a:bodyPr>
          <a:lstStyle/>
          <a:p>
            <a:r>
              <a:rPr lang="en-US" sz="6000" dirty="0">
                <a:solidFill>
                  <a:schemeClr val="bg1"/>
                </a:solidFill>
              </a:rPr>
              <a:t>Related Work</a:t>
            </a:r>
            <a:br>
              <a:rPr lang="en-US" sz="6000" dirty="0">
                <a:solidFill>
                  <a:schemeClr val="bg1"/>
                </a:solidFill>
              </a:rPr>
            </a:br>
            <a:endParaRPr lang="en-US" sz="6000" dirty="0">
              <a:solidFill>
                <a:schemeClr val="bg1"/>
              </a:solidFill>
            </a:endParaRPr>
          </a:p>
        </p:txBody>
      </p:sp>
      <p:graphicFrame>
        <p:nvGraphicFramePr>
          <p:cNvPr id="15" name="Content Placeholder 2">
            <a:extLst>
              <a:ext uri="{FF2B5EF4-FFF2-40B4-BE49-F238E27FC236}">
                <a16:creationId xmlns:a16="http://schemas.microsoft.com/office/drawing/2014/main" id="{6752A1C1-DDA0-1E30-2AE8-7A7B822B8926}"/>
              </a:ext>
            </a:extLst>
          </p:cNvPr>
          <p:cNvGraphicFramePr>
            <a:graphicFrameLocks noGrp="1"/>
          </p:cNvGraphicFramePr>
          <p:nvPr>
            <p:ph idx="1"/>
            <p:extLst>
              <p:ext uri="{D42A27DB-BD31-4B8C-83A1-F6EECF244321}">
                <p14:modId xmlns:p14="http://schemas.microsoft.com/office/powerpoint/2010/main" val="3937096371"/>
              </p:ext>
            </p:extLst>
          </p:nvPr>
        </p:nvGraphicFramePr>
        <p:xfrm>
          <a:off x="5507276" y="676656"/>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467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3E3F13-B06B-A739-2DAA-EB5B2CA8D5FC}"/>
              </a:ext>
            </a:extLst>
          </p:cNvPr>
          <p:cNvSpPr>
            <a:spLocks noGrp="1"/>
          </p:cNvSpPr>
          <p:nvPr>
            <p:ph type="title"/>
          </p:nvPr>
        </p:nvSpPr>
        <p:spPr>
          <a:xfrm>
            <a:off x="956826" y="1112969"/>
            <a:ext cx="3937298" cy="4166010"/>
          </a:xfrm>
        </p:spPr>
        <p:txBody>
          <a:bodyPr>
            <a:normAutofit/>
          </a:bodyPr>
          <a:lstStyle/>
          <a:p>
            <a:r>
              <a:rPr lang="en-US">
                <a:solidFill>
                  <a:srgbClr val="FFFFFF"/>
                </a:solidFill>
              </a:rPr>
              <a:t>Problem Statement</a:t>
            </a:r>
          </a:p>
        </p:txBody>
      </p:sp>
      <p:sp>
        <p:nvSpPr>
          <p:cNvPr id="29" name="Freeform: Shape 28">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25C6962-0844-13A4-1FCB-BAC5C3E73327}"/>
              </a:ext>
            </a:extLst>
          </p:cNvPr>
          <p:cNvSpPr>
            <a:spLocks noGrp="1"/>
          </p:cNvSpPr>
          <p:nvPr>
            <p:ph idx="1"/>
          </p:nvPr>
        </p:nvSpPr>
        <p:spPr>
          <a:xfrm>
            <a:off x="6062059" y="1398602"/>
            <a:ext cx="5257799" cy="4889350"/>
          </a:xfrm>
        </p:spPr>
        <p:txBody>
          <a:bodyPr anchor="t">
            <a:normAutofit/>
          </a:bodyPr>
          <a:lstStyle/>
          <a:p>
            <a:pPr marL="0" indent="0">
              <a:buNone/>
            </a:pPr>
            <a:r>
              <a:rPr lang="en-US" dirty="0"/>
              <a:t>Super-resolution (SR) refers to the task of restoring high-resolution images from one or more low-resolution observations of the same image. According to the number of inputs LR images, the SR can be classified into single image super-resolution (SISR) and multi-image super-resolution (MISR).</a:t>
            </a:r>
          </a:p>
        </p:txBody>
      </p:sp>
      <p:sp>
        <p:nvSpPr>
          <p:cNvPr id="35" name="Freeform: Shape 34">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1803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90AB4C-C753-F19E-D940-FA4E02E5EF04}"/>
              </a:ext>
            </a:extLst>
          </p:cNvPr>
          <p:cNvSpPr>
            <a:spLocks noGrp="1"/>
          </p:cNvSpPr>
          <p:nvPr>
            <p:ph type="title"/>
          </p:nvPr>
        </p:nvSpPr>
        <p:spPr>
          <a:xfrm>
            <a:off x="620651" y="1208250"/>
            <a:ext cx="3200400" cy="4461163"/>
          </a:xfrm>
        </p:spPr>
        <p:txBody>
          <a:bodyPr>
            <a:normAutofit/>
          </a:bodyPr>
          <a:lstStyle/>
          <a:p>
            <a:r>
              <a:rPr lang="en-US" dirty="0">
                <a:solidFill>
                  <a:srgbClr val="FFFFFF"/>
                </a:solidFill>
              </a:rPr>
              <a:t>Proposed Solution</a:t>
            </a:r>
          </a:p>
        </p:txBody>
      </p:sp>
      <p:sp>
        <p:nvSpPr>
          <p:cNvPr id="39"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4097789-9030-D61A-1550-A373CF02057A}"/>
              </a:ext>
            </a:extLst>
          </p:cNvPr>
          <p:cNvSpPr>
            <a:spLocks noGrp="1"/>
          </p:cNvSpPr>
          <p:nvPr>
            <p:ph idx="1"/>
          </p:nvPr>
        </p:nvSpPr>
        <p:spPr>
          <a:xfrm>
            <a:off x="4438654" y="1427086"/>
            <a:ext cx="6906491" cy="5585619"/>
          </a:xfrm>
        </p:spPr>
        <p:txBody>
          <a:bodyPr anchor="ctr">
            <a:normAutofit/>
          </a:bodyPr>
          <a:lstStyle/>
          <a:p>
            <a:pPr marL="0" marR="0" indent="0">
              <a:spcBef>
                <a:spcPts val="0"/>
              </a:spcBef>
              <a:spcAft>
                <a:spcPts val="15"/>
              </a:spcAft>
              <a:buNone/>
            </a:pPr>
            <a:r>
              <a:rPr lang="en-US" sz="2400" dirty="0"/>
              <a:t>There are already many super image resolution methods, however, our goal is to design our own models considering performance, and computation. The model will be compared with existing methods like interpolations to the latest deep learning algorithms such as ESRGAN, SRGRAN, Autoencoder, Dense connection with bottleneck Residual block and Attention etc. and the image quality will be assessed using PSNR, MAE, and </a:t>
            </a:r>
            <a:r>
              <a:rPr lang="en-US" sz="2400" dirty="0" err="1"/>
              <a:t>PixelMSE</a:t>
            </a:r>
            <a:r>
              <a:rPr lang="en-US" sz="2400" dirty="0"/>
              <a:t>.</a:t>
            </a:r>
            <a:endParaRPr lang="en-US" sz="2400" dirty="0">
              <a:effectLst/>
              <a:latin typeface="Calibri" panose="020F0502020204030204" pitchFamily="34" charset="0"/>
              <a:ea typeface="Calibri" panose="020F0502020204030204" pitchFamily="34" charset="0"/>
            </a:endParaRPr>
          </a:p>
          <a:p>
            <a:pPr marL="0" marR="0" indent="0">
              <a:spcBef>
                <a:spcPts val="0"/>
              </a:spcBef>
              <a:spcAft>
                <a:spcPts val="15"/>
              </a:spcAft>
              <a:buNone/>
            </a:pPr>
            <a:endParaRPr lang="en-US" sz="1500" dirty="0">
              <a:effectLst/>
              <a:latin typeface="Calibri" panose="020F0502020204030204" pitchFamily="34" charset="0"/>
              <a:ea typeface="Calibri" panose="020F0502020204030204" pitchFamily="34" charset="0"/>
            </a:endParaRPr>
          </a:p>
          <a:p>
            <a:pPr marL="0" indent="0">
              <a:buNone/>
            </a:pPr>
            <a:endParaRPr lang="en-US" sz="1500" dirty="0"/>
          </a:p>
        </p:txBody>
      </p:sp>
    </p:spTree>
    <p:extLst>
      <p:ext uri="{BB962C8B-B14F-4D97-AF65-F5344CB8AC3E}">
        <p14:creationId xmlns:p14="http://schemas.microsoft.com/office/powerpoint/2010/main" val="171284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8EABE111549B9478D5D2A8243F9638A" ma:contentTypeVersion="2" ma:contentTypeDescription="Create a new document." ma:contentTypeScope="" ma:versionID="4e784c6e6db03c96721cc7044a09a863">
  <xsd:schema xmlns:xsd="http://www.w3.org/2001/XMLSchema" xmlns:xs="http://www.w3.org/2001/XMLSchema" xmlns:p="http://schemas.microsoft.com/office/2006/metadata/properties" xmlns:ns3="bbef989b-716b-4271-81ef-dabe5d367165" targetNamespace="http://schemas.microsoft.com/office/2006/metadata/properties" ma:root="true" ma:fieldsID="8f7e1e9f8da788c44a33be4ba2071b33" ns3:_="">
    <xsd:import namespace="bbef989b-716b-4271-81ef-dabe5d36716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ef989b-716b-4271-81ef-dabe5d3671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B32FF1-4E97-42AA-95D8-7258E9A27EB9}">
  <ds:schemaRefs>
    <ds:schemaRef ds:uri="bbef989b-716b-4271-81ef-dabe5d367165"/>
    <ds:schemaRef ds:uri="http://schemas.microsoft.com/office/2006/documentManagement/types"/>
    <ds:schemaRef ds:uri="http://purl.org/dc/terms/"/>
    <ds:schemaRef ds:uri="http://schemas.microsoft.com/office/2006/metadata/properties"/>
    <ds:schemaRef ds:uri="http://purl.org/dc/dcmitype/"/>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BCCCA33-B44B-4C36-8B59-4DDE69BE052A}">
  <ds:schemaRefs>
    <ds:schemaRef ds:uri="http://schemas.microsoft.com/sharepoint/v3/contenttype/forms"/>
  </ds:schemaRefs>
</ds:datastoreItem>
</file>

<file path=customXml/itemProps3.xml><?xml version="1.0" encoding="utf-8"?>
<ds:datastoreItem xmlns:ds="http://schemas.openxmlformats.org/officeDocument/2006/customXml" ds:itemID="{2A63C415-8BE4-45B0-BF61-853A31CE23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ef989b-716b-4271-81ef-dabe5d3671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Organic</Template>
  <TotalTime>1563</TotalTime>
  <Words>1047</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Deep Learning Models to Enhance Image Resolution</vt:lpstr>
      <vt:lpstr>Roles</vt:lpstr>
      <vt:lpstr>Responsibilities </vt:lpstr>
      <vt:lpstr>Motivation</vt:lpstr>
      <vt:lpstr>Objectives</vt:lpstr>
      <vt:lpstr>Related work</vt:lpstr>
      <vt:lpstr>Related Work </vt:lpstr>
      <vt:lpstr>Problem Statement</vt:lpstr>
      <vt:lpstr>Proposed Solution</vt:lpstr>
      <vt:lpstr> 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INSURANCE FRAUD DETECTION</dc:title>
  <dc:creator>Ravali Bhoothpuram</dc:creator>
  <cp:lastModifiedBy>Pranathi Reddy Mamidi</cp:lastModifiedBy>
  <cp:revision>16</cp:revision>
  <dcterms:created xsi:type="dcterms:W3CDTF">2022-12-05T19:26:38Z</dcterms:created>
  <dcterms:modified xsi:type="dcterms:W3CDTF">2023-04-25T23:32:22Z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0x01010088EABE111549B9478D5D2A8243F9638A</vt:lpwstr>
  </property>
</Properties>
</file>