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306" y="3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4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5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5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8435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39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358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5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277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90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00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24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1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1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38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0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05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8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71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U.S. Crude Oil Trade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Exploring Imports &amp; Exports Trends, Partners, and Key Influences</a:t>
            </a:r>
          </a:p>
          <a:p>
            <a:r>
              <a:rPr dirty="0"/>
              <a:t>[</a:t>
            </a:r>
            <a:r>
              <a:rPr lang="en-US" dirty="0"/>
              <a:t>Emmanouil </a:t>
            </a:r>
            <a:r>
              <a:rPr lang="en-US" dirty="0" err="1"/>
              <a:t>amygdalas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081" y="76263"/>
            <a:ext cx="7055380" cy="1400530"/>
          </a:xfrm>
        </p:spPr>
        <p:txBody>
          <a:bodyPr/>
          <a:lstStyle/>
          <a:p>
            <a:r>
              <a:rPr sz="2000" dirty="0"/>
              <a:t>Impact of Export Ban Lift on Partner Exports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8_exports_partners_impact_of_ban_lif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4081" y="609594"/>
            <a:ext cx="56470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dirty="0"/>
              <a:t>Key Insights:</a:t>
            </a:r>
          </a:p>
          <a:p>
            <a:pPr lvl="1"/>
            <a:r>
              <a:rPr dirty="0"/>
              <a:t>Post-ban, several countries started receiving significant U.S. crude oil, diversifying export markets beyond Canada.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300" y="31255"/>
            <a:ext cx="5809558" cy="1400530"/>
          </a:xfrm>
        </p:spPr>
        <p:txBody>
          <a:bodyPr/>
          <a:lstStyle/>
          <a:p>
            <a:r>
              <a:rPr sz="2000" dirty="0"/>
              <a:t>Impact of U.S. Shale Boom on Total Imports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9_imports_total_impact_of_shale_bo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6237" y="457200"/>
            <a:ext cx="7707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dirty="0"/>
              <a:t>Key Insights:</a:t>
            </a:r>
          </a:p>
          <a:p>
            <a:pPr lvl="1"/>
            <a:r>
              <a:rPr dirty="0"/>
              <a:t>The rise of the U.S. Shale Boom (roughly 2010-2014) coincides with a notable decline in total U.S. crude oil imports.</a:t>
            </a:r>
          </a:p>
          <a:p>
            <a:pPr lvl="1"/>
            <a:r>
              <a:rPr dirty="0"/>
              <a:t>Increased domestic production reduced reliance on foreign oil.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84" y="52124"/>
            <a:ext cx="7055380" cy="1400530"/>
          </a:xfrm>
        </p:spPr>
        <p:txBody>
          <a:bodyPr/>
          <a:lstStyle/>
          <a:p>
            <a:r>
              <a:rPr sz="2400" dirty="0"/>
              <a:t>Seasonal Trends in U.S. Crude Oil Imports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10_seasonal_average_imports_bar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9784" y="609594"/>
            <a:ext cx="66005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dirty="0"/>
              <a:t>Key Insights:</a:t>
            </a:r>
          </a:p>
          <a:p>
            <a:pPr lvl="1"/>
            <a:r>
              <a:rPr dirty="0"/>
              <a:t>Imports tend to be slightly higher in summer months (July-August) and January, possibly due to refinery maintenance or demand cycles.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904" y="30184"/>
            <a:ext cx="7055380" cy="1400530"/>
          </a:xfrm>
        </p:spPr>
        <p:txBody>
          <a:bodyPr/>
          <a:lstStyle/>
          <a:p>
            <a:r>
              <a:rPr sz="2000" dirty="0"/>
              <a:t>Seasonal Trends in U.S. Crude Oil Exports (Post-201</a:t>
            </a:r>
            <a:r>
              <a:rPr lang="en-US" sz="2000" dirty="0"/>
              <a:t>5)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11_seasonal_average_exports_barchart_post20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8823" y="351472"/>
            <a:ext cx="64052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dirty="0"/>
              <a:t>Key Insights:</a:t>
            </a:r>
          </a:p>
          <a:p>
            <a:pPr lvl="1"/>
            <a:r>
              <a:rPr dirty="0"/>
              <a:t>Exports show a more distinct seasonality post-2015, often peaking towards year-end (October-December), possibly due to global demand or contract timings.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The U.S. has undergone a significant transformation in crude oil trade, shifting from high import reliance to a major exporter.</a:t>
            </a:r>
          </a:p>
          <a:p>
            <a:r>
              <a:t>The lifting of the export ban in 2015 was a pivotal moment, enabling market diversification and rapid export growth.</a:t>
            </a:r>
          </a:p>
          <a:p>
            <a:r>
              <a:t>Canada remains a critical trading partner for both imports and exports.</a:t>
            </a:r>
          </a:p>
          <a:p>
            <a:r>
              <a:t>Seasonal patterns exist, indicating potential demand or operational cycles.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 &amp;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This presentation highlights key insights from an exploratory data analysis (EDA) of historical U.S. crude oil trade data.</a:t>
            </a:r>
          </a:p>
          <a:p>
            <a:r>
              <a:t>Objectives:</a:t>
            </a:r>
          </a:p>
          <a:p>
            <a:pPr lvl="1"/>
            <a:r>
              <a:t>- Uncover major trends in crude oil imports and exports.</a:t>
            </a:r>
          </a:p>
          <a:p>
            <a:pPr lvl="1"/>
            <a:r>
              <a:t>- Identify top trading partners and analyze their contributions.</a:t>
            </a:r>
          </a:p>
          <a:p>
            <a:pPr lvl="1"/>
            <a:r>
              <a:t>- Assess the impact of significant events (e.g., export ban lift, shale boom).</a:t>
            </a:r>
          </a:p>
          <a:p>
            <a:pPr lvl="1"/>
            <a:r>
              <a:t>- Reveal seasonal patterns in trade volumes.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837" y="95666"/>
            <a:ext cx="7055380" cy="1400530"/>
          </a:xfrm>
        </p:spPr>
        <p:txBody>
          <a:bodyPr/>
          <a:lstStyle/>
          <a:p>
            <a:r>
              <a:rPr sz="2800" dirty="0"/>
              <a:t>U.S. Total Crude Oil Imports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1_total_imports_tim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7315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/>
            </a:pPr>
            <a:r>
              <a:t>Key Insights:</a:t>
            </a:r>
          </a:p>
          <a:p>
            <a:pPr lvl="1"/>
            <a:r>
              <a:t>Overall decline in U.S. crude oil imports since 2010.</a:t>
            </a:r>
          </a:p>
          <a:p>
            <a:pPr lvl="1"/>
            <a:r>
              <a:t>Reflects growing domestic production from the Shale Revolution.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390"/>
            <a:ext cx="7055380" cy="1400530"/>
          </a:xfrm>
        </p:spPr>
        <p:txBody>
          <a:bodyPr/>
          <a:lstStyle/>
          <a:p>
            <a:r>
              <a:rPr sz="2800" dirty="0"/>
              <a:t>U.S. Total Crude Oil Exports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2_total_exports_tim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606" y="7315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/>
            </a:pPr>
            <a:r>
              <a:rPr dirty="0"/>
              <a:t>Key Insights:</a:t>
            </a:r>
          </a:p>
          <a:p>
            <a:pPr lvl="1"/>
            <a:r>
              <a:rPr dirty="0"/>
              <a:t>Dramatic surge in crude oil exports post-2015.</a:t>
            </a:r>
          </a:p>
          <a:p>
            <a:pPr lvl="1"/>
            <a:r>
              <a:rPr dirty="0"/>
              <a:t>Directly linked to the lifting of the U.S. crude oil export ban in December 2015.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084"/>
            <a:ext cx="7055380" cy="1400530"/>
          </a:xfrm>
        </p:spPr>
        <p:txBody>
          <a:bodyPr/>
          <a:lstStyle/>
          <a:p>
            <a:r>
              <a:rPr sz="2000" dirty="0"/>
              <a:t>Top 10 U.S. Crude Oil Import Partners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3_top10_import_partners_bar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7315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/>
            </a:pPr>
            <a:r>
              <a:t>Key Insights:</a:t>
            </a:r>
          </a:p>
          <a:p>
            <a:pPr lvl="1"/>
            <a:r>
              <a:t>Canada is by far the largest source of U.S. crude oil imports.</a:t>
            </a:r>
          </a:p>
          <a:p>
            <a:pPr lvl="1"/>
            <a:r>
              <a:t>Saudi Arabia and Mexico remain significant contributors.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437" y="86189"/>
            <a:ext cx="7055380" cy="1400530"/>
          </a:xfrm>
        </p:spPr>
        <p:txBody>
          <a:bodyPr/>
          <a:lstStyle/>
          <a:p>
            <a:r>
              <a:rPr sz="1800" dirty="0"/>
              <a:t>Top 10 U.S. Crude Oil Export Partners (Post-2015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4_top10_export_partners_barchart_post20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4225" y="7433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/>
            </a:pPr>
            <a:r>
              <a:rPr dirty="0"/>
              <a:t>Key Insights:</a:t>
            </a:r>
          </a:p>
          <a:p>
            <a:pPr lvl="1"/>
            <a:r>
              <a:rPr dirty="0"/>
              <a:t>Canada also leads in U.S. crude oil exports.</a:t>
            </a:r>
          </a:p>
          <a:p>
            <a:pPr lvl="1"/>
            <a:r>
              <a:rPr dirty="0"/>
              <a:t>Diversified export destinations include the Netherlands, Korea, and China.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8683" y="17289"/>
            <a:ext cx="7055380" cy="1400530"/>
          </a:xfrm>
        </p:spPr>
        <p:txBody>
          <a:bodyPr/>
          <a:lstStyle/>
          <a:p>
            <a:r>
              <a:rPr sz="2000" dirty="0"/>
              <a:t>Crude Oil Imports from Key Partners: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5_key_import_partners_trends_tim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566" y="370107"/>
            <a:ext cx="75721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dirty="0"/>
              <a:t>Key Insights:</a:t>
            </a:r>
          </a:p>
          <a:p>
            <a:pPr lvl="1"/>
            <a:r>
              <a:rPr dirty="0"/>
              <a:t>Imports from Canada remain robust, while Saudi Arabia and Mexico show fluctuating patterns.</a:t>
            </a:r>
          </a:p>
          <a:p>
            <a:pPr lvl="1"/>
            <a:r>
              <a:rPr dirty="0"/>
              <a:t>Significant decline in imports from Venezuela over time due to geopolitical factors.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055380" cy="1400530"/>
          </a:xfrm>
        </p:spPr>
        <p:txBody>
          <a:bodyPr/>
          <a:lstStyle/>
          <a:p>
            <a:r>
              <a:rPr sz="1800" dirty="0"/>
              <a:t>Crude Oil Exports to Key Partners: Trends (Post-2015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6_key_export_partners_trends_timeline_post20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7315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/>
            </a:pPr>
            <a:r>
              <a:t>Key Insights:</a:t>
            </a:r>
          </a:p>
          <a:p>
            <a:pPr lvl="1"/>
            <a:r>
              <a:t>Growth in exports to various key partners like Canada, Netherlands, and China.</a:t>
            </a:r>
          </a:p>
          <a:p>
            <a:pPr lvl="1"/>
            <a:r>
              <a:t>Highlights the U.S. emergence as a global supplier.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690" y="148741"/>
            <a:ext cx="7055380" cy="1400530"/>
          </a:xfrm>
        </p:spPr>
        <p:txBody>
          <a:bodyPr/>
          <a:lstStyle/>
          <a:p>
            <a:r>
              <a:rPr sz="2400" dirty="0"/>
              <a:t>Impact of Export Ban Lift on Total Exports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7_exports_total_impact_of_ban_lif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82296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9690" y="914400"/>
            <a:ext cx="67701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/>
            </a:pPr>
            <a:r>
              <a:rPr dirty="0"/>
              <a:t>Key Insights:</a:t>
            </a:r>
          </a:p>
          <a:p>
            <a:pPr lvl="1"/>
            <a:r>
              <a:rPr dirty="0"/>
              <a:t>Clear correlation between the lifting of the export ban in Dec 2015 and the subsequent exponential growth in exports.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</TotalTime>
  <Words>604</Words>
  <Application>Microsoft Office PowerPoint</Application>
  <PresentationFormat>On-screen Show (4:3)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Century Gothic</vt:lpstr>
      <vt:lpstr>Wingdings 3</vt:lpstr>
      <vt:lpstr>Ion</vt:lpstr>
      <vt:lpstr>U.S. Crude Oil Trade Analysis</vt:lpstr>
      <vt:lpstr>Project Overview &amp; Goals</vt:lpstr>
      <vt:lpstr>U.S. Total Crude Oil Imports Over Time</vt:lpstr>
      <vt:lpstr>U.S. Total Crude Oil Exports Over Time</vt:lpstr>
      <vt:lpstr>Top 10 U.S. Crude Oil Import Partners</vt:lpstr>
      <vt:lpstr>Top 10 U.S. Crude Oil Export Partners (Post-2015)</vt:lpstr>
      <vt:lpstr>Crude Oil Imports from Key Partners: Trends</vt:lpstr>
      <vt:lpstr>Crude Oil Exports to Key Partners: Trends (Post-2015)</vt:lpstr>
      <vt:lpstr>Impact of Export Ban Lift on Total Exports</vt:lpstr>
      <vt:lpstr>Impact of Export Ban Lift on Partner Exports</vt:lpstr>
      <vt:lpstr>Impact of U.S. Shale Boom on Total Imports</vt:lpstr>
      <vt:lpstr>Seasonal Trends in U.S. Crude Oil Imports</vt:lpstr>
      <vt:lpstr>Seasonal Trends in U.S. Crude Oil Exports (Post-2015)</vt:lpstr>
      <vt:lpstr>Summary &amp; Key Takeaways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EMMANUEL AMIGDALAS</cp:lastModifiedBy>
  <cp:revision>3</cp:revision>
  <dcterms:created xsi:type="dcterms:W3CDTF">2013-01-27T09:14:16Z</dcterms:created>
  <dcterms:modified xsi:type="dcterms:W3CDTF">2025-05-22T08:57:18Z</dcterms:modified>
  <cp:category/>
</cp:coreProperties>
</file>