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1" r:id="rId6"/>
    <p:sldId id="259"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latin typeface="Times New Roman" panose="02020603050405020304" pitchFamily="18" charset="0"/>
                <a:cs typeface="Times New Roman" panose="02020603050405020304" pitchFamily="18" charset="0"/>
              </a:rPr>
              <a:t>PRESENTATION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EMAIL SPAM CLASSIFIER</a:t>
            </a:r>
            <a:endParaRPr lang="en-IN" sz="2800" dirty="0"/>
          </a:p>
        </p:txBody>
      </p:sp>
      <p:sp>
        <p:nvSpPr>
          <p:cNvPr id="3" name="Subtitle 2"/>
          <p:cNvSpPr>
            <a:spLocks noGrp="1"/>
          </p:cNvSpPr>
          <p:nvPr>
            <p:ph type="subTitle" idx="1"/>
          </p:nvPr>
        </p:nvSpPr>
        <p:spPr>
          <a:xfrm>
            <a:off x="2692398" y="4080293"/>
            <a:ext cx="6815669" cy="898105"/>
          </a:xfrm>
        </p:spPr>
        <p:txBody>
          <a:bodyPr>
            <a:normAutofit lnSpcReduction="10000"/>
          </a:bodyPr>
          <a:lstStyle/>
          <a:p>
            <a:pPr algn="r"/>
            <a:r>
              <a:rPr lang="en-US" sz="2000" dirty="0">
                <a:latin typeface="Times New Roman" panose="02020603050405020304" pitchFamily="18" charset="0"/>
                <a:cs typeface="Times New Roman" panose="02020603050405020304" pitchFamily="18" charset="0"/>
              </a:rPr>
              <a:t>Submitted by:</a:t>
            </a:r>
          </a:p>
          <a:p>
            <a:pPr algn="r"/>
            <a:r>
              <a:rPr lang="en-US" sz="2000" dirty="0">
                <a:latin typeface="Times New Roman" panose="02020603050405020304" pitchFamily="18" charset="0"/>
                <a:cs typeface="Times New Roman" panose="02020603050405020304" pitchFamily="18" charset="0"/>
              </a:rPr>
              <a:t>MANISHA</a:t>
            </a:r>
            <a:endParaRPr lang="en-IN" sz="2000" dirty="0">
              <a:latin typeface="Times New Roman" panose="02020603050405020304" pitchFamily="18" charset="0"/>
              <a:cs typeface="Times New Roman" panose="02020603050405020304" pitchFamily="18" charset="0"/>
            </a:endParaRPr>
          </a:p>
          <a:p>
            <a:pPr algn="r"/>
            <a:endParaRPr lang="en-IN" dirty="0"/>
          </a:p>
        </p:txBody>
      </p:sp>
    </p:spTree>
    <p:extLst>
      <p:ext uri="{BB962C8B-B14F-4D97-AF65-F5344CB8AC3E}">
        <p14:creationId xmlns:p14="http://schemas.microsoft.com/office/powerpoint/2010/main" val="261559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Understanding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sz="2200" dirty="0">
                <a:latin typeface="Times New Roman" panose="02020603050405020304" pitchFamily="18" charset="0"/>
                <a:cs typeface="Times New Roman" panose="02020603050405020304" pitchFamily="18" charset="0"/>
              </a:rPr>
              <a:t>Spam Detector is used to detect unwanted, malicious and virus infected texts and helps to separate them from the </a:t>
            </a:r>
            <a:r>
              <a:rPr lang="en-IN" sz="2200" dirty="0" err="1">
                <a:latin typeface="Times New Roman" panose="02020603050405020304" pitchFamily="18" charset="0"/>
                <a:cs typeface="Times New Roman" panose="02020603050405020304" pitchFamily="18" charset="0"/>
              </a:rPr>
              <a:t>nonspam</a:t>
            </a:r>
            <a:r>
              <a:rPr lang="en-IN" sz="2200" dirty="0">
                <a:latin typeface="Times New Roman" panose="02020603050405020304" pitchFamily="18" charset="0"/>
                <a:cs typeface="Times New Roman" panose="02020603050405020304" pitchFamily="18" charset="0"/>
              </a:rPr>
              <a:t> texts. It uses a binary type of classification containing the labels such as ‘</a:t>
            </a:r>
            <a:r>
              <a:rPr lang="en-IN" sz="2200" b="1" dirty="0">
                <a:latin typeface="Times New Roman" panose="02020603050405020304" pitchFamily="18" charset="0"/>
                <a:cs typeface="Times New Roman" panose="02020603050405020304" pitchFamily="18" charset="0"/>
              </a:rPr>
              <a:t>ham’</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nonspam</a:t>
            </a:r>
            <a:r>
              <a:rPr lang="en-IN" sz="2200" dirty="0">
                <a:latin typeface="Times New Roman" panose="02020603050405020304" pitchFamily="18" charset="0"/>
                <a:cs typeface="Times New Roman" panose="02020603050405020304" pitchFamily="18" charset="0"/>
              </a:rPr>
              <a:t>) and </a:t>
            </a:r>
            <a:r>
              <a:rPr lang="en-IN" sz="2200" b="1" dirty="0">
                <a:latin typeface="Times New Roman" panose="02020603050405020304" pitchFamily="18" charset="0"/>
                <a:cs typeface="Times New Roman" panose="02020603050405020304" pitchFamily="18" charset="0"/>
              </a:rPr>
              <a:t>spam</a:t>
            </a: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t>
            </a:r>
          </a:p>
          <a:p>
            <a:pPr marL="0" indent="0">
              <a:buNone/>
            </a:pPr>
            <a:r>
              <a:rPr lang="en-IN" sz="2200" dirty="0">
                <a:latin typeface="Times New Roman" panose="02020603050405020304" pitchFamily="18" charset="0"/>
                <a:cs typeface="Times New Roman" panose="02020603050405020304" pitchFamily="18" charset="0"/>
              </a:rPr>
              <a:t>So, we fit the supervised machine learning model </a:t>
            </a:r>
            <a:r>
              <a:rPr lang="en-IN" sz="2200" dirty="0" smtClean="0">
                <a:latin typeface="Times New Roman" panose="02020603050405020304" pitchFamily="18" charset="0"/>
                <a:cs typeface="Times New Roman" panose="02020603050405020304" pitchFamily="18" charset="0"/>
              </a:rPr>
              <a:t>on the classification based problem and </a:t>
            </a:r>
            <a:r>
              <a:rPr lang="en-IN" sz="2200" dirty="0">
                <a:latin typeface="Times New Roman" panose="02020603050405020304" pitchFamily="18" charset="0"/>
                <a:cs typeface="Times New Roman" panose="02020603050405020304" pitchFamily="18" charset="0"/>
              </a:rPr>
              <a:t>predict the test data.</a:t>
            </a:r>
          </a:p>
          <a:p>
            <a:pPr marL="0" indent="0">
              <a:buNone/>
            </a:pPr>
            <a:endParaRPr lang="en-IN" dirty="0"/>
          </a:p>
        </p:txBody>
      </p:sp>
    </p:spTree>
    <p:extLst>
      <p:ext uri="{BB962C8B-B14F-4D97-AF65-F5344CB8AC3E}">
        <p14:creationId xmlns:p14="http://schemas.microsoft.com/office/powerpoint/2010/main" val="317730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train data there are </a:t>
            </a:r>
            <a:r>
              <a:rPr lang="en-US" sz="2200" dirty="0" smtClean="0">
                <a:latin typeface="Times New Roman" panose="02020603050405020304" pitchFamily="18" charset="0"/>
                <a:cs typeface="Times New Roman" panose="02020603050405020304" pitchFamily="18" charset="0"/>
              </a:rPr>
              <a:t>5572 </a:t>
            </a:r>
            <a:r>
              <a:rPr lang="en-US" sz="2200" dirty="0">
                <a:latin typeface="Times New Roman" panose="02020603050405020304" pitchFamily="18" charset="0"/>
                <a:cs typeface="Times New Roman" panose="02020603050405020304" pitchFamily="18" charset="0"/>
              </a:rPr>
              <a:t>rows with </a:t>
            </a:r>
            <a:r>
              <a:rPr lang="en-US" sz="2200" dirty="0" smtClean="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columns in </a:t>
            </a:r>
            <a:r>
              <a:rPr lang="en-US" sz="2200" dirty="0" smtClean="0">
                <a:latin typeface="Times New Roman" panose="02020603050405020304" pitchFamily="18" charset="0"/>
                <a:cs typeface="Times New Roman" panose="02020603050405020304" pitchFamily="18" charset="0"/>
              </a:rPr>
              <a:t>dataset.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There </a:t>
            </a:r>
            <a:r>
              <a:rPr lang="en-US" sz="2200" dirty="0" smtClean="0">
                <a:latin typeface="Times New Roman" panose="02020603050405020304" pitchFamily="18" charset="0"/>
                <a:cs typeface="Times New Roman" panose="02020603050405020304" pitchFamily="18" charset="0"/>
              </a:rPr>
              <a:t>are large number of null </a:t>
            </a:r>
            <a:r>
              <a:rPr lang="en-US" sz="2200" dirty="0">
                <a:latin typeface="Times New Roman" panose="02020603050405020304" pitchFamily="18" charset="0"/>
                <a:cs typeface="Times New Roman" panose="02020603050405020304" pitchFamily="18" charset="0"/>
              </a:rPr>
              <a:t>values </a:t>
            </a:r>
            <a:r>
              <a:rPr lang="en-US" sz="2200" dirty="0" smtClean="0">
                <a:latin typeface="Times New Roman" panose="02020603050405020304" pitchFamily="18" charset="0"/>
                <a:cs typeface="Times New Roman" panose="02020603050405020304" pitchFamily="18" charset="0"/>
              </a:rPr>
              <a:t>in the three of the columns.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There are two columns of object type, </a:t>
            </a:r>
            <a:r>
              <a:rPr lang="en-US" sz="2200" dirty="0" smtClean="0">
                <a:latin typeface="Times New Roman" panose="02020603050405020304" pitchFamily="18" charset="0"/>
                <a:cs typeface="Times New Roman" panose="02020603050405020304" pitchFamily="18" charset="0"/>
              </a:rPr>
              <a:t>one </a:t>
            </a:r>
            <a:r>
              <a:rPr lang="en-US" sz="2200" dirty="0">
                <a:latin typeface="Times New Roman" panose="02020603050405020304" pitchFamily="18" charset="0"/>
                <a:cs typeface="Times New Roman" panose="02020603050405020304" pitchFamily="18" charset="0"/>
              </a:rPr>
              <a:t>columns of integer type.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We visualize the continuous data by distribution plot and categorical data by </a:t>
            </a:r>
            <a:r>
              <a:rPr lang="en-US" sz="2200" dirty="0" smtClean="0">
                <a:latin typeface="Times New Roman" panose="02020603050405020304" pitchFamily="18" charset="0"/>
                <a:cs typeface="Times New Roman" panose="02020603050405020304" pitchFamily="18" charset="0"/>
              </a:rPr>
              <a:t>  countplot</a:t>
            </a:r>
            <a:r>
              <a:rPr lang="en-US" sz="2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Convert object data into float data type by encoding technique.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Describes the data in statistical terms.</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527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Identify the relationship between dependent and independent </a:t>
            </a:r>
            <a:r>
              <a:rPr lang="en-US" sz="2200" dirty="0" smtClean="0">
                <a:latin typeface="Times New Roman" panose="02020603050405020304" pitchFamily="18" charset="0"/>
                <a:cs typeface="Times New Roman" panose="02020603050405020304" pitchFamily="18" charset="0"/>
              </a:rPr>
              <a:t>variable.</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Check </a:t>
            </a:r>
            <a:r>
              <a:rPr lang="en-US" sz="2200" dirty="0" smtClean="0">
                <a:latin typeface="Times New Roman" panose="02020603050405020304" pitchFamily="18" charset="0"/>
                <a:cs typeface="Times New Roman" panose="02020603050405020304" pitchFamily="18" charset="0"/>
              </a:rPr>
              <a:t>skewness on continuous data </a:t>
            </a:r>
            <a:r>
              <a:rPr lang="en-US" sz="2200" dirty="0">
                <a:latin typeface="Times New Roman" panose="02020603050405020304" pitchFamily="18" charset="0"/>
                <a:cs typeface="Times New Roman" panose="02020603050405020304" pitchFamily="18" charset="0"/>
              </a:rPr>
              <a:t>in the </a:t>
            </a:r>
            <a:r>
              <a:rPr lang="en-US" sz="2200" dirty="0" smtClean="0">
                <a:latin typeface="Times New Roman" panose="02020603050405020304" pitchFamily="18" charset="0"/>
                <a:cs typeface="Times New Roman" panose="02020603050405020304" pitchFamily="18" charset="0"/>
              </a:rPr>
              <a:t>dataset.</a:t>
            </a:r>
          </a:p>
          <a:p>
            <a:pP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Check the outliers </a:t>
            </a:r>
            <a:r>
              <a:rPr lang="en-US" sz="2200" dirty="0">
                <a:latin typeface="Times New Roman" panose="02020603050405020304" pitchFamily="18" charset="0"/>
                <a:cs typeface="Times New Roman" panose="02020603050405020304" pitchFamily="18" charset="0"/>
              </a:rPr>
              <a:t>on continuous data in the dataset</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145324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Steps and Assumptions used to complete the project</a:t>
            </a:r>
            <a:endParaRPr lang="en-IN" dirty="0"/>
          </a:p>
        </p:txBody>
      </p:sp>
      <p:sp>
        <p:nvSpPr>
          <p:cNvPr id="3" name="Content Placeholder 2"/>
          <p:cNvSpPr>
            <a:spLocks noGrp="1"/>
          </p:cNvSpPr>
          <p:nvPr>
            <p:ph idx="1"/>
          </p:nvPr>
        </p:nvSpPr>
        <p:spPr>
          <a:xfrm>
            <a:off x="1295401" y="2941608"/>
            <a:ext cx="9601196" cy="2934259"/>
          </a:xfrm>
        </p:spPr>
        <p:txBody>
          <a:bodyPr/>
          <a:lstStyle/>
          <a:p>
            <a:r>
              <a:rPr lang="en-US" dirty="0" smtClean="0">
                <a:latin typeface="Times New Roman" panose="02020603050405020304" pitchFamily="18" charset="0"/>
                <a:cs typeface="Times New Roman" panose="02020603050405020304" pitchFamily="18" charset="0"/>
              </a:rPr>
              <a:t>We have only one column as feature variable, so we add one more column which takes length of the text data.</a:t>
            </a:r>
          </a:p>
          <a:p>
            <a:r>
              <a:rPr lang="en-US" dirty="0" smtClean="0">
                <a:latin typeface="Times New Roman" panose="02020603050405020304" pitchFamily="18" charset="0"/>
                <a:cs typeface="Times New Roman" panose="02020603050405020304" pitchFamily="18" charset="0"/>
              </a:rPr>
              <a:t>On studying we get to know that Naïve Bayes is better model for this problem but on my analysis it is not good.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14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1295402" y="2496548"/>
            <a:ext cx="9601196" cy="3378041"/>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This is a classification based problem. The data is imbalance, so we check precision and f1 score not an accuracy score. After that </a:t>
            </a:r>
            <a:r>
              <a:rPr lang="en-IN" sz="2200" dirty="0">
                <a:latin typeface="Times New Roman" panose="02020603050405020304" pitchFamily="18" charset="0"/>
                <a:cs typeface="Times New Roman" panose="02020603050405020304" pitchFamily="18" charset="0"/>
              </a:rPr>
              <a:t>splitting the train and test data then we fit the model. The scores we get on fitting the model are:</a:t>
            </a:r>
          </a:p>
          <a:p>
            <a:r>
              <a:rPr lang="en-US" sz="2200" dirty="0">
                <a:latin typeface="Times New Roman" panose="02020603050405020304" pitchFamily="18" charset="0"/>
                <a:cs typeface="Times New Roman" panose="02020603050405020304" pitchFamily="18" charset="0"/>
              </a:rPr>
              <a:t> Logistic Regression:  </a:t>
            </a:r>
          </a:p>
          <a:p>
            <a:pPr marL="0" indent="0">
              <a:buNone/>
            </a:pPr>
            <a:r>
              <a:rPr lang="en-US" sz="2200" dirty="0">
                <a:latin typeface="Times New Roman" panose="02020603050405020304" pitchFamily="18" charset="0"/>
                <a:cs typeface="Times New Roman" panose="02020603050405020304" pitchFamily="18" charset="0"/>
              </a:rPr>
              <a:t>               Precision: </a:t>
            </a:r>
            <a:r>
              <a:rPr lang="en-US" sz="2200" dirty="0" smtClean="0">
                <a:latin typeface="Times New Roman" panose="02020603050405020304" pitchFamily="18" charset="0"/>
                <a:cs typeface="Times New Roman" panose="02020603050405020304" pitchFamily="18" charset="0"/>
              </a:rPr>
              <a:t>89%                                         </a:t>
            </a:r>
            <a:r>
              <a:rPr lang="en-US" sz="2200" dirty="0">
                <a:latin typeface="Times New Roman" panose="02020603050405020304" pitchFamily="18" charset="0"/>
                <a:cs typeface="Times New Roman" panose="02020603050405020304" pitchFamily="18" charset="0"/>
              </a:rPr>
              <a:t>f1 score: </a:t>
            </a:r>
            <a:r>
              <a:rPr lang="en-US" sz="2200" dirty="0" smtClean="0">
                <a:latin typeface="Times New Roman" panose="02020603050405020304" pitchFamily="18" charset="0"/>
                <a:cs typeface="Times New Roman" panose="02020603050405020304" pitchFamily="18" charset="0"/>
              </a:rPr>
              <a:t>93%</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K Neighbors Classification: </a:t>
            </a:r>
          </a:p>
          <a:p>
            <a:pPr marL="0" indent="0">
              <a:buNone/>
            </a:pPr>
            <a:r>
              <a:rPr lang="en-US" sz="2200" dirty="0">
                <a:latin typeface="Times New Roman" panose="02020603050405020304" pitchFamily="18" charset="0"/>
                <a:cs typeface="Times New Roman" panose="02020603050405020304" pitchFamily="18" charset="0"/>
              </a:rPr>
              <a:t>               Precision: </a:t>
            </a:r>
            <a:r>
              <a:rPr lang="en-US" sz="2200" dirty="0" smtClean="0">
                <a:latin typeface="Times New Roman" panose="02020603050405020304" pitchFamily="18" charset="0"/>
                <a:cs typeface="Times New Roman" panose="02020603050405020304" pitchFamily="18" charset="0"/>
              </a:rPr>
              <a:t>96%                                         </a:t>
            </a:r>
            <a:r>
              <a:rPr lang="en-US" sz="2200" dirty="0">
                <a:latin typeface="Times New Roman" panose="02020603050405020304" pitchFamily="18" charset="0"/>
                <a:cs typeface="Times New Roman" panose="02020603050405020304" pitchFamily="18" charset="0"/>
              </a:rPr>
              <a:t>f1 score : </a:t>
            </a:r>
            <a:r>
              <a:rPr lang="en-US" sz="2200" dirty="0" smtClean="0">
                <a:latin typeface="Times New Roman" panose="02020603050405020304" pitchFamily="18" charset="0"/>
                <a:cs typeface="Times New Roman" panose="02020603050405020304" pitchFamily="18" charset="0"/>
              </a:rPr>
              <a:t>96%</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p>
        </p:txBody>
      </p:sp>
    </p:spTree>
    <p:extLst>
      <p:ext uri="{BB962C8B-B14F-4D97-AF65-F5344CB8AC3E}">
        <p14:creationId xmlns:p14="http://schemas.microsoft.com/office/powerpoint/2010/main" val="349458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1295401" y="2760452"/>
            <a:ext cx="9601196" cy="3115415"/>
          </a:xfrm>
        </p:spPr>
        <p:txBody>
          <a:bodyPr/>
          <a:lstStyle/>
          <a:p>
            <a:r>
              <a:rPr lang="en-US" sz="2200" dirty="0">
                <a:latin typeface="Times New Roman" panose="02020603050405020304" pitchFamily="18" charset="0"/>
                <a:cs typeface="Times New Roman" panose="02020603050405020304" pitchFamily="18" charset="0"/>
              </a:rPr>
              <a:t>Random Forest Classification: </a:t>
            </a:r>
          </a:p>
          <a:p>
            <a:pPr marL="0" indent="0">
              <a:buNone/>
            </a:pPr>
            <a:r>
              <a:rPr lang="en-US" sz="2200" dirty="0">
                <a:latin typeface="Times New Roman" panose="02020603050405020304" pitchFamily="18" charset="0"/>
                <a:cs typeface="Times New Roman" panose="02020603050405020304" pitchFamily="18" charset="0"/>
              </a:rPr>
              <a:t>               Precision: </a:t>
            </a:r>
            <a:r>
              <a:rPr lang="en-US" sz="2200" dirty="0" smtClean="0">
                <a:latin typeface="Times New Roman" panose="02020603050405020304" pitchFamily="18" charset="0"/>
                <a:cs typeface="Times New Roman" panose="02020603050405020304" pitchFamily="18" charset="0"/>
              </a:rPr>
              <a:t>96%                                         </a:t>
            </a:r>
            <a:r>
              <a:rPr lang="en-US" sz="2200" dirty="0">
                <a:latin typeface="Times New Roman" panose="02020603050405020304" pitchFamily="18" charset="0"/>
                <a:cs typeface="Times New Roman" panose="02020603050405020304" pitchFamily="18" charset="0"/>
              </a:rPr>
              <a:t>f1 score : </a:t>
            </a:r>
            <a:r>
              <a:rPr lang="en-US" sz="2200" dirty="0" smtClean="0">
                <a:latin typeface="Times New Roman" panose="02020603050405020304" pitchFamily="18" charset="0"/>
                <a:cs typeface="Times New Roman" panose="02020603050405020304" pitchFamily="18" charset="0"/>
              </a:rPr>
              <a:t>96%</a:t>
            </a:r>
            <a:endParaRPr lang="en-US" sz="2200" dirty="0">
              <a:latin typeface="Times New Roman" panose="02020603050405020304" pitchFamily="18" charset="0"/>
              <a:cs typeface="Times New Roman" panose="02020603050405020304" pitchFamily="18" charset="0"/>
            </a:endParaRPr>
          </a:p>
          <a:p>
            <a:r>
              <a:rPr lang="en-US" sz="2200" dirty="0" err="1" smtClean="0">
                <a:latin typeface="Times New Roman" panose="02020603050405020304" pitchFamily="18" charset="0"/>
                <a:cs typeface="Times New Roman" panose="02020603050405020304" pitchFamily="18" charset="0"/>
              </a:rPr>
              <a:t>MultinomialNB</a:t>
            </a:r>
            <a:r>
              <a:rPr lang="en-US" sz="2200" dirty="0" smtClean="0">
                <a:latin typeface="Times New Roman" panose="02020603050405020304" pitchFamily="18" charset="0"/>
                <a:cs typeface="Times New Roman" panose="02020603050405020304" pitchFamily="18" charset="0"/>
              </a:rPr>
              <a:t> Classification</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t>             </a:t>
            </a:r>
            <a:r>
              <a:rPr lang="en-US" sz="2200" dirty="0">
                <a:latin typeface="Times New Roman" panose="02020603050405020304" pitchFamily="18" charset="0"/>
                <a:cs typeface="Times New Roman" panose="02020603050405020304" pitchFamily="18" charset="0"/>
              </a:rPr>
              <a:t>Precision: 92%                                         </a:t>
            </a:r>
            <a:r>
              <a:rPr lang="en-US" sz="2200" dirty="0" smtClean="0">
                <a:latin typeface="Times New Roman" panose="02020603050405020304" pitchFamily="18" charset="0"/>
                <a:cs typeface="Times New Roman" panose="02020603050405020304" pitchFamily="18" charset="0"/>
              </a:rPr>
              <a:t>  f1 </a:t>
            </a:r>
            <a:r>
              <a:rPr lang="en-US" sz="2200" dirty="0">
                <a:latin typeface="Times New Roman" panose="02020603050405020304" pitchFamily="18" charset="0"/>
                <a:cs typeface="Times New Roman" panose="02020603050405020304" pitchFamily="18" charset="0"/>
              </a:rPr>
              <a:t>score: </a:t>
            </a:r>
            <a:r>
              <a:rPr lang="en-US" sz="2200" dirty="0" smtClean="0">
                <a:latin typeface="Times New Roman" panose="02020603050405020304" pitchFamily="18" charset="0"/>
                <a:cs typeface="Times New Roman" panose="02020603050405020304" pitchFamily="18" charset="0"/>
              </a:rPr>
              <a:t>76% </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6703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Finalized Model</a:t>
            </a:r>
            <a:endParaRPr lang="en-IN" b="1" dirty="0"/>
          </a:p>
        </p:txBody>
      </p:sp>
      <p:sp>
        <p:nvSpPr>
          <p:cNvPr id="3" name="Content Placeholder 2"/>
          <p:cNvSpPr>
            <a:spLocks noGrp="1"/>
          </p:cNvSpPr>
          <p:nvPr>
            <p:ph idx="1"/>
          </p:nvPr>
        </p:nvSpPr>
        <p:spPr>
          <a:xfrm>
            <a:off x="1295401" y="2863970"/>
            <a:ext cx="9601196" cy="3011898"/>
          </a:xfrm>
        </p:spPr>
        <p:txBody>
          <a:bodyPr/>
          <a:lstStyle/>
          <a:p>
            <a:pPr marL="0" indent="0">
              <a:buNone/>
            </a:pPr>
            <a:r>
              <a:rPr lang="en-IN" dirty="0">
                <a:latin typeface="Times New Roman" panose="02020603050405020304" pitchFamily="18" charset="0"/>
                <a:cs typeface="Times New Roman" panose="02020603050405020304" pitchFamily="18" charset="0"/>
              </a:rPr>
              <a:t>Fit some classification models and find the better one. The dataset is imbalanced so we do not check accuracy score. Also calculate confusion </a:t>
            </a:r>
            <a:r>
              <a:rPr lang="en-IN" dirty="0" smtClean="0">
                <a:latin typeface="Times New Roman" panose="02020603050405020304" pitchFamily="18" charset="0"/>
                <a:cs typeface="Times New Roman" panose="02020603050405020304" pitchFamily="18" charset="0"/>
              </a:rPr>
              <a:t>metrics, </a:t>
            </a:r>
            <a:r>
              <a:rPr lang="en-IN" dirty="0">
                <a:latin typeface="Times New Roman" panose="02020603050405020304" pitchFamily="18" charset="0"/>
                <a:cs typeface="Times New Roman" panose="02020603050405020304" pitchFamily="18" charset="0"/>
              </a:rPr>
              <a:t>classification </a:t>
            </a:r>
            <a:r>
              <a:rPr lang="en-IN" dirty="0" smtClean="0">
                <a:latin typeface="Times New Roman" panose="02020603050405020304" pitchFamily="18" charset="0"/>
                <a:cs typeface="Times New Roman" panose="02020603050405020304" pitchFamily="18" charset="0"/>
              </a:rPr>
              <a:t>report and</a:t>
            </a:r>
            <a:r>
              <a:rPr lang="en-IN" dirty="0" smtClean="0"/>
              <a:t> </a:t>
            </a:r>
            <a:r>
              <a:rPr lang="en-IN" dirty="0">
                <a:latin typeface="Times New Roman" panose="02020603050405020304" pitchFamily="18" charset="0"/>
                <a:cs typeface="Times New Roman" panose="02020603050405020304" pitchFamily="18" charset="0"/>
              </a:rPr>
              <a:t>ROC curve</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check the better model. So, we get that </a:t>
            </a:r>
            <a:r>
              <a:rPr lang="en-IN" dirty="0" smtClean="0">
                <a:latin typeface="Times New Roman" panose="02020603050405020304" pitchFamily="18" charset="0"/>
                <a:cs typeface="Times New Roman" panose="02020603050405020304" pitchFamily="18" charset="0"/>
              </a:rPr>
              <a:t>K </a:t>
            </a:r>
            <a:r>
              <a:rPr lang="en-IN" dirty="0" err="1" smtClean="0">
                <a:latin typeface="Times New Roman" panose="02020603050405020304" pitchFamily="18" charset="0"/>
                <a:cs typeface="Times New Roman" panose="02020603050405020304" pitchFamily="18" charset="0"/>
              </a:rPr>
              <a:t>Neighbors</a:t>
            </a:r>
            <a:r>
              <a:rPr lang="en-IN" dirty="0" smtClean="0">
                <a:latin typeface="Times New Roman" panose="02020603050405020304" pitchFamily="18" charset="0"/>
                <a:cs typeface="Times New Roman" panose="02020603050405020304" pitchFamily="18" charset="0"/>
              </a:rPr>
              <a:t> Model as a </a:t>
            </a:r>
            <a:r>
              <a:rPr lang="en-IN" dirty="0">
                <a:latin typeface="Times New Roman" panose="02020603050405020304" pitchFamily="18" charset="0"/>
                <a:cs typeface="Times New Roman" panose="02020603050405020304" pitchFamily="18" charset="0"/>
              </a:rPr>
              <a:t>better model for this problem</a:t>
            </a:r>
            <a:endParaRPr lang="en-IN" dirty="0"/>
          </a:p>
        </p:txBody>
      </p:sp>
    </p:spTree>
    <p:extLst>
      <p:ext uri="{BB962C8B-B14F-4D97-AF65-F5344CB8AC3E}">
        <p14:creationId xmlns:p14="http://schemas.microsoft.com/office/powerpoint/2010/main" val="412492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1295401" y="2889848"/>
            <a:ext cx="9601196" cy="2986019"/>
          </a:xfrm>
        </p:spPr>
        <p:txBody>
          <a:bodyPr/>
          <a:lstStyle/>
          <a:p>
            <a:pPr marL="0" indent="0">
              <a:buNone/>
            </a:pPr>
            <a:r>
              <a:rPr lang="en-US" dirty="0">
                <a:latin typeface="Times New Roman" panose="02020603050405020304" pitchFamily="18" charset="0"/>
                <a:cs typeface="Times New Roman" panose="02020603050405020304" pitchFamily="18" charset="0"/>
              </a:rPr>
              <a:t>On visualizing the data we see </a:t>
            </a:r>
            <a:r>
              <a:rPr lang="en-US" dirty="0" smtClean="0">
                <a:latin typeface="Times New Roman" panose="02020603050405020304" pitchFamily="18" charset="0"/>
                <a:cs typeface="Times New Roman" panose="02020603050405020304" pitchFamily="18" charset="0"/>
              </a:rPr>
              <a:t>that ham(</a:t>
            </a:r>
            <a:r>
              <a:rPr lang="en-US" dirty="0" err="1" smtClean="0">
                <a:latin typeface="Times New Roman" panose="02020603050405020304" pitchFamily="18" charset="0"/>
                <a:cs typeface="Times New Roman" panose="02020603050405020304" pitchFamily="18" charset="0"/>
              </a:rPr>
              <a:t>nonspam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in a large number but </a:t>
            </a:r>
            <a:r>
              <a:rPr lang="en-US" dirty="0" smtClean="0">
                <a:latin typeface="Times New Roman" panose="02020603050405020304" pitchFamily="18" charset="0"/>
                <a:cs typeface="Times New Roman" panose="02020603050405020304" pitchFamily="18" charset="0"/>
              </a:rPr>
              <a:t>spam </a:t>
            </a:r>
            <a:r>
              <a:rPr lang="en-US" dirty="0">
                <a:latin typeface="Times New Roman" panose="02020603050405020304" pitchFamily="18" charset="0"/>
                <a:cs typeface="Times New Roman" panose="02020603050405020304" pitchFamily="18" charset="0"/>
              </a:rPr>
              <a:t>is very less. On analyzing we see that there are only three columns having higher relation otherwise there are less relation. After that we find Random Forest Model as a better model for this problem. So, we conclude that the </a:t>
            </a:r>
            <a:r>
              <a:rPr lang="en-US" dirty="0" smtClean="0">
                <a:latin typeface="Times New Roman" panose="02020603050405020304" pitchFamily="18" charset="0"/>
                <a:cs typeface="Times New Roman" panose="02020603050405020304" pitchFamily="18" charset="0"/>
              </a:rPr>
              <a:t>SMS of ham(</a:t>
            </a:r>
            <a:r>
              <a:rPr lang="en-US" dirty="0" err="1" smtClean="0">
                <a:latin typeface="Times New Roman" panose="02020603050405020304" pitchFamily="18" charset="0"/>
                <a:cs typeface="Times New Roman" panose="02020603050405020304" pitchFamily="18" charset="0"/>
              </a:rPr>
              <a:t>nonspam</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precisely </a:t>
            </a:r>
            <a:r>
              <a:rPr lang="en-US" dirty="0" smtClean="0">
                <a:latin typeface="Times New Roman" panose="02020603050405020304" pitchFamily="18" charset="0"/>
                <a:cs typeface="Times New Roman" panose="02020603050405020304" pitchFamily="18" charset="0"/>
              </a:rPr>
              <a:t>96%.</a:t>
            </a:r>
            <a:endParaRPr lang="en-IN" dirty="0"/>
          </a:p>
        </p:txBody>
      </p:sp>
    </p:spTree>
    <p:extLst>
      <p:ext uri="{BB962C8B-B14F-4D97-AF65-F5344CB8AC3E}">
        <p14:creationId xmlns:p14="http://schemas.microsoft.com/office/powerpoint/2010/main" val="37944292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TotalTime>
  <Words>532</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Times New Roman</vt:lpstr>
      <vt:lpstr>Organic</vt:lpstr>
      <vt:lpstr>PRESENTATION  ON EMAIL SPAM CLASSIFIER</vt:lpstr>
      <vt:lpstr>Problem Statement and Understanding</vt:lpstr>
      <vt:lpstr>EDA Steps and Visualization</vt:lpstr>
      <vt:lpstr>EDA Steps and Visualization</vt:lpstr>
      <vt:lpstr>Steps and Assumptions used to complete the project</vt:lpstr>
      <vt:lpstr>Model Dashboard</vt:lpstr>
      <vt:lpstr>Model Dashboard</vt:lpstr>
      <vt:lpstr>Finalized Model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MALIGNANT COMMENTS CLASSIFIER</dc:title>
  <dc:creator>Dell</dc:creator>
  <cp:lastModifiedBy>Dell</cp:lastModifiedBy>
  <cp:revision>8</cp:revision>
  <dcterms:created xsi:type="dcterms:W3CDTF">2022-11-23T09:09:57Z</dcterms:created>
  <dcterms:modified xsi:type="dcterms:W3CDTF">2022-11-23T11:05:31Z</dcterms:modified>
</cp:coreProperties>
</file>