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93962"/>
            <a:ext cx="7766936" cy="2570672"/>
          </a:xfrm>
        </p:spPr>
        <p:txBody>
          <a:bodyPr/>
          <a:lstStyle/>
          <a:p>
            <a:pPr algn="ctr"/>
            <a:r>
              <a:rPr lang="en-US" dirty="0" smtClean="0">
                <a:latin typeface="Times New Roman" panose="02020603050405020304" pitchFamily="18" charset="0"/>
                <a:cs typeface="Times New Roman" panose="02020603050405020304" pitchFamily="18" charset="0"/>
              </a:rPr>
              <a:t>PRESENTATION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FAKE NEWS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330459"/>
            <a:ext cx="7766936" cy="1492371"/>
          </a:xfrm>
        </p:spPr>
        <p:txBody>
          <a:bodyPr>
            <a:normAutofit/>
          </a:bodyPr>
          <a:lstStyle/>
          <a:p>
            <a:endParaRPr lang="en-US" dirty="0" smtClean="0"/>
          </a:p>
          <a:p>
            <a:r>
              <a:rPr lang="en-US" sz="2400" dirty="0" smtClean="0">
                <a:latin typeface="Times New Roman" panose="02020603050405020304" pitchFamily="18" charset="0"/>
                <a:cs typeface="Times New Roman" panose="02020603050405020304" pitchFamily="18" charset="0"/>
              </a:rPr>
              <a:t>Submitted by:</a:t>
            </a:r>
          </a:p>
          <a:p>
            <a:r>
              <a:rPr lang="en-US" sz="2400" dirty="0" smtClean="0">
                <a:latin typeface="Times New Roman" panose="02020603050405020304" pitchFamily="18" charset="0"/>
                <a:cs typeface="Times New Roman" panose="02020603050405020304" pitchFamily="18" charset="0"/>
              </a:rPr>
              <a:t>MANISHA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a:xfrm>
            <a:off x="677334" y="1854679"/>
            <a:ext cx="8596668" cy="4186683"/>
          </a:xfrm>
        </p:spPr>
        <p:txBody>
          <a:bodyPr/>
          <a:lstStyle/>
          <a:p>
            <a:pPr marL="0" indent="0">
              <a:buNone/>
            </a:pPr>
            <a:r>
              <a:rPr lang="en-IN" sz="2400" dirty="0">
                <a:latin typeface="Times New Roman" panose="02020603050405020304" pitchFamily="18"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Nowadays fake news spreading like water and people share this information without verifying it. This is often done to further or impose certain ideas and is often achieved with political agendas.</a:t>
            </a:r>
          </a:p>
          <a:p>
            <a:pPr marL="0" indent="0">
              <a:buNone/>
            </a:pPr>
            <a:r>
              <a:rPr lang="en-IN" sz="2400" dirty="0">
                <a:latin typeface="Times New Roman" panose="02020603050405020304" pitchFamily="18" charset="0"/>
                <a:cs typeface="Times New Roman" panose="02020603050405020304" pitchFamily="18" charset="0"/>
              </a:rPr>
              <a:t>We have to detect that the news are published on websites these are fake news or not. For this we analyse our data and then apply model to get better prediction regarding the news.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7471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8430"/>
          </a:xfrm>
        </p:spPr>
        <p:txBody>
          <a:bodyPr/>
          <a:lstStyle/>
          <a:p>
            <a:pPr algn="ctr"/>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a:xfrm>
            <a:off x="677334" y="1820175"/>
            <a:ext cx="8596668" cy="4221188"/>
          </a:xfrm>
        </p:spPr>
        <p:txBody>
          <a:bodyPr>
            <a:normAutofit fontScale="85000" lnSpcReduction="10000"/>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fake </a:t>
            </a:r>
            <a:r>
              <a:rPr lang="en-US" sz="2800" dirty="0">
                <a:latin typeface="Times New Roman" panose="02020603050405020304" pitchFamily="18" charset="0"/>
                <a:cs typeface="Times New Roman" panose="02020603050405020304" pitchFamily="18" charset="0"/>
              </a:rPr>
              <a:t>data there are </a:t>
            </a:r>
            <a:r>
              <a:rPr lang="en-US" sz="2800" dirty="0" smtClean="0">
                <a:latin typeface="Times New Roman" panose="02020603050405020304" pitchFamily="18" charset="0"/>
                <a:cs typeface="Times New Roman" panose="02020603050405020304" pitchFamily="18" charset="0"/>
              </a:rPr>
              <a:t>23502 </a:t>
            </a:r>
            <a:r>
              <a:rPr lang="en-US" sz="2800" dirty="0">
                <a:latin typeface="Times New Roman" panose="02020603050405020304" pitchFamily="18" charset="0"/>
                <a:cs typeface="Times New Roman" panose="02020603050405020304" pitchFamily="18" charset="0"/>
              </a:rPr>
              <a:t>rows with </a:t>
            </a:r>
            <a:r>
              <a:rPr lang="en-US" sz="2800" dirty="0" smtClean="0">
                <a:latin typeface="Times New Roman" panose="02020603050405020304" pitchFamily="18" charset="0"/>
                <a:cs typeface="Times New Roman" panose="02020603050405020304" pitchFamily="18" charset="0"/>
              </a:rPr>
              <a:t>172 </a:t>
            </a:r>
            <a:r>
              <a:rPr lang="en-US" sz="2800" dirty="0">
                <a:latin typeface="Times New Roman" panose="02020603050405020304" pitchFamily="18" charset="0"/>
                <a:cs typeface="Times New Roman" panose="02020603050405020304" pitchFamily="18" charset="0"/>
              </a:rPr>
              <a:t>columns  </a:t>
            </a:r>
            <a:r>
              <a:rPr lang="en-US" sz="2800" dirty="0" smtClean="0">
                <a:latin typeface="Times New Roman" panose="02020603050405020304" pitchFamily="18" charset="0"/>
                <a:cs typeface="Times New Roman" panose="02020603050405020304" pitchFamily="18" charset="0"/>
              </a:rPr>
              <a:t>and in true data there are 21417 rows with 5 columns. In data we insert one columns as ‘label’ where zero is for fake news and one for true news.</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Both true and fake news data are combined by append method.</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All the feature variables are of object type and target variable is of integer type.</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Use NLP to remove unnecessary details in the text.</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We </a:t>
            </a:r>
            <a:r>
              <a:rPr lang="en-US" sz="2800" dirty="0">
                <a:latin typeface="Times New Roman" panose="02020603050405020304" pitchFamily="18" charset="0"/>
                <a:cs typeface="Times New Roman" panose="02020603050405020304" pitchFamily="18" charset="0"/>
              </a:rPr>
              <a:t>visualize the </a:t>
            </a:r>
            <a:r>
              <a:rPr lang="en-US" sz="2800" dirty="0" smtClean="0">
                <a:latin typeface="Times New Roman" panose="02020603050405020304" pitchFamily="18" charset="0"/>
                <a:cs typeface="Times New Roman" panose="02020603050405020304" pitchFamily="18" charset="0"/>
              </a:rPr>
              <a:t>categorical </a:t>
            </a:r>
            <a:r>
              <a:rPr lang="en-US" sz="2800" dirty="0">
                <a:latin typeface="Times New Roman" panose="02020603050405020304" pitchFamily="18" charset="0"/>
                <a:cs typeface="Times New Roman" panose="02020603050405020304" pitchFamily="18" charset="0"/>
              </a:rPr>
              <a:t>data by </a:t>
            </a:r>
            <a:r>
              <a:rPr lang="en-US" sz="2800" dirty="0" err="1" smtClean="0">
                <a:latin typeface="Times New Roman" panose="02020603050405020304" pitchFamily="18" charset="0"/>
                <a:cs typeface="Times New Roman" panose="02020603050405020304" pitchFamily="18" charset="0"/>
              </a:rPr>
              <a:t>countplot</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Convert </a:t>
            </a:r>
            <a:r>
              <a:rPr lang="en-US" sz="2800" dirty="0">
                <a:latin typeface="Times New Roman" panose="02020603050405020304" pitchFamily="18" charset="0"/>
                <a:cs typeface="Times New Roman" panose="02020603050405020304" pitchFamily="18" charset="0"/>
              </a:rPr>
              <a:t>object data into float data type by encoding technique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73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Describes the data in statistical terms.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endParaRPr lang="en-IN" sz="2400" dirty="0"/>
          </a:p>
          <a:p>
            <a:pPr marL="0" indent="0">
              <a:buNone/>
            </a:pPr>
            <a:endParaRPr lang="en-IN" sz="2400" dirty="0"/>
          </a:p>
        </p:txBody>
      </p:sp>
    </p:spTree>
    <p:extLst>
      <p:ext uri="{BB962C8B-B14F-4D97-AF65-F5344CB8AC3E}">
        <p14:creationId xmlns:p14="http://schemas.microsoft.com/office/powerpoint/2010/main" val="284674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677334" y="2449902"/>
            <a:ext cx="8596668" cy="3591460"/>
          </a:xfrm>
        </p:spPr>
        <p:txBody>
          <a:bodyPr>
            <a:normAutofit/>
          </a:bodyPr>
          <a:lstStyle/>
          <a:p>
            <a:r>
              <a:rPr lang="en-US" sz="2400" dirty="0" smtClean="0">
                <a:latin typeface="Times New Roman" panose="02020603050405020304" pitchFamily="18" charset="0"/>
                <a:cs typeface="Times New Roman" panose="02020603050405020304" pitchFamily="18" charset="0"/>
              </a:rPr>
              <a:t>We have no target variable in the bot dataset, so insert label column and fill zero and one in fake and true data respectively.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may work with the same text but still remove the unnecessary text from the data by stemming, removing symbols, removing numbers etc. After removing convert text into numerical type because machine learning works only on numerical columns.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677334" y="1930401"/>
            <a:ext cx="8596668" cy="4110962"/>
          </a:xfrm>
        </p:spPr>
        <p:txBody>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400" dirty="0">
                <a:latin typeface="Times New Roman" panose="02020603050405020304" pitchFamily="18" charset="0"/>
                <a:cs typeface="Times New Roman" panose="02020603050405020304" pitchFamily="18" charset="0"/>
              </a:rPr>
              <a:t>splitting the train and test data then we fit the model. The scores we get on fitting the model are:</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Logistic Regression:  </a:t>
            </a:r>
            <a:r>
              <a:rPr lang="en-US" sz="2400" dirty="0" smtClean="0">
                <a:latin typeface="Times New Roman" panose="02020603050405020304" pitchFamily="18" charset="0"/>
                <a:cs typeface="Times New Roman" panose="02020603050405020304" pitchFamily="18" charset="0"/>
              </a:rPr>
              <a:t>56.5%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K Neighbors Classification: 8</a:t>
            </a:r>
            <a:r>
              <a:rPr lang="en-US" sz="2400" dirty="0" smtClean="0">
                <a:latin typeface="Times New Roman" panose="02020603050405020304" pitchFamily="18" charset="0"/>
                <a:cs typeface="Times New Roman" panose="02020603050405020304" pitchFamily="18" charset="0"/>
              </a:rPr>
              <a:t>7.7%</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Random Forest Classification: </a:t>
            </a:r>
            <a:r>
              <a:rPr lang="en-US" sz="2400" dirty="0" smtClean="0">
                <a:latin typeface="Times New Roman" panose="02020603050405020304" pitchFamily="18" charset="0"/>
                <a:cs typeface="Times New Roman" panose="02020603050405020304" pitchFamily="18" charset="0"/>
              </a:rPr>
              <a:t>99.5%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Decision Tree Classification: </a:t>
            </a:r>
            <a:r>
              <a:rPr lang="en-US" sz="2400" dirty="0" smtClean="0">
                <a:latin typeface="Times New Roman" panose="02020603050405020304" pitchFamily="18" charset="0"/>
                <a:cs typeface="Times New Roman" panose="02020603050405020304" pitchFamily="18" charset="0"/>
              </a:rPr>
              <a:t>99.8%</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216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0278"/>
            <a:ext cx="8596668" cy="990121"/>
          </a:xfrm>
        </p:spPr>
        <p:txBody>
          <a:bodyPr/>
          <a:lstStyle/>
          <a:p>
            <a:pPr algn="ctr"/>
            <a:r>
              <a:rPr lang="en-US" dirty="0">
                <a:latin typeface="Times New Roman" panose="02020603050405020304" pitchFamily="18" charset="0"/>
                <a:cs typeface="Times New Roman" panose="02020603050405020304" pitchFamily="18" charset="0"/>
              </a:rPr>
              <a:t>Finalized Model</a:t>
            </a:r>
            <a:endParaRPr lang="en-IN" dirty="0"/>
          </a:p>
        </p:txBody>
      </p:sp>
      <p:sp>
        <p:nvSpPr>
          <p:cNvPr id="3" name="Content Placeholder 2"/>
          <p:cNvSpPr>
            <a:spLocks noGrp="1"/>
          </p:cNvSpPr>
          <p:nvPr>
            <p:ph idx="1"/>
          </p:nvPr>
        </p:nvSpPr>
        <p:spPr>
          <a:xfrm>
            <a:off x="677334" y="2398143"/>
            <a:ext cx="8596668" cy="36432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Decision Tree Classifier </a:t>
            </a:r>
            <a:r>
              <a:rPr lang="en-IN" sz="2400" dirty="0">
                <a:latin typeface="Times New Roman" panose="02020603050405020304" pitchFamily="18" charset="0"/>
                <a:cs typeface="Times New Roman" panose="02020603050405020304" pitchFamily="18" charset="0"/>
              </a:rPr>
              <a:t>model gives better accuracy score. Precision score, recall and f1-score is also good in compare to the other. The total of True Negative and False Negative in the confusion matrix is also less in the same model. So, this model is best for the </a:t>
            </a:r>
            <a:r>
              <a:rPr lang="en-IN" sz="2400" dirty="0" smtClean="0">
                <a:latin typeface="Times New Roman" panose="02020603050405020304" pitchFamily="18" charset="0"/>
                <a:cs typeface="Times New Roman" panose="02020603050405020304" pitchFamily="18" charset="0"/>
              </a:rPr>
              <a:t>fake news </a:t>
            </a:r>
            <a:r>
              <a:rPr lang="en-IN" sz="2400" dirty="0">
                <a:latin typeface="Times New Roman" panose="02020603050405020304" pitchFamily="18" charset="0"/>
                <a:cs typeface="Times New Roman" panose="02020603050405020304" pitchFamily="18" charset="0"/>
              </a:rPr>
              <a:t>and classification project.</a:t>
            </a:r>
          </a:p>
          <a:p>
            <a:pPr marL="0" indent="0">
              <a:buNone/>
            </a:pPr>
            <a:endParaRPr lang="en-IN" sz="2400" dirty="0"/>
          </a:p>
        </p:txBody>
      </p:sp>
    </p:spTree>
    <p:extLst>
      <p:ext uri="{BB962C8B-B14F-4D97-AF65-F5344CB8AC3E}">
        <p14:creationId xmlns:p14="http://schemas.microsoft.com/office/powerpoint/2010/main" val="70905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0444"/>
            <a:ext cx="8596668" cy="739955"/>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677334" y="2372264"/>
            <a:ext cx="8596668" cy="3669098"/>
          </a:xfrm>
        </p:spPr>
        <p:txBody>
          <a:bodyPr/>
          <a:lstStyle/>
          <a:p>
            <a:pPr marL="0" indent="0">
              <a:buNone/>
            </a:pPr>
            <a:r>
              <a:rPr lang="en-US" sz="2400" dirty="0">
                <a:latin typeface="Times New Roman" panose="02020603050405020304" pitchFamily="18" charset="0"/>
                <a:cs typeface="Times New Roman" panose="02020603050405020304" pitchFamily="18" charset="0"/>
              </a:rPr>
              <a:t>On studying the data we conclude that </a:t>
            </a:r>
            <a:r>
              <a:rPr lang="en-US" sz="2400" dirty="0" smtClean="0">
                <a:latin typeface="Times New Roman" panose="02020603050405020304" pitchFamily="18" charset="0"/>
                <a:cs typeface="Times New Roman" panose="02020603050405020304" pitchFamily="18" charset="0"/>
              </a:rPr>
              <a:t>Decision Tree Classifier </a:t>
            </a:r>
            <a:r>
              <a:rPr lang="en-US" sz="2400" dirty="0">
                <a:latin typeface="Times New Roman" panose="02020603050405020304" pitchFamily="18" charset="0"/>
                <a:cs typeface="Times New Roman" panose="02020603050405020304" pitchFamily="18" charset="0"/>
              </a:rPr>
              <a:t>model is better for this project. This model predicts </a:t>
            </a:r>
            <a:r>
              <a:rPr lang="en-US" sz="2400" dirty="0" smtClean="0">
                <a:latin typeface="Times New Roman" panose="02020603050405020304" pitchFamily="18" charset="0"/>
                <a:cs typeface="Times New Roman" panose="02020603050405020304" pitchFamily="18" charset="0"/>
              </a:rPr>
              <a:t>99% </a:t>
            </a:r>
            <a:r>
              <a:rPr lang="en-US" sz="2400" dirty="0">
                <a:latin typeface="Times New Roman" panose="02020603050405020304" pitchFamily="18" charset="0"/>
                <a:cs typeface="Times New Roman" panose="02020603050405020304" pitchFamily="18" charset="0"/>
              </a:rPr>
              <a:t>correct replies for the </a:t>
            </a:r>
            <a:r>
              <a:rPr lang="en-US" sz="2400" dirty="0" smtClean="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and only </a:t>
            </a:r>
            <a:r>
              <a:rPr lang="en-US" sz="2400" dirty="0" smtClean="0">
                <a:latin typeface="Times New Roman" panose="02020603050405020304" pitchFamily="18" charset="0"/>
                <a:cs typeface="Times New Roman" panose="02020603050405020304" pitchFamily="18" charset="0"/>
              </a:rPr>
              <a:t>1% information of news </a:t>
            </a:r>
            <a:r>
              <a:rPr lang="en-US" sz="2400" dirty="0">
                <a:latin typeface="Times New Roman" panose="02020603050405020304" pitchFamily="18" charset="0"/>
                <a:cs typeface="Times New Roman" panose="02020603050405020304" pitchFamily="18" charset="0"/>
              </a:rPr>
              <a:t>are predicting wrong which is </a:t>
            </a:r>
            <a:r>
              <a:rPr lang="en-US" sz="2400" dirty="0" smtClean="0">
                <a:latin typeface="Times New Roman" panose="02020603050405020304" pitchFamily="18" charset="0"/>
                <a:cs typeface="Times New Roman" panose="02020603050405020304" pitchFamily="18" charset="0"/>
              </a:rPr>
              <a:t>very small difference </a:t>
            </a:r>
            <a:r>
              <a:rPr lang="en-US" sz="2400" dirty="0">
                <a:latin typeface="Times New Roman" panose="02020603050405020304" pitchFamily="18" charset="0"/>
                <a:cs typeface="Times New Roman" panose="02020603050405020304" pitchFamily="18" charset="0"/>
              </a:rPr>
              <a:t>in the prediction. So, </a:t>
            </a:r>
            <a:r>
              <a:rPr lang="en-US" sz="2400" dirty="0" smtClean="0">
                <a:latin typeface="Times New Roman" panose="02020603050405020304" pitchFamily="18" charset="0"/>
                <a:cs typeface="Times New Roman" panose="02020603050405020304" pitchFamily="18" charset="0"/>
              </a:rPr>
              <a:t>Decision Tree </a:t>
            </a:r>
            <a:r>
              <a:rPr lang="en-US" sz="2400" dirty="0">
                <a:latin typeface="Times New Roman" panose="02020603050405020304" pitchFamily="18" charset="0"/>
                <a:cs typeface="Times New Roman" panose="02020603050405020304" pitchFamily="18" charset="0"/>
              </a:rPr>
              <a:t>predicts better responses for an input is given.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15965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TotalTime>
  <Words>520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PRESENTATION  ON  FAKE NEWS</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FAKE NEWS</dc:title>
  <dc:creator>Dell</dc:creator>
  <cp:lastModifiedBy>Dell</cp:lastModifiedBy>
  <cp:revision>7</cp:revision>
  <dcterms:created xsi:type="dcterms:W3CDTF">2022-12-09T12:27:31Z</dcterms:created>
  <dcterms:modified xsi:type="dcterms:W3CDTF">2022-12-09T13:58:59Z</dcterms:modified>
</cp:coreProperties>
</file>