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9/28/2022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9/28/2022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PRESENTATION </a:t>
            </a:r>
            <a:br>
              <a:rPr lang="en-US" sz="3600" dirty="0" smtClean="0"/>
            </a:br>
            <a:r>
              <a:rPr lang="en-US" sz="3600" dirty="0" smtClean="0"/>
              <a:t>ON</a:t>
            </a:r>
            <a:br>
              <a:rPr lang="en-US" sz="3600" dirty="0" smtClean="0"/>
            </a:br>
            <a:r>
              <a:rPr lang="en-US" sz="3600" dirty="0" smtClean="0"/>
              <a:t>FLIGHT  PRICE  PREDICTION</a:t>
            </a:r>
            <a:endParaRPr lang="en-IN" sz="3600" dirty="0"/>
          </a:p>
        </p:txBody>
      </p:sp>
      <p:sp>
        <p:nvSpPr>
          <p:cNvPr id="3" name="Subtitle 2"/>
          <p:cNvSpPr>
            <a:spLocks noGrp="1"/>
          </p:cNvSpPr>
          <p:nvPr>
            <p:ph type="subTitle" idx="1"/>
          </p:nvPr>
        </p:nvSpPr>
        <p:spPr>
          <a:xfrm>
            <a:off x="2692398" y="3942271"/>
            <a:ext cx="6815669" cy="1036127"/>
          </a:xfrm>
        </p:spPr>
        <p:txBody>
          <a:bodyPr/>
          <a:lstStyle/>
          <a:p>
            <a:pPr algn="r"/>
            <a:r>
              <a:rPr lang="en-US" dirty="0" smtClean="0"/>
              <a:t>Submitted by:</a:t>
            </a:r>
          </a:p>
          <a:p>
            <a:pPr algn="r"/>
            <a:r>
              <a:rPr lang="en-US" dirty="0" smtClean="0"/>
              <a:t>MANISHA</a:t>
            </a:r>
            <a:endParaRPr lang="en-IN" dirty="0"/>
          </a:p>
        </p:txBody>
      </p:sp>
    </p:spTree>
    <p:extLst>
      <p:ext uri="{BB962C8B-B14F-4D97-AF65-F5344CB8AC3E}">
        <p14:creationId xmlns:p14="http://schemas.microsoft.com/office/powerpoint/2010/main" val="1328045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 and Understanding</a:t>
            </a:r>
            <a:endParaRPr lang="en-IN" dirty="0"/>
          </a:p>
        </p:txBody>
      </p:sp>
      <p:sp>
        <p:nvSpPr>
          <p:cNvPr id="3" name="Content Placeholder 2"/>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Someone who has booked a flight ticket knows how unexpectedly the prices vary. The cheapest available ticket on a given flight gets more and less expensive over time. This usually happens as an attempt to maximize revenue based on time of purchase patterns and keeping the flight as full as they want it. So, we have to work on a </a:t>
            </a:r>
            <a:r>
              <a:rPr lang="en-IN" dirty="0" smtClean="0">
                <a:latin typeface="Times New Roman" panose="02020603050405020304" pitchFamily="18" charset="0"/>
                <a:cs typeface="Times New Roman" panose="02020603050405020304" pitchFamily="18" charset="0"/>
              </a:rPr>
              <a:t>project </a:t>
            </a:r>
            <a:r>
              <a:rPr lang="en-US" dirty="0">
                <a:latin typeface="Times New Roman" panose="02020603050405020304" pitchFamily="18" charset="0"/>
                <a:cs typeface="Times New Roman" panose="02020603050405020304" pitchFamily="18" charset="0"/>
              </a:rPr>
              <a:t>where </a:t>
            </a: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collect data of flight fares with other features and work to make a model to predict fares of </a:t>
            </a:r>
            <a:r>
              <a:rPr lang="en-US" dirty="0" smtClean="0">
                <a:latin typeface="Times New Roman" panose="02020603050405020304" pitchFamily="18" charset="0"/>
                <a:cs typeface="Times New Roman" panose="02020603050405020304" pitchFamily="18" charset="0"/>
              </a:rPr>
              <a:t>flights.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4566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EDA Steps and Visualizations</a:t>
            </a:r>
            <a:endParaRPr lang="en-IN" dirty="0"/>
          </a:p>
        </p:txBody>
      </p:sp>
      <p:sp>
        <p:nvSpPr>
          <p:cNvPr id="3" name="Content Placeholder 2"/>
          <p:cNvSpPr>
            <a:spLocks noGrp="1"/>
          </p:cNvSpPr>
          <p:nvPr>
            <p:ph idx="1"/>
          </p:nvPr>
        </p:nvSpPr>
        <p:spPr>
          <a:xfrm>
            <a:off x="1295401" y="2631056"/>
            <a:ext cx="9601196" cy="3244811"/>
          </a:xfrm>
        </p:spPr>
        <p:txBody>
          <a:bodyPr>
            <a:normAutofit lnSpcReduction="10000"/>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a:t>
            </a:r>
            <a:r>
              <a:rPr lang="en-US" dirty="0" smtClean="0">
                <a:latin typeface="Times New Roman" panose="02020603050405020304" pitchFamily="18" charset="0"/>
                <a:cs typeface="Times New Roman" panose="02020603050405020304" pitchFamily="18" charset="0"/>
              </a:rPr>
              <a:t>1511 </a:t>
            </a:r>
            <a:r>
              <a:rPr lang="en-US" dirty="0">
                <a:latin typeface="Times New Roman" panose="02020603050405020304" pitchFamily="18" charset="0"/>
                <a:cs typeface="Times New Roman" panose="02020603050405020304" pitchFamily="18" charset="0"/>
              </a:rPr>
              <a:t>rows and 9 columns in the dataset.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are no null values in the data.</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All the columns are of </a:t>
            </a:r>
            <a:r>
              <a:rPr lang="en-US" dirty="0">
                <a:latin typeface="Times New Roman" panose="02020603050405020304" pitchFamily="18" charset="0"/>
                <a:cs typeface="Times New Roman" panose="02020603050405020304" pitchFamily="18" charset="0"/>
              </a:rPr>
              <a:t>object </a:t>
            </a:r>
            <a:r>
              <a:rPr lang="en-US" dirty="0" smtClean="0">
                <a:latin typeface="Times New Roman" panose="02020603050405020304" pitchFamily="18" charset="0"/>
                <a:cs typeface="Times New Roman" panose="02020603050405020304" pitchFamily="18" charset="0"/>
              </a:rPr>
              <a:t>type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except the price column </a:t>
            </a:r>
            <a:r>
              <a:rPr lang="en-US" dirty="0">
                <a:latin typeface="Times New Roman" panose="02020603050405020304" pitchFamily="18" charset="0"/>
                <a:cs typeface="Times New Roman" panose="02020603050405020304" pitchFamily="18" charset="0"/>
              </a:rPr>
              <a:t>of numerical type.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visualize the continuous data by distribution plot and categorical data by countplot.</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Convert </a:t>
            </a:r>
            <a:r>
              <a:rPr lang="en-US" dirty="0">
                <a:latin typeface="Times New Roman" panose="02020603050405020304" pitchFamily="18" charset="0"/>
                <a:cs typeface="Times New Roman" panose="02020603050405020304" pitchFamily="18" charset="0"/>
              </a:rPr>
              <a:t>object data into float data type by encoding technique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1836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 Steps</a:t>
            </a:r>
            <a:endParaRPr lang="en-IN"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Describes the data in statistical terms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Identify </a:t>
            </a:r>
            <a:r>
              <a:rPr lang="en-US" dirty="0">
                <a:latin typeface="Times New Roman" panose="02020603050405020304" pitchFamily="18" charset="0"/>
                <a:cs typeface="Times New Roman" panose="02020603050405020304" pitchFamily="18" charset="0"/>
              </a:rPr>
              <a:t>the relationship between dependent and independent variable and see that all the columns have not good correlation.</a:t>
            </a:r>
          </a:p>
          <a:p>
            <a:endParaRPr lang="en-IN" dirty="0"/>
          </a:p>
        </p:txBody>
      </p:sp>
    </p:spTree>
    <p:extLst>
      <p:ext uri="{BB962C8B-B14F-4D97-AF65-F5344CB8AC3E}">
        <p14:creationId xmlns:p14="http://schemas.microsoft.com/office/powerpoint/2010/main" val="1954446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Steps and Assumptions used to complete the project</a:t>
            </a:r>
            <a:endParaRPr lang="en-IN" dirty="0"/>
          </a:p>
        </p:txBody>
      </p:sp>
      <p:sp>
        <p:nvSpPr>
          <p:cNvPr id="3" name="Content Placeholder 2"/>
          <p:cNvSpPr>
            <a:spLocks noGrp="1"/>
          </p:cNvSpPr>
          <p:nvPr>
            <p:ph idx="1"/>
          </p:nvPr>
        </p:nvSpPr>
        <p:spPr>
          <a:xfrm>
            <a:off x="1295401" y="2682814"/>
            <a:ext cx="9601196" cy="3193053"/>
          </a:xfrm>
        </p:spPr>
        <p:txBody>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project we have no </a:t>
            </a:r>
            <a:r>
              <a:rPr lang="en-US" dirty="0" smtClean="0">
                <a:latin typeface="Times New Roman" panose="02020603050405020304" pitchFamily="18" charset="0"/>
                <a:cs typeface="Times New Roman" panose="02020603050405020304" pitchFamily="18" charset="0"/>
              </a:rPr>
              <a:t>dataset, for collecting </a:t>
            </a:r>
            <a:r>
              <a:rPr lang="en-US" dirty="0">
                <a:latin typeface="Times New Roman" panose="02020603050405020304" pitchFamily="18" charset="0"/>
                <a:cs typeface="Times New Roman" panose="02020603050405020304" pitchFamily="18" charset="0"/>
              </a:rPr>
              <a:t>the data we have to scrape </a:t>
            </a:r>
            <a:r>
              <a:rPr lang="en-US" dirty="0" smtClean="0">
                <a:latin typeface="Times New Roman" panose="02020603050405020304" pitchFamily="18" charset="0"/>
                <a:cs typeface="Times New Roman" panose="02020603050405020304" pitchFamily="18" charset="0"/>
              </a:rPr>
              <a:t>information </a:t>
            </a:r>
            <a:r>
              <a:rPr lang="en-US" dirty="0">
                <a:latin typeface="Times New Roman" panose="02020603050405020304" pitchFamily="18" charset="0"/>
                <a:cs typeface="Times New Roman" panose="02020603050405020304" pitchFamily="18" charset="0"/>
              </a:rPr>
              <a:t>from the different </a:t>
            </a:r>
            <a:r>
              <a:rPr lang="en-US" dirty="0" smtClean="0">
                <a:latin typeface="Times New Roman" panose="02020603050405020304" pitchFamily="18" charset="0"/>
                <a:cs typeface="Times New Roman" panose="02020603050405020304" pitchFamily="18" charset="0"/>
              </a:rPr>
              <a:t>flight sites. </a:t>
            </a:r>
            <a:r>
              <a:rPr lang="en-US" dirty="0">
                <a:latin typeface="Times New Roman" panose="02020603050405020304" pitchFamily="18" charset="0"/>
                <a:cs typeface="Times New Roman" panose="02020603050405020304" pitchFamily="18" charset="0"/>
              </a:rPr>
              <a:t>So, we scrape various features and the target variable from </a:t>
            </a:r>
            <a:r>
              <a:rPr lang="en-US" dirty="0" smtClean="0">
                <a:latin typeface="Times New Roman" panose="02020603050405020304" pitchFamily="18" charset="0"/>
                <a:cs typeface="Times New Roman" panose="02020603050405020304" pitchFamily="18" charset="0"/>
              </a:rPr>
              <a:t>Yatra.com </a:t>
            </a:r>
            <a:r>
              <a:rPr lang="en-US" dirty="0">
                <a:latin typeface="Times New Roman" panose="02020603050405020304" pitchFamily="18" charset="0"/>
                <a:cs typeface="Times New Roman" panose="02020603050405020304" pitchFamily="18" charset="0"/>
              </a:rPr>
              <a:t>and create a dataframe for the analysis. </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a:t>
            </a:r>
            <a:r>
              <a:rPr lang="en-US" dirty="0" smtClean="0">
                <a:latin typeface="Times New Roman" panose="02020603050405020304" pitchFamily="18" charset="0"/>
                <a:cs typeface="Times New Roman" panose="02020603050405020304" pitchFamily="18" charset="0"/>
              </a:rPr>
              <a:t>all </a:t>
            </a:r>
            <a:r>
              <a:rPr lang="en-US" dirty="0">
                <a:latin typeface="Times New Roman" panose="02020603050405020304" pitchFamily="18" charset="0"/>
                <a:cs typeface="Times New Roman" panose="02020603050405020304" pitchFamily="18" charset="0"/>
              </a:rPr>
              <a:t>features of categorical data type so we do </a:t>
            </a:r>
            <a:r>
              <a:rPr lang="en-US" dirty="0" smtClean="0">
                <a:latin typeface="Times New Roman" panose="02020603050405020304" pitchFamily="18" charset="0"/>
                <a:cs typeface="Times New Roman" panose="02020603050405020304" pitchFamily="18" charset="0"/>
              </a:rPr>
              <a:t>not apply </a:t>
            </a:r>
            <a:r>
              <a:rPr lang="en-US" dirty="0">
                <a:latin typeface="Times New Roman" panose="02020603050405020304" pitchFamily="18" charset="0"/>
                <a:cs typeface="Times New Roman" panose="02020603050405020304" pitchFamily="18" charset="0"/>
              </a:rPr>
              <a:t>pre processing </a:t>
            </a:r>
            <a:r>
              <a:rPr lang="en-US" dirty="0" smtClean="0">
                <a:latin typeface="Times New Roman" panose="02020603050405020304" pitchFamily="18" charset="0"/>
                <a:cs typeface="Times New Roman" panose="02020603050405020304" pitchFamily="18" charset="0"/>
              </a:rPr>
              <a:t>on the </a:t>
            </a:r>
            <a:r>
              <a:rPr lang="en-US" dirty="0">
                <a:latin typeface="Times New Roman" panose="02020603050405020304" pitchFamily="18" charset="0"/>
                <a:cs typeface="Times New Roman" panose="02020603050405020304" pitchFamily="18" charset="0"/>
              </a:rPr>
              <a:t>feature variable by StandardScaler</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190580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Dashboard</a:t>
            </a:r>
            <a:endParaRPr lang="en-IN" dirty="0"/>
          </a:p>
        </p:txBody>
      </p:sp>
      <p:sp>
        <p:nvSpPr>
          <p:cNvPr id="3" name="Content Placeholder 2"/>
          <p:cNvSpPr>
            <a:spLocks noGrp="1"/>
          </p:cNvSpPr>
          <p:nvPr>
            <p:ph idx="1"/>
          </p:nvPr>
        </p:nvSpPr>
        <p:spPr>
          <a:xfrm>
            <a:off x="1295401" y="2556931"/>
            <a:ext cx="9601196" cy="3481559"/>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Car price project is the Regression problem. We first split the train and test data then fit the regression model on the feature data. The models we used to fit are: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Linear Regression :       r2_score= </a:t>
            </a:r>
            <a:r>
              <a:rPr lang="en-US" dirty="0" smtClean="0">
                <a:latin typeface="Times New Roman" panose="02020603050405020304" pitchFamily="18" charset="0"/>
                <a:cs typeface="Times New Roman" panose="02020603050405020304" pitchFamily="18" charset="0"/>
              </a:rPr>
              <a:t>23.28  </a:t>
            </a:r>
            <a:r>
              <a:rPr lang="en-US" dirty="0">
                <a:latin typeface="Times New Roman" panose="02020603050405020304" pitchFamily="18" charset="0"/>
                <a:cs typeface="Times New Roman" panose="02020603050405020304" pitchFamily="18" charset="0"/>
              </a:rPr>
              <a:t>and  cv_score= </a:t>
            </a:r>
            <a:r>
              <a:rPr lang="en-US" dirty="0" smtClean="0">
                <a:latin typeface="Times New Roman" panose="02020603050405020304" pitchFamily="18" charset="0"/>
                <a:cs typeface="Times New Roman" panose="02020603050405020304" pitchFamily="18" charset="0"/>
              </a:rPr>
              <a:t>21.07</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Decision Tree Regressor :  r2_score= </a:t>
            </a:r>
            <a:r>
              <a:rPr lang="en-US" dirty="0" smtClean="0">
                <a:latin typeface="Times New Roman" panose="02020603050405020304" pitchFamily="18" charset="0"/>
                <a:cs typeface="Times New Roman" panose="02020603050405020304" pitchFamily="18" charset="0"/>
              </a:rPr>
              <a:t>100.00    </a:t>
            </a:r>
            <a:r>
              <a:rPr lang="en-US" dirty="0">
                <a:latin typeface="Times New Roman" panose="02020603050405020304" pitchFamily="18" charset="0"/>
                <a:cs typeface="Times New Roman" panose="02020603050405020304" pitchFamily="18" charset="0"/>
              </a:rPr>
              <a:t>and   cv_score= </a:t>
            </a:r>
            <a:r>
              <a:rPr lang="en-US" dirty="0" smtClean="0">
                <a:latin typeface="Times New Roman" panose="02020603050405020304" pitchFamily="18" charset="0"/>
                <a:cs typeface="Times New Roman" panose="02020603050405020304" pitchFamily="18" charset="0"/>
              </a:rPr>
              <a:t>1.00</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Random Forest Regressor :   r2_score= </a:t>
            </a:r>
            <a:r>
              <a:rPr lang="en-US" dirty="0" smtClean="0">
                <a:latin typeface="Times New Roman" panose="02020603050405020304" pitchFamily="18" charset="0"/>
                <a:cs typeface="Times New Roman" panose="02020603050405020304" pitchFamily="18" charset="0"/>
              </a:rPr>
              <a:t>99.87    </a:t>
            </a:r>
            <a:r>
              <a:rPr lang="en-US" dirty="0">
                <a:latin typeface="Times New Roman" panose="02020603050405020304" pitchFamily="18" charset="0"/>
                <a:cs typeface="Times New Roman" panose="02020603050405020304" pitchFamily="18" charset="0"/>
              </a:rPr>
              <a:t>and     cv_score= </a:t>
            </a:r>
            <a:r>
              <a:rPr lang="en-US" dirty="0" smtClean="0">
                <a:latin typeface="Times New Roman" panose="02020603050405020304" pitchFamily="18" charset="0"/>
                <a:cs typeface="Times New Roman" panose="02020603050405020304" pitchFamily="18" charset="0"/>
              </a:rPr>
              <a:t>99.86</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Gradient Boosting Regressor :   r2_score= </a:t>
            </a:r>
            <a:r>
              <a:rPr lang="en-US" dirty="0" smtClean="0">
                <a:latin typeface="Times New Roman" panose="02020603050405020304" pitchFamily="18" charset="0"/>
                <a:cs typeface="Times New Roman" panose="02020603050405020304" pitchFamily="18" charset="0"/>
              </a:rPr>
              <a:t>96.20   </a:t>
            </a:r>
            <a:r>
              <a:rPr lang="en-US" dirty="0">
                <a:latin typeface="Times New Roman" panose="02020603050405020304" pitchFamily="18" charset="0"/>
                <a:cs typeface="Times New Roman" panose="02020603050405020304" pitchFamily="18" charset="0"/>
              </a:rPr>
              <a:t>and   cv_score= </a:t>
            </a:r>
            <a:r>
              <a:rPr lang="en-US" dirty="0" smtClean="0">
                <a:latin typeface="Times New Roman" panose="02020603050405020304" pitchFamily="18" charset="0"/>
                <a:cs typeface="Times New Roman" panose="02020603050405020304" pitchFamily="18" charset="0"/>
              </a:rPr>
              <a:t>95.71</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21248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Finalized Model</a:t>
            </a:r>
            <a:endParaRPr lang="en-IN"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We fit various models on the dataset and we get Random Forest Regressor is the better one for predicting the price of </a:t>
            </a:r>
            <a:r>
              <a:rPr lang="en-US" dirty="0" smtClean="0">
                <a:latin typeface="Times New Roman" panose="02020603050405020304" pitchFamily="18" charset="0"/>
                <a:cs typeface="Times New Roman" panose="02020603050405020304" pitchFamily="18" charset="0"/>
              </a:rPr>
              <a:t>flight. </a:t>
            </a:r>
            <a:r>
              <a:rPr lang="en-US" dirty="0">
                <a:latin typeface="Times New Roman" panose="02020603050405020304" pitchFamily="18" charset="0"/>
                <a:cs typeface="Times New Roman" panose="02020603050405020304" pitchFamily="18" charset="0"/>
              </a:rPr>
              <a:t>The r2_score and cv_score both are higher then all. The mean absolute error is also least for the same model, so we select that model as better model for our problem. The score of the model is </a:t>
            </a:r>
            <a:r>
              <a:rPr lang="en-US" dirty="0" smtClean="0">
                <a:latin typeface="Times New Roman" panose="02020603050405020304" pitchFamily="18" charset="0"/>
                <a:cs typeface="Times New Roman" panose="02020603050405020304" pitchFamily="18" charset="0"/>
              </a:rPr>
              <a:t>99 </a:t>
            </a:r>
            <a:r>
              <a:rPr lang="en-US" dirty="0">
                <a:latin typeface="Times New Roman" panose="02020603050405020304" pitchFamily="18" charset="0"/>
                <a:cs typeface="Times New Roman" panose="02020603050405020304" pitchFamily="18" charset="0"/>
              </a:rPr>
              <a:t>which is </a:t>
            </a:r>
            <a:r>
              <a:rPr lang="en-US" dirty="0" smtClean="0">
                <a:latin typeface="Times New Roman" panose="02020603050405020304" pitchFamily="18" charset="0"/>
                <a:cs typeface="Times New Roman" panose="02020603050405020304" pitchFamily="18" charset="0"/>
              </a:rPr>
              <a:t>better for the modeling so </a:t>
            </a:r>
            <a:r>
              <a:rPr lang="en-US" dirty="0">
                <a:latin typeface="Times New Roman" panose="02020603050405020304" pitchFamily="18" charset="0"/>
                <a:cs typeface="Times New Roman" panose="02020603050405020304" pitchFamily="18" charset="0"/>
              </a:rPr>
              <a:t>we don’t require to tune the </a:t>
            </a:r>
            <a:r>
              <a:rPr lang="en-US" dirty="0" smtClean="0">
                <a:latin typeface="Times New Roman" panose="02020603050405020304" pitchFamily="18" charset="0"/>
                <a:cs typeface="Times New Roman" panose="02020603050405020304" pitchFamily="18" charset="0"/>
              </a:rPr>
              <a:t>parameters.</a:t>
            </a:r>
            <a:endParaRPr lang="en-IN" dirty="0"/>
          </a:p>
        </p:txBody>
      </p:sp>
    </p:spTree>
    <p:extLst>
      <p:ext uri="{BB962C8B-B14F-4D97-AF65-F5344CB8AC3E}">
        <p14:creationId xmlns:p14="http://schemas.microsoft.com/office/powerpoint/2010/main" val="3588975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a:xfrm>
            <a:off x="1295401" y="2639682"/>
            <a:ext cx="9601196" cy="3236185"/>
          </a:xfrm>
        </p:spPr>
        <p:txBody>
          <a:bodyPr/>
          <a:lstStyle/>
          <a:p>
            <a:pPr marL="0" indent="0">
              <a:buNone/>
            </a:pPr>
            <a:r>
              <a:rPr lang="en-US" dirty="0">
                <a:latin typeface="Times New Roman" panose="02020603050405020304" pitchFamily="18" charset="0"/>
                <a:cs typeface="Times New Roman" panose="02020603050405020304" pitchFamily="18" charset="0"/>
              </a:rPr>
              <a:t>On our analyzing and modeling, we conclude that all the features we scrape they all are important or effect on the price value. The proportion of the variation in the dependent variable that is predicted from the independent variables is </a:t>
            </a:r>
            <a:r>
              <a:rPr lang="en-US" dirty="0" smtClean="0">
                <a:latin typeface="Times New Roman" panose="02020603050405020304" pitchFamily="18" charset="0"/>
                <a:cs typeface="Times New Roman" panose="02020603050405020304" pitchFamily="18" charset="0"/>
              </a:rPr>
              <a:t>99%. </a:t>
            </a:r>
            <a:r>
              <a:rPr lang="en-US" dirty="0">
                <a:latin typeface="Times New Roman" panose="02020603050405020304" pitchFamily="18" charset="0"/>
                <a:cs typeface="Times New Roman" panose="02020603050405020304" pitchFamily="18" charset="0"/>
              </a:rPr>
              <a:t>That is the </a:t>
            </a:r>
            <a:r>
              <a:rPr lang="en-US" dirty="0" smtClean="0">
                <a:latin typeface="Times New Roman" panose="02020603050405020304" pitchFamily="18" charset="0"/>
                <a:cs typeface="Times New Roman" panose="02020603050405020304" pitchFamily="18" charset="0"/>
              </a:rPr>
              <a:t>very good </a:t>
            </a:r>
            <a:r>
              <a:rPr lang="en-US" dirty="0">
                <a:latin typeface="Times New Roman" panose="02020603050405020304" pitchFamily="18" charset="0"/>
                <a:cs typeface="Times New Roman" panose="02020603050405020304" pitchFamily="18" charset="0"/>
              </a:rPr>
              <a:t>result for our machine learning model </a:t>
            </a:r>
            <a:r>
              <a:rPr lang="en-US" dirty="0" smtClean="0">
                <a:latin typeface="Times New Roman" panose="02020603050405020304" pitchFamily="18" charset="0"/>
                <a:cs typeface="Times New Roman" panose="02020603050405020304" pitchFamily="18" charset="0"/>
              </a:rPr>
              <a:t>of the problem.</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8526807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41</TotalTime>
  <Words>490</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Garamond</vt:lpstr>
      <vt:lpstr>Times New Roman</vt:lpstr>
      <vt:lpstr>Wingdings</vt:lpstr>
      <vt:lpstr>Organic</vt:lpstr>
      <vt:lpstr>PRESENTATION  ON FLIGHT  PRICE  PREDICTION</vt:lpstr>
      <vt:lpstr>Problem Statement and Understanding</vt:lpstr>
      <vt:lpstr>EDA Steps and Visualizations</vt:lpstr>
      <vt:lpstr>EDA Steps</vt:lpstr>
      <vt:lpstr>Steps and Assumptions used to complete the project</vt:lpstr>
      <vt:lpstr>Model Dashboard</vt:lpstr>
      <vt:lpstr>Finalized Model</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FLIGHT PRICE PREDICTION</dc:title>
  <dc:creator>Dell</dc:creator>
  <cp:lastModifiedBy>Dell</cp:lastModifiedBy>
  <cp:revision>5</cp:revision>
  <dcterms:created xsi:type="dcterms:W3CDTF">2022-09-28T06:58:45Z</dcterms:created>
  <dcterms:modified xsi:type="dcterms:W3CDTF">2022-09-28T07:40:05Z</dcterms:modified>
</cp:coreProperties>
</file>