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64" r:id="rId6"/>
    <p:sldId id="262" r:id="rId7"/>
    <p:sldId id="259" r:id="rId8"/>
    <p:sldId id="263"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24951"/>
            <a:ext cx="7766936" cy="1639019"/>
          </a:xfrm>
        </p:spPr>
        <p:txBody>
          <a:bodyPr/>
          <a:lstStyle/>
          <a:p>
            <a:pPr algn="ctr"/>
            <a:r>
              <a:rPr lang="en-US" dirty="0" smtClean="0">
                <a:latin typeface="Times New Roman" panose="02020603050405020304" pitchFamily="18" charset="0"/>
                <a:cs typeface="Times New Roman" panose="02020603050405020304" pitchFamily="18" charset="0"/>
              </a:rPr>
              <a:t>HOUSE PRICE PREDICTION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399471"/>
            <a:ext cx="7766936" cy="1190445"/>
          </a:xfrm>
        </p:spPr>
        <p:txBody>
          <a:bodyPr>
            <a:noAutofit/>
          </a:bodyPr>
          <a:lstStyle/>
          <a:p>
            <a:r>
              <a:rPr lang="en-US" sz="2800" dirty="0" smtClean="0">
                <a:latin typeface="Times New Roman" panose="02020603050405020304" pitchFamily="18" charset="0"/>
                <a:cs typeface="Times New Roman" panose="02020603050405020304" pitchFamily="18" charset="0"/>
              </a:rPr>
              <a:t>Submitted by:</a:t>
            </a:r>
          </a:p>
          <a:p>
            <a:r>
              <a:rPr lang="en-US" sz="2800" dirty="0" smtClean="0">
                <a:latin typeface="Times New Roman" panose="02020603050405020304" pitchFamily="18" charset="0"/>
                <a:cs typeface="Times New Roman" panose="02020603050405020304" pitchFamily="18" charset="0"/>
              </a:rPr>
              <a:t>MANISHA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79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5555" y="2835214"/>
            <a:ext cx="12094234" cy="805133"/>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66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 </a:t>
            </a:r>
            <a:r>
              <a:rPr lang="en-IN" sz="4000" b="1" dirty="0" smtClean="0">
                <a:latin typeface="Times New Roman" panose="02020603050405020304" pitchFamily="18" charset="0"/>
                <a:cs typeface="Times New Roman" panose="02020603050405020304" pitchFamily="18" charset="0"/>
              </a:rPr>
              <a:t>Problem </a:t>
            </a:r>
            <a:r>
              <a:rPr lang="en-IN" sz="4000" b="1" dirty="0">
                <a:latin typeface="Times New Roman" panose="02020603050405020304" pitchFamily="18" charset="0"/>
                <a:cs typeface="Times New Roman" panose="02020603050405020304" pitchFamily="18" charset="0"/>
              </a:rPr>
              <a:t>Statement and Understanding</a:t>
            </a:r>
            <a:endParaRPr lang="en-IN" sz="4000" dirty="0"/>
          </a:p>
        </p:txBody>
      </p:sp>
      <p:sp>
        <p:nvSpPr>
          <p:cNvPr id="3" name="Content Placeholder 2"/>
          <p:cNvSpPr>
            <a:spLocks noGrp="1"/>
          </p:cNvSpPr>
          <p:nvPr>
            <p:ph idx="1"/>
          </p:nvPr>
        </p:nvSpPr>
        <p:spPr>
          <a:xfrm>
            <a:off x="746345" y="2639684"/>
            <a:ext cx="8596668" cy="3634592"/>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The market is expanded in various fields but </a:t>
            </a:r>
            <a:r>
              <a:rPr lang="en-IN" sz="2200" dirty="0" smtClean="0">
                <a:latin typeface="Times New Roman" panose="02020603050405020304" pitchFamily="18" charset="0"/>
                <a:cs typeface="Times New Roman" panose="02020603050405020304" pitchFamily="18" charset="0"/>
              </a:rPr>
              <a:t>this project is about house. </a:t>
            </a:r>
            <a:r>
              <a:rPr lang="en-IN" sz="2200" dirty="0">
                <a:latin typeface="Times New Roman" panose="02020603050405020304" pitchFamily="18" charset="0"/>
                <a:cs typeface="Times New Roman" panose="02020603050405020304" pitchFamily="18" charset="0"/>
              </a:rPr>
              <a:t>Houses are one of the most important requirement of each and every person in their life.  There are different variables on which we have to predict the actual value of the prospective properties and decide whether to invest in them or not. </a:t>
            </a:r>
            <a:r>
              <a:rPr lang="en-IN" sz="2200" dirty="0" smtClean="0">
                <a:latin typeface="Times New Roman" panose="02020603050405020304" pitchFamily="18" charset="0"/>
                <a:cs typeface="Times New Roman" panose="02020603050405020304" pitchFamily="18" charset="0"/>
              </a:rPr>
              <a:t>This we predict after fitting the model and whose score is higher, that model becomes better for optimizing the price of the houses. There we may also get variations in the target variable of train and test data.</a:t>
            </a: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8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71268"/>
            <a:ext cx="8596668" cy="81950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Growth of House Prices</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532" y="2169214"/>
            <a:ext cx="7385234" cy="4154194"/>
          </a:xfrm>
        </p:spPr>
      </p:pic>
    </p:spTree>
    <p:extLst>
      <p:ext uri="{BB962C8B-B14F-4D97-AF65-F5344CB8AC3E}">
        <p14:creationId xmlns:p14="http://schemas.microsoft.com/office/powerpoint/2010/main" val="18222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3758"/>
          </a:xfrm>
        </p:spPr>
        <p:txBody>
          <a:bodyPr>
            <a:normAutofit/>
          </a:bodyPr>
          <a:lstStyle/>
          <a:p>
            <a:pPr algn="ctr"/>
            <a:r>
              <a:rPr lang="en-IN" sz="4000" b="1" dirty="0">
                <a:latin typeface="Times New Roman" panose="02020603050405020304" pitchFamily="18" charset="0"/>
                <a:cs typeface="Times New Roman" panose="02020603050405020304" pitchFamily="18" charset="0"/>
              </a:rPr>
              <a:t>EDA steps and Visualisation</a:t>
            </a:r>
            <a:endParaRPr lang="en-IN" sz="4000" dirty="0"/>
          </a:p>
        </p:txBody>
      </p:sp>
      <p:sp>
        <p:nvSpPr>
          <p:cNvPr id="3" name="Content Placeholder 2"/>
          <p:cNvSpPr>
            <a:spLocks noGrp="1"/>
          </p:cNvSpPr>
          <p:nvPr>
            <p:ph idx="1"/>
          </p:nvPr>
        </p:nvSpPr>
        <p:spPr>
          <a:xfrm>
            <a:off x="677334" y="1854679"/>
            <a:ext cx="8596668" cy="4088921"/>
          </a:xfrm>
        </p:spPr>
        <p:txBody>
          <a:bodyPr>
            <a:noAutofit/>
          </a:bodyPr>
          <a:lstStyle/>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Observe your dataset</a:t>
            </a: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Find any missing values</a:t>
            </a: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Visualise the data on the basis of these three categories</a:t>
            </a:r>
          </a:p>
          <a:p>
            <a:pPr lvl="1">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Categorical data</a:t>
            </a:r>
          </a:p>
          <a:p>
            <a:pPr lvl="1">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Continuous data         </a:t>
            </a:r>
          </a:p>
          <a:p>
            <a:pPr lvl="1">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Discrete data</a:t>
            </a: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Find the shape of the dataset</a:t>
            </a: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Identify relationships in your </a:t>
            </a:r>
            <a:r>
              <a:rPr lang="en-IN" sz="2200" dirty="0" smtClean="0">
                <a:latin typeface="Times New Roman" panose="02020603050405020304" pitchFamily="18" charset="0"/>
                <a:cs typeface="Times New Roman" panose="02020603050405020304" pitchFamily="18" charset="0"/>
              </a:rPr>
              <a:t>dataset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01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EDA</a:t>
            </a:r>
            <a:endParaRPr lang="en-IN" dirty="0"/>
          </a:p>
        </p:txBody>
      </p:sp>
      <p:sp>
        <p:nvSpPr>
          <p:cNvPr id="3" name="Content Placeholder 2"/>
          <p:cNvSpPr>
            <a:spLocks noGrp="1"/>
          </p:cNvSpPr>
          <p:nvPr>
            <p:ph idx="1"/>
          </p:nvPr>
        </p:nvSpPr>
        <p:spPr>
          <a:xfrm>
            <a:off x="677334" y="1794295"/>
            <a:ext cx="8596668" cy="4247068"/>
          </a:xfrm>
        </p:spPr>
        <p:txBody>
          <a:bodyPr/>
          <a:lstStyle/>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Locate any outliers in your dataset</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Check Skewness in the </a:t>
            </a:r>
            <a:r>
              <a:rPr lang="en-US" sz="2200" dirty="0" smtClean="0">
                <a:latin typeface="Times New Roman" panose="02020603050405020304" pitchFamily="18" charset="0"/>
                <a:cs typeface="Times New Roman" panose="02020603050405020304" pitchFamily="18" charset="0"/>
              </a:rPr>
              <a:t>dataset</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Check </a:t>
            </a:r>
            <a:r>
              <a:rPr lang="en-US" sz="2200" dirty="0">
                <a:latin typeface="Times New Roman" panose="02020603050405020304" pitchFamily="18" charset="0"/>
                <a:cs typeface="Times New Roman" panose="02020603050405020304" pitchFamily="18" charset="0"/>
              </a:rPr>
              <a:t>m</a:t>
            </a:r>
            <a:r>
              <a:rPr lang="en-US" sz="2200" dirty="0" smtClean="0">
                <a:latin typeface="Times New Roman" panose="02020603050405020304" pitchFamily="18" charset="0"/>
                <a:cs typeface="Times New Roman" panose="02020603050405020304" pitchFamily="18" charset="0"/>
              </a:rPr>
              <a:t>ulticolinearity using variance inflation factor</a:t>
            </a:r>
            <a:endParaRPr lang="en-IN"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6636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Steps and assumptions used to complete the project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518913"/>
            <a:ext cx="8596668" cy="3522449"/>
          </a:xfrm>
        </p:spPr>
        <p:txBody>
          <a:bodyPr>
            <a:normAutofit/>
          </a:bodyPr>
          <a:lstStyle/>
          <a:p>
            <a:r>
              <a:rPr lang="en-US" sz="2200" dirty="0" smtClean="0">
                <a:latin typeface="Times New Roman" panose="02020603050405020304" pitchFamily="18" charset="0"/>
                <a:cs typeface="Times New Roman" panose="02020603050405020304" pitchFamily="18" charset="0"/>
              </a:rPr>
              <a:t>There are two data set, one is train and another one is test.</a:t>
            </a:r>
            <a:r>
              <a:rPr lang="en-IN" sz="2200" dirty="0">
                <a:latin typeface="Times New Roman" panose="02020603050405020304" pitchFamily="18" charset="0"/>
                <a:cs typeface="Times New Roman" panose="02020603050405020304" pitchFamily="18" charset="0"/>
              </a:rPr>
              <a:t> In train data we have 81 columns with feature &amp; target variables and 1168 rows. In test data we have 80 columns of feature variables &amp; predict the target values and have 292 rows. </a:t>
            </a:r>
          </a:p>
          <a:p>
            <a:r>
              <a:rPr lang="en-US" sz="2200" dirty="0" smtClean="0">
                <a:latin typeface="Times New Roman" panose="02020603050405020304" pitchFamily="18" charset="0"/>
                <a:cs typeface="Times New Roman" panose="02020603050405020304" pitchFamily="18" charset="0"/>
              </a:rPr>
              <a:t>Drop number of columns which are not important and do not effect on the prediction the SalesPrice.</a:t>
            </a:r>
          </a:p>
          <a:p>
            <a:r>
              <a:rPr lang="en-US" sz="2200" dirty="0" smtClean="0">
                <a:latin typeface="Times New Roman" panose="02020603050405020304" pitchFamily="18" charset="0"/>
                <a:cs typeface="Times New Roman" panose="02020603050405020304" pitchFamily="18" charset="0"/>
              </a:rPr>
              <a:t>The target variable is SalesPrice which is continuous, so we go with the Regression model in Supervised Machine Learning.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6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4528"/>
          </a:xfrm>
        </p:spPr>
        <p:txBody>
          <a:bodyPr/>
          <a:lstStyle/>
          <a:p>
            <a:pPr algn="ctr"/>
            <a:r>
              <a:rPr lang="en-US" sz="4000" b="1" dirty="0" smtClean="0">
                <a:latin typeface="Times New Roman" panose="02020603050405020304" pitchFamily="18" charset="0"/>
                <a:cs typeface="Times New Roman" panose="02020603050405020304" pitchFamily="18" charset="0"/>
              </a:rPr>
              <a:t>Model</a:t>
            </a:r>
            <a:r>
              <a:rPr lang="en-US" b="1" dirty="0" smtClean="0">
                <a:latin typeface="Times New Roman" panose="02020603050405020304" pitchFamily="18" charset="0"/>
                <a:cs typeface="Times New Roman" panose="02020603050405020304" pitchFamily="18" charset="0"/>
              </a:rPr>
              <a:t> Dashboard</a:t>
            </a:r>
            <a:endParaRPr lang="en-IN" dirty="0"/>
          </a:p>
        </p:txBody>
      </p:sp>
      <p:sp>
        <p:nvSpPr>
          <p:cNvPr id="3" name="Content Placeholder 2"/>
          <p:cNvSpPr>
            <a:spLocks noGrp="1"/>
          </p:cNvSpPr>
          <p:nvPr>
            <p:ph idx="1"/>
          </p:nvPr>
        </p:nvSpPr>
        <p:spPr>
          <a:xfrm>
            <a:off x="677334" y="1940943"/>
            <a:ext cx="8596668" cy="4100419"/>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This is a Regression problem. We first separate the feature variable and target variable then we fit a model for train data and predict it for the test data. The models we fit are:</a:t>
            </a: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Linear Regression</a:t>
            </a:r>
          </a:p>
          <a:p>
            <a:r>
              <a:rPr lang="en-US" sz="2200" dirty="0" smtClean="0">
                <a:latin typeface="Times New Roman" panose="02020603050405020304" pitchFamily="18" charset="0"/>
                <a:cs typeface="Times New Roman" panose="02020603050405020304" pitchFamily="18" charset="0"/>
              </a:rPr>
              <a:t>Decision Tree Regression</a:t>
            </a:r>
          </a:p>
          <a:p>
            <a:r>
              <a:rPr lang="en-US" sz="2200" dirty="0" smtClean="0">
                <a:latin typeface="Times New Roman" panose="02020603050405020304" pitchFamily="18" charset="0"/>
                <a:cs typeface="Times New Roman" panose="02020603050405020304" pitchFamily="18" charset="0"/>
              </a:rPr>
              <a:t>Random Forest Regression</a:t>
            </a:r>
          </a:p>
          <a:p>
            <a:r>
              <a:rPr lang="en-US" sz="2200" dirty="0" smtClean="0">
                <a:latin typeface="Times New Roman" panose="02020603050405020304" pitchFamily="18" charset="0"/>
                <a:cs typeface="Times New Roman" panose="02020603050405020304" pitchFamily="18" charset="0"/>
              </a:rPr>
              <a:t>Ada Boost Regression</a:t>
            </a:r>
          </a:p>
          <a:p>
            <a:r>
              <a:rPr lang="en-US" sz="2200" dirty="0" smtClean="0">
                <a:latin typeface="Times New Roman" panose="02020603050405020304" pitchFamily="18" charset="0"/>
                <a:cs typeface="Times New Roman" panose="02020603050405020304" pitchFamily="18" charset="0"/>
              </a:rPr>
              <a:t>Gradient Boosting Regression         </a:t>
            </a:r>
          </a:p>
          <a:p>
            <a:endParaRPr lang="en-IN" dirty="0"/>
          </a:p>
        </p:txBody>
      </p:sp>
    </p:spTree>
    <p:extLst>
      <p:ext uri="{BB962C8B-B14F-4D97-AF65-F5344CB8AC3E}">
        <p14:creationId xmlns:p14="http://schemas.microsoft.com/office/powerpoint/2010/main" val="194934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58815"/>
          </a:xfrm>
        </p:spPr>
        <p:txBody>
          <a:bodyPr/>
          <a:lstStyle/>
          <a:p>
            <a:pPr algn="ctr"/>
            <a:r>
              <a:rPr lang="en-US" sz="4000" dirty="0" smtClean="0"/>
              <a:t>Finalized</a:t>
            </a:r>
            <a:r>
              <a:rPr lang="en-US" dirty="0" smtClean="0"/>
              <a:t> Model</a:t>
            </a:r>
            <a:endParaRPr lang="en-IN" dirty="0"/>
          </a:p>
        </p:txBody>
      </p:sp>
      <p:sp>
        <p:nvSpPr>
          <p:cNvPr id="3" name="Content Placeholder 2"/>
          <p:cNvSpPr>
            <a:spLocks noGrp="1"/>
          </p:cNvSpPr>
          <p:nvPr>
            <p:ph idx="1"/>
          </p:nvPr>
        </p:nvSpPr>
        <p:spPr>
          <a:xfrm>
            <a:off x="677334" y="2122098"/>
            <a:ext cx="8596668" cy="3689075"/>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After fitting a model we have to select best one for optimizing the target variable by hyper parameter tuning. And we get Decision Tree Regressor is best model in all of those models because the trained score is better and on that basis we predict the SalesPrice of the test data.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00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615"/>
          </a:xfrm>
        </p:spPr>
        <p:txBody>
          <a:bodyPr/>
          <a:lstStyle/>
          <a:p>
            <a:pPr algn="ctr"/>
            <a:r>
              <a:rPr lang="en-I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677334" y="1664899"/>
            <a:ext cx="8596668" cy="4376464"/>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We fill the null values and drop those columns having more than 80% null values. There are large number of feature variables in the data. So we study all given columns </a:t>
            </a:r>
            <a:r>
              <a:rPr lang="en-IN" sz="2200" dirty="0" smtClean="0">
                <a:latin typeface="Times New Roman" panose="02020603050405020304" pitchFamily="18" charset="0"/>
                <a:cs typeface="Times New Roman" panose="02020603050405020304" pitchFamily="18" charset="0"/>
              </a:rPr>
              <a:t>of the data and understand the importance of each features. Drop the columns having less correlation and having skewness, because it does not satisfied the condition for fitting the model. After doing analysis we get important features such as area, sqt_foot, rooms available, bathrooms, kitchen, facilities,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built year, quality rates etc., these are the main factors for predicting the price of houses. We optimized the trained model and get that there is a 4% variation in the test data of SalesPrice column.</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760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103</TotalTime>
  <Words>514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HOUSE PRICE PREDICTION</vt:lpstr>
      <vt:lpstr> Problem Statement and Understanding</vt:lpstr>
      <vt:lpstr>Growth of House Prices</vt:lpstr>
      <vt:lpstr>EDA steps and Visualisation</vt:lpstr>
      <vt:lpstr>                             EDA</vt:lpstr>
      <vt:lpstr>Steps and assumptions used to complete the project</vt:lpstr>
      <vt:lpstr>Model Dashboard</vt:lpstr>
      <vt:lpstr>Finalized Model</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Dell</dc:creator>
  <cp:lastModifiedBy>Dell</cp:lastModifiedBy>
  <cp:revision>14</cp:revision>
  <dcterms:created xsi:type="dcterms:W3CDTF">2022-08-31T02:39:26Z</dcterms:created>
  <dcterms:modified xsi:type="dcterms:W3CDTF">2022-08-31T04:22:53Z</dcterms:modified>
</cp:coreProperties>
</file>