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92038"/>
            <a:ext cx="7766936" cy="2708694"/>
          </a:xfrm>
        </p:spPr>
        <p:txBody>
          <a:bodyPr/>
          <a:lstStyle/>
          <a:p>
            <a:pPr algn="ctr"/>
            <a:r>
              <a:rPr lang="en-US" dirty="0" smtClean="0">
                <a:latin typeface="Times New Roman" panose="02020603050405020304" pitchFamily="18" charset="0"/>
                <a:cs typeface="Times New Roman" panose="02020603050405020304" pitchFamily="18" charset="0"/>
              </a:rPr>
              <a:t>PRESENTATION ON IMAGE SCRAPING AND CLASSIFICATION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4313207"/>
            <a:ext cx="7766936" cy="1233577"/>
          </a:xfrm>
        </p:spPr>
        <p:txBody>
          <a:bodyPr>
            <a:normAutofit/>
          </a:bodyPr>
          <a:lstStyle/>
          <a:p>
            <a:r>
              <a:rPr lang="en-US" sz="2400" dirty="0" smtClean="0">
                <a:latin typeface="Times New Roman" panose="02020603050405020304" pitchFamily="18" charset="0"/>
                <a:cs typeface="Times New Roman" panose="02020603050405020304" pitchFamily="18" charset="0"/>
              </a:rPr>
              <a:t>Submitted by:</a:t>
            </a:r>
          </a:p>
          <a:p>
            <a:r>
              <a:rPr lang="en-US" sz="2400" dirty="0" smtClean="0">
                <a:latin typeface="Times New Roman" panose="02020603050405020304" pitchFamily="18" charset="0"/>
                <a:cs typeface="Times New Roman" panose="02020603050405020304" pitchFamily="18" charset="0"/>
              </a:rPr>
              <a:t>MANISHA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6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10882"/>
            <a:ext cx="8596668" cy="854015"/>
          </a:xfrm>
        </p:spPr>
        <p:txBody>
          <a:bodyPr/>
          <a:lstStyle/>
          <a:p>
            <a:pPr algn="ctr"/>
            <a:r>
              <a:rPr lang="en-US" dirty="0">
                <a:latin typeface="Times New Roman" panose="02020603050405020304" pitchFamily="18" charset="0"/>
                <a:cs typeface="Times New Roman" panose="02020603050405020304" pitchFamily="18" charset="0"/>
              </a:rPr>
              <a:t>Problem Statement and Understanding</a:t>
            </a:r>
            <a:endParaRPr lang="en-IN" dirty="0"/>
          </a:p>
        </p:txBody>
      </p:sp>
      <p:sp>
        <p:nvSpPr>
          <p:cNvPr id="3" name="Content Placeholder 2"/>
          <p:cNvSpPr>
            <a:spLocks noGrp="1"/>
          </p:cNvSpPr>
          <p:nvPr>
            <p:ph idx="1"/>
          </p:nvPr>
        </p:nvSpPr>
        <p:spPr>
          <a:xfrm>
            <a:off x="677334" y="1915064"/>
            <a:ext cx="8596668" cy="4126299"/>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Images are one of the major sources of data in the field of data science and AI. This field is making appropriate use of information that can be gathered through images by examining its features and details. We are trying to give an exposure of how an end to end project is developed in this field. The idea behind this project is to build a deep learning-based Image Classification model on images that will be scraped from e-commerce portal. After the data collection and preparation is done, we build an image classification model that will classify between 3 categories. And also optimizers the learning rates for improving our model’s performance.  </a:t>
            </a:r>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325836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a:xfrm>
            <a:off x="677334" y="1930401"/>
            <a:ext cx="8596668" cy="4110962"/>
          </a:xfrm>
        </p:spPr>
        <p:txBody>
          <a:bodyPr>
            <a:normAutofit/>
          </a:bodyPr>
          <a:lstStyle/>
          <a:p>
            <a:r>
              <a:rPr lang="en-US" sz="2400" dirty="0" smtClean="0">
                <a:latin typeface="Times New Roman" panose="02020603050405020304" pitchFamily="18" charset="0"/>
                <a:cs typeface="Times New Roman" panose="02020603050405020304" pitchFamily="18" charset="0"/>
              </a:rPr>
              <a:t>Scrap the data of 216 rows and 2 columns. One is images and another one is categories.</a:t>
            </a:r>
            <a:endParaRPr lang="en-IN"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First column is of image type and second is of object type. So, we convert image into matrix and categories into numeric.</a:t>
            </a:r>
          </a:p>
          <a:p>
            <a:r>
              <a:rPr lang="en-US" sz="2400" dirty="0" smtClean="0">
                <a:latin typeface="Times New Roman" panose="02020603050405020304" pitchFamily="18" charset="0"/>
                <a:cs typeface="Times New Roman" panose="02020603050405020304" pitchFamily="18" charset="0"/>
              </a:rPr>
              <a:t>Resize the image to get better quality.</a:t>
            </a:r>
          </a:p>
          <a:p>
            <a:r>
              <a:rPr lang="en-US" sz="2400" dirty="0" smtClean="0">
                <a:latin typeface="Times New Roman" panose="02020603050405020304" pitchFamily="18" charset="0"/>
                <a:cs typeface="Times New Roman" panose="02020603050405020304" pitchFamily="18" charset="0"/>
              </a:rPr>
              <a:t>Plot a graph of target variable where all the types of categories are equal.</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37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Steps and Assumptions used to complete the project</a:t>
            </a:r>
            <a:endParaRPr lang="en-IN"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We have not a dataset so we scrap images from the e-commerce (amazon.in) site by using Selenium Web Scraping.</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can’t directly work on image so we convert into numeric but images are 2D that’s why it convert into matrix form.</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3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02256"/>
            <a:ext cx="8596668" cy="1128143"/>
          </a:xfrm>
        </p:spPr>
        <p:txBody>
          <a:bodyPr/>
          <a:lstStyle/>
          <a:p>
            <a:pPr algn="ctr"/>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a:xfrm>
            <a:off x="677334" y="1930401"/>
            <a:ext cx="8596668" cy="4110962"/>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This is a classification based </a:t>
            </a:r>
            <a:r>
              <a:rPr lang="en-US" sz="2400" dirty="0" smtClean="0">
                <a:latin typeface="Times New Roman" panose="02020603050405020304" pitchFamily="18" charset="0"/>
                <a:cs typeface="Times New Roman" panose="02020603050405020304" pitchFamily="18" charset="0"/>
              </a:rPr>
              <a:t>problem and the </a:t>
            </a:r>
            <a:r>
              <a:rPr lang="en-US" sz="2400" dirty="0">
                <a:latin typeface="Times New Roman" panose="02020603050405020304" pitchFamily="18" charset="0"/>
                <a:cs typeface="Times New Roman" panose="02020603050405020304" pitchFamily="18" charset="0"/>
              </a:rPr>
              <a:t>data </a:t>
            </a:r>
            <a:r>
              <a:rPr lang="en-US" sz="2400" dirty="0" smtClean="0">
                <a:latin typeface="Times New Roman" panose="02020603050405020304" pitchFamily="18" charset="0"/>
                <a:cs typeface="Times New Roman" panose="02020603050405020304" pitchFamily="18" charset="0"/>
              </a:rPr>
              <a:t>is balanced.</a:t>
            </a:r>
            <a:r>
              <a:rPr lang="en-US" sz="2400" dirty="0">
                <a:latin typeface="Times New Roman" panose="02020603050405020304" pitchFamily="18" charset="0"/>
                <a:cs typeface="Times New Roman" panose="02020603050405020304" pitchFamily="18" charset="0"/>
              </a:rPr>
              <a:t> After </a:t>
            </a:r>
            <a:r>
              <a:rPr lang="en-US" sz="2400" dirty="0" smtClean="0">
                <a:latin typeface="Times New Roman" panose="02020603050405020304" pitchFamily="18" charset="0"/>
                <a:cs typeface="Times New Roman" panose="02020603050405020304" pitchFamily="18" charset="0"/>
              </a:rPr>
              <a:t>that we </a:t>
            </a:r>
            <a:r>
              <a:rPr lang="en-IN" sz="2400" dirty="0">
                <a:latin typeface="Times New Roman" panose="02020603050405020304" pitchFamily="18" charset="0"/>
                <a:cs typeface="Times New Roman" panose="02020603050405020304" pitchFamily="18" charset="0"/>
              </a:rPr>
              <a:t>splitting the train and test data then we fit the model. The scores we get on fitting the model are</a:t>
            </a:r>
            <a:r>
              <a:rPr lang="en-IN"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Logistic Regression:  </a:t>
            </a:r>
            <a:r>
              <a:rPr lang="en-US" sz="2400" dirty="0" smtClean="0">
                <a:latin typeface="Times New Roman" panose="02020603050405020304" pitchFamily="18" charset="0"/>
                <a:cs typeface="Times New Roman" panose="02020603050405020304" pitchFamily="18" charset="0"/>
              </a:rPr>
              <a:t>52%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K Neighbors Classification: </a:t>
            </a:r>
            <a:r>
              <a:rPr lang="en-US" sz="2400" dirty="0" smtClean="0">
                <a:latin typeface="Times New Roman" panose="02020603050405020304" pitchFamily="18" charset="0"/>
                <a:cs typeface="Times New Roman" panose="02020603050405020304" pitchFamily="18" charset="0"/>
              </a:rPr>
              <a:t>74%</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Random </a:t>
            </a:r>
            <a:r>
              <a:rPr lang="en-US" sz="2400" dirty="0">
                <a:latin typeface="Times New Roman" panose="02020603050405020304" pitchFamily="18" charset="0"/>
                <a:cs typeface="Times New Roman" panose="02020603050405020304" pitchFamily="18" charset="0"/>
              </a:rPr>
              <a:t>Forest Classification: </a:t>
            </a:r>
            <a:r>
              <a:rPr lang="en-US" sz="2400" dirty="0" smtClean="0">
                <a:latin typeface="Times New Roman" panose="02020603050405020304" pitchFamily="18" charset="0"/>
                <a:cs typeface="Times New Roman" panose="02020603050405020304" pitchFamily="18" charset="0"/>
              </a:rPr>
              <a:t>92%</a:t>
            </a:r>
          </a:p>
          <a:p>
            <a:r>
              <a:rPr lang="en-US" sz="2400" dirty="0" smtClean="0">
                <a:latin typeface="Times New Roman" panose="02020603050405020304" pitchFamily="18" charset="0"/>
                <a:cs typeface="Times New Roman" panose="02020603050405020304" pitchFamily="18" charset="0"/>
              </a:rPr>
              <a:t>Decision </a:t>
            </a:r>
            <a:r>
              <a:rPr lang="en-US" sz="2400" dirty="0">
                <a:latin typeface="Times New Roman" panose="02020603050405020304" pitchFamily="18" charset="0"/>
                <a:cs typeface="Times New Roman" panose="02020603050405020304" pitchFamily="18" charset="0"/>
              </a:rPr>
              <a:t>Tree Classification: </a:t>
            </a:r>
            <a:r>
              <a:rPr lang="en-US" sz="2400" dirty="0" smtClean="0">
                <a:latin typeface="Times New Roman" panose="02020603050405020304" pitchFamily="18" charset="0"/>
                <a:cs typeface="Times New Roman" panose="02020603050405020304" pitchFamily="18" charset="0"/>
              </a:rPr>
              <a:t>87%</a:t>
            </a:r>
          </a:p>
          <a:p>
            <a:r>
              <a:rPr lang="en-US" sz="2400" dirty="0" smtClean="0">
                <a:latin typeface="Times New Roman" panose="02020603050405020304" pitchFamily="18" charset="0"/>
                <a:cs typeface="Times New Roman" panose="02020603050405020304" pitchFamily="18" charset="0"/>
              </a:rPr>
              <a:t>SVM: 96%</a:t>
            </a:r>
            <a:endParaRPr lang="en-IN" sz="2400" dirty="0"/>
          </a:p>
        </p:txBody>
      </p:sp>
    </p:spTree>
    <p:extLst>
      <p:ext uri="{BB962C8B-B14F-4D97-AF65-F5344CB8AC3E}">
        <p14:creationId xmlns:p14="http://schemas.microsoft.com/office/powerpoint/2010/main" val="362657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50830"/>
            <a:ext cx="8596668" cy="679570"/>
          </a:xfrm>
        </p:spPr>
        <p:txBody>
          <a:bodyPr/>
          <a:lstStyle/>
          <a:p>
            <a:pPr algn="ctr"/>
            <a:r>
              <a:rPr lang="en-US" dirty="0">
                <a:latin typeface="Times New Roman" panose="02020603050405020304" pitchFamily="18" charset="0"/>
                <a:cs typeface="Times New Roman" panose="02020603050405020304" pitchFamily="18" charset="0"/>
              </a:rPr>
              <a:t>Finalized Model</a:t>
            </a:r>
            <a:endParaRPr lang="en-IN" dirty="0"/>
          </a:p>
        </p:txBody>
      </p:sp>
      <p:sp>
        <p:nvSpPr>
          <p:cNvPr id="3" name="Content Placeholder 2"/>
          <p:cNvSpPr>
            <a:spLocks noGrp="1"/>
          </p:cNvSpPr>
          <p:nvPr>
            <p:ph idx="1"/>
          </p:nvPr>
        </p:nvSpPr>
        <p:spPr>
          <a:xfrm>
            <a:off x="677334" y="2536166"/>
            <a:ext cx="8596668" cy="3505196"/>
          </a:xfrm>
        </p:spPr>
        <p:txBody>
          <a:bodyPr/>
          <a:lstStyle/>
          <a:p>
            <a:pPr marL="0" indent="0">
              <a:buNone/>
            </a:pPr>
            <a:r>
              <a:rPr lang="en-IN" sz="2400" dirty="0">
                <a:latin typeface="Times New Roman" panose="02020603050405020304" pitchFamily="18" charset="0"/>
                <a:cs typeface="Times New Roman" panose="02020603050405020304" pitchFamily="18" charset="0"/>
              </a:rPr>
              <a:t>The SVM model gives better accuracy score. Precision score, recall and f1-score is also good in compare to the other. The total of True Negative and False Negative in the confusion matrix is also less in the same model. </a:t>
            </a:r>
            <a:r>
              <a:rPr lang="en-IN" sz="2400" dirty="0" smtClean="0">
                <a:latin typeface="Times New Roman" panose="02020603050405020304" pitchFamily="18" charset="0"/>
                <a:cs typeface="Times New Roman" panose="02020603050405020304" pitchFamily="18" charset="0"/>
              </a:rPr>
              <a:t>So, this model is best for the image scraping and classification project.</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1140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86928"/>
            <a:ext cx="8596668" cy="923027"/>
          </a:xfrm>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677334" y="2398143"/>
            <a:ext cx="8596668" cy="310551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On studying the data we conclude that SVM model is better for this project. This model predicts 96% correct replies for the images and only 4% images are predicting wrong which is not a large difference in the prediction. So, SVM predicts better responses for an input is given.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514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419</TotalTime>
  <Words>438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PRESENTATION ON IMAGE SCRAPING AND CLASSIFICATION</vt:lpstr>
      <vt:lpstr>Problem Statement and Understanding</vt:lpstr>
      <vt:lpstr>EDA Steps and Visualization</vt:lpstr>
      <vt:lpstr>Steps and Assumptions used to complete the project</vt:lpstr>
      <vt:lpstr>Model Dashboard</vt:lpstr>
      <vt:lpstr>Finalized Model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IMAGE SCRAPING AND CLASSIFICATION</dc:title>
  <dc:creator>Dell</dc:creator>
  <cp:lastModifiedBy>Dell</cp:lastModifiedBy>
  <cp:revision>6</cp:revision>
  <dcterms:created xsi:type="dcterms:W3CDTF">2022-11-12T08:36:48Z</dcterms:created>
  <dcterms:modified xsi:type="dcterms:W3CDTF">2022-11-12T15:35:51Z</dcterms:modified>
</cp:coreProperties>
</file>