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68" r:id="rId4"/>
    <p:sldId id="260" r:id="rId5"/>
    <p:sldId id="266" r:id="rId6"/>
    <p:sldId id="262" r:id="rId7"/>
    <p:sldId id="263" r:id="rId8"/>
    <p:sldId id="265" r:id="rId9"/>
    <p:sldId id="259"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36554E9-7438-4754-8D1B-B7980A92DAC1}">
          <p14:sldIdLst>
            <p14:sldId id="258"/>
            <p14:sldId id="257"/>
            <p14:sldId id="268"/>
            <p14:sldId id="260"/>
            <p14:sldId id="266"/>
            <p14:sldId id="262"/>
            <p14:sldId id="263"/>
            <p14:sldId id="265"/>
            <p14:sldId id="259"/>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17T14:48:12.284"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8/17/2022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8/17/2022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
            </a:r>
            <a:br>
              <a:rPr lang="en-IN" dirty="0" smtClean="0"/>
            </a:br>
            <a:r>
              <a:rPr lang="en-IN" dirty="0"/>
              <a:t/>
            </a:r>
            <a:br>
              <a:rPr lang="en-IN" dirty="0"/>
            </a:br>
            <a:r>
              <a:rPr lang="en-IN" dirty="0" smtClean="0"/>
              <a:t/>
            </a:r>
            <a:br>
              <a:rPr lang="en-IN" dirty="0" smtClean="0"/>
            </a:br>
            <a:r>
              <a:rPr lang="en-IN" dirty="0" smtClean="0"/>
              <a:t/>
            </a:r>
            <a:br>
              <a:rPr lang="en-IN" dirty="0" smtClean="0"/>
            </a:br>
            <a:r>
              <a:rPr lang="en-IN" dirty="0"/>
              <a:t/>
            </a:r>
            <a:br>
              <a:rPr lang="en-IN" dirty="0"/>
            </a:br>
            <a:r>
              <a:rPr lang="en-IN" dirty="0"/>
              <a:t/>
            </a:r>
            <a:br>
              <a:rPr lang="en-IN" dirty="0"/>
            </a:br>
            <a:r>
              <a:rPr lang="en-IN" dirty="0" smtClean="0"/>
              <a:t/>
            </a:r>
            <a:br>
              <a:rPr lang="en-IN" dirty="0" smtClean="0"/>
            </a:br>
            <a:r>
              <a:rPr lang="en-IN" sz="4800" b="1" dirty="0" smtClean="0">
                <a:latin typeface="Times New Roman" panose="02020603050405020304" pitchFamily="18" charset="0"/>
                <a:cs typeface="Times New Roman" panose="02020603050405020304" pitchFamily="18" charset="0"/>
              </a:rPr>
              <a:t>CUSTOMER RETENTION</a:t>
            </a:r>
            <a:endParaRPr lang="en-IN" sz="4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dirty="0"/>
          </a:p>
          <a:p>
            <a:r>
              <a:rPr lang="en-IN" sz="2800" dirty="0" smtClean="0">
                <a:latin typeface="Times New Roman" panose="02020603050405020304" pitchFamily="18" charset="0"/>
                <a:cs typeface="Times New Roman" panose="02020603050405020304" pitchFamily="18" charset="0"/>
              </a:rPr>
              <a:t>Project </a:t>
            </a:r>
            <a:r>
              <a:rPr lang="en-IN" sz="2800" dirty="0" smtClean="0">
                <a:latin typeface="Times New Roman" panose="02020603050405020304" pitchFamily="18" charset="0"/>
                <a:cs typeface="Times New Roman" panose="02020603050405020304" pitchFamily="18" charset="0"/>
              </a:rPr>
              <a:t>Analysis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9321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876301" y="2428876"/>
            <a:ext cx="14658975" cy="2190750"/>
          </a:xfrm>
        </p:spPr>
        <p:txBody>
          <a:bodyPr>
            <a:normAutofit/>
          </a:bodyPr>
          <a:lstStyle/>
          <a:p>
            <a:r>
              <a:rPr lang="en-IN" sz="7200" b="1" dirty="0" smtClean="0">
                <a:latin typeface="Times New Roman" panose="02020603050405020304" pitchFamily="18" charset="0"/>
                <a:cs typeface="Times New Roman" panose="02020603050405020304" pitchFamily="18" charset="0"/>
              </a:rPr>
              <a:t>Thank You</a:t>
            </a:r>
            <a:endParaRPr lang="en-IN"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876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anose="02020603050405020304" pitchFamily="18" charset="0"/>
                <a:cs typeface="Times New Roman" panose="02020603050405020304" pitchFamily="18" charset="0"/>
              </a:rPr>
              <a:t>Problem Statement and Understanding</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IN" b="1" u="sng" dirty="0">
                <a:latin typeface="Times New Roman" panose="02020603050405020304" pitchFamily="18" charset="0"/>
                <a:cs typeface="Times New Roman" panose="02020603050405020304" pitchFamily="18" charset="0"/>
                <a:hlinkClick r:id="rId2"/>
              </a:rPr>
              <a:t>E-retail factors for customer activation and retention: A case study from </a:t>
            </a:r>
            <a:r>
              <a:rPr lang="en-IN" b="1" u="sng" dirty="0" smtClean="0">
                <a:latin typeface="Times New Roman" panose="02020603050405020304" pitchFamily="18" charset="0"/>
                <a:cs typeface="Times New Roman" panose="02020603050405020304" pitchFamily="18" charset="0"/>
                <a:hlinkClick r:id="rId2"/>
              </a:rPr>
              <a:t>   Indian </a:t>
            </a:r>
            <a:r>
              <a:rPr lang="en-IN" b="1" u="sng" dirty="0">
                <a:latin typeface="Times New Roman" panose="02020603050405020304" pitchFamily="18" charset="0"/>
                <a:cs typeface="Times New Roman" panose="02020603050405020304" pitchFamily="18" charset="0"/>
                <a:hlinkClick r:id="rId2"/>
              </a:rPr>
              <a:t>e-commerce </a:t>
            </a:r>
            <a:r>
              <a:rPr lang="en-IN" b="1" u="sng" dirty="0" smtClean="0">
                <a:latin typeface="Times New Roman" panose="02020603050405020304" pitchFamily="18" charset="0"/>
                <a:cs typeface="Times New Roman" panose="02020603050405020304" pitchFamily="18" charset="0"/>
                <a:hlinkClick r:id="rId2"/>
              </a:rPr>
              <a:t>customers</a:t>
            </a:r>
            <a:r>
              <a:rPr lang="en-IN" b="1" u="sng" dirty="0">
                <a:solidFill>
                  <a:schemeClr val="accent1">
                    <a:lumMod val="60000"/>
                    <a:lumOff val="40000"/>
                  </a:schemeClr>
                </a:solidFill>
                <a:latin typeface="Times New Roman" panose="02020603050405020304" pitchFamily="18" charset="0"/>
                <a:cs typeface="Times New Roman" panose="02020603050405020304" pitchFamily="18" charset="0"/>
              </a:rPr>
              <a:t>:</a:t>
            </a:r>
            <a:endParaRPr lang="en-IN" b="1" u="sng"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We want to study that according to customer preference which online retailer provide best services, best quality product in suitable range and make . </a:t>
            </a:r>
            <a:r>
              <a:rPr lang="en-IN" dirty="0">
                <a:latin typeface="Times New Roman" panose="02020603050405020304" pitchFamily="18" charset="0"/>
                <a:cs typeface="Times New Roman" panose="02020603050405020304" pitchFamily="18" charset="0"/>
              </a:rPr>
              <a:t>S</a:t>
            </a:r>
            <a:r>
              <a:rPr lang="en-IN" dirty="0" smtClean="0">
                <a:latin typeface="Times New Roman" panose="02020603050405020304" pitchFamily="18" charset="0"/>
                <a:cs typeface="Times New Roman" panose="02020603050405020304" pitchFamily="18" charset="0"/>
              </a:rPr>
              <a:t>o the company’s ability to turn customers into repeat buyers and prevent them from switching to a competitor.</a:t>
            </a:r>
            <a:endParaRPr lang="en-IN"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163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Online </a:t>
            </a:r>
            <a:r>
              <a:rPr lang="en-IN" sz="3200" b="1" dirty="0"/>
              <a:t>C</a:t>
            </a:r>
            <a:r>
              <a:rPr lang="en-IN" sz="3200" b="1" dirty="0" smtClean="0"/>
              <a:t>ustomer Retention in E-commerce</a:t>
            </a:r>
            <a:endParaRPr lang="en-IN" sz="32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7268" y="2475781"/>
            <a:ext cx="6038490" cy="3657600"/>
          </a:xfrm>
        </p:spPr>
      </p:pic>
    </p:spTree>
    <p:extLst>
      <p:ext uri="{BB962C8B-B14F-4D97-AF65-F5344CB8AC3E}">
        <p14:creationId xmlns:p14="http://schemas.microsoft.com/office/powerpoint/2010/main" val="780599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anose="02020603050405020304" pitchFamily="18" charset="0"/>
                <a:cs typeface="Times New Roman" panose="02020603050405020304" pitchFamily="18" charset="0"/>
              </a:rPr>
              <a:t>EDA steps and Visualisation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81820" y="2493034"/>
            <a:ext cx="9885872" cy="3528204"/>
          </a:xfrm>
        </p:spPr>
        <p:txBody>
          <a:bodyPr>
            <a:noAutofit/>
          </a:bodyPr>
          <a:lstStyle/>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 Observe your dataset</a:t>
            </a:r>
          </a:p>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 Find any missing values</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Visualise the data on the basis of these three categories</a:t>
            </a:r>
          </a:p>
          <a:p>
            <a:pPr lvl="1">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Categorical data</a:t>
            </a:r>
          </a:p>
          <a:p>
            <a:pPr lvl="1">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Continuous data         </a:t>
            </a:r>
          </a:p>
          <a:p>
            <a:pPr lvl="1">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Discrete data</a:t>
            </a:r>
          </a:p>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 Find the shape of the dataset</a:t>
            </a:r>
          </a:p>
        </p:txBody>
      </p:sp>
    </p:spTree>
    <p:extLst>
      <p:ext uri="{BB962C8B-B14F-4D97-AF65-F5344CB8AC3E}">
        <p14:creationId xmlns:p14="http://schemas.microsoft.com/office/powerpoint/2010/main" val="1552087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anose="02020603050405020304" pitchFamily="18" charset="0"/>
                <a:cs typeface="Times New Roman" panose="02020603050405020304" pitchFamily="18" charset="0"/>
              </a:rPr>
              <a:t>EDA steps and Visualisation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IN" dirty="0" smtClean="0">
                <a:latin typeface="Times New Roman" panose="02020603050405020304" pitchFamily="18" charset="0"/>
                <a:cs typeface="Times New Roman" panose="02020603050405020304" pitchFamily="18" charset="0"/>
              </a:rPr>
              <a:t> Identify </a:t>
            </a:r>
            <a:r>
              <a:rPr lang="en-IN" dirty="0">
                <a:latin typeface="Times New Roman" panose="02020603050405020304" pitchFamily="18" charset="0"/>
                <a:cs typeface="Times New Roman" panose="02020603050405020304" pitchFamily="18" charset="0"/>
              </a:rPr>
              <a:t>relationships in your dataset</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Locate any outliers in your </a:t>
            </a:r>
            <a:r>
              <a:rPr lang="en-IN" dirty="0" smtClean="0">
                <a:latin typeface="Times New Roman" panose="02020603050405020304" pitchFamily="18" charset="0"/>
                <a:cs typeface="Times New Roman" panose="02020603050405020304" pitchFamily="18" charset="0"/>
              </a:rPr>
              <a:t>dataset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584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anose="02020603050405020304" pitchFamily="18" charset="0"/>
                <a:cs typeface="Times New Roman" panose="02020603050405020304" pitchFamily="18" charset="0"/>
              </a:rPr>
              <a:t>Assumptions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IN" sz="2000"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In assumption we have to assume something in the beginning of the analysis to check whether your assumption is satisfied or not. So, we assume that retailer as best service provider to whom most of  the customer prefers and also suggested to there friends to do online shopping</a:t>
            </a:r>
            <a:r>
              <a:rPr lang="en-IN" sz="2000"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This we have to analyse in our project.</a:t>
            </a:r>
          </a:p>
          <a:p>
            <a:pPr marL="0" indent="0">
              <a:buNone/>
            </a:pPr>
            <a:endParaRPr lang="en-IN" dirty="0"/>
          </a:p>
        </p:txBody>
      </p:sp>
    </p:spTree>
    <p:extLst>
      <p:ext uri="{BB962C8B-B14F-4D97-AF65-F5344CB8AC3E}">
        <p14:creationId xmlns:p14="http://schemas.microsoft.com/office/powerpoint/2010/main" val="160939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anose="02020603050405020304" pitchFamily="18" charset="0"/>
                <a:cs typeface="Times New Roman" panose="02020603050405020304" pitchFamily="18" charset="0"/>
              </a:rPr>
              <a:t>Analysis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000" dirty="0" smtClean="0">
                <a:latin typeface="Times New Roman" panose="02020603050405020304" pitchFamily="18" charset="0"/>
                <a:cs typeface="Times New Roman" panose="02020603050405020304" pitchFamily="18" charset="0"/>
              </a:rPr>
              <a:t>Check the shape and columns of the data.</a:t>
            </a:r>
          </a:p>
          <a:p>
            <a:r>
              <a:rPr lang="en-IN" sz="2000" dirty="0" smtClean="0">
                <a:latin typeface="Times New Roman" panose="02020603050405020304" pitchFamily="18" charset="0"/>
                <a:cs typeface="Times New Roman" panose="02020603050405020304" pitchFamily="18" charset="0"/>
              </a:rPr>
              <a:t>There is no missing values in the dataset.</a:t>
            </a:r>
          </a:p>
          <a:p>
            <a:r>
              <a:rPr lang="en-IN" sz="2000" dirty="0" smtClean="0">
                <a:latin typeface="Times New Roman" panose="02020603050405020304" pitchFamily="18" charset="0"/>
                <a:cs typeface="Times New Roman" panose="02020603050405020304" pitchFamily="18" charset="0"/>
              </a:rPr>
              <a:t>All </a:t>
            </a:r>
            <a:r>
              <a:rPr lang="en-IN" sz="2000" dirty="0">
                <a:latin typeface="Times New Roman" panose="02020603050405020304" pitchFamily="18" charset="0"/>
                <a:cs typeface="Times New Roman" panose="02020603050405020304" pitchFamily="18" charset="0"/>
              </a:rPr>
              <a:t>the columns</a:t>
            </a:r>
            <a:r>
              <a:rPr lang="en-IN" sz="2000" dirty="0" smtClean="0">
                <a:latin typeface="Times New Roman" panose="02020603050405020304" pitchFamily="18" charset="0"/>
                <a:cs typeface="Times New Roman" panose="02020603050405020304" pitchFamily="18" charset="0"/>
              </a:rPr>
              <a:t> are of object data types </a:t>
            </a:r>
            <a:r>
              <a:rPr lang="en-IN" sz="2000" dirty="0">
                <a:latin typeface="Times New Roman" panose="02020603050405020304" pitchFamily="18" charset="0"/>
                <a:cs typeface="Times New Roman" panose="02020603050405020304" pitchFamily="18" charset="0"/>
              </a:rPr>
              <a:t>except Pin Code </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Encode the object data type into float data .</a:t>
            </a:r>
          </a:p>
          <a:p>
            <a:r>
              <a:rPr lang="en-IN" sz="2000" dirty="0" smtClean="0">
                <a:latin typeface="Times New Roman" panose="02020603050405020304" pitchFamily="18" charset="0"/>
                <a:cs typeface="Times New Roman" panose="02020603050405020304" pitchFamily="18" charset="0"/>
              </a:rPr>
              <a:t>Describe the data and check mean, standard deviation, </a:t>
            </a:r>
            <a:r>
              <a:rPr lang="en-IN" sz="2000" dirty="0" err="1" smtClean="0">
                <a:latin typeface="Times New Roman" panose="02020603050405020304" pitchFamily="18" charset="0"/>
                <a:cs typeface="Times New Roman" panose="02020603050405020304" pitchFamily="18" charset="0"/>
              </a:rPr>
              <a:t>quantiles</a:t>
            </a:r>
            <a:r>
              <a:rPr lang="en-IN" sz="2000" dirty="0" smtClean="0">
                <a:latin typeface="Times New Roman" panose="02020603050405020304" pitchFamily="18" charset="0"/>
                <a:cs typeface="Times New Roman" panose="02020603050405020304" pitchFamily="18" charset="0"/>
              </a:rPr>
              <a:t>, minimum and maximum values.</a:t>
            </a:r>
          </a:p>
          <a:p>
            <a:r>
              <a:rPr lang="en-IN" sz="2000" dirty="0" smtClean="0">
                <a:latin typeface="Times New Roman" panose="02020603050405020304" pitchFamily="18" charset="0"/>
                <a:cs typeface="Times New Roman" panose="02020603050405020304" pitchFamily="18" charset="0"/>
              </a:rPr>
              <a:t>Check the correlation corresponding to the target variable by the help of </a:t>
            </a:r>
            <a:r>
              <a:rPr lang="en-IN" sz="2000" dirty="0" err="1" smtClean="0">
                <a:latin typeface="Times New Roman" panose="02020603050405020304" pitchFamily="18" charset="0"/>
                <a:cs typeface="Times New Roman" panose="02020603050405020304" pitchFamily="18" charset="0"/>
              </a:rPr>
              <a:t>heatmap</a:t>
            </a:r>
            <a:r>
              <a:rPr lang="en-IN" sz="2000" dirty="0" smtClean="0">
                <a:latin typeface="Times New Roman" panose="02020603050405020304" pitchFamily="18" charset="0"/>
                <a:cs typeface="Times New Roman" panose="02020603050405020304" pitchFamily="18" charset="0"/>
              </a:rPr>
              <a:t>.</a:t>
            </a: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21792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anose="02020603050405020304" pitchFamily="18" charset="0"/>
                <a:cs typeface="Times New Roman" panose="02020603050405020304" pitchFamily="18" charset="0"/>
              </a:rPr>
              <a:t>Analysis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Here we get that there is no relation between the respondent gender  and from where they do online shopping</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On visualising the graph we see different online retailer but we get best one on the basis of different factors they are given in the data.</a:t>
            </a:r>
          </a:p>
          <a:p>
            <a:r>
              <a:rPr lang="en-IN" sz="2000" dirty="0" smtClean="0">
                <a:latin typeface="Times New Roman" panose="02020603050405020304" pitchFamily="18" charset="0"/>
                <a:cs typeface="Times New Roman" panose="02020603050405020304" pitchFamily="18" charset="0"/>
              </a:rPr>
              <a:t>In scatter plot we see that the best online retailer provide maximum number of qualities and customers also agree or strongly agree with there terms and conditions</a:t>
            </a:r>
          </a:p>
          <a:p>
            <a:r>
              <a:rPr lang="en-IN" sz="2000" dirty="0" smtClean="0">
                <a:latin typeface="Times New Roman" panose="02020603050405020304" pitchFamily="18" charset="0"/>
                <a:cs typeface="Times New Roman" panose="02020603050405020304" pitchFamily="18" charset="0"/>
              </a:rPr>
              <a:t>The data is categorical so we can’t go with the outliers and skewness in analysis.</a:t>
            </a:r>
          </a:p>
          <a:p>
            <a:pPr marL="0" indent="0">
              <a:buNone/>
            </a:pPr>
            <a:endParaRPr lang="en-IN" dirty="0"/>
          </a:p>
        </p:txBody>
      </p:sp>
    </p:spTree>
    <p:extLst>
      <p:ext uri="{BB962C8B-B14F-4D97-AF65-F5344CB8AC3E}">
        <p14:creationId xmlns:p14="http://schemas.microsoft.com/office/powerpoint/2010/main" val="4944273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IN" dirty="0" smtClean="0">
                <a:latin typeface="Times New Roman" panose="02020603050405020304" pitchFamily="18" charset="0"/>
                <a:cs typeface="Times New Roman" panose="02020603050405020304" pitchFamily="18" charset="0"/>
              </a:rPr>
              <a:t>According to our assumptions we assume that amazon.in, flipcart.com, myntra.com, paytm.com and snapdeal.com all are the best online retailer but after analyse we finally reached to the conclusion that </a:t>
            </a:r>
            <a:r>
              <a:rPr lang="en-IN" u="sng" dirty="0" smtClean="0">
                <a:latin typeface="Times New Roman" panose="02020603050405020304" pitchFamily="18" charset="0"/>
                <a:cs typeface="Times New Roman" panose="02020603050405020304" pitchFamily="18" charset="0"/>
              </a:rPr>
              <a:t>amazon.in </a:t>
            </a:r>
            <a:r>
              <a:rPr lang="en-IN" dirty="0">
                <a:latin typeface="Times New Roman" panose="02020603050405020304" pitchFamily="18" charset="0"/>
                <a:cs typeface="Times New Roman" panose="02020603050405020304" pitchFamily="18" charset="0"/>
              </a:rPr>
              <a:t>and </a:t>
            </a:r>
            <a:r>
              <a:rPr lang="en-IN" u="sng" dirty="0">
                <a:latin typeface="Times New Roman" panose="02020603050405020304" pitchFamily="18" charset="0"/>
                <a:cs typeface="Times New Roman" panose="02020603050405020304" pitchFamily="18" charset="0"/>
              </a:rPr>
              <a:t>flipcart.com</a:t>
            </a:r>
            <a:r>
              <a:rPr lang="en-IN" dirty="0" smtClean="0">
                <a:latin typeface="Times New Roman" panose="02020603050405020304" pitchFamily="18" charset="0"/>
                <a:cs typeface="Times New Roman" panose="02020603050405020304" pitchFamily="18" charset="0"/>
              </a:rPr>
              <a:t> are the best online retailer for the customers. Because customer likes their services, products, delivery </a:t>
            </a:r>
            <a:r>
              <a:rPr lang="en-IN" dirty="0">
                <a:latin typeface="Times New Roman" panose="02020603050405020304" pitchFamily="18" charset="0"/>
                <a:cs typeface="Times New Roman" panose="02020603050405020304" pitchFamily="18" charset="0"/>
              </a:rPr>
              <a:t>before expected </a:t>
            </a:r>
            <a:r>
              <a:rPr lang="en-IN" dirty="0" smtClean="0">
                <a:latin typeface="Times New Roman" panose="02020603050405020304" pitchFamily="18" charset="0"/>
                <a:cs typeface="Times New Roman" panose="02020603050405020304" pitchFamily="18" charset="0"/>
              </a:rPr>
              <a:t> time etc. and </a:t>
            </a:r>
            <a:r>
              <a:rPr lang="en-IN" dirty="0">
                <a:latin typeface="Times New Roman" panose="02020603050405020304" pitchFamily="18" charset="0"/>
                <a:cs typeface="Times New Roman" panose="02020603050405020304" pitchFamily="18" charset="0"/>
              </a:rPr>
              <a:t>in analysis we </a:t>
            </a:r>
            <a:r>
              <a:rPr lang="en-IN" dirty="0" smtClean="0">
                <a:latin typeface="Times New Roman" panose="02020603050405020304" pitchFamily="18" charset="0"/>
                <a:cs typeface="Times New Roman" panose="02020603050405020304" pitchFamily="18" charset="0"/>
              </a:rPr>
              <a:t>can also see </a:t>
            </a:r>
            <a:r>
              <a:rPr lang="en-IN" dirty="0">
                <a:latin typeface="Times New Roman" panose="02020603050405020304" pitchFamily="18" charset="0"/>
                <a:cs typeface="Times New Roman" panose="02020603050405020304" pitchFamily="18" charset="0"/>
              </a:rPr>
              <a:t>that 68% to 70 % customer suggested for these two companies </a:t>
            </a:r>
            <a:r>
              <a:rPr lang="en-IN" dirty="0" smtClean="0">
                <a:latin typeface="Times New Roman" panose="02020603050405020304" pitchFamily="18" charset="0"/>
                <a:cs typeface="Times New Roman" panose="02020603050405020304" pitchFamily="18" charset="0"/>
              </a:rPr>
              <a:t>only. And the left three companies needed to do some changes in there services according to customers requirement.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559917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968</TotalTime>
  <Words>450</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Garamond</vt:lpstr>
      <vt:lpstr>Times New Roman</vt:lpstr>
      <vt:lpstr>Wingdings</vt:lpstr>
      <vt:lpstr>Organic</vt:lpstr>
      <vt:lpstr>       CUSTOMER RETENTION</vt:lpstr>
      <vt:lpstr>Problem Statement and Understanding</vt:lpstr>
      <vt:lpstr>Online Customer Retention in E-commerce</vt:lpstr>
      <vt:lpstr>EDA steps and Visualisation</vt:lpstr>
      <vt:lpstr>EDA steps and Visualisation</vt:lpstr>
      <vt:lpstr>Assumptions</vt:lpstr>
      <vt:lpstr>Analysis</vt:lpstr>
      <vt:lpstr>Analysis</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Dell</dc:creator>
  <cp:lastModifiedBy>Dell</cp:lastModifiedBy>
  <cp:revision>28</cp:revision>
  <dcterms:created xsi:type="dcterms:W3CDTF">2022-08-16T14:28:08Z</dcterms:created>
  <dcterms:modified xsi:type="dcterms:W3CDTF">2022-08-17T09:28:03Z</dcterms:modified>
</cp:coreProperties>
</file>