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10/4/2022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793630"/>
            <a:ext cx="8915399" cy="3312545"/>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PRESENTATION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MALIGNANT COMMENTS CLASSIFIER</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589213" y="4951562"/>
            <a:ext cx="8915399" cy="871268"/>
          </a:xfrm>
        </p:spPr>
        <p:txBody>
          <a:bodyPr>
            <a:noAutofit/>
          </a:bodyPr>
          <a:lstStyle/>
          <a:p>
            <a:pPr algn="r"/>
            <a:r>
              <a:rPr lang="en-US" sz="2400" dirty="0" smtClean="0">
                <a:latin typeface="Times New Roman" panose="02020603050405020304" pitchFamily="18" charset="0"/>
                <a:cs typeface="Times New Roman" panose="02020603050405020304" pitchFamily="18" charset="0"/>
              </a:rPr>
              <a:t>Submitted by:</a:t>
            </a:r>
          </a:p>
          <a:p>
            <a:pPr algn="r"/>
            <a:r>
              <a:rPr lang="en-US" sz="2400" dirty="0" smtClean="0">
                <a:latin typeface="Times New Roman" panose="02020603050405020304" pitchFamily="18" charset="0"/>
                <a:cs typeface="Times New Roman" panose="02020603050405020304" pitchFamily="18" charset="0"/>
              </a:rPr>
              <a:t>MANISHA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3777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02765"/>
          </a:xfrm>
        </p:spPr>
        <p:txBody>
          <a:bodyPr/>
          <a:lstStyle/>
          <a:p>
            <a:pPr algn="ctr"/>
            <a:r>
              <a:rPr lang="en-US" dirty="0">
                <a:latin typeface="Times New Roman" panose="02020603050405020304" pitchFamily="18" charset="0"/>
                <a:cs typeface="Times New Roman" panose="02020603050405020304" pitchFamily="18" charset="0"/>
              </a:rPr>
              <a:t>Problem Statement and Understanding</a:t>
            </a:r>
            <a:endParaRPr lang="en-IN" dirty="0"/>
          </a:p>
        </p:txBody>
      </p:sp>
      <p:sp>
        <p:nvSpPr>
          <p:cNvPr id="3" name="Content Placeholder 2"/>
          <p:cNvSpPr>
            <a:spLocks noGrp="1"/>
          </p:cNvSpPr>
          <p:nvPr>
            <p:ph idx="1"/>
          </p:nvPr>
        </p:nvSpPr>
        <p:spPr>
          <a:xfrm>
            <a:off x="2589212" y="1716657"/>
            <a:ext cx="8915400" cy="4382218"/>
          </a:xfrm>
        </p:spPr>
        <p:txBody>
          <a:bodyPr>
            <a:normAutofit fontScale="92500"/>
          </a:bodyPr>
          <a:lstStyle/>
          <a:p>
            <a:pPr marL="0" indent="0">
              <a:buNone/>
            </a:pPr>
            <a:r>
              <a:rPr lang="en-IN" sz="2400" dirty="0">
                <a:latin typeface="Times New Roman" panose="02020603050405020304" pitchFamily="18"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a:t>
            </a:r>
            <a:r>
              <a:rPr lang="en-IN" sz="2400" dirty="0" smtClean="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0" indent="0">
              <a:buNone/>
            </a:pPr>
            <a:r>
              <a:rPr lang="en-IN" sz="2400" dirty="0" smtClean="0">
                <a:latin typeface="Times New Roman" panose="02020603050405020304" pitchFamily="18" charset="0"/>
                <a:cs typeface="Times New Roman" panose="02020603050405020304" pitchFamily="18" charset="0"/>
              </a:rPr>
              <a:t>Our </a:t>
            </a:r>
            <a:r>
              <a:rPr lang="en-IN" sz="2400" dirty="0">
                <a:latin typeface="Times New Roman" panose="02020603050405020304" pitchFamily="18" charset="0"/>
                <a:cs typeface="Times New Roman" panose="02020603050405020304" pitchFamily="18" charset="0"/>
              </a:rPr>
              <a:t>goal is to build a prototype of online hate and abuse comment classifier which can used to classify hate and offensive comments so that it can be controlled and restricted from spreading hatred and cyberbullying. So, we fit the </a:t>
            </a:r>
            <a:r>
              <a:rPr lang="en-IN" sz="2400" dirty="0" smtClean="0">
                <a:latin typeface="Times New Roman" panose="02020603050405020304" pitchFamily="18" charset="0"/>
                <a:cs typeface="Times New Roman" panose="02020603050405020304" pitchFamily="18" charset="0"/>
              </a:rPr>
              <a:t>model for train data </a:t>
            </a:r>
            <a:r>
              <a:rPr lang="en-IN" sz="2400" dirty="0">
                <a:latin typeface="Times New Roman" panose="02020603050405020304" pitchFamily="18" charset="0"/>
                <a:cs typeface="Times New Roman" panose="02020603050405020304" pitchFamily="18" charset="0"/>
              </a:rPr>
              <a:t>and </a:t>
            </a:r>
            <a:r>
              <a:rPr lang="en-IN" sz="2400" dirty="0" smtClean="0">
                <a:latin typeface="Times New Roman" panose="02020603050405020304" pitchFamily="18" charset="0"/>
                <a:cs typeface="Times New Roman" panose="02020603050405020304" pitchFamily="18" charset="0"/>
              </a:rPr>
              <a:t>then predict </a:t>
            </a:r>
            <a:r>
              <a:rPr lang="en-IN" sz="2400" dirty="0">
                <a:latin typeface="Times New Roman" panose="02020603050405020304" pitchFamily="18" charset="0"/>
                <a:cs typeface="Times New Roman" panose="02020603050405020304" pitchFamily="18" charset="0"/>
              </a:rPr>
              <a:t>the test data.</a:t>
            </a:r>
          </a:p>
          <a:p>
            <a:pPr marL="0" indent="0">
              <a:buNone/>
            </a:pPr>
            <a:endParaRPr lang="en-IN" dirty="0"/>
          </a:p>
        </p:txBody>
      </p:sp>
    </p:spTree>
    <p:extLst>
      <p:ext uri="{BB962C8B-B14F-4D97-AF65-F5344CB8AC3E}">
        <p14:creationId xmlns:p14="http://schemas.microsoft.com/office/powerpoint/2010/main" val="108296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6501"/>
          </a:xfrm>
        </p:spPr>
        <p:txBody>
          <a:bodyPr/>
          <a:lstStyle/>
          <a:p>
            <a:pPr algn="ctr"/>
            <a:r>
              <a:rPr lang="en-US" dirty="0">
                <a:latin typeface="Times New Roman" panose="02020603050405020304" pitchFamily="18" charset="0"/>
                <a:cs typeface="Times New Roman" panose="02020603050405020304" pitchFamily="18" charset="0"/>
              </a:rPr>
              <a:t>EDA Steps and Visualization</a:t>
            </a:r>
            <a:endParaRPr lang="en-IN" dirty="0"/>
          </a:p>
        </p:txBody>
      </p:sp>
      <p:sp>
        <p:nvSpPr>
          <p:cNvPr id="3" name="Content Placeholder 2"/>
          <p:cNvSpPr>
            <a:spLocks noGrp="1"/>
          </p:cNvSpPr>
          <p:nvPr>
            <p:ph idx="1"/>
          </p:nvPr>
        </p:nvSpPr>
        <p:spPr>
          <a:xfrm>
            <a:off x="2589212" y="1725283"/>
            <a:ext cx="8915400" cy="4185939"/>
          </a:xfrm>
        </p:spPr>
        <p:txBody>
          <a:bodyPr>
            <a:normAutofit/>
          </a:bodyPr>
          <a:lstStyle/>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In train data there </a:t>
            </a:r>
            <a:r>
              <a:rPr lang="en-US" sz="2400" dirty="0">
                <a:latin typeface="Times New Roman" panose="02020603050405020304" pitchFamily="18" charset="0"/>
                <a:cs typeface="Times New Roman" panose="02020603050405020304" pitchFamily="18" charset="0"/>
              </a:rPr>
              <a:t>are </a:t>
            </a:r>
            <a:r>
              <a:rPr lang="en-US" sz="2400" dirty="0" smtClean="0">
                <a:latin typeface="Times New Roman" panose="02020603050405020304" pitchFamily="18" charset="0"/>
                <a:cs typeface="Times New Roman" panose="02020603050405020304" pitchFamily="18" charset="0"/>
              </a:rPr>
              <a:t>159571 </a:t>
            </a:r>
            <a:r>
              <a:rPr lang="en-US" sz="2400" dirty="0">
                <a:latin typeface="Times New Roman" panose="02020603050405020304" pitchFamily="18" charset="0"/>
                <a:cs typeface="Times New Roman" panose="02020603050405020304" pitchFamily="18" charset="0"/>
              </a:rPr>
              <a:t>rows </a:t>
            </a:r>
            <a:r>
              <a:rPr lang="en-US" sz="2400" dirty="0" smtClean="0">
                <a:latin typeface="Times New Roman" panose="02020603050405020304" pitchFamily="18" charset="0"/>
                <a:cs typeface="Times New Roman" panose="02020603050405020304" pitchFamily="18" charset="0"/>
              </a:rPr>
              <a:t>with 8 </a:t>
            </a:r>
            <a:r>
              <a:rPr lang="en-US" sz="2400" dirty="0">
                <a:latin typeface="Times New Roman" panose="02020603050405020304" pitchFamily="18" charset="0"/>
                <a:cs typeface="Times New Roman" panose="02020603050405020304" pitchFamily="18" charset="0"/>
              </a:rPr>
              <a:t>columns </a:t>
            </a:r>
            <a:r>
              <a:rPr lang="en-US" sz="2400" dirty="0" smtClean="0">
                <a:latin typeface="Times New Roman" panose="02020603050405020304" pitchFamily="18" charset="0"/>
                <a:cs typeface="Times New Roman" panose="02020603050405020304" pitchFamily="18" charset="0"/>
              </a:rPr>
              <a:t>in dataset and in test data there are 153164 rows with 2 columns.</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There are no null values in the data.</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There are two columns of object type, </a:t>
            </a:r>
            <a:r>
              <a:rPr lang="en-US" sz="2400" dirty="0" smtClean="0">
                <a:latin typeface="Times New Roman" panose="02020603050405020304" pitchFamily="18" charset="0"/>
                <a:cs typeface="Times New Roman" panose="02020603050405020304" pitchFamily="18" charset="0"/>
              </a:rPr>
              <a:t>five columns of integer type.</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We visualize the continuous data by distribution plot and categorical data by countplot.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Convert object data into float data type by encoding technique.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Describes the data in statistical terms.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260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6501"/>
          </a:xfrm>
        </p:spPr>
        <p:txBody>
          <a:bodyPr/>
          <a:lstStyle/>
          <a:p>
            <a:pPr algn="ctr"/>
            <a:r>
              <a:rPr lang="en-US" dirty="0">
                <a:latin typeface="Times New Roman" panose="02020603050405020304" pitchFamily="18" charset="0"/>
                <a:cs typeface="Times New Roman" panose="02020603050405020304" pitchFamily="18" charset="0"/>
              </a:rPr>
              <a:t>EDA Steps and Visualization</a:t>
            </a:r>
            <a:endParaRPr lang="en-IN"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Identify the relationship between dependent and independent variable</a:t>
            </a:r>
          </a:p>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Check skewness </a:t>
            </a:r>
            <a:r>
              <a:rPr lang="en-US" sz="2400" dirty="0">
                <a:latin typeface="Times New Roman" panose="02020603050405020304" pitchFamily="18" charset="0"/>
                <a:cs typeface="Times New Roman" panose="02020603050405020304" pitchFamily="18" charset="0"/>
              </a:rPr>
              <a:t>in the dataset</a:t>
            </a:r>
          </a:p>
          <a:p>
            <a:pPr marL="0" indent="0">
              <a:buNone/>
            </a:pPr>
            <a:endParaRPr lang="en-IN" sz="2400" dirty="0"/>
          </a:p>
        </p:txBody>
      </p:sp>
    </p:spTree>
    <p:extLst>
      <p:ext uri="{BB962C8B-B14F-4D97-AF65-F5344CB8AC3E}">
        <p14:creationId xmlns:p14="http://schemas.microsoft.com/office/powerpoint/2010/main" val="1698071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Steps and Assumptions used to complete the project</a:t>
            </a:r>
            <a:endParaRPr lang="en-IN" dirty="0"/>
          </a:p>
        </p:txBody>
      </p:sp>
      <p:sp>
        <p:nvSpPr>
          <p:cNvPr id="3" name="Content Placeholder 2"/>
          <p:cNvSpPr>
            <a:spLocks noGrp="1"/>
          </p:cNvSpPr>
          <p:nvPr>
            <p:ph idx="1"/>
          </p:nvPr>
        </p:nvSpPr>
        <p:spPr>
          <a:xfrm>
            <a:off x="2589212" y="2536166"/>
            <a:ext cx="8915400" cy="3375056"/>
          </a:xfrm>
        </p:spPr>
        <p:txBody>
          <a:bodyPr>
            <a:normAutofit/>
          </a:bodyPr>
          <a:lstStyle/>
          <a:p>
            <a:r>
              <a:rPr lang="en-US" sz="2400" dirty="0" smtClean="0">
                <a:latin typeface="Times New Roman" panose="02020603050405020304" pitchFamily="18" charset="0"/>
                <a:cs typeface="Times New Roman" panose="02020603050405020304" pitchFamily="18" charset="0"/>
              </a:rPr>
              <a:t>There are two dataset one is train and another one is test data, here we have to predict the values for test data.</a:t>
            </a:r>
          </a:p>
          <a:p>
            <a:r>
              <a:rPr lang="en-US" sz="2400" dirty="0" smtClean="0">
                <a:latin typeface="Times New Roman" panose="02020603050405020304" pitchFamily="18" charset="0"/>
                <a:cs typeface="Times New Roman" panose="02020603050405020304" pitchFamily="18" charset="0"/>
              </a:rPr>
              <a:t>There are some feature which gives information of malignant so we merged them and convert it into binary as target variable.</a:t>
            </a:r>
          </a:p>
          <a:p>
            <a:r>
              <a:rPr lang="en-US" sz="2400" dirty="0" smtClean="0">
                <a:latin typeface="Times New Roman" panose="02020603050405020304" pitchFamily="18" charset="0"/>
                <a:cs typeface="Times New Roman" panose="02020603050405020304" pitchFamily="18" charset="0"/>
              </a:rPr>
              <a:t>There are large object data type so we do not fit StandardScaler() on the data set while fitting the model.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863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85513"/>
          </a:xfrm>
        </p:spPr>
        <p:txBody>
          <a:bodyPr/>
          <a:lstStyle/>
          <a:p>
            <a:pPr algn="ctr"/>
            <a:r>
              <a:rPr lang="en-US" dirty="0">
                <a:latin typeface="Times New Roman" panose="02020603050405020304" pitchFamily="18" charset="0"/>
                <a:cs typeface="Times New Roman" panose="02020603050405020304" pitchFamily="18" charset="0"/>
              </a:rPr>
              <a:t>Model Dashboard</a:t>
            </a:r>
            <a:endParaRPr lang="en-IN" dirty="0"/>
          </a:p>
        </p:txBody>
      </p:sp>
      <p:sp>
        <p:nvSpPr>
          <p:cNvPr id="3" name="Content Placeholder 2"/>
          <p:cNvSpPr>
            <a:spLocks noGrp="1"/>
          </p:cNvSpPr>
          <p:nvPr>
            <p:ph idx="1"/>
          </p:nvPr>
        </p:nvSpPr>
        <p:spPr>
          <a:xfrm>
            <a:off x="2589212" y="1639019"/>
            <a:ext cx="8915400" cy="4442604"/>
          </a:xfrm>
        </p:spPr>
        <p:txBody>
          <a:bodyPr>
            <a:normAutofit fontScale="92500" lnSpcReduction="10000"/>
          </a:bodyPr>
          <a:lstStyle/>
          <a:p>
            <a:pPr marL="0" indent="0">
              <a:buNone/>
            </a:pPr>
            <a:r>
              <a:rPr lang="en-US" sz="2400" dirty="0">
                <a:latin typeface="Times New Roman" panose="02020603050405020304" pitchFamily="18" charset="0"/>
                <a:cs typeface="Times New Roman" panose="02020603050405020304" pitchFamily="18" charset="0"/>
              </a:rPr>
              <a:t>This is a classification based problem. The data is imbalance</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so we check precision and f1 score not an accuracy </a:t>
            </a:r>
            <a:r>
              <a:rPr lang="en-US" sz="2400" dirty="0" smtClean="0">
                <a:latin typeface="Times New Roman" panose="02020603050405020304" pitchFamily="18" charset="0"/>
                <a:cs typeface="Times New Roman" panose="02020603050405020304" pitchFamily="18" charset="0"/>
              </a:rPr>
              <a:t>score. </a:t>
            </a:r>
            <a:r>
              <a:rPr lang="en-US" sz="2400" dirty="0">
                <a:latin typeface="Times New Roman" panose="02020603050405020304" pitchFamily="18" charset="0"/>
                <a:cs typeface="Times New Roman" panose="02020603050405020304" pitchFamily="18" charset="0"/>
              </a:rPr>
              <a:t>After that </a:t>
            </a:r>
            <a:r>
              <a:rPr lang="en-IN" sz="2400" dirty="0">
                <a:latin typeface="Times New Roman" panose="02020603050405020304" pitchFamily="18" charset="0"/>
                <a:cs typeface="Times New Roman" panose="02020603050405020304" pitchFamily="18" charset="0"/>
              </a:rPr>
              <a:t>splitting the train and test data then we fit the model. The </a:t>
            </a:r>
            <a:r>
              <a:rPr lang="en-IN" sz="2400" dirty="0" smtClean="0">
                <a:latin typeface="Times New Roman" panose="02020603050405020304" pitchFamily="18" charset="0"/>
                <a:cs typeface="Times New Roman" panose="02020603050405020304" pitchFamily="18" charset="0"/>
              </a:rPr>
              <a:t>scores </a:t>
            </a:r>
            <a:r>
              <a:rPr lang="en-IN" sz="2400" dirty="0">
                <a:latin typeface="Times New Roman" panose="02020603050405020304" pitchFamily="18" charset="0"/>
                <a:cs typeface="Times New Roman" panose="02020603050405020304" pitchFamily="18" charset="0"/>
              </a:rPr>
              <a:t>we get on </a:t>
            </a:r>
            <a:r>
              <a:rPr lang="en-IN" sz="2400" dirty="0" smtClean="0">
                <a:latin typeface="Times New Roman" panose="02020603050405020304" pitchFamily="18" charset="0"/>
                <a:cs typeface="Times New Roman" panose="02020603050405020304" pitchFamily="18" charset="0"/>
              </a:rPr>
              <a:t>fitting </a:t>
            </a:r>
            <a:r>
              <a:rPr lang="en-IN" sz="2400" dirty="0">
                <a:latin typeface="Times New Roman" panose="02020603050405020304" pitchFamily="18" charset="0"/>
                <a:cs typeface="Times New Roman" panose="02020603050405020304" pitchFamily="18" charset="0"/>
              </a:rPr>
              <a:t>the model are:</a:t>
            </a:r>
          </a:p>
          <a:p>
            <a:r>
              <a:rPr lang="en-US" sz="2400" dirty="0" smtClean="0">
                <a:latin typeface="Times New Roman" panose="02020603050405020304" pitchFamily="18" charset="0"/>
                <a:cs typeface="Times New Roman" panose="02020603050405020304" pitchFamily="18" charset="0"/>
              </a:rPr>
              <a:t> Logistic </a:t>
            </a:r>
            <a:r>
              <a:rPr lang="en-US" sz="2400" dirty="0">
                <a:latin typeface="Times New Roman" panose="02020603050405020304" pitchFamily="18" charset="0"/>
                <a:cs typeface="Times New Roman" panose="02020603050405020304" pitchFamily="18" charset="0"/>
              </a:rPr>
              <a:t>Regression: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Precision: 90%                                         f1 score: 95%</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K </a:t>
            </a:r>
            <a:r>
              <a:rPr lang="en-US" sz="2400" dirty="0">
                <a:latin typeface="Times New Roman" panose="02020603050405020304" pitchFamily="18" charset="0"/>
                <a:cs typeface="Times New Roman" panose="02020603050405020304" pitchFamily="18" charset="0"/>
              </a:rPr>
              <a:t>Neighbors Classification: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Precision</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91%                                         f1 </a:t>
            </a:r>
            <a:r>
              <a:rPr lang="en-US" sz="2400" dirty="0">
                <a:latin typeface="Times New Roman" panose="02020603050405020304" pitchFamily="18" charset="0"/>
                <a:cs typeface="Times New Roman" panose="02020603050405020304" pitchFamily="18" charset="0"/>
              </a:rPr>
              <a:t>score </a:t>
            </a:r>
            <a:r>
              <a:rPr lang="en-US" sz="2400" dirty="0" smtClean="0">
                <a:latin typeface="Times New Roman" panose="02020603050405020304" pitchFamily="18" charset="0"/>
                <a:cs typeface="Times New Roman" panose="02020603050405020304" pitchFamily="18" charset="0"/>
              </a:rPr>
              <a:t>: 94%</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Random </a:t>
            </a:r>
            <a:r>
              <a:rPr lang="en-US" sz="2400" dirty="0">
                <a:latin typeface="Times New Roman" panose="02020603050405020304" pitchFamily="18" charset="0"/>
                <a:cs typeface="Times New Roman" panose="02020603050405020304" pitchFamily="18" charset="0"/>
              </a:rPr>
              <a:t>Forest Classification: </a:t>
            </a:r>
          </a:p>
          <a:p>
            <a:pPr marL="0" indent="0">
              <a:buNone/>
            </a:pPr>
            <a:r>
              <a:rPr lang="en-US" sz="2400" dirty="0" smtClean="0">
                <a:latin typeface="Times New Roman" panose="02020603050405020304" pitchFamily="18" charset="0"/>
                <a:cs typeface="Times New Roman" panose="02020603050405020304" pitchFamily="18" charset="0"/>
              </a:rPr>
              <a:t>               Precision</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91%                                         f1 </a:t>
            </a:r>
            <a:r>
              <a:rPr lang="en-US" sz="2400" dirty="0">
                <a:latin typeface="Times New Roman" panose="02020603050405020304" pitchFamily="18" charset="0"/>
                <a:cs typeface="Times New Roman" panose="02020603050405020304" pitchFamily="18" charset="0"/>
              </a:rPr>
              <a:t>score </a:t>
            </a:r>
            <a:r>
              <a:rPr lang="en-US" sz="2400" dirty="0" smtClean="0">
                <a:latin typeface="Times New Roman" panose="02020603050405020304" pitchFamily="18" charset="0"/>
                <a:cs typeface="Times New Roman" panose="02020603050405020304" pitchFamily="18" charset="0"/>
              </a:rPr>
              <a:t>: 95%</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Decision </a:t>
            </a:r>
            <a:r>
              <a:rPr lang="en-US" sz="2400" dirty="0">
                <a:latin typeface="Times New Roman" panose="02020603050405020304" pitchFamily="18" charset="0"/>
                <a:cs typeface="Times New Roman" panose="02020603050405020304" pitchFamily="18" charset="0"/>
              </a:rPr>
              <a:t>Tree Classification: </a:t>
            </a:r>
          </a:p>
          <a:p>
            <a:pPr marL="0" indent="0">
              <a:buNone/>
            </a:pPr>
            <a:r>
              <a:rPr lang="en-US" sz="2400" dirty="0" smtClean="0"/>
              <a:t>             </a:t>
            </a:r>
            <a:r>
              <a:rPr lang="en-US" sz="2400" dirty="0" smtClean="0">
                <a:latin typeface="Times New Roman" panose="02020603050405020304" pitchFamily="18" charset="0"/>
                <a:cs typeface="Times New Roman" panose="02020603050405020304" pitchFamily="18" charset="0"/>
              </a:rPr>
              <a:t>Precision</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92%                                          f1 score: 91% </a:t>
            </a:r>
            <a:endParaRPr lang="en-US"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025038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871268"/>
            <a:ext cx="8911687" cy="897147"/>
          </a:xfrm>
        </p:spPr>
        <p:txBody>
          <a:bodyPr/>
          <a:lstStyle/>
          <a:p>
            <a:pPr algn="ctr"/>
            <a:r>
              <a:rPr lang="en-US" dirty="0">
                <a:latin typeface="Times New Roman" panose="02020603050405020304" pitchFamily="18" charset="0"/>
                <a:cs typeface="Times New Roman" panose="02020603050405020304" pitchFamily="18" charset="0"/>
              </a:rPr>
              <a:t>Finalized Model</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Fit some classification models and find the better </a:t>
            </a:r>
            <a:r>
              <a:rPr lang="en-IN" sz="2400" dirty="0" smtClean="0">
                <a:latin typeface="Times New Roman" panose="02020603050405020304" pitchFamily="18" charset="0"/>
                <a:cs typeface="Times New Roman" panose="02020603050405020304" pitchFamily="18" charset="0"/>
              </a:rPr>
              <a:t>one. The dataset is imbalanced so we do not check accuracy score. Also calculate </a:t>
            </a:r>
            <a:r>
              <a:rPr lang="en-IN" sz="2400" dirty="0">
                <a:latin typeface="Times New Roman" panose="02020603050405020304" pitchFamily="18" charset="0"/>
                <a:cs typeface="Times New Roman" panose="02020603050405020304" pitchFamily="18" charset="0"/>
              </a:rPr>
              <a:t>confusion metrics and classification </a:t>
            </a:r>
            <a:r>
              <a:rPr lang="en-IN" sz="2400" dirty="0" smtClean="0">
                <a:latin typeface="Times New Roman" panose="02020603050405020304" pitchFamily="18" charset="0"/>
                <a:cs typeface="Times New Roman" panose="02020603050405020304" pitchFamily="18" charset="0"/>
              </a:rPr>
              <a:t>report</a:t>
            </a:r>
            <a:r>
              <a:rPr lang="en-IN" sz="2400" dirty="0"/>
              <a:t> </a:t>
            </a:r>
            <a:r>
              <a:rPr lang="en-IN" sz="2400" dirty="0" smtClean="0">
                <a:latin typeface="Times New Roman" panose="02020603050405020304" pitchFamily="18" charset="0"/>
                <a:cs typeface="Times New Roman" panose="02020603050405020304" pitchFamily="18" charset="0"/>
              </a:rPr>
              <a:t>to check the better model. So, we get that Random Forest Model as better model for this problem.</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2160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000664"/>
            <a:ext cx="8911687" cy="904336"/>
          </a:xfrm>
        </p:spPr>
        <p:txBody>
          <a:bodyPr/>
          <a:lstStyle/>
          <a:p>
            <a:pPr algn="ctr"/>
            <a:r>
              <a:rPr lang="en-US"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p:cNvSpPr>
            <a:spLocks noGrp="1"/>
          </p:cNvSpPr>
          <p:nvPr>
            <p:ph idx="1"/>
          </p:nvPr>
        </p:nvSpPr>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On visualizing the data we see that in offensive nature zero is in a large number but one is very less. On analyzing we see that there are only three columns having higher relation otherwise there are less relation. After that we find Random Forest Model as a better model for this problem. So, we conclude that the comments are precisely 91% offensive in nature.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42091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1241</TotalTime>
  <Words>578</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Times New Roman</vt:lpstr>
      <vt:lpstr>Wingdings 3</vt:lpstr>
      <vt:lpstr>Wisp</vt:lpstr>
      <vt:lpstr>PRESENTATION  ON MALIGNANT COMMENTS CLASSIFIER</vt:lpstr>
      <vt:lpstr>Problem Statement and Understanding</vt:lpstr>
      <vt:lpstr>EDA Steps and Visualization</vt:lpstr>
      <vt:lpstr>EDA Steps and Visualization</vt:lpstr>
      <vt:lpstr>Steps and Assumptions used to complete the project</vt:lpstr>
      <vt:lpstr>Model Dashboard</vt:lpstr>
      <vt:lpstr>Finalized Model</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MALIGNANT COMMENTS CLASSIFICATION</dc:title>
  <dc:creator>Dell</dc:creator>
  <cp:lastModifiedBy>Dell</cp:lastModifiedBy>
  <cp:revision>10</cp:revision>
  <dcterms:created xsi:type="dcterms:W3CDTF">2022-10-04T17:35:10Z</dcterms:created>
  <dcterms:modified xsi:type="dcterms:W3CDTF">2022-10-05T14:16:27Z</dcterms:modified>
</cp:coreProperties>
</file>