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9/6/2022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9/6/2022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9/6/2022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9/6/2022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9/6/2022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9/6/2022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9/6/2022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838263"/>
          </a:xfrm>
        </p:spPr>
        <p:txBody>
          <a:bodyPr>
            <a:normAutofit/>
          </a:bodyPr>
          <a:lstStyle/>
          <a:p>
            <a:pPr algn="ctr"/>
            <a:r>
              <a:rPr lang="en-US" sz="6000" dirty="0" smtClean="0">
                <a:latin typeface="Times New Roman" panose="02020603050405020304" pitchFamily="18" charset="0"/>
                <a:cs typeface="Times New Roman" panose="02020603050405020304" pitchFamily="18" charset="0"/>
              </a:rPr>
              <a:t>MICRO CREDIT DEFAULTER PROJECT </a:t>
            </a:r>
            <a:endParaRPr lang="en-IN" sz="6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r"/>
            <a:r>
              <a:rPr lang="en-US" dirty="0" smtClean="0"/>
              <a:t>Submitted by:</a:t>
            </a:r>
          </a:p>
          <a:p>
            <a:pPr algn="r"/>
            <a:r>
              <a:rPr lang="en-US" dirty="0" smtClean="0"/>
              <a:t>MANISHA</a:t>
            </a:r>
            <a:endParaRPr lang="en-IN" dirty="0"/>
          </a:p>
        </p:txBody>
      </p:sp>
    </p:spTree>
    <p:extLst>
      <p:ext uri="{BB962C8B-B14F-4D97-AF65-F5344CB8AC3E}">
        <p14:creationId xmlns:p14="http://schemas.microsoft.com/office/powerpoint/2010/main" val="1886964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Problem Statement and Understanding</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2018581"/>
            <a:ext cx="10058400" cy="3850512"/>
          </a:xfrm>
        </p:spPr>
        <p:txBody>
          <a:bodyPr>
            <a:normAutofit fontScale="92500"/>
          </a:bodyPr>
          <a:lstStyle/>
          <a:p>
            <a:r>
              <a:rPr lang="en-US" sz="2200" dirty="0">
                <a:latin typeface="Times New Roman" panose="02020603050405020304" pitchFamily="18"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a:t>
            </a:r>
            <a:r>
              <a:rPr lang="en-US" sz="2200" dirty="0" smtClean="0">
                <a:latin typeface="Times New Roman" panose="02020603050405020304" pitchFamily="18" charset="0"/>
                <a:cs typeface="Times New Roman" panose="02020603050405020304" pitchFamily="18" charset="0"/>
              </a:rPr>
              <a:t>income</a:t>
            </a:r>
            <a:r>
              <a:rPr lang="en-US" sz="2200" smtClean="0">
                <a:latin typeface="Times New Roman" panose="02020603050405020304" pitchFamily="18" charset="0"/>
                <a:cs typeface="Times New Roman" panose="02020603050405020304" pitchFamily="18" charset="0"/>
              </a:rPr>
              <a:t>.</a:t>
            </a:r>
            <a:r>
              <a:rPr lang="en-US" sz="2200">
                <a:latin typeface="Times New Roman" panose="02020603050405020304" pitchFamily="18" charset="0"/>
                <a:cs typeface="Times New Roman" panose="02020603050405020304" pitchFamily="18" charset="0"/>
              </a:rPr>
              <a:t> </a:t>
            </a:r>
            <a:r>
              <a:rPr lang="en-US" sz="2200" smtClean="0">
                <a:latin typeface="Times New Roman" panose="02020603050405020304" pitchFamily="18" charset="0"/>
                <a:cs typeface="Times New Roman" panose="02020603050405020304" pitchFamily="18" charset="0"/>
              </a:rPr>
              <a:t>Telecom Industry </a:t>
            </a:r>
            <a:r>
              <a:rPr lang="en-US" sz="2200">
                <a:latin typeface="Times New Roman" panose="02020603050405020304" pitchFamily="18" charset="0"/>
                <a:cs typeface="Times New Roman" panose="02020603050405020304" pitchFamily="18" charset="0"/>
              </a:rPr>
              <a:t>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IN" sz="2200">
              <a:latin typeface="Times New Roman" panose="02020603050405020304" pitchFamily="18" charset="0"/>
              <a:cs typeface="Times New Roman" panose="02020603050405020304" pitchFamily="18" charset="0"/>
            </a:endParaRPr>
          </a:p>
          <a:p>
            <a:r>
              <a:rPr lang="en-US" sz="2200" smtClean="0">
                <a:latin typeface="Times New Roman" panose="02020603050405020304" pitchFamily="18" charset="0"/>
                <a:cs typeface="Times New Roman" panose="02020603050405020304" pitchFamily="18" charset="0"/>
              </a:rPr>
              <a:t>We build a classification </a:t>
            </a:r>
            <a:r>
              <a:rPr lang="en-US" sz="2200">
                <a:latin typeface="Times New Roman" panose="02020603050405020304" pitchFamily="18" charset="0"/>
                <a:cs typeface="Times New Roman" panose="02020603050405020304" pitchFamily="18" charset="0"/>
              </a:rPr>
              <a:t>model which can be used to predict in terms of a probability for each loan transaction, whether the customer will be paying back the loaned amount within 5 days of insurance of loan. In this case, Label ‘1’ indicates that the loan has been payed i.e. Non- defaulter, while, Label ‘0’ indicates that the loan has not been payed i.e. defaulter.  </a:t>
            </a:r>
            <a:endParaRPr lang="en-IN" sz="220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72526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309284"/>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EDA Steps and Visualization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958196"/>
            <a:ext cx="10058400" cy="3910898"/>
          </a:xfrm>
        </p:spPr>
        <p:txBody>
          <a:bodyPr>
            <a:normAutofit/>
          </a:bodyPr>
          <a:lstStyle/>
          <a:p>
            <a:pPr>
              <a:buFont typeface="Arial" panose="020B0604020202020204" pitchFamily="34" charset="0"/>
              <a:buChar char="•"/>
            </a:pPr>
            <a:r>
              <a:rPr lang="en-US" dirty="0" smtClean="0"/>
              <a:t> </a:t>
            </a:r>
            <a:r>
              <a:rPr lang="en-US" sz="2200" dirty="0" smtClean="0">
                <a:latin typeface="Times New Roman" panose="02020603050405020304" pitchFamily="18" charset="0"/>
                <a:cs typeface="Times New Roman" panose="02020603050405020304" pitchFamily="18" charset="0"/>
              </a:rPr>
              <a:t>There are 209593 rows and 37 columns in the dataset.</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There are no null values in the data.</a:t>
            </a:r>
          </a:p>
          <a:p>
            <a:pPr>
              <a:buFont typeface="Arial" panose="020B0604020202020204" pitchFamily="34" charset="0"/>
              <a:buChar char="•"/>
            </a:pPr>
            <a:r>
              <a:rPr lang="en-US" sz="2200">
                <a:latin typeface="Times New Roman" panose="02020603050405020304" pitchFamily="18" charset="0"/>
                <a:cs typeface="Times New Roman" panose="02020603050405020304" pitchFamily="18" charset="0"/>
              </a:rPr>
              <a:t> </a:t>
            </a:r>
            <a:r>
              <a:rPr lang="en-US" sz="2200" smtClean="0">
                <a:latin typeface="Times New Roman" panose="02020603050405020304" pitchFamily="18" charset="0"/>
                <a:cs typeface="Times New Roman" panose="02020603050405020304" pitchFamily="18" charset="0"/>
              </a:rPr>
              <a:t>There are two columns of object type, one column of datetime and left 34 columns are integer/float type. We add new attribute to split date into day, month and year.</a:t>
            </a:r>
          </a:p>
          <a:p>
            <a:pPr>
              <a:buFont typeface="Arial" panose="020B0604020202020204" pitchFamily="34" charset="0"/>
              <a:buChar char="•"/>
            </a:pPr>
            <a:r>
              <a:rPr lang="en-US" sz="2200">
                <a:latin typeface="Times New Roman" panose="02020603050405020304" pitchFamily="18" charset="0"/>
                <a:cs typeface="Times New Roman" panose="02020603050405020304" pitchFamily="18" charset="0"/>
              </a:rPr>
              <a:t> </a:t>
            </a:r>
            <a:r>
              <a:rPr lang="en-US" sz="2200" smtClean="0">
                <a:latin typeface="Times New Roman" panose="02020603050405020304" pitchFamily="18" charset="0"/>
                <a:cs typeface="Times New Roman" panose="02020603050405020304" pitchFamily="18" charset="0"/>
              </a:rPr>
              <a:t>We visualize the continuous data by distribution plot and categorical data by countplot.</a:t>
            </a:r>
          </a:p>
          <a:p>
            <a:pPr>
              <a:buFont typeface="Arial" panose="020B0604020202020204" pitchFamily="34" charset="0"/>
              <a:buChar char="•"/>
            </a:pPr>
            <a:r>
              <a:rPr lang="en-US" sz="2200">
                <a:latin typeface="Times New Roman" panose="02020603050405020304" pitchFamily="18" charset="0"/>
                <a:cs typeface="Times New Roman" panose="02020603050405020304" pitchFamily="18" charset="0"/>
              </a:rPr>
              <a:t> </a:t>
            </a:r>
            <a:r>
              <a:rPr lang="en-US" sz="2200" smtClean="0">
                <a:latin typeface="Times New Roman" panose="02020603050405020304" pitchFamily="18" charset="0"/>
                <a:cs typeface="Times New Roman" panose="02020603050405020304" pitchFamily="18" charset="0"/>
              </a:rPr>
              <a:t>Convert object data into float data type by encoding technique.</a:t>
            </a:r>
          </a:p>
          <a:p>
            <a:pPr>
              <a:buFont typeface="Arial" panose="020B0604020202020204" pitchFamily="34" charset="0"/>
              <a:buChar char="•"/>
            </a:pPr>
            <a:r>
              <a:rPr lang="en-US" sz="2200">
                <a:latin typeface="Times New Roman" panose="02020603050405020304" pitchFamily="18" charset="0"/>
                <a:cs typeface="Times New Roman" panose="02020603050405020304" pitchFamily="18" charset="0"/>
              </a:rPr>
              <a:t> </a:t>
            </a:r>
            <a:r>
              <a:rPr lang="en-US" sz="2200" smtClean="0">
                <a:latin typeface="Times New Roman" panose="02020603050405020304" pitchFamily="18" charset="0"/>
                <a:cs typeface="Times New Roman" panose="02020603050405020304" pitchFamily="18" charset="0"/>
              </a:rPr>
              <a:t>Descibes the data in statistical terms</a:t>
            </a:r>
            <a:r>
              <a:rPr lang="en-US" sz="240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04490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smtClean="0">
                <a:latin typeface="Times New Roman" panose="02020603050405020304" pitchFamily="18" charset="0"/>
                <a:cs typeface="Times New Roman" panose="02020603050405020304" pitchFamily="18" charset="0"/>
              </a:rPr>
              <a:t>EDA Steps                          </a:t>
            </a:r>
            <a:r>
              <a:rPr lang="en-US" sz="4000" smtClean="0"/>
              <a:t>         </a:t>
            </a:r>
            <a:endParaRPr lang="en-IN" sz="4000"/>
          </a:p>
        </p:txBody>
      </p:sp>
      <p:sp>
        <p:nvSpPr>
          <p:cNvPr id="3" name="Content Placeholder 2"/>
          <p:cNvSpPr>
            <a:spLocks noGrp="1"/>
          </p:cNvSpPr>
          <p:nvPr>
            <p:ph idx="1"/>
          </p:nvPr>
        </p:nvSpPr>
        <p:spPr>
          <a:xfrm>
            <a:off x="1097280" y="2018580"/>
            <a:ext cx="10058400" cy="3850513"/>
          </a:xfrm>
        </p:spPr>
        <p:txBody>
          <a:bodyPr/>
          <a:lstStyle/>
          <a:p>
            <a:pPr>
              <a:buFont typeface="Arial" panose="020B0604020202020204" pitchFamily="34" charset="0"/>
              <a:buChar char="•"/>
            </a:pPr>
            <a:r>
              <a:rPr lang="en-US" smtClean="0"/>
              <a:t> </a:t>
            </a:r>
            <a:r>
              <a:rPr lang="en-US" sz="2200">
                <a:latin typeface="Times New Roman" panose="02020603050405020304" pitchFamily="18" charset="0"/>
                <a:cs typeface="Times New Roman" panose="02020603050405020304" pitchFamily="18" charset="0"/>
              </a:rPr>
              <a:t>Identify the relationship between dependent </a:t>
            </a:r>
            <a:r>
              <a:rPr lang="en-US" sz="2200">
                <a:latin typeface="Times New Roman" panose="02020603050405020304" pitchFamily="18" charset="0"/>
                <a:cs typeface="Times New Roman" panose="02020603050405020304" pitchFamily="18" charset="0"/>
              </a:rPr>
              <a:t>and </a:t>
            </a:r>
            <a:r>
              <a:rPr lang="en-US" sz="2200" smtClean="0">
                <a:latin typeface="Times New Roman" panose="02020603050405020304" pitchFamily="18" charset="0"/>
                <a:cs typeface="Times New Roman" panose="02020603050405020304" pitchFamily="18" charset="0"/>
              </a:rPr>
              <a:t>independent </a:t>
            </a:r>
            <a:r>
              <a:rPr lang="en-US" sz="2200">
                <a:latin typeface="Times New Roman" panose="02020603050405020304" pitchFamily="18" charset="0"/>
                <a:cs typeface="Times New Roman" panose="02020603050405020304" pitchFamily="18" charset="0"/>
              </a:rPr>
              <a:t>variable</a:t>
            </a:r>
            <a:endParaRPr lang="en-US" sz="220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smtClean="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Check the </a:t>
            </a:r>
            <a:r>
              <a:rPr lang="en-US" sz="2200">
                <a:latin typeface="Times New Roman" panose="02020603050405020304" pitchFamily="18" charset="0"/>
                <a:cs typeface="Times New Roman" panose="02020603050405020304" pitchFamily="18" charset="0"/>
              </a:rPr>
              <a:t>multicolinearity</a:t>
            </a:r>
            <a:r>
              <a:rPr lang="en-US" sz="220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200" smtClean="0">
                <a:latin typeface="Times New Roman" panose="02020603050405020304" pitchFamily="18" charset="0"/>
                <a:cs typeface="Times New Roman" panose="02020603050405020304" pitchFamily="18" charset="0"/>
              </a:rPr>
              <a:t> </a:t>
            </a:r>
            <a:r>
              <a:rPr lang="en-IN" sz="2200">
                <a:latin typeface="Times New Roman" panose="02020603050405020304" pitchFamily="18" charset="0"/>
                <a:cs typeface="Times New Roman" panose="02020603050405020304" pitchFamily="18" charset="0"/>
              </a:rPr>
              <a:t>Locate any outliers in your dataset</a:t>
            </a:r>
          </a:p>
          <a:p>
            <a:pPr>
              <a:buFont typeface="Arial" panose="020B0604020202020204" pitchFamily="34" charset="0"/>
              <a:buChar char="•"/>
            </a:pPr>
            <a:r>
              <a:rPr lang="en-US" sz="2200" smtClean="0">
                <a:latin typeface="Times New Roman" panose="02020603050405020304" pitchFamily="18" charset="0"/>
                <a:cs typeface="Times New Roman" panose="02020603050405020304" pitchFamily="18" charset="0"/>
              </a:rPr>
              <a:t> Check </a:t>
            </a:r>
            <a:r>
              <a:rPr lang="en-US" sz="2200">
                <a:latin typeface="Times New Roman" panose="02020603050405020304" pitchFamily="18" charset="0"/>
                <a:cs typeface="Times New Roman" panose="02020603050405020304" pitchFamily="18" charset="0"/>
              </a:rPr>
              <a:t>Skewness in the dataset</a:t>
            </a:r>
          </a:p>
          <a:p>
            <a:pPr marL="0" indent="0">
              <a:buNone/>
            </a:pPr>
            <a:endParaRPr lang="en-IN"/>
          </a:p>
        </p:txBody>
      </p:sp>
    </p:spTree>
    <p:extLst>
      <p:ext uri="{BB962C8B-B14F-4D97-AF65-F5344CB8AC3E}">
        <p14:creationId xmlns:p14="http://schemas.microsoft.com/office/powerpoint/2010/main" val="1622382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Steps and Assumptions used to complete the project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7665" y="2208362"/>
            <a:ext cx="10058400" cy="3522708"/>
          </a:xfrm>
        </p:spPr>
        <p:txBody>
          <a:bodyPr>
            <a:normAutofit/>
          </a:bodyPr>
          <a:lstStyle/>
          <a:p>
            <a:pPr marL="0" indent="0">
              <a:buNone/>
            </a:pPr>
            <a:r>
              <a:rPr lang="en-US" sz="2200" smtClean="0">
                <a:latin typeface="Times New Roman" panose="02020603050405020304" pitchFamily="18" charset="0"/>
                <a:cs typeface="Times New Roman" panose="02020603050405020304" pitchFamily="18" charset="0"/>
              </a:rPr>
              <a:t>In starting we assumed that Unnamed: 0 column is not use full in our analysis because it is just a serial number.  Then three new columns are introduced day, month and time &amp; drop the pdate column from data. On visualizing the the graphs we see that pyear and pcircle have unique value, so it will not effect on the analysis. While we check correlation we see that maxamnt_loans30 and fr_da_rech30 have zero correlation with the target variable.</a:t>
            </a:r>
            <a:r>
              <a:rPr lang="en-IN" sz="2200" smtClean="0">
                <a:latin typeface="Times New Roman" panose="02020603050405020304" pitchFamily="18" charset="0"/>
                <a:cs typeface="Times New Roman" panose="02020603050405020304" pitchFamily="18" charset="0"/>
              </a:rPr>
              <a:t> </a:t>
            </a:r>
            <a:r>
              <a:rPr lang="en-IN" sz="2200" smtClean="0">
                <a:latin typeface="Times New Roman" panose="02020603050405020304" pitchFamily="18" charset="0"/>
                <a:cs typeface="Times New Roman" panose="02020603050405020304" pitchFamily="18" charset="0"/>
              </a:rPr>
              <a:t>There are four relation where we have higher (more than 90%) multicolinearity so, we drop one column in each relation whom have higher correlation. While removing outliers it removes 21% which is not good for our data because it is very expensive. So we consider our orignal dataset.</a:t>
            </a:r>
            <a:endParaRPr lang="en-US" sz="22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0322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00657"/>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Model Dashboard</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932316"/>
            <a:ext cx="10058400" cy="3936777"/>
          </a:xfrm>
        </p:spPr>
        <p:txBody>
          <a:bodyPr>
            <a:normAutofit/>
          </a:bodyPr>
          <a:lstStyle/>
          <a:p>
            <a:r>
              <a:rPr lang="en-US" sz="2200" smtClean="0">
                <a:latin typeface="Times New Roman" panose="02020603050405020304" pitchFamily="18" charset="0"/>
                <a:cs typeface="Times New Roman" panose="02020603050405020304" pitchFamily="18" charset="0"/>
              </a:rPr>
              <a:t>This is a classification based problem. The data is imbalance, so we first balance the data by SMOTE technique to check the accuracy. If we do not balance the data so we check precision and f1 score not an accuracy score. After that </a:t>
            </a:r>
            <a:r>
              <a:rPr lang="en-IN" sz="2200" smtClean="0">
                <a:latin typeface="Times New Roman" panose="02020603050405020304" pitchFamily="18" charset="0"/>
                <a:cs typeface="Times New Roman" panose="02020603050405020304" pitchFamily="18" charset="0"/>
              </a:rPr>
              <a:t>splitting the train and test data then we fit the model. The accuracy we get on fiting the model are:</a:t>
            </a:r>
          </a:p>
          <a:p>
            <a:r>
              <a:rPr lang="en-US" sz="2200" smtClean="0">
                <a:latin typeface="Times New Roman" panose="02020603050405020304" pitchFamily="18" charset="0"/>
                <a:cs typeface="Times New Roman" panose="02020603050405020304" pitchFamily="18" charset="0"/>
              </a:rPr>
              <a:t>Logistic Regression: 76%</a:t>
            </a:r>
          </a:p>
          <a:p>
            <a:r>
              <a:rPr lang="en-US" sz="2200" smtClean="0">
                <a:latin typeface="Times New Roman" panose="02020603050405020304" pitchFamily="18" charset="0"/>
                <a:cs typeface="Times New Roman" panose="02020603050405020304" pitchFamily="18" charset="0"/>
              </a:rPr>
              <a:t>K Neighbors Classification: 87%</a:t>
            </a:r>
          </a:p>
          <a:p>
            <a:r>
              <a:rPr lang="en-US" sz="2200" smtClean="0">
                <a:latin typeface="Times New Roman" panose="02020603050405020304" pitchFamily="18" charset="0"/>
                <a:cs typeface="Times New Roman" panose="02020603050405020304" pitchFamily="18" charset="0"/>
              </a:rPr>
              <a:t>Random Forest Classification: 95%</a:t>
            </a:r>
          </a:p>
          <a:p>
            <a:r>
              <a:rPr lang="en-US" sz="2200" smtClean="0">
                <a:latin typeface="Times New Roman" panose="02020603050405020304" pitchFamily="18" charset="0"/>
                <a:cs typeface="Times New Roman" panose="02020603050405020304" pitchFamily="18" charset="0"/>
              </a:rPr>
              <a:t>Decision Tree Classification: 90%</a:t>
            </a:r>
          </a:p>
        </p:txBody>
      </p:sp>
    </p:spTree>
    <p:extLst>
      <p:ext uri="{BB962C8B-B14F-4D97-AF65-F5344CB8AC3E}">
        <p14:creationId xmlns:p14="http://schemas.microsoft.com/office/powerpoint/2010/main" val="2541312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Finalized Model</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2018580"/>
            <a:ext cx="10058400" cy="3850513"/>
          </a:xfrm>
        </p:spPr>
        <p:txBody>
          <a:bodyPr>
            <a:normAutofit/>
          </a:bodyPr>
          <a:lstStyle/>
          <a:p>
            <a:pPr marL="0" indent="0">
              <a:buNone/>
            </a:pPr>
            <a:r>
              <a:rPr lang="en-US" sz="2200" smtClean="0">
                <a:latin typeface="Times New Roman" panose="02020603050405020304" pitchFamily="18" charset="0"/>
                <a:cs typeface="Times New Roman" panose="02020603050405020304" pitchFamily="18" charset="0"/>
              </a:rPr>
              <a:t>After fitting all the models we get better accuracy score of the Random Forest Classification. The same model have lowest sum of True Negative and False Negative value in confusion matrix. Now we apply hyper parameter tuning on the random forest to optimize the accuracy score, it doesn’t matter it will increase or not but we check for our satisfaction. After tuning we again get 95% accuracy score for the data which means it is the optimized value.</a:t>
            </a:r>
            <a:endParaRPr lang="en-IN"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3914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35163"/>
          </a:xfrm>
        </p:spPr>
        <p:txBody>
          <a:bodyPr>
            <a:normAutofit/>
          </a:bodyPr>
          <a:lstStyle/>
          <a:p>
            <a:pPr algn="ctr"/>
            <a:r>
              <a:rPr lang="en-US" sz="4400" dirty="0" smtClean="0">
                <a:latin typeface="Times New Roman" panose="02020603050405020304" pitchFamily="18" charset="0"/>
                <a:cs typeface="Times New Roman" panose="02020603050405020304" pitchFamily="18" charset="0"/>
              </a:rPr>
              <a:t>Conclusion</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2156604"/>
            <a:ext cx="10058400" cy="3712490"/>
          </a:xfrm>
        </p:spPr>
        <p:txBody>
          <a:bodyPr>
            <a:normAutofit/>
          </a:bodyPr>
          <a:lstStyle/>
          <a:p>
            <a:pPr marL="0" indent="0">
              <a:buNone/>
            </a:pPr>
            <a:r>
              <a:rPr lang="en-US" sz="2200" smtClean="0">
                <a:latin typeface="Times New Roman" panose="02020603050405020304" pitchFamily="18" charset="0"/>
                <a:cs typeface="Times New Roman" panose="02020603050405020304" pitchFamily="18" charset="0"/>
              </a:rPr>
              <a:t>On analysis and visualizing the data we can conclude that our model is predicting 95% accuracy score which means that 95% customer will </a:t>
            </a:r>
            <a:r>
              <a:rPr lang="en-US" sz="2200">
                <a:latin typeface="Times New Roman" panose="02020603050405020304" pitchFamily="18" charset="0"/>
                <a:cs typeface="Times New Roman" panose="02020603050405020304" pitchFamily="18" charset="0"/>
              </a:rPr>
              <a:t>paying back the loaned amount within 5 days of insurance </a:t>
            </a:r>
            <a:r>
              <a:rPr lang="en-US" sz="2200">
                <a:latin typeface="Times New Roman" panose="02020603050405020304" pitchFamily="18" charset="0"/>
                <a:cs typeface="Times New Roman" panose="02020603050405020304" pitchFamily="18" charset="0"/>
              </a:rPr>
              <a:t>of </a:t>
            </a:r>
            <a:r>
              <a:rPr lang="en-US" sz="2200" smtClean="0">
                <a:latin typeface="Times New Roman" panose="02020603050405020304" pitchFamily="18" charset="0"/>
                <a:cs typeface="Times New Roman" panose="02020603050405020304" pitchFamily="18" charset="0"/>
              </a:rPr>
              <a:t>loan is denoted by 1 which is considerd as Non-defaulter. While 5% are the label ‘0’ which means Defaulters who do not paying back the loaned amount.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3948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057" y="353684"/>
            <a:ext cx="11205713" cy="3217652"/>
          </a:xfrm>
        </p:spPr>
        <p:txBody>
          <a:bodyPr>
            <a:normAutofit/>
          </a:bodyPr>
          <a:lstStyle/>
          <a:p>
            <a:pPr algn="ctr"/>
            <a:r>
              <a:rPr lang="en-US" sz="8800" b="1" dirty="0" smtClean="0">
                <a:latin typeface="Times New Roman" panose="02020603050405020304" pitchFamily="18" charset="0"/>
                <a:cs typeface="Times New Roman" panose="02020603050405020304" pitchFamily="18" charset="0"/>
              </a:rPr>
              <a:t>THANK YOU</a:t>
            </a:r>
            <a:endParaRPr lang="en-IN" sz="8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8213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1454</TotalTime>
  <Words>746</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Retrospect</vt:lpstr>
      <vt:lpstr>MICRO CREDIT DEFAULTER PROJECT </vt:lpstr>
      <vt:lpstr>Problem Statement and Understanding</vt:lpstr>
      <vt:lpstr>EDA Steps and Visualization</vt:lpstr>
      <vt:lpstr>EDA Steps                                   </vt:lpstr>
      <vt:lpstr>Steps and Assumptions used to complete the project</vt:lpstr>
      <vt:lpstr>Model Dashboard</vt:lpstr>
      <vt:lpstr>Finalized Model</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Dell</dc:creator>
  <cp:lastModifiedBy>Dell</cp:lastModifiedBy>
  <cp:revision>7</cp:revision>
  <dcterms:created xsi:type="dcterms:W3CDTF">2022-09-06T06:45:51Z</dcterms:created>
  <dcterms:modified xsi:type="dcterms:W3CDTF">2022-09-07T07:00:47Z</dcterms:modified>
</cp:coreProperties>
</file>