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3" r:id="rId5"/>
    <p:sldId id="258"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anose="02020603050405020304" pitchFamily="18" charset="0"/>
                <a:cs typeface="Times New Roman" panose="02020603050405020304" pitchFamily="18" charset="0"/>
              </a:rPr>
              <a:t>PRESENTATION ON RATINGS PREDICTION</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r"/>
            <a:r>
              <a:rPr lang="en-US" dirty="0" smtClean="0">
                <a:latin typeface="Times New Roman" panose="02020603050405020304" pitchFamily="18" charset="0"/>
                <a:cs typeface="Times New Roman" panose="02020603050405020304" pitchFamily="18" charset="0"/>
              </a:rPr>
              <a:t>Submitted by:</a:t>
            </a:r>
          </a:p>
          <a:p>
            <a:pPr algn="r"/>
            <a:r>
              <a:rPr lang="en-US" dirty="0" smtClean="0">
                <a:latin typeface="Times New Roman" panose="02020603050405020304" pitchFamily="18" charset="0"/>
                <a:cs typeface="Times New Roman" panose="02020603050405020304" pitchFamily="18" charset="0"/>
              </a:rPr>
              <a:t>MANISHA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24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client </a:t>
            </a:r>
            <a:r>
              <a:rPr lang="en-US" dirty="0">
                <a:latin typeface="Times New Roman" panose="02020603050405020304" pitchFamily="18" charset="0"/>
                <a:cs typeface="Times New Roman" panose="02020603050405020304" pitchFamily="18" charset="0"/>
              </a:rPr>
              <a:t>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want to predict ratings for the reviews which were written in the past and they don’t have a rating. So, we have to build an application which can predict the rating by seeing the review</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16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a:xfrm>
            <a:off x="1295401" y="2674188"/>
            <a:ext cx="9601196" cy="3201679"/>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there are </a:t>
            </a:r>
            <a:r>
              <a:rPr lang="en-US" dirty="0" smtClean="0">
                <a:latin typeface="Times New Roman" panose="02020603050405020304" pitchFamily="18" charset="0"/>
                <a:cs typeface="Times New Roman" panose="02020603050405020304" pitchFamily="18" charset="0"/>
              </a:rPr>
              <a:t>21738 </a:t>
            </a:r>
            <a:r>
              <a:rPr lang="en-US" dirty="0">
                <a:latin typeface="Times New Roman" panose="02020603050405020304" pitchFamily="18" charset="0"/>
                <a:cs typeface="Times New Roman" panose="02020603050405020304" pitchFamily="18" charset="0"/>
              </a:rPr>
              <a:t>rows with </a:t>
            </a:r>
            <a:r>
              <a:rPr lang="en-US" dirty="0" smtClean="0">
                <a:latin typeface="Times New Roman" panose="02020603050405020304" pitchFamily="18" charset="0"/>
                <a:cs typeface="Times New Roman" panose="02020603050405020304" pitchFamily="18" charset="0"/>
              </a:rPr>
              <a:t>3 columns.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 are no null values in the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There are two columns of object type, </a:t>
            </a:r>
            <a:r>
              <a:rPr lang="en-US" dirty="0" smtClean="0">
                <a:latin typeface="Times New Roman" panose="02020603050405020304" pitchFamily="18" charset="0"/>
                <a:cs typeface="Times New Roman" panose="02020603050405020304" pitchFamily="18" charset="0"/>
              </a:rPr>
              <a:t>one column of </a:t>
            </a:r>
            <a:r>
              <a:rPr lang="en-US" dirty="0">
                <a:latin typeface="Times New Roman" panose="02020603050405020304" pitchFamily="18" charset="0"/>
                <a:cs typeface="Times New Roman" panose="02020603050405020304" pitchFamily="18" charset="0"/>
              </a:rPr>
              <a:t>integer </a:t>
            </a:r>
            <a:r>
              <a:rPr lang="en-US" dirty="0" smtClean="0">
                <a:latin typeface="Times New Roman" panose="02020603050405020304" pitchFamily="18" charset="0"/>
                <a:cs typeface="Times New Roman" panose="02020603050405020304" pitchFamily="18" charset="0"/>
              </a:rPr>
              <a:t>type which is an our target variable also.</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 visualize the </a:t>
            </a:r>
            <a:r>
              <a:rPr lang="en-US" dirty="0" smtClean="0">
                <a:latin typeface="Times New Roman" panose="02020603050405020304" pitchFamily="18" charset="0"/>
                <a:cs typeface="Times New Roman" panose="02020603050405020304" pitchFamily="18" charset="0"/>
              </a:rPr>
              <a:t>categorical </a:t>
            </a:r>
            <a:r>
              <a:rPr lang="en-US" dirty="0">
                <a:latin typeface="Times New Roman" panose="02020603050405020304" pitchFamily="18" charset="0"/>
                <a:cs typeface="Times New Roman" panose="02020603050405020304" pitchFamily="18" charset="0"/>
              </a:rPr>
              <a:t>data by countplot.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Convert object data into float data type by encoding technique.</a:t>
            </a:r>
          </a:p>
          <a:p>
            <a:pPr marL="0" indent="0">
              <a:buNone/>
            </a:pPr>
            <a:endParaRPr lang="en-IN" dirty="0"/>
          </a:p>
        </p:txBody>
      </p:sp>
    </p:spTree>
    <p:extLst>
      <p:ext uri="{BB962C8B-B14F-4D97-AF65-F5344CB8AC3E}">
        <p14:creationId xmlns:p14="http://schemas.microsoft.com/office/powerpoint/2010/main" val="271158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Describes the data in statistical terms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the relationship between dependent and independent variable</a:t>
            </a:r>
          </a:p>
          <a:p>
            <a:pPr marL="0" indent="0">
              <a:buNone/>
            </a:pPr>
            <a:endParaRPr lang="en-IN" dirty="0"/>
          </a:p>
        </p:txBody>
      </p:sp>
    </p:spTree>
    <p:extLst>
      <p:ext uri="{BB962C8B-B14F-4D97-AF65-F5344CB8AC3E}">
        <p14:creationId xmlns:p14="http://schemas.microsoft.com/office/powerpoint/2010/main" val="82088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Steps and Assumptions used to complete the project</a:t>
            </a:r>
            <a:endParaRPr lang="en-IN" b="1" dirty="0"/>
          </a:p>
        </p:txBody>
      </p:sp>
      <p:sp>
        <p:nvSpPr>
          <p:cNvPr id="3" name="Content Placeholder 2"/>
          <p:cNvSpPr>
            <a:spLocks noGrp="1"/>
          </p:cNvSpPr>
          <p:nvPr>
            <p:ph idx="1"/>
          </p:nvPr>
        </p:nvSpPr>
        <p:spPr>
          <a:xfrm>
            <a:off x="1295401" y="2976112"/>
            <a:ext cx="9601196" cy="2899755"/>
          </a:xfrm>
        </p:spPr>
        <p:txBody>
          <a:bodyPr/>
          <a:lstStyle/>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more than two options in the target data so </a:t>
            </a:r>
            <a:r>
              <a:rPr lang="en-US" dirty="0">
                <a:latin typeface="Times New Roman" panose="02020603050405020304" pitchFamily="18" charset="0"/>
                <a:cs typeface="Times New Roman" panose="02020603050405020304" pitchFamily="18" charset="0"/>
              </a:rPr>
              <a:t>convert it into binary as target variable.</a:t>
            </a:r>
          </a:p>
          <a:p>
            <a:r>
              <a:rPr lang="en-US" dirty="0">
                <a:latin typeface="Times New Roman" panose="02020603050405020304" pitchFamily="18" charset="0"/>
                <a:cs typeface="Times New Roman" panose="02020603050405020304" pitchFamily="18" charset="0"/>
              </a:rPr>
              <a:t>There are large object data type so we do not fit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on the data set while fitting the model.</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959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This is a classification based </a:t>
            </a:r>
            <a:r>
              <a:rPr lang="en-US" dirty="0" smtClean="0">
                <a:latin typeface="Times New Roman" panose="02020603050405020304" pitchFamily="18" charset="0"/>
                <a:cs typeface="Times New Roman" panose="02020603050405020304" pitchFamily="18" charset="0"/>
              </a:rPr>
              <a:t>problem. </a:t>
            </a:r>
            <a:r>
              <a:rPr lang="en-US" dirty="0">
                <a:latin typeface="Times New Roman" panose="02020603050405020304" pitchFamily="18" charset="0"/>
                <a:cs typeface="Times New Roman" panose="02020603050405020304" pitchFamily="18" charset="0"/>
              </a:rPr>
              <a:t>After that </a:t>
            </a:r>
            <a:r>
              <a:rPr lang="en-IN" dirty="0">
                <a:latin typeface="Times New Roman" panose="02020603050405020304" pitchFamily="18" charset="0"/>
                <a:cs typeface="Times New Roman" panose="02020603050405020304" pitchFamily="18" charset="0"/>
              </a:rPr>
              <a:t>splitting the train and test data then we fit the model. The </a:t>
            </a:r>
            <a:r>
              <a:rPr lang="en-IN" dirty="0" smtClean="0">
                <a:latin typeface="Times New Roman" panose="02020603050405020304" pitchFamily="18" charset="0"/>
                <a:cs typeface="Times New Roman" panose="02020603050405020304" pitchFamily="18" charset="0"/>
              </a:rPr>
              <a:t>accuracy scores </a:t>
            </a:r>
            <a:r>
              <a:rPr lang="en-IN" dirty="0">
                <a:latin typeface="Times New Roman" panose="02020603050405020304" pitchFamily="18" charset="0"/>
                <a:cs typeface="Times New Roman" panose="02020603050405020304" pitchFamily="18" charset="0"/>
              </a:rPr>
              <a:t>we get on fitting the model are: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Logistic Regression</a:t>
            </a:r>
            <a:r>
              <a:rPr lang="en-US" dirty="0" smtClean="0"/>
              <a:t>: </a:t>
            </a:r>
            <a:r>
              <a:rPr lang="en-US" dirty="0" smtClean="0">
                <a:latin typeface="Times New Roman" panose="02020603050405020304" pitchFamily="18" charset="0"/>
                <a:cs typeface="Times New Roman" panose="02020603050405020304" pitchFamily="18" charset="0"/>
              </a:rPr>
              <a:t>65%</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K Neighbors Classifier: 73%</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Decision Tree Classifier: 75%</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Random Forest Classifier: 74%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Finalized Model</a:t>
            </a:r>
            <a:endParaRPr lang="en-IN" dirty="0"/>
          </a:p>
        </p:txBody>
      </p:sp>
      <p:sp>
        <p:nvSpPr>
          <p:cNvPr id="3" name="Content Placeholder 2"/>
          <p:cNvSpPr>
            <a:spLocks noGrp="1"/>
          </p:cNvSpPr>
          <p:nvPr>
            <p:ph idx="1"/>
          </p:nvPr>
        </p:nvSpPr>
        <p:spPr>
          <a:xfrm>
            <a:off x="1295401" y="2838090"/>
            <a:ext cx="9601196" cy="3037777"/>
          </a:xfrm>
        </p:spPr>
        <p:txBody>
          <a:bodyPr/>
          <a:lstStyle/>
          <a:p>
            <a:pPr marL="0" indent="0">
              <a:buNone/>
            </a:pPr>
            <a:r>
              <a:rPr lang="en-US" dirty="0" smtClean="0">
                <a:latin typeface="Times New Roman" panose="02020603050405020304" pitchFamily="18" charset="0"/>
                <a:cs typeface="Times New Roman" panose="02020603050405020304" pitchFamily="18" charset="0"/>
              </a:rPr>
              <a:t>Decision Tree Classifier </a:t>
            </a:r>
            <a:r>
              <a:rPr lang="en-IN" dirty="0">
                <a:latin typeface="Times New Roman" panose="02020603050405020304" pitchFamily="18" charset="0"/>
                <a:cs typeface="Times New Roman" panose="02020603050405020304" pitchFamily="18" charset="0"/>
              </a:rPr>
              <a:t>model give better score and </a:t>
            </a:r>
            <a:r>
              <a:rPr lang="en-IN" dirty="0" smtClean="0">
                <a:latin typeface="Times New Roman" panose="02020603050405020304" pitchFamily="18" charset="0"/>
                <a:cs typeface="Times New Roman" panose="02020603050405020304" pitchFamily="18" charset="0"/>
              </a:rPr>
              <a:t>the total </a:t>
            </a:r>
            <a:r>
              <a:rPr lang="en-IN" dirty="0">
                <a:latin typeface="Times New Roman" panose="02020603050405020304" pitchFamily="18" charset="0"/>
                <a:cs typeface="Times New Roman" panose="02020603050405020304" pitchFamily="18" charset="0"/>
              </a:rPr>
              <a:t>of True Negative and False Negative in the confusion matrix is also less in the same model. So, we tune the parameters of Decision Tree and try to get better score </a:t>
            </a:r>
            <a:r>
              <a:rPr lang="en-IN" dirty="0" smtClean="0">
                <a:latin typeface="Times New Roman" panose="02020603050405020304" pitchFamily="18" charset="0"/>
                <a:cs typeface="Times New Roman" panose="02020603050405020304" pitchFamily="18" charset="0"/>
              </a:rPr>
              <a:t>from </a:t>
            </a:r>
            <a:r>
              <a:rPr lang="en-IN" dirty="0">
                <a:latin typeface="Times New Roman" panose="02020603050405020304" pitchFamily="18" charset="0"/>
                <a:cs typeface="Times New Roman" panose="02020603050405020304" pitchFamily="18" charset="0"/>
              </a:rPr>
              <a:t>it</a:t>
            </a:r>
            <a:r>
              <a:rPr lang="en-IN" dirty="0" smtClean="0">
                <a:latin typeface="Times New Roman" panose="02020603050405020304" pitchFamily="18" charset="0"/>
                <a:cs typeface="Times New Roman" panose="02020603050405020304" pitchFamily="18" charset="0"/>
              </a:rPr>
              <a:t>. But </a:t>
            </a:r>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score is not improve, it still give near to above score.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34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W</a:t>
            </a:r>
            <a:r>
              <a:rPr lang="en-IN" dirty="0" smtClean="0">
                <a:latin typeface="Times New Roman" panose="02020603050405020304" pitchFamily="18" charset="0"/>
                <a:cs typeface="Times New Roman" panose="02020603050405020304" pitchFamily="18" charset="0"/>
              </a:rPr>
              <a:t>e </a:t>
            </a:r>
            <a:r>
              <a:rPr lang="en-IN" dirty="0">
                <a:latin typeface="Times New Roman" panose="02020603050405020304" pitchFamily="18" charset="0"/>
                <a:cs typeface="Times New Roman" panose="02020603050405020304" pitchFamily="18" charset="0"/>
              </a:rPr>
              <a:t>apply data processing technique on Reviews using NLP technique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Visualise the categorical data and we see that different products have different-different reviews on their point of views.  In analysis we do describe the statistical values and correlation. Fit some classification models and find the better one i.e. Decision Tree Model. Calculate confusion metrics and classification </a:t>
            </a:r>
            <a:r>
              <a:rPr lang="en-IN" dirty="0" smtClean="0">
                <a:latin typeface="Times New Roman" panose="02020603050405020304" pitchFamily="18" charset="0"/>
                <a:cs typeface="Times New Roman" panose="02020603050405020304" pitchFamily="18" charset="0"/>
              </a:rPr>
              <a:t>report. Also, try to improve the score using hyper parameter tuning but it doesn’t increase. There are 75% data where we have no variation on the actual and the predicted data.</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418760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170</TotalTime>
  <Words>475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Times New Roman</vt:lpstr>
      <vt:lpstr>Wingdings</vt:lpstr>
      <vt:lpstr>Organic</vt:lpstr>
      <vt:lpstr>PRESENTATION ON RATINGS PREDICTION</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RATINGS PREDICTION</dc:title>
  <dc:creator>Dell</dc:creator>
  <cp:lastModifiedBy>Dell</cp:lastModifiedBy>
  <cp:revision>7</cp:revision>
  <dcterms:created xsi:type="dcterms:W3CDTF">2022-10-23T10:20:57Z</dcterms:created>
  <dcterms:modified xsi:type="dcterms:W3CDTF">2022-10-23T13:11:17Z</dcterms:modified>
</cp:coreProperties>
</file>