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83" r:id="rId2"/>
    <p:sldId id="301" r:id="rId3"/>
    <p:sldId id="368" r:id="rId4"/>
    <p:sldId id="303" r:id="rId5"/>
    <p:sldId id="370" r:id="rId6"/>
    <p:sldId id="372" r:id="rId7"/>
    <p:sldId id="371" r:id="rId8"/>
    <p:sldId id="281" r:id="rId9"/>
    <p:sldId id="374" r:id="rId10"/>
    <p:sldId id="381" r:id="rId11"/>
    <p:sldId id="349" r:id="rId12"/>
    <p:sldId id="306" r:id="rId13"/>
    <p:sldId id="307" r:id="rId14"/>
    <p:sldId id="319" r:id="rId15"/>
    <p:sldId id="310" r:id="rId16"/>
    <p:sldId id="311" r:id="rId17"/>
    <p:sldId id="312" r:id="rId18"/>
    <p:sldId id="313" r:id="rId19"/>
    <p:sldId id="314" r:id="rId20"/>
    <p:sldId id="315" r:id="rId21"/>
    <p:sldId id="316" r:id="rId22"/>
    <p:sldId id="317" r:id="rId23"/>
    <p:sldId id="318" r:id="rId24"/>
    <p:sldId id="367" r:id="rId25"/>
    <p:sldId id="356" r:id="rId26"/>
    <p:sldId id="358" r:id="rId27"/>
    <p:sldId id="361" r:id="rId28"/>
    <p:sldId id="362" r:id="rId29"/>
    <p:sldId id="36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67633" autoAdjust="0"/>
  </p:normalViewPr>
  <p:slideViewPr>
    <p:cSldViewPr snapToGrid="0" showGuides="1">
      <p:cViewPr varScale="1">
        <p:scale>
          <a:sx n="58" d="100"/>
          <a:sy n="58" d="100"/>
        </p:scale>
        <p:origin x="1574" y="48"/>
      </p:cViewPr>
      <p:guideLst>
        <p:guide orient="horz" pos="2160"/>
        <p:guide pos="33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4D01F-01FC-4B4A-AB73-D836590FE588}" type="datetimeFigureOut">
              <a:rPr lang="en-US" smtClean="0"/>
              <a:t>9/12/2020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61E4B-4987-4A04-9D2D-2178578C11E9}" type="slidenum">
              <a:rPr lang="en-US" smtClean="0"/>
              <a:t>‹#›</a:t>
            </a:fld>
            <a:endParaRPr lang="en-US"/>
          </a:p>
        </p:txBody>
      </p:sp>
    </p:spTree>
    <p:extLst>
      <p:ext uri="{BB962C8B-B14F-4D97-AF65-F5344CB8AC3E}">
        <p14:creationId xmlns:p14="http://schemas.microsoft.com/office/powerpoint/2010/main" val="663263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BEFA10A2-9E09-4311-8721-55EF5420952A}" type="slidenum">
              <a:rPr lang="en-US" altLang="en-US">
                <a:latin typeface="Arial" panose="020B0604020202020204" pitchFamily="34" charset="0"/>
              </a:rPr>
              <a:pPr eaLnBrk="1" hangingPunct="1"/>
              <a:t>2</a:t>
            </a:fld>
            <a:endParaRPr lang="en-US" altLang="en-US">
              <a:latin typeface="Arial" panose="020B0604020202020204" pitchFamily="34"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ru-RU" altLang="ru-RU">
              <a:latin typeface="Arial" panose="020B0604020202020204" pitchFamily="34" charset="0"/>
            </a:endParaRPr>
          </a:p>
        </p:txBody>
      </p:sp>
    </p:spTree>
    <p:extLst>
      <p:ext uri="{BB962C8B-B14F-4D97-AF65-F5344CB8AC3E}">
        <p14:creationId xmlns:p14="http://schemas.microsoft.com/office/powerpoint/2010/main" val="997566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BEFA10A2-9E09-4311-8721-55EF5420952A}" type="slidenum">
              <a:rPr lang="en-US" altLang="en-US">
                <a:latin typeface="Arial" panose="020B0604020202020204" pitchFamily="34" charset="0"/>
              </a:rPr>
              <a:pPr eaLnBrk="1" hangingPunct="1"/>
              <a:t>3</a:t>
            </a:fld>
            <a:endParaRPr lang="en-US" altLang="en-US">
              <a:latin typeface="Arial" panose="020B0604020202020204" pitchFamily="34"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ru-RU" altLang="ru-RU">
              <a:latin typeface="Arial" panose="020B0604020202020204" pitchFamily="34" charset="0"/>
            </a:endParaRPr>
          </a:p>
        </p:txBody>
      </p:sp>
    </p:spTree>
    <p:extLst>
      <p:ext uri="{BB962C8B-B14F-4D97-AF65-F5344CB8AC3E}">
        <p14:creationId xmlns:p14="http://schemas.microsoft.com/office/powerpoint/2010/main" val="3356109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BEFA10A2-9E09-4311-8721-55EF5420952A}" type="slidenum">
              <a:rPr lang="en-US" altLang="en-US">
                <a:latin typeface="Arial" panose="020B0604020202020204" pitchFamily="34" charset="0"/>
              </a:rPr>
              <a:pPr eaLnBrk="1" hangingPunct="1"/>
              <a:t>4</a:t>
            </a:fld>
            <a:endParaRPr lang="en-US" altLang="en-US">
              <a:latin typeface="Arial" panose="020B0604020202020204" pitchFamily="34"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ru-RU" altLang="ru-RU">
              <a:latin typeface="Arial" panose="020B0604020202020204" pitchFamily="34" charset="0"/>
            </a:endParaRPr>
          </a:p>
        </p:txBody>
      </p:sp>
    </p:spTree>
    <p:extLst>
      <p:ext uri="{BB962C8B-B14F-4D97-AF65-F5344CB8AC3E}">
        <p14:creationId xmlns:p14="http://schemas.microsoft.com/office/powerpoint/2010/main" val="3233540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C5209D77-786D-4FEC-8D4B-02BD313C6F60}" type="slidenum">
              <a:rPr lang="en-US" altLang="en-US">
                <a:latin typeface="Arial" panose="020B0604020202020204" pitchFamily="34" charset="0"/>
              </a:rPr>
              <a:pPr/>
              <a:t>14</a:t>
            </a:fld>
            <a:endParaRPr lang="en-US" altLang="en-US">
              <a:latin typeface="Arial" panose="020B0604020202020204" pitchFamily="34" charset="0"/>
            </a:endParaRPr>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ndParaRPr>
          </a:p>
        </p:txBody>
      </p:sp>
    </p:spTree>
    <p:extLst>
      <p:ext uri="{BB962C8B-B14F-4D97-AF65-F5344CB8AC3E}">
        <p14:creationId xmlns:p14="http://schemas.microsoft.com/office/powerpoint/2010/main" val="3453292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ru-RU"/>
              <a:t>Swap: market seg and organize clusters</a:t>
            </a:r>
          </a:p>
        </p:txBody>
      </p:sp>
      <p:sp>
        <p:nvSpPr>
          <p:cNvPr id="40964" name="Slide Number Placeholder 3"/>
          <p:cNvSpPr>
            <a:spLocks noGrp="1"/>
          </p:cNvSpPr>
          <p:nvPr>
            <p:ph type="sldNum" sz="quarter" idx="5"/>
          </p:nvPr>
        </p:nvSpPr>
        <p:spPr bwMode="auto"/>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10430E34-9163-436D-A7E0-061A4642B0F8}" type="slidenum">
              <a:rPr lang="en-US" altLang="ru-RU"/>
              <a:pPr eaLnBrk="1" hangingPunct="1"/>
              <a:t>15</a:t>
            </a:fld>
            <a:endParaRPr lang="en-US" altLang="ru-RU"/>
          </a:p>
        </p:txBody>
      </p:sp>
    </p:spTree>
    <p:extLst>
      <p:ext uri="{BB962C8B-B14F-4D97-AF65-F5344CB8AC3E}">
        <p14:creationId xmlns:p14="http://schemas.microsoft.com/office/powerpoint/2010/main" val="673439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2761FD2-49DB-4555-9987-B8C960B1D910}"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860AC-3763-4A23-A339-D663A0F719BF}" type="slidenum">
              <a:rPr lang="en-US" smtClean="0"/>
              <a:t>‹#›</a:t>
            </a:fld>
            <a:endParaRPr lang="en-US"/>
          </a:p>
        </p:txBody>
      </p:sp>
    </p:spTree>
    <p:extLst>
      <p:ext uri="{BB962C8B-B14F-4D97-AF65-F5344CB8AC3E}">
        <p14:creationId xmlns:p14="http://schemas.microsoft.com/office/powerpoint/2010/main" val="333200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761FD2-49DB-4555-9987-B8C960B1D910}"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860AC-3763-4A23-A339-D663A0F719BF}" type="slidenum">
              <a:rPr lang="en-US" smtClean="0"/>
              <a:t>‹#›</a:t>
            </a:fld>
            <a:endParaRPr lang="en-US"/>
          </a:p>
        </p:txBody>
      </p:sp>
    </p:spTree>
    <p:extLst>
      <p:ext uri="{BB962C8B-B14F-4D97-AF65-F5344CB8AC3E}">
        <p14:creationId xmlns:p14="http://schemas.microsoft.com/office/powerpoint/2010/main" val="638703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761FD2-49DB-4555-9987-B8C960B1D910}"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860AC-3763-4A23-A339-D663A0F719BF}" type="slidenum">
              <a:rPr lang="en-US" smtClean="0"/>
              <a:t>‹#›</a:t>
            </a:fld>
            <a:endParaRPr lang="en-US"/>
          </a:p>
        </p:txBody>
      </p:sp>
    </p:spTree>
    <p:extLst>
      <p:ext uri="{BB962C8B-B14F-4D97-AF65-F5344CB8AC3E}">
        <p14:creationId xmlns:p14="http://schemas.microsoft.com/office/powerpoint/2010/main" val="1678499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52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761FD2-49DB-4555-9987-B8C960B1D910}"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860AC-3763-4A23-A339-D663A0F719BF}" type="slidenum">
              <a:rPr lang="en-US" smtClean="0"/>
              <a:t>‹#›</a:t>
            </a:fld>
            <a:endParaRPr lang="en-US"/>
          </a:p>
        </p:txBody>
      </p:sp>
    </p:spTree>
    <p:extLst>
      <p:ext uri="{BB962C8B-B14F-4D97-AF65-F5344CB8AC3E}">
        <p14:creationId xmlns:p14="http://schemas.microsoft.com/office/powerpoint/2010/main" val="224129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761FD2-49DB-4555-9987-B8C960B1D910}"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860AC-3763-4A23-A339-D663A0F719BF}" type="slidenum">
              <a:rPr lang="en-US" smtClean="0"/>
              <a:t>‹#›</a:t>
            </a:fld>
            <a:endParaRPr lang="en-US"/>
          </a:p>
        </p:txBody>
      </p:sp>
    </p:spTree>
    <p:extLst>
      <p:ext uri="{BB962C8B-B14F-4D97-AF65-F5344CB8AC3E}">
        <p14:creationId xmlns:p14="http://schemas.microsoft.com/office/powerpoint/2010/main" val="94441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761FD2-49DB-4555-9987-B8C960B1D910}"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0860AC-3763-4A23-A339-D663A0F719BF}" type="slidenum">
              <a:rPr lang="en-US" smtClean="0"/>
              <a:t>‹#›</a:t>
            </a:fld>
            <a:endParaRPr lang="en-US"/>
          </a:p>
        </p:txBody>
      </p:sp>
    </p:spTree>
    <p:extLst>
      <p:ext uri="{BB962C8B-B14F-4D97-AF65-F5344CB8AC3E}">
        <p14:creationId xmlns:p14="http://schemas.microsoft.com/office/powerpoint/2010/main" val="222455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761FD2-49DB-4555-9987-B8C960B1D910}" type="datetimeFigureOut">
              <a:rPr lang="en-US" smtClean="0"/>
              <a:t>9/12/2020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0860AC-3763-4A23-A339-D663A0F719BF}" type="slidenum">
              <a:rPr lang="en-US" smtClean="0"/>
              <a:t>‹#›</a:t>
            </a:fld>
            <a:endParaRPr lang="en-US"/>
          </a:p>
        </p:txBody>
      </p:sp>
    </p:spTree>
    <p:extLst>
      <p:ext uri="{BB962C8B-B14F-4D97-AF65-F5344CB8AC3E}">
        <p14:creationId xmlns:p14="http://schemas.microsoft.com/office/powerpoint/2010/main" val="183795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761FD2-49DB-4555-9987-B8C960B1D910}"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0860AC-3763-4A23-A339-D663A0F719BF}" type="slidenum">
              <a:rPr lang="en-US" smtClean="0"/>
              <a:t>‹#›</a:t>
            </a:fld>
            <a:endParaRPr lang="en-US"/>
          </a:p>
        </p:txBody>
      </p:sp>
    </p:spTree>
    <p:extLst>
      <p:ext uri="{BB962C8B-B14F-4D97-AF65-F5344CB8AC3E}">
        <p14:creationId xmlns:p14="http://schemas.microsoft.com/office/powerpoint/2010/main" val="132781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61FD2-49DB-4555-9987-B8C960B1D910}" type="datetimeFigureOut">
              <a:rPr lang="en-US" smtClean="0"/>
              <a:t>9/12/2020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0860AC-3763-4A23-A339-D663A0F719BF}" type="slidenum">
              <a:rPr lang="en-US" smtClean="0"/>
              <a:t>‹#›</a:t>
            </a:fld>
            <a:endParaRPr lang="en-US"/>
          </a:p>
        </p:txBody>
      </p:sp>
    </p:spTree>
    <p:extLst>
      <p:ext uri="{BB962C8B-B14F-4D97-AF65-F5344CB8AC3E}">
        <p14:creationId xmlns:p14="http://schemas.microsoft.com/office/powerpoint/2010/main" val="260487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761FD2-49DB-4555-9987-B8C960B1D910}"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0860AC-3763-4A23-A339-D663A0F719BF}" type="slidenum">
              <a:rPr lang="en-US" smtClean="0"/>
              <a:t>‹#›</a:t>
            </a:fld>
            <a:endParaRPr lang="en-US"/>
          </a:p>
        </p:txBody>
      </p:sp>
    </p:spTree>
    <p:extLst>
      <p:ext uri="{BB962C8B-B14F-4D97-AF65-F5344CB8AC3E}">
        <p14:creationId xmlns:p14="http://schemas.microsoft.com/office/powerpoint/2010/main" val="1347264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761FD2-49DB-4555-9987-B8C960B1D910}"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0860AC-3763-4A23-A339-D663A0F719BF}" type="slidenum">
              <a:rPr lang="en-US" smtClean="0"/>
              <a:t>‹#›</a:t>
            </a:fld>
            <a:endParaRPr lang="en-US"/>
          </a:p>
        </p:txBody>
      </p:sp>
    </p:spTree>
    <p:extLst>
      <p:ext uri="{BB962C8B-B14F-4D97-AF65-F5344CB8AC3E}">
        <p14:creationId xmlns:p14="http://schemas.microsoft.com/office/powerpoint/2010/main" val="383704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61FD2-49DB-4555-9987-B8C960B1D910}" type="datetimeFigureOut">
              <a:rPr lang="en-US" smtClean="0"/>
              <a:t>9/12/2020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0860AC-3763-4A23-A339-D663A0F719BF}" type="slidenum">
              <a:rPr lang="en-US" smtClean="0"/>
              <a:t>‹#›</a:t>
            </a:fld>
            <a:endParaRPr lang="en-US"/>
          </a:p>
        </p:txBody>
      </p:sp>
    </p:spTree>
    <p:extLst>
      <p:ext uri="{BB962C8B-B14F-4D97-AF65-F5344CB8AC3E}">
        <p14:creationId xmlns:p14="http://schemas.microsoft.com/office/powerpoint/2010/main" val="2906442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xml"/><Relationship Id="rId7"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4.png"/><Relationship Id="rId5" Type="http://schemas.openxmlformats.org/officeDocument/2006/relationships/tags" Target="../tags/tag5.xml"/><Relationship Id="rId10" Type="http://schemas.openxmlformats.org/officeDocument/2006/relationships/image" Target="../media/image13.png"/><Relationship Id="rId4" Type="http://schemas.openxmlformats.org/officeDocument/2006/relationships/tags" Target="../tags/tag4.xml"/><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5.xml"/><Relationship Id="rId7" Type="http://schemas.openxmlformats.org/officeDocument/2006/relationships/image" Target="../media/image20.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F13038-7211-4362-9812-78357494E387}"/>
              </a:ext>
            </a:extLst>
          </p:cNvPr>
          <p:cNvSpPr>
            <a:spLocks noGrp="1"/>
          </p:cNvSpPr>
          <p:nvPr>
            <p:ph type="ctrTitle"/>
          </p:nvPr>
        </p:nvSpPr>
        <p:spPr>
          <a:xfrm>
            <a:off x="1524000" y="1122363"/>
            <a:ext cx="9144000" cy="1655762"/>
          </a:xfrm>
        </p:spPr>
        <p:txBody>
          <a:bodyPr/>
          <a:lstStyle/>
          <a:p>
            <a:r>
              <a:rPr lang="en-US" dirty="0"/>
              <a:t>Machine Learning</a:t>
            </a:r>
            <a:endParaRPr lang="ru-RU" dirty="0"/>
          </a:p>
        </p:txBody>
      </p:sp>
      <p:sp>
        <p:nvSpPr>
          <p:cNvPr id="3" name="Подзаголовок 2">
            <a:extLst>
              <a:ext uri="{FF2B5EF4-FFF2-40B4-BE49-F238E27FC236}">
                <a16:creationId xmlns:a16="http://schemas.microsoft.com/office/drawing/2014/main" id="{36544B41-A333-41BD-82EB-2C8E5C3708F1}"/>
              </a:ext>
            </a:extLst>
          </p:cNvPr>
          <p:cNvSpPr>
            <a:spLocks noGrp="1"/>
          </p:cNvSpPr>
          <p:nvPr>
            <p:ph type="subTitle" idx="1"/>
          </p:nvPr>
        </p:nvSpPr>
        <p:spPr/>
        <p:txBody>
          <a:bodyPr>
            <a:normAutofit/>
          </a:bodyPr>
          <a:lstStyle/>
          <a:p>
            <a:r>
              <a:rPr lang="en-US" sz="3200" dirty="0"/>
              <a:t>Supervised and Unsupervised learning</a:t>
            </a:r>
            <a:endParaRPr lang="ru-RU" sz="3200" dirty="0"/>
          </a:p>
        </p:txBody>
      </p:sp>
    </p:spTree>
    <p:extLst>
      <p:ext uri="{BB962C8B-B14F-4D97-AF65-F5344CB8AC3E}">
        <p14:creationId xmlns:p14="http://schemas.microsoft.com/office/powerpoint/2010/main" val="367908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l="3455" t="12837" r="5313" b="19666"/>
          <a:stretch>
            <a:fillRect/>
          </a:stretch>
        </p:blipFill>
        <p:spPr bwMode="auto">
          <a:xfrm>
            <a:off x="246063" y="1211263"/>
            <a:ext cx="11462744" cy="527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1766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b="1" dirty="0"/>
              <a:t>Key types of Machine Learnin</a:t>
            </a:r>
            <a:r>
              <a:rPr lang="en-US" b="1" dirty="0"/>
              <a:t>g</a:t>
            </a:r>
            <a:r>
              <a:rPr lang="az-Latn-AZ" b="1" dirty="0"/>
              <a:t> problems</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az-Latn-AZ" b="1" u="sng" dirty="0"/>
              <a:t>Supervised</a:t>
            </a:r>
            <a:r>
              <a:rPr lang="az-Latn-AZ" b="1" dirty="0"/>
              <a:t> machine learning: Learn to predict </a:t>
            </a:r>
            <a:r>
              <a:rPr lang="az-Latn-AZ" b="1" u="sng" dirty="0"/>
              <a:t>target values</a:t>
            </a:r>
            <a:r>
              <a:rPr lang="az-Latn-AZ" b="1" dirty="0"/>
              <a:t> from labelled data/</a:t>
            </a:r>
            <a:endParaRPr lang="en-US" dirty="0"/>
          </a:p>
          <a:p>
            <a:endParaRPr lang="en-US" dirty="0"/>
          </a:p>
          <a:p>
            <a:pPr lvl="1"/>
            <a:r>
              <a:rPr lang="az-Latn-AZ" b="1" dirty="0"/>
              <a:t>Classification (target values are discrete classes)</a:t>
            </a:r>
            <a:endParaRPr lang="en-US" dirty="0"/>
          </a:p>
          <a:p>
            <a:pPr lvl="1"/>
            <a:r>
              <a:rPr lang="az-Latn-AZ" b="1" dirty="0"/>
              <a:t>Regression (target values are continuous values)</a:t>
            </a:r>
            <a:endParaRPr lang="en-US" dirty="0"/>
          </a:p>
          <a:p>
            <a:pPr marL="0" indent="0">
              <a:buNone/>
            </a:pPr>
            <a:endParaRPr lang="en-US" dirty="0"/>
          </a:p>
          <a:p>
            <a:pPr marL="0" indent="0">
              <a:buNone/>
            </a:pPr>
            <a:r>
              <a:rPr lang="az-Latn-AZ" b="1" u="sng" dirty="0"/>
              <a:t>Unsupervised</a:t>
            </a:r>
            <a:r>
              <a:rPr lang="az-Latn-AZ" b="1" dirty="0"/>
              <a:t> machine learining: Find structure in </a:t>
            </a:r>
            <a:r>
              <a:rPr lang="az-Latn-AZ" b="1" i="1" dirty="0"/>
              <a:t>unlabeled data</a:t>
            </a:r>
            <a:endParaRPr lang="en-US" b="1" i="1" dirty="0"/>
          </a:p>
          <a:p>
            <a:pPr marL="0" indent="0">
              <a:buNone/>
            </a:pPr>
            <a:endParaRPr lang="en-US" dirty="0"/>
          </a:p>
          <a:p>
            <a:pPr lvl="1"/>
            <a:r>
              <a:rPr lang="az-Latn-AZ" b="1" dirty="0"/>
              <a:t>Find groups of similar instances in the data (clusterin)</a:t>
            </a:r>
            <a:endParaRPr lang="en-US" dirty="0"/>
          </a:p>
          <a:p>
            <a:pPr lvl="1"/>
            <a:r>
              <a:rPr lang="az-Latn-AZ" b="1" dirty="0"/>
              <a:t>Finding unusual patterns (outlier detection)</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44544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1" y="342900"/>
            <a:ext cx="85725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2770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135"/>
          <p:cNvSpPr txBox="1">
            <a:spLocks noChangeArrowheads="1"/>
          </p:cNvSpPr>
          <p:nvPr/>
        </p:nvSpPr>
        <p:spPr bwMode="auto">
          <a:xfrm>
            <a:off x="508000" y="370417"/>
            <a:ext cx="11074400"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ru-RU" sz="3733" b="1" dirty="0"/>
              <a:t>Supervised learning                  Unsupervised learning </a:t>
            </a:r>
          </a:p>
        </p:txBody>
      </p:sp>
      <p:sp>
        <p:nvSpPr>
          <p:cNvPr id="30723" name="TextBox 5"/>
          <p:cNvSpPr txBox="1">
            <a:spLocks noChangeArrowheads="1"/>
          </p:cNvSpPr>
          <p:nvPr/>
        </p:nvSpPr>
        <p:spPr bwMode="auto">
          <a:xfrm>
            <a:off x="508000" y="5259024"/>
            <a:ext cx="11074400" cy="124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ru-RU" sz="3733" dirty="0"/>
              <a:t>Training set: 				      Training set: 					    </a:t>
            </a:r>
          </a:p>
        </p:txBody>
      </p:sp>
      <p:pic>
        <p:nvPicPr>
          <p:cNvPr id="30738" name="Picture 8"/>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0" y="6078473"/>
            <a:ext cx="6019487" cy="309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400051" y="1307043"/>
            <a:ext cx="4362449" cy="3595157"/>
            <a:chOff x="3600451" y="1303868"/>
            <a:chExt cx="4730749" cy="3898899"/>
          </a:xfrm>
        </p:grpSpPr>
        <p:cxnSp>
          <p:nvCxnSpPr>
            <p:cNvPr id="5" name="Straight Arrow Connector 4"/>
            <p:cNvCxnSpPr/>
            <p:nvPr/>
          </p:nvCxnSpPr>
          <p:spPr>
            <a:xfrm flipH="1" flipV="1">
              <a:off x="4108451" y="1303868"/>
              <a:ext cx="14816" cy="3697817"/>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101168" y="3227918"/>
              <a:ext cx="309033" cy="30903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3" name="Cross 22"/>
            <p:cNvSpPr/>
            <p:nvPr/>
          </p:nvSpPr>
          <p:spPr>
            <a:xfrm rot="2734294">
              <a:off x="6108700" y="1807633"/>
              <a:ext cx="406400" cy="4064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8" name="Oval 27"/>
            <p:cNvSpPr/>
            <p:nvPr/>
          </p:nvSpPr>
          <p:spPr>
            <a:xfrm>
              <a:off x="4853518" y="4188885"/>
              <a:ext cx="309033" cy="30903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1" name="Oval 30"/>
            <p:cNvSpPr/>
            <p:nvPr/>
          </p:nvSpPr>
          <p:spPr>
            <a:xfrm>
              <a:off x="4497918" y="3585634"/>
              <a:ext cx="309033" cy="30903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3" name="Oval 32"/>
            <p:cNvSpPr/>
            <p:nvPr/>
          </p:nvSpPr>
          <p:spPr>
            <a:xfrm>
              <a:off x="5217585" y="3892552"/>
              <a:ext cx="309033" cy="30903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4" name="Oval 33"/>
            <p:cNvSpPr/>
            <p:nvPr/>
          </p:nvSpPr>
          <p:spPr>
            <a:xfrm>
              <a:off x="4497918" y="3033185"/>
              <a:ext cx="309033" cy="30903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5" name="Cross 34"/>
            <p:cNvSpPr/>
            <p:nvPr/>
          </p:nvSpPr>
          <p:spPr>
            <a:xfrm rot="2734294">
              <a:off x="6180668" y="2330450"/>
              <a:ext cx="404283" cy="40428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6" name="Cross 35"/>
            <p:cNvSpPr/>
            <p:nvPr/>
          </p:nvSpPr>
          <p:spPr>
            <a:xfrm rot="2734294">
              <a:off x="6754284" y="2393951"/>
              <a:ext cx="406400" cy="4064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7" name="Cross 36"/>
            <p:cNvSpPr/>
            <p:nvPr/>
          </p:nvSpPr>
          <p:spPr>
            <a:xfrm rot="2734294">
              <a:off x="7138458" y="1942043"/>
              <a:ext cx="404284" cy="4064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8" name="Cross 37"/>
            <p:cNvSpPr/>
            <p:nvPr/>
          </p:nvSpPr>
          <p:spPr>
            <a:xfrm rot="2734294">
              <a:off x="6493933" y="1583267"/>
              <a:ext cx="406400" cy="4064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pic>
          <p:nvPicPr>
            <p:cNvPr id="30737" name="Picture 3"/>
            <p:cNvPicPr>
              <a:picLocks noChangeAspect="1"/>
            </p:cNvPicPr>
            <p:nvPr>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7512051" y="5001684"/>
              <a:ext cx="304800" cy="201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Arrow Connector 18"/>
            <p:cNvCxnSpPr/>
            <p:nvPr/>
          </p:nvCxnSpPr>
          <p:spPr>
            <a:xfrm>
              <a:off x="3860800" y="4747684"/>
              <a:ext cx="4470400"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0740" name="Picture 20"/>
            <p:cNvPicPr>
              <a:picLocks noChangeAspect="1"/>
            </p:cNvPicPr>
            <p:nvPr>
              <p:custDataLst>
                <p:tags r:id="rId6"/>
              </p:custDataLst>
            </p:nvPr>
          </p:nvPicPr>
          <p:blipFill>
            <a:blip r:embed="rId10">
              <a:extLst>
                <a:ext uri="{28A0092B-C50C-407E-A947-70E740481C1C}">
                  <a14:useLocalDpi xmlns:a14="http://schemas.microsoft.com/office/drawing/2010/main" val="0"/>
                </a:ext>
              </a:extLst>
            </a:blip>
            <a:srcRect/>
            <a:stretch>
              <a:fillRect/>
            </a:stretch>
          </p:blipFill>
          <p:spPr bwMode="auto">
            <a:xfrm>
              <a:off x="3600451" y="1896534"/>
              <a:ext cx="296333" cy="20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23"/>
          <p:cNvGrpSpPr/>
          <p:nvPr/>
        </p:nvGrpSpPr>
        <p:grpSpPr>
          <a:xfrm>
            <a:off x="6306415" y="1308631"/>
            <a:ext cx="4221886" cy="3593569"/>
            <a:chOff x="3600451" y="1303868"/>
            <a:chExt cx="4730749" cy="3898899"/>
          </a:xfrm>
        </p:grpSpPr>
        <p:cxnSp>
          <p:nvCxnSpPr>
            <p:cNvPr id="25" name="Straight Arrow Connector 24"/>
            <p:cNvCxnSpPr/>
            <p:nvPr/>
          </p:nvCxnSpPr>
          <p:spPr>
            <a:xfrm flipH="1" flipV="1">
              <a:off x="4108451" y="1303868"/>
              <a:ext cx="14816" cy="3697817"/>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860800" y="4747684"/>
              <a:ext cx="4470400"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7" name="Picture 32"/>
            <p:cNvPicPr>
              <a:picLocks noChangeAspect="1"/>
            </p:cNvPicPr>
            <p:nvPr>
              <p:custDataLst>
                <p:tags r:id="rId3"/>
              </p:custDataLst>
            </p:nvPr>
          </p:nvPicPr>
          <p:blipFill>
            <a:blip r:embed="rId10">
              <a:extLst>
                <a:ext uri="{28A0092B-C50C-407E-A947-70E740481C1C}">
                  <a14:useLocalDpi xmlns:a14="http://schemas.microsoft.com/office/drawing/2010/main" val="0"/>
                </a:ext>
              </a:extLst>
            </a:blip>
            <a:srcRect/>
            <a:stretch>
              <a:fillRect/>
            </a:stretch>
          </p:blipFill>
          <p:spPr bwMode="auto">
            <a:xfrm>
              <a:off x="3600451" y="1896534"/>
              <a:ext cx="296333" cy="20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33"/>
            <p:cNvPicPr>
              <a:picLocks noChangeAspect="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7512051" y="5001684"/>
              <a:ext cx="304800" cy="201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p:cNvSpPr/>
            <p:nvPr/>
          </p:nvSpPr>
          <p:spPr>
            <a:xfrm>
              <a:off x="4612218" y="3158067"/>
              <a:ext cx="61383" cy="6138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2" name="Oval 31"/>
            <p:cNvSpPr/>
            <p:nvPr/>
          </p:nvSpPr>
          <p:spPr>
            <a:xfrm>
              <a:off x="5219700" y="3357033"/>
              <a:ext cx="61384" cy="6138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9" name="Oval 38"/>
            <p:cNvSpPr/>
            <p:nvPr/>
          </p:nvSpPr>
          <p:spPr>
            <a:xfrm>
              <a:off x="5336118" y="4000500"/>
              <a:ext cx="61383" cy="6138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0" name="Oval 39"/>
            <p:cNvSpPr/>
            <p:nvPr/>
          </p:nvSpPr>
          <p:spPr>
            <a:xfrm>
              <a:off x="4620685" y="3712633"/>
              <a:ext cx="61383" cy="6138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1" name="Oval 40"/>
            <p:cNvSpPr/>
            <p:nvPr/>
          </p:nvSpPr>
          <p:spPr>
            <a:xfrm>
              <a:off x="4978400" y="4313767"/>
              <a:ext cx="61384" cy="5926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2" name="Oval 41"/>
            <p:cNvSpPr/>
            <p:nvPr/>
          </p:nvSpPr>
          <p:spPr>
            <a:xfrm>
              <a:off x="6352118" y="2508251"/>
              <a:ext cx="61383" cy="613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3" name="Oval 42"/>
            <p:cNvSpPr/>
            <p:nvPr/>
          </p:nvSpPr>
          <p:spPr>
            <a:xfrm>
              <a:off x="6919385" y="2571751"/>
              <a:ext cx="61383" cy="613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4" name="Oval 43"/>
            <p:cNvSpPr/>
            <p:nvPr/>
          </p:nvSpPr>
          <p:spPr>
            <a:xfrm>
              <a:off x="6669618" y="1767418"/>
              <a:ext cx="61383" cy="613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5" name="Oval 44"/>
            <p:cNvSpPr/>
            <p:nvPr/>
          </p:nvSpPr>
          <p:spPr>
            <a:xfrm>
              <a:off x="7315200" y="2097617"/>
              <a:ext cx="61384" cy="5926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6" name="Oval 45"/>
            <p:cNvSpPr/>
            <p:nvPr/>
          </p:nvSpPr>
          <p:spPr>
            <a:xfrm>
              <a:off x="6284385" y="1966385"/>
              <a:ext cx="61383" cy="613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grpSp>
      <p:pic>
        <p:nvPicPr>
          <p:cNvPr id="47" name="Picture 14"/>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7468928" y="6002928"/>
            <a:ext cx="3708400" cy="389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0686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descr="snapshot1"/>
          <p:cNvPicPr>
            <a:picLocks noChangeAspect="1" noChangeArrowheads="1"/>
          </p:cNvPicPr>
          <p:nvPr/>
        </p:nvPicPr>
        <p:blipFill>
          <a:blip r:embed="rId3">
            <a:extLst>
              <a:ext uri="{28A0092B-C50C-407E-A947-70E740481C1C}">
                <a14:useLocalDpi xmlns:a14="http://schemas.microsoft.com/office/drawing/2010/main" val="0"/>
              </a:ext>
            </a:extLst>
          </a:blip>
          <a:srcRect l="11688" t="74576" b="2373"/>
          <a:stretch>
            <a:fillRect/>
          </a:stretch>
        </p:blipFill>
        <p:spPr bwMode="auto">
          <a:xfrm>
            <a:off x="821267" y="1240367"/>
            <a:ext cx="11074400" cy="3462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 Box 6"/>
          <p:cNvSpPr txBox="1">
            <a:spLocks noChangeArrowheads="1"/>
          </p:cNvSpPr>
          <p:nvPr/>
        </p:nvSpPr>
        <p:spPr bwMode="auto">
          <a:xfrm>
            <a:off x="-122766" y="6487584"/>
            <a:ext cx="7623625"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867"/>
              <a:t>[Source: Su-In Lee, Dana Pe’er, Aimee Dudley, George Church, Daphne Koller]</a:t>
            </a:r>
          </a:p>
        </p:txBody>
      </p:sp>
      <p:grpSp>
        <p:nvGrpSpPr>
          <p:cNvPr id="2" name="Group 16"/>
          <p:cNvGrpSpPr>
            <a:grpSpLocks/>
          </p:cNvGrpSpPr>
          <p:nvPr/>
        </p:nvGrpSpPr>
        <p:grpSpPr bwMode="auto">
          <a:xfrm>
            <a:off x="922867" y="935567"/>
            <a:ext cx="8534400" cy="228600"/>
            <a:chOff x="288" y="624"/>
            <a:chExt cx="4032" cy="144"/>
          </a:xfrm>
        </p:grpSpPr>
        <p:sp>
          <p:nvSpPr>
            <p:cNvPr id="38921" name="AutoShape 7"/>
            <p:cNvSpPr>
              <a:spLocks/>
            </p:cNvSpPr>
            <p:nvPr/>
          </p:nvSpPr>
          <p:spPr bwMode="auto">
            <a:xfrm rot="-5400000">
              <a:off x="336" y="576"/>
              <a:ext cx="144" cy="240"/>
            </a:xfrm>
            <a:prstGeom prst="rightBrace">
              <a:avLst>
                <a:gd name="adj1" fmla="val 138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2400"/>
            </a:p>
          </p:txBody>
        </p:sp>
        <p:sp>
          <p:nvSpPr>
            <p:cNvPr id="38922" name="AutoShape 8"/>
            <p:cNvSpPr>
              <a:spLocks/>
            </p:cNvSpPr>
            <p:nvPr/>
          </p:nvSpPr>
          <p:spPr bwMode="auto">
            <a:xfrm rot="-5400000">
              <a:off x="519" y="663"/>
              <a:ext cx="144" cy="66"/>
            </a:xfrm>
            <a:prstGeom prst="rightBrace">
              <a:avLst>
                <a:gd name="adj1" fmla="val 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2400"/>
            </a:p>
          </p:txBody>
        </p:sp>
        <p:sp>
          <p:nvSpPr>
            <p:cNvPr id="38923" name="AutoShape 9"/>
            <p:cNvSpPr>
              <a:spLocks/>
            </p:cNvSpPr>
            <p:nvPr/>
          </p:nvSpPr>
          <p:spPr bwMode="auto">
            <a:xfrm rot="-5400000">
              <a:off x="807" y="471"/>
              <a:ext cx="144" cy="450"/>
            </a:xfrm>
            <a:prstGeom prst="rightBrace">
              <a:avLst>
                <a:gd name="adj1" fmla="val 2604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2400"/>
            </a:p>
          </p:txBody>
        </p:sp>
        <p:sp>
          <p:nvSpPr>
            <p:cNvPr id="38924" name="AutoShape 10"/>
            <p:cNvSpPr>
              <a:spLocks/>
            </p:cNvSpPr>
            <p:nvPr/>
          </p:nvSpPr>
          <p:spPr bwMode="auto">
            <a:xfrm rot="-5400000">
              <a:off x="1635" y="127"/>
              <a:ext cx="144" cy="1137"/>
            </a:xfrm>
            <a:prstGeom prst="rightBrace">
              <a:avLst>
                <a:gd name="adj1" fmla="val 6579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2400"/>
            </a:p>
          </p:txBody>
        </p:sp>
        <p:sp>
          <p:nvSpPr>
            <p:cNvPr id="38925" name="AutoShape 11"/>
            <p:cNvSpPr>
              <a:spLocks/>
            </p:cNvSpPr>
            <p:nvPr/>
          </p:nvSpPr>
          <p:spPr bwMode="auto">
            <a:xfrm rot="-5400000">
              <a:off x="2315" y="613"/>
              <a:ext cx="144" cy="165"/>
            </a:xfrm>
            <a:prstGeom prst="rightBrace">
              <a:avLst>
                <a:gd name="adj1" fmla="val 954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2400"/>
            </a:p>
          </p:txBody>
        </p:sp>
        <p:sp>
          <p:nvSpPr>
            <p:cNvPr id="38926" name="AutoShape 12"/>
            <p:cNvSpPr>
              <a:spLocks/>
            </p:cNvSpPr>
            <p:nvPr/>
          </p:nvSpPr>
          <p:spPr bwMode="auto">
            <a:xfrm rot="-5400000">
              <a:off x="2556" y="564"/>
              <a:ext cx="144" cy="263"/>
            </a:xfrm>
            <a:prstGeom prst="rightBrace">
              <a:avLst>
                <a:gd name="adj1" fmla="val 1522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2400"/>
            </a:p>
          </p:txBody>
        </p:sp>
        <p:sp>
          <p:nvSpPr>
            <p:cNvPr id="38927" name="AutoShape 13"/>
            <p:cNvSpPr>
              <a:spLocks/>
            </p:cNvSpPr>
            <p:nvPr/>
          </p:nvSpPr>
          <p:spPr bwMode="auto">
            <a:xfrm rot="-5400000">
              <a:off x="2856" y="552"/>
              <a:ext cx="144" cy="288"/>
            </a:xfrm>
            <a:prstGeom prst="rightBrace">
              <a:avLst>
                <a:gd name="adj1" fmla="val 1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2400"/>
            </a:p>
          </p:txBody>
        </p:sp>
        <p:sp>
          <p:nvSpPr>
            <p:cNvPr id="38928" name="AutoShape 14"/>
            <p:cNvSpPr>
              <a:spLocks/>
            </p:cNvSpPr>
            <p:nvPr/>
          </p:nvSpPr>
          <p:spPr bwMode="auto">
            <a:xfrm rot="-5400000">
              <a:off x="3329" y="393"/>
              <a:ext cx="144" cy="605"/>
            </a:xfrm>
            <a:prstGeom prst="rightBrace">
              <a:avLst>
                <a:gd name="adj1" fmla="val 3501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2400"/>
            </a:p>
          </p:txBody>
        </p:sp>
        <p:sp>
          <p:nvSpPr>
            <p:cNvPr id="38929" name="AutoShape 15"/>
            <p:cNvSpPr>
              <a:spLocks/>
            </p:cNvSpPr>
            <p:nvPr/>
          </p:nvSpPr>
          <p:spPr bwMode="auto">
            <a:xfrm rot="-5400000">
              <a:off x="3960" y="408"/>
              <a:ext cx="144" cy="576"/>
            </a:xfrm>
            <a:prstGeom prst="rightBrace">
              <a:avLst>
                <a:gd name="adj1" fmla="val 3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2400"/>
            </a:p>
          </p:txBody>
        </p:sp>
      </p:grpSp>
      <p:sp>
        <p:nvSpPr>
          <p:cNvPr id="38918" name="Text Box 17"/>
          <p:cNvSpPr txBox="1">
            <a:spLocks noChangeArrowheads="1"/>
          </p:cNvSpPr>
          <p:nvPr/>
        </p:nvSpPr>
        <p:spPr bwMode="auto">
          <a:xfrm rot="16200000">
            <a:off x="19352" y="2515101"/>
            <a:ext cx="1053494"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667"/>
              <a:t>Genes</a:t>
            </a:r>
          </a:p>
        </p:txBody>
      </p:sp>
      <p:sp>
        <p:nvSpPr>
          <p:cNvPr id="38919" name="Text Box 19"/>
          <p:cNvSpPr txBox="1">
            <a:spLocks noChangeArrowheads="1"/>
          </p:cNvSpPr>
          <p:nvPr/>
        </p:nvSpPr>
        <p:spPr bwMode="auto">
          <a:xfrm>
            <a:off x="4252384" y="4658785"/>
            <a:ext cx="1527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a:t>Individuals</a:t>
            </a:r>
          </a:p>
        </p:txBody>
      </p:sp>
    </p:spTree>
    <p:extLst>
      <p:ext uri="{BB962C8B-B14F-4D97-AF65-F5344CB8AC3E}">
        <p14:creationId xmlns:p14="http://schemas.microsoft.com/office/powerpoint/2010/main" val="2380379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Box 135"/>
          <p:cNvSpPr txBox="1">
            <a:spLocks noChangeArrowheads="1"/>
          </p:cNvSpPr>
          <p:nvPr/>
        </p:nvSpPr>
        <p:spPr bwMode="auto">
          <a:xfrm>
            <a:off x="508000" y="370418"/>
            <a:ext cx="11074400" cy="54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ru-RU" sz="2933" b="1"/>
              <a:t>Applications of clustering</a:t>
            </a:r>
          </a:p>
        </p:txBody>
      </p:sp>
      <p:pic>
        <p:nvPicPr>
          <p:cNvPr id="1028" name="Picture 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734" y="4030134"/>
            <a:ext cx="2074333" cy="207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2000" y="4030134"/>
            <a:ext cx="2074333" cy="207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 Box 90"/>
          <p:cNvSpPr txBox="1">
            <a:spLocks noChangeArrowheads="1"/>
          </p:cNvSpPr>
          <p:nvPr/>
        </p:nvSpPr>
        <p:spPr bwMode="auto">
          <a:xfrm>
            <a:off x="1293284" y="6284385"/>
            <a:ext cx="375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ru-RU" sz="2400"/>
              <a:t>Organize computing clusters</a:t>
            </a:r>
          </a:p>
        </p:txBody>
      </p:sp>
      <p:sp>
        <p:nvSpPr>
          <p:cNvPr id="1031" name="Text Box 91"/>
          <p:cNvSpPr txBox="1">
            <a:spLocks noChangeArrowheads="1"/>
          </p:cNvSpPr>
          <p:nvPr/>
        </p:nvSpPr>
        <p:spPr bwMode="auto">
          <a:xfrm>
            <a:off x="6968067" y="3261785"/>
            <a:ext cx="31686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ru-RU" sz="2400"/>
              <a:t>Social network analysis</a:t>
            </a:r>
          </a:p>
        </p:txBody>
      </p:sp>
      <p:grpSp>
        <p:nvGrpSpPr>
          <p:cNvPr id="1032" name="Group 118"/>
          <p:cNvGrpSpPr>
            <a:grpSpLocks/>
          </p:cNvGrpSpPr>
          <p:nvPr/>
        </p:nvGrpSpPr>
        <p:grpSpPr bwMode="auto">
          <a:xfrm>
            <a:off x="6250517" y="3833284"/>
            <a:ext cx="4256616" cy="2417144"/>
            <a:chOff x="243" y="2112"/>
            <a:chExt cx="2274" cy="1722"/>
          </a:xfrm>
        </p:grpSpPr>
        <p:pic>
          <p:nvPicPr>
            <p:cNvPr id="1087" name="Picture 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 y="2112"/>
              <a:ext cx="2274" cy="1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8" name="Rectangle 94"/>
            <p:cNvSpPr>
              <a:spLocks noChangeArrowheads="1"/>
            </p:cNvSpPr>
            <p:nvPr/>
          </p:nvSpPr>
          <p:spPr bwMode="auto">
            <a:xfrm>
              <a:off x="255" y="3732"/>
              <a:ext cx="2000" cy="102"/>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ru-RU" sz="933"/>
                <a:t>Image credit: NASA/JPL-Caltech/E. Churchwell (Univ. of Wisconsin, Madison) </a:t>
              </a:r>
            </a:p>
          </p:txBody>
        </p:sp>
      </p:grpSp>
      <p:sp>
        <p:nvSpPr>
          <p:cNvPr id="1033" name="Text Box 95"/>
          <p:cNvSpPr txBox="1">
            <a:spLocks noChangeArrowheads="1"/>
          </p:cNvSpPr>
          <p:nvPr/>
        </p:nvSpPr>
        <p:spPr bwMode="auto">
          <a:xfrm>
            <a:off x="6682317" y="6280151"/>
            <a:ext cx="375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ru-RU" sz="2400"/>
              <a:t>Astronomical data analysis</a:t>
            </a:r>
          </a:p>
        </p:txBody>
      </p:sp>
      <p:grpSp>
        <p:nvGrpSpPr>
          <p:cNvPr id="1034" name="Group 36"/>
          <p:cNvGrpSpPr>
            <a:grpSpLocks/>
          </p:cNvGrpSpPr>
          <p:nvPr/>
        </p:nvGrpSpPr>
        <p:grpSpPr bwMode="auto">
          <a:xfrm>
            <a:off x="6024034" y="745067"/>
            <a:ext cx="4686300" cy="2686051"/>
            <a:chOff x="4648200" y="-19050"/>
            <a:chExt cx="3973513" cy="2277382"/>
          </a:xfrm>
        </p:grpSpPr>
        <p:pic>
          <p:nvPicPr>
            <p:cNvPr id="105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5700" y="124732"/>
              <a:ext cx="368640" cy="589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2"/>
            <p:cNvPicPr>
              <a:picLocks noChangeAspect="1" noChangeArrowheads="1"/>
            </p:cNvPicPr>
            <p:nvPr/>
          </p:nvPicPr>
          <p:blipFill>
            <a:blip r:embed="rId7" cstate="print">
              <a:duotone>
                <a:prstClr val="black"/>
                <a:schemeClr val="accent3">
                  <a:lumMod val="75000"/>
                  <a:tint val="45000"/>
                  <a:satMod val="400000"/>
                </a:schemeClr>
              </a:duotone>
            </a:blip>
            <a:srcRect/>
            <a:stretch>
              <a:fillRect/>
            </a:stretch>
          </p:blipFill>
          <p:spPr bwMode="auto">
            <a:xfrm>
              <a:off x="6050258" y="76364"/>
              <a:ext cx="368640" cy="589042"/>
            </a:xfrm>
            <a:prstGeom prst="rect">
              <a:avLst/>
            </a:prstGeom>
            <a:noFill/>
            <a:ln>
              <a:noFill/>
            </a:ln>
            <a:effectLst/>
          </p:spPr>
        </p:pic>
        <p:pic>
          <p:nvPicPr>
            <p:cNvPr id="40" name="Picture 2"/>
            <p:cNvPicPr>
              <a:picLocks noChangeAspect="1" noChangeArrowheads="1"/>
            </p:cNvPicPr>
            <p:nvPr/>
          </p:nvPicPr>
          <p:blipFill>
            <a:blip r:embed="rId7" cstate="print">
              <a:duotone>
                <a:prstClr val="black"/>
                <a:srgbClr val="C00000">
                  <a:tint val="45000"/>
                  <a:satMod val="400000"/>
                </a:srgbClr>
              </a:duotone>
            </a:blip>
            <a:srcRect/>
            <a:stretch>
              <a:fillRect/>
            </a:stretch>
          </p:blipFill>
          <p:spPr bwMode="auto">
            <a:xfrm>
              <a:off x="5943885" y="1153658"/>
              <a:ext cx="368640" cy="589042"/>
            </a:xfrm>
            <a:prstGeom prst="rect">
              <a:avLst/>
            </a:prstGeom>
            <a:noFill/>
            <a:ln>
              <a:noFill/>
            </a:ln>
            <a:effectLst/>
          </p:spPr>
        </p:pic>
        <p:pic>
          <p:nvPicPr>
            <p:cNvPr id="105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831090"/>
              <a:ext cx="368640" cy="589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7274" y="873995"/>
              <a:ext cx="368640" cy="589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2"/>
            <p:cNvPicPr>
              <a:picLocks noChangeAspect="1" noChangeArrowheads="1"/>
            </p:cNvPicPr>
            <p:nvPr/>
          </p:nvPicPr>
          <p:blipFill>
            <a:blip r:embed="rId7" cstate="print">
              <a:duotone>
                <a:prstClr val="black"/>
                <a:schemeClr val="accent3">
                  <a:lumMod val="75000"/>
                  <a:tint val="45000"/>
                  <a:satMod val="400000"/>
                </a:schemeClr>
              </a:duotone>
            </a:blip>
            <a:srcRect/>
            <a:stretch>
              <a:fillRect/>
            </a:stretch>
          </p:blipFill>
          <p:spPr bwMode="auto">
            <a:xfrm>
              <a:off x="6629400" y="-19050"/>
              <a:ext cx="368640" cy="589042"/>
            </a:xfrm>
            <a:prstGeom prst="rect">
              <a:avLst/>
            </a:prstGeom>
            <a:noFill/>
            <a:ln>
              <a:noFill/>
            </a:ln>
            <a:effectLst/>
          </p:spPr>
        </p:pic>
        <p:pic>
          <p:nvPicPr>
            <p:cNvPr id="44" name="Picture 2"/>
            <p:cNvPicPr>
              <a:picLocks noChangeAspect="1" noChangeArrowheads="1"/>
            </p:cNvPicPr>
            <p:nvPr/>
          </p:nvPicPr>
          <p:blipFill>
            <a:blip r:embed="rId7" cstate="print">
              <a:duotone>
                <a:prstClr val="black"/>
                <a:schemeClr val="accent3">
                  <a:lumMod val="75000"/>
                  <a:tint val="45000"/>
                  <a:satMod val="400000"/>
                </a:schemeClr>
              </a:duotone>
            </a:blip>
            <a:srcRect/>
            <a:stretch>
              <a:fillRect/>
            </a:stretch>
          </p:blipFill>
          <p:spPr bwMode="auto">
            <a:xfrm>
              <a:off x="6505236" y="708892"/>
              <a:ext cx="368640" cy="589042"/>
            </a:xfrm>
            <a:prstGeom prst="rect">
              <a:avLst/>
            </a:prstGeom>
            <a:noFill/>
            <a:ln>
              <a:noFill/>
            </a:ln>
            <a:effectLst/>
          </p:spPr>
        </p:pic>
        <p:pic>
          <p:nvPicPr>
            <p:cNvPr id="45" name="Picture 2"/>
            <p:cNvPicPr>
              <a:picLocks noChangeAspect="1" noChangeArrowheads="1"/>
            </p:cNvPicPr>
            <p:nvPr/>
          </p:nvPicPr>
          <p:blipFill>
            <a:blip r:embed="rId7" cstate="print">
              <a:duotone>
                <a:prstClr val="black"/>
                <a:schemeClr val="accent3">
                  <a:lumMod val="75000"/>
                  <a:tint val="45000"/>
                  <a:satMod val="400000"/>
                </a:schemeClr>
              </a:duotone>
            </a:blip>
            <a:srcRect/>
            <a:stretch>
              <a:fillRect/>
            </a:stretch>
          </p:blipFill>
          <p:spPr bwMode="auto">
            <a:xfrm>
              <a:off x="7524412" y="44252"/>
              <a:ext cx="368640" cy="589042"/>
            </a:xfrm>
            <a:prstGeom prst="rect">
              <a:avLst/>
            </a:prstGeom>
            <a:noFill/>
            <a:ln>
              <a:noFill/>
            </a:ln>
            <a:effectLst/>
          </p:spPr>
        </p:pic>
        <p:pic>
          <p:nvPicPr>
            <p:cNvPr id="46" name="Picture 2"/>
            <p:cNvPicPr>
              <a:picLocks noChangeAspect="1" noChangeArrowheads="1"/>
            </p:cNvPicPr>
            <p:nvPr/>
          </p:nvPicPr>
          <p:blipFill>
            <a:blip r:embed="rId7" cstate="print">
              <a:duotone>
                <a:prstClr val="black"/>
                <a:schemeClr val="accent3">
                  <a:lumMod val="75000"/>
                  <a:tint val="45000"/>
                  <a:satMod val="400000"/>
                </a:schemeClr>
              </a:duotone>
            </a:blip>
            <a:srcRect/>
            <a:stretch>
              <a:fillRect/>
            </a:stretch>
          </p:blipFill>
          <p:spPr bwMode="auto">
            <a:xfrm>
              <a:off x="7058196" y="472590"/>
              <a:ext cx="368640" cy="589042"/>
            </a:xfrm>
            <a:prstGeom prst="rect">
              <a:avLst/>
            </a:prstGeom>
            <a:noFill/>
            <a:ln>
              <a:noFill/>
            </a:ln>
            <a:effectLst/>
          </p:spPr>
        </p:pic>
        <p:pic>
          <p:nvPicPr>
            <p:cNvPr id="47" name="Picture 2"/>
            <p:cNvPicPr>
              <a:picLocks noChangeAspect="1" noChangeArrowheads="1"/>
            </p:cNvPicPr>
            <p:nvPr/>
          </p:nvPicPr>
          <p:blipFill>
            <a:blip r:embed="rId7" cstate="print">
              <a:duotone>
                <a:prstClr val="black"/>
                <a:schemeClr val="accent3">
                  <a:lumMod val="75000"/>
                  <a:tint val="45000"/>
                  <a:satMod val="400000"/>
                </a:schemeClr>
              </a:duotone>
            </a:blip>
            <a:srcRect/>
            <a:stretch>
              <a:fillRect/>
            </a:stretch>
          </p:blipFill>
          <p:spPr bwMode="auto">
            <a:xfrm>
              <a:off x="8253073" y="119850"/>
              <a:ext cx="368640" cy="589042"/>
            </a:xfrm>
            <a:prstGeom prst="rect">
              <a:avLst/>
            </a:prstGeom>
            <a:noFill/>
            <a:ln>
              <a:noFill/>
            </a:ln>
            <a:effectLst/>
          </p:spPr>
        </p:pic>
        <p:pic>
          <p:nvPicPr>
            <p:cNvPr id="48" name="Picture 2"/>
            <p:cNvPicPr>
              <a:picLocks noChangeAspect="1" noChangeArrowheads="1"/>
            </p:cNvPicPr>
            <p:nvPr/>
          </p:nvPicPr>
          <p:blipFill>
            <a:blip r:embed="rId7" cstate="print">
              <a:duotone>
                <a:prstClr val="black"/>
                <a:schemeClr val="accent3">
                  <a:lumMod val="75000"/>
                  <a:tint val="45000"/>
                  <a:satMod val="400000"/>
                </a:schemeClr>
              </a:duotone>
            </a:blip>
            <a:srcRect/>
            <a:stretch>
              <a:fillRect/>
            </a:stretch>
          </p:blipFill>
          <p:spPr bwMode="auto">
            <a:xfrm>
              <a:off x="7971723" y="704070"/>
              <a:ext cx="368640" cy="589042"/>
            </a:xfrm>
            <a:prstGeom prst="rect">
              <a:avLst/>
            </a:prstGeom>
            <a:noFill/>
            <a:ln>
              <a:noFill/>
            </a:ln>
            <a:effectLst/>
          </p:spPr>
        </p:pic>
        <p:pic>
          <p:nvPicPr>
            <p:cNvPr id="49" name="Picture 2"/>
            <p:cNvPicPr>
              <a:picLocks noChangeAspect="1" noChangeArrowheads="1"/>
            </p:cNvPicPr>
            <p:nvPr/>
          </p:nvPicPr>
          <p:blipFill>
            <a:blip r:embed="rId7" cstate="print">
              <a:duotone>
                <a:prstClr val="black"/>
                <a:srgbClr val="C00000">
                  <a:tint val="45000"/>
                  <a:satMod val="400000"/>
                </a:srgbClr>
              </a:duotone>
            </a:blip>
            <a:srcRect/>
            <a:stretch>
              <a:fillRect/>
            </a:stretch>
          </p:blipFill>
          <p:spPr bwMode="auto">
            <a:xfrm>
              <a:off x="6615198" y="1515495"/>
              <a:ext cx="368640" cy="589042"/>
            </a:xfrm>
            <a:prstGeom prst="rect">
              <a:avLst/>
            </a:prstGeom>
            <a:noFill/>
            <a:ln>
              <a:noFill/>
            </a:ln>
            <a:effectLst/>
          </p:spPr>
        </p:pic>
        <p:pic>
          <p:nvPicPr>
            <p:cNvPr id="50" name="Picture 2"/>
            <p:cNvPicPr>
              <a:picLocks noChangeAspect="1" noChangeArrowheads="1"/>
            </p:cNvPicPr>
            <p:nvPr/>
          </p:nvPicPr>
          <p:blipFill>
            <a:blip r:embed="rId7" cstate="print">
              <a:duotone>
                <a:prstClr val="black"/>
                <a:srgbClr val="C00000">
                  <a:tint val="45000"/>
                  <a:satMod val="400000"/>
                </a:srgbClr>
              </a:duotone>
            </a:blip>
            <a:srcRect/>
            <a:stretch>
              <a:fillRect/>
            </a:stretch>
          </p:blipFill>
          <p:spPr bwMode="auto">
            <a:xfrm>
              <a:off x="7217856" y="1288290"/>
              <a:ext cx="368640" cy="589042"/>
            </a:xfrm>
            <a:prstGeom prst="rect">
              <a:avLst/>
            </a:prstGeom>
            <a:noFill/>
            <a:ln>
              <a:noFill/>
            </a:ln>
            <a:effectLst/>
          </p:spPr>
        </p:pic>
        <p:cxnSp>
          <p:nvCxnSpPr>
            <p:cNvPr id="51" name="Straight Arrow Connector 50"/>
            <p:cNvCxnSpPr/>
            <p:nvPr/>
          </p:nvCxnSpPr>
          <p:spPr>
            <a:xfrm flipV="1">
              <a:off x="4965866" y="713158"/>
              <a:ext cx="184856" cy="29073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5150722" y="713158"/>
              <a:ext cx="183062" cy="33200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0" idx="1"/>
            </p:cNvCxnSpPr>
            <p:nvPr/>
          </p:nvCxnSpPr>
          <p:spPr>
            <a:xfrm flipH="1" flipV="1">
              <a:off x="5676576" y="1298206"/>
              <a:ext cx="267413" cy="15074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54" name="Picture 2"/>
            <p:cNvPicPr>
              <a:picLocks noChangeAspect="1" noChangeArrowheads="1"/>
            </p:cNvPicPr>
            <p:nvPr/>
          </p:nvPicPr>
          <p:blipFill>
            <a:blip r:embed="rId7" cstate="print">
              <a:duotone>
                <a:prstClr val="black"/>
                <a:srgbClr val="C00000">
                  <a:tint val="45000"/>
                  <a:satMod val="400000"/>
                </a:srgbClr>
              </a:duotone>
            </a:blip>
            <a:srcRect/>
            <a:stretch>
              <a:fillRect/>
            </a:stretch>
          </p:blipFill>
          <p:spPr bwMode="auto">
            <a:xfrm>
              <a:off x="5410200" y="1669290"/>
              <a:ext cx="368640" cy="589042"/>
            </a:xfrm>
            <a:prstGeom prst="rect">
              <a:avLst/>
            </a:prstGeom>
            <a:noFill/>
            <a:ln>
              <a:noFill/>
            </a:ln>
            <a:effectLst/>
          </p:spPr>
        </p:pic>
        <p:cxnSp>
          <p:nvCxnSpPr>
            <p:cNvPr id="55" name="Straight Arrow Connector 54"/>
            <p:cNvCxnSpPr>
              <a:stCxn id="44" idx="1"/>
              <a:endCxn id="39" idx="2"/>
            </p:cNvCxnSpPr>
            <p:nvPr/>
          </p:nvCxnSpPr>
          <p:spPr>
            <a:xfrm flipH="1" flipV="1">
              <a:off x="6234734" y="664703"/>
              <a:ext cx="271003" cy="33918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4" idx="3"/>
              <a:endCxn id="40" idx="2"/>
            </p:cNvCxnSpPr>
            <p:nvPr/>
          </p:nvCxnSpPr>
          <p:spPr>
            <a:xfrm flipV="1">
              <a:off x="5778874" y="1743274"/>
              <a:ext cx="349971" cy="2207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1"/>
              <a:endCxn id="40" idx="3"/>
            </p:cNvCxnSpPr>
            <p:nvPr/>
          </p:nvCxnSpPr>
          <p:spPr>
            <a:xfrm flipH="1" flipV="1">
              <a:off x="6311907" y="1448955"/>
              <a:ext cx="303307" cy="36072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4" idx="3"/>
              <a:endCxn id="49" idx="1"/>
            </p:cNvCxnSpPr>
            <p:nvPr/>
          </p:nvCxnSpPr>
          <p:spPr>
            <a:xfrm flipV="1">
              <a:off x="5778874" y="1809675"/>
              <a:ext cx="836340" cy="15433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9" idx="3"/>
              <a:endCxn id="50" idx="1"/>
            </p:cNvCxnSpPr>
            <p:nvPr/>
          </p:nvCxnSpPr>
          <p:spPr>
            <a:xfrm flipV="1">
              <a:off x="6983133" y="1583552"/>
              <a:ext cx="235108" cy="226123"/>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0" idx="1"/>
              <a:endCxn id="40" idx="3"/>
            </p:cNvCxnSpPr>
            <p:nvPr/>
          </p:nvCxnSpPr>
          <p:spPr>
            <a:xfrm flipH="1" flipV="1">
              <a:off x="6311907" y="1448955"/>
              <a:ext cx="906334" cy="1345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3" idx="1"/>
              <a:endCxn id="39" idx="3"/>
            </p:cNvCxnSpPr>
            <p:nvPr/>
          </p:nvCxnSpPr>
          <p:spPr>
            <a:xfrm flipH="1">
              <a:off x="6419591" y="275269"/>
              <a:ext cx="209982" cy="95116"/>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4965866" y="1003887"/>
              <a:ext cx="367917"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3"/>
              <a:endCxn id="45" idx="1"/>
            </p:cNvCxnSpPr>
            <p:nvPr/>
          </p:nvCxnSpPr>
          <p:spPr>
            <a:xfrm>
              <a:off x="6997491" y="275269"/>
              <a:ext cx="527648" cy="62813"/>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47" idx="1"/>
            </p:cNvCxnSpPr>
            <p:nvPr/>
          </p:nvCxnSpPr>
          <p:spPr>
            <a:xfrm>
              <a:off x="7893056" y="338081"/>
              <a:ext cx="360740" cy="7716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8" idx="3"/>
              <a:endCxn id="47" idx="2"/>
            </p:cNvCxnSpPr>
            <p:nvPr/>
          </p:nvCxnSpPr>
          <p:spPr>
            <a:xfrm flipV="1">
              <a:off x="8339942" y="709568"/>
              <a:ext cx="96915" cy="28893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5" idx="2"/>
              <a:endCxn id="48" idx="1"/>
            </p:cNvCxnSpPr>
            <p:nvPr/>
          </p:nvCxnSpPr>
          <p:spPr>
            <a:xfrm>
              <a:off x="7708200" y="632400"/>
              <a:ext cx="263823" cy="36610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2"/>
              <a:endCxn id="46" idx="3"/>
            </p:cNvCxnSpPr>
            <p:nvPr/>
          </p:nvCxnSpPr>
          <p:spPr>
            <a:xfrm flipH="1">
              <a:off x="7426429" y="632400"/>
              <a:ext cx="281772" cy="134596"/>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4" idx="3"/>
              <a:endCxn id="50" idx="1"/>
            </p:cNvCxnSpPr>
            <p:nvPr/>
          </p:nvCxnSpPr>
          <p:spPr>
            <a:xfrm>
              <a:off x="6873654" y="1003887"/>
              <a:ext cx="344586" cy="57966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6" idx="1"/>
              <a:endCxn id="43" idx="3"/>
            </p:cNvCxnSpPr>
            <p:nvPr/>
          </p:nvCxnSpPr>
          <p:spPr>
            <a:xfrm flipH="1" flipV="1">
              <a:off x="6997491" y="275269"/>
              <a:ext cx="61021" cy="49172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43" idx="2"/>
              <a:endCxn id="44" idx="3"/>
            </p:cNvCxnSpPr>
            <p:nvPr/>
          </p:nvCxnSpPr>
          <p:spPr>
            <a:xfrm>
              <a:off x="6814429" y="569588"/>
              <a:ext cx="59225" cy="43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1035" name="Text Box 280"/>
          <p:cNvSpPr txBox="1">
            <a:spLocks noChangeArrowheads="1"/>
          </p:cNvSpPr>
          <p:nvPr/>
        </p:nvSpPr>
        <p:spPr bwMode="auto">
          <a:xfrm>
            <a:off x="1615018" y="3263901"/>
            <a:ext cx="31707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ru-RU" sz="2400"/>
              <a:t>Market segmentation</a:t>
            </a:r>
          </a:p>
        </p:txBody>
      </p:sp>
      <p:grpSp>
        <p:nvGrpSpPr>
          <p:cNvPr id="1036" name="Group 71"/>
          <p:cNvGrpSpPr>
            <a:grpSpLocks/>
          </p:cNvGrpSpPr>
          <p:nvPr/>
        </p:nvGrpSpPr>
        <p:grpSpPr bwMode="auto">
          <a:xfrm>
            <a:off x="1083734" y="279400"/>
            <a:ext cx="4389967" cy="4318000"/>
            <a:chOff x="330111" y="1807705"/>
            <a:chExt cx="4016551" cy="3950298"/>
          </a:xfrm>
        </p:grpSpPr>
        <p:graphicFrame>
          <p:nvGraphicFramePr>
            <p:cNvPr id="1026" name="Chart 72"/>
            <p:cNvGraphicFramePr>
              <a:graphicFrameLocks/>
            </p:cNvGraphicFramePr>
            <p:nvPr/>
          </p:nvGraphicFramePr>
          <p:xfrm>
            <a:off x="268132" y="1745726"/>
            <a:ext cx="4140509" cy="4074256"/>
          </p:xfrm>
          <a:graphic>
            <a:graphicData uri="http://schemas.openxmlformats.org/presentationml/2006/ole">
              <mc:AlternateContent xmlns:mc="http://schemas.openxmlformats.org/markup-compatibility/2006">
                <mc:Choice xmlns:v="urn:schemas-microsoft-com:vml" Requires="v">
                  <p:oleObj spid="_x0000_s2100" r:id="rId8" imgW="3395766" imgH="3340898" progId="Excel.Chart.8">
                    <p:embed/>
                  </p:oleObj>
                </mc:Choice>
                <mc:Fallback>
                  <p:oleObj r:id="rId8" imgW="3395766" imgH="3340898" progId="Excel.Chart.8">
                    <p:embed/>
                    <p:pic>
                      <p:nvPicPr>
                        <p:cNvPr id="1026" name="Chart 7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8132" y="1745726"/>
                          <a:ext cx="4140509" cy="407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3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6146" y="2475958"/>
              <a:ext cx="397730" cy="6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0661" y="2296433"/>
              <a:ext cx="397730" cy="6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6639" y="2584709"/>
              <a:ext cx="397730" cy="6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2"/>
            <p:cNvPicPr>
              <a:picLocks noChangeAspect="1" noChangeArrowheads="1"/>
            </p:cNvPicPr>
            <p:nvPr/>
          </p:nvPicPr>
          <p:blipFill>
            <a:blip r:embed="rId10" cstate="print">
              <a:duotone>
                <a:prstClr val="black"/>
                <a:srgbClr val="C00000">
                  <a:tint val="45000"/>
                  <a:satMod val="400000"/>
                </a:srgbClr>
              </a:duotone>
            </a:blip>
            <a:srcRect/>
            <a:stretch>
              <a:fillRect/>
            </a:stretch>
          </p:blipFill>
          <p:spPr bwMode="auto">
            <a:xfrm>
              <a:off x="1133239" y="3298029"/>
              <a:ext cx="397730" cy="635525"/>
            </a:xfrm>
            <a:prstGeom prst="rect">
              <a:avLst/>
            </a:prstGeom>
            <a:noFill/>
            <a:ln>
              <a:noFill/>
            </a:ln>
            <a:effectLst/>
          </p:spPr>
        </p:pic>
        <p:pic>
          <p:nvPicPr>
            <p:cNvPr id="78" name="Picture 2"/>
            <p:cNvPicPr>
              <a:picLocks noChangeAspect="1" noChangeArrowheads="1"/>
            </p:cNvPicPr>
            <p:nvPr/>
          </p:nvPicPr>
          <p:blipFill>
            <a:blip r:embed="rId10" cstate="print">
              <a:duotone>
                <a:prstClr val="black"/>
                <a:srgbClr val="C00000">
                  <a:tint val="45000"/>
                  <a:satMod val="400000"/>
                </a:srgbClr>
              </a:duotone>
            </a:blip>
            <a:srcRect/>
            <a:stretch>
              <a:fillRect/>
            </a:stretch>
          </p:blipFill>
          <p:spPr bwMode="auto">
            <a:xfrm>
              <a:off x="2971800" y="3149213"/>
              <a:ext cx="397730" cy="635525"/>
            </a:xfrm>
            <a:prstGeom prst="rect">
              <a:avLst/>
            </a:prstGeom>
            <a:noFill/>
            <a:ln>
              <a:noFill/>
            </a:ln>
            <a:effectLst/>
          </p:spPr>
        </p:pic>
        <p:pic>
          <p:nvPicPr>
            <p:cNvPr id="79" name="Picture 2"/>
            <p:cNvPicPr>
              <a:picLocks noChangeAspect="1" noChangeArrowheads="1"/>
            </p:cNvPicPr>
            <p:nvPr/>
          </p:nvPicPr>
          <p:blipFill>
            <a:blip r:embed="rId10" cstate="print">
              <a:duotone>
                <a:prstClr val="black"/>
                <a:srgbClr val="C00000">
                  <a:tint val="45000"/>
                  <a:satMod val="400000"/>
                </a:srgbClr>
              </a:duotone>
            </a:blip>
            <a:srcRect/>
            <a:stretch>
              <a:fillRect/>
            </a:stretch>
          </p:blipFill>
          <p:spPr bwMode="auto">
            <a:xfrm>
              <a:off x="1654497" y="3149214"/>
              <a:ext cx="397730" cy="635525"/>
            </a:xfrm>
            <a:prstGeom prst="rect">
              <a:avLst/>
            </a:prstGeom>
            <a:noFill/>
            <a:ln>
              <a:noFill/>
            </a:ln>
            <a:effectLst/>
          </p:spPr>
        </p:pic>
        <p:pic>
          <p:nvPicPr>
            <p:cNvPr id="80" name="Picture 2"/>
            <p:cNvPicPr>
              <a:picLocks noChangeAspect="1" noChangeArrowheads="1"/>
            </p:cNvPicPr>
            <p:nvPr/>
          </p:nvPicPr>
          <p:blipFill>
            <a:blip r:embed="rId10" cstate="print">
              <a:duotone>
                <a:prstClr val="black"/>
                <a:srgbClr val="C00000">
                  <a:tint val="45000"/>
                  <a:satMod val="400000"/>
                </a:srgbClr>
              </a:duotone>
            </a:blip>
            <a:srcRect/>
            <a:stretch>
              <a:fillRect/>
            </a:stretch>
          </p:blipFill>
          <p:spPr bwMode="auto">
            <a:xfrm>
              <a:off x="1951534" y="3333750"/>
              <a:ext cx="397730" cy="635525"/>
            </a:xfrm>
            <a:prstGeom prst="rect">
              <a:avLst/>
            </a:prstGeom>
            <a:noFill/>
            <a:ln>
              <a:noFill/>
            </a:ln>
            <a:effectLst/>
          </p:spPr>
        </p:pic>
        <p:pic>
          <p:nvPicPr>
            <p:cNvPr id="81" name="Picture 2"/>
            <p:cNvPicPr>
              <a:picLocks noChangeAspect="1" noChangeArrowheads="1"/>
            </p:cNvPicPr>
            <p:nvPr/>
          </p:nvPicPr>
          <p:blipFill>
            <a:blip r:embed="rId10" cstate="print">
              <a:duotone>
                <a:prstClr val="black"/>
                <a:srgbClr val="C00000">
                  <a:tint val="45000"/>
                  <a:satMod val="400000"/>
                </a:srgbClr>
              </a:duotone>
            </a:blip>
            <a:srcRect/>
            <a:stretch>
              <a:fillRect/>
            </a:stretch>
          </p:blipFill>
          <p:spPr bwMode="auto">
            <a:xfrm>
              <a:off x="2487281" y="3235850"/>
              <a:ext cx="397730" cy="635525"/>
            </a:xfrm>
            <a:prstGeom prst="rect">
              <a:avLst/>
            </a:prstGeom>
            <a:noFill/>
            <a:ln>
              <a:noFill/>
            </a:ln>
            <a:effectLst/>
          </p:spPr>
        </p:pic>
        <p:pic>
          <p:nvPicPr>
            <p:cNvPr id="82" name="Picture 2"/>
            <p:cNvPicPr>
              <a:picLocks noChangeAspect="1" noChangeArrowheads="1"/>
            </p:cNvPicPr>
            <p:nvPr/>
          </p:nvPicPr>
          <p:blipFill>
            <a:blip r:embed="rId10" cstate="print">
              <a:duotone>
                <a:prstClr val="black"/>
                <a:srgbClr val="C00000">
                  <a:tint val="45000"/>
                  <a:satMod val="400000"/>
                </a:srgbClr>
              </a:duotone>
            </a:blip>
            <a:srcRect/>
            <a:stretch>
              <a:fillRect/>
            </a:stretch>
          </p:blipFill>
          <p:spPr bwMode="auto">
            <a:xfrm>
              <a:off x="2078909" y="3562350"/>
              <a:ext cx="397730" cy="635525"/>
            </a:xfrm>
            <a:prstGeom prst="rect">
              <a:avLst/>
            </a:prstGeom>
            <a:noFill/>
            <a:ln>
              <a:noFill/>
            </a:ln>
            <a:effectLst/>
          </p:spPr>
        </p:pic>
        <p:pic>
          <p:nvPicPr>
            <p:cNvPr id="83" name="Picture 2"/>
            <p:cNvPicPr>
              <a:picLocks noChangeAspect="1" noChangeArrowheads="1"/>
            </p:cNvPicPr>
            <p:nvPr/>
          </p:nvPicPr>
          <p:blipFill>
            <a:blip r:embed="rId10" cstate="print">
              <a:duotone>
                <a:prstClr val="black"/>
                <a:srgbClr val="C00000">
                  <a:tint val="45000"/>
                  <a:satMod val="400000"/>
                </a:srgbClr>
              </a:duotone>
            </a:blip>
            <a:srcRect/>
            <a:stretch>
              <a:fillRect/>
            </a:stretch>
          </p:blipFill>
          <p:spPr bwMode="auto">
            <a:xfrm>
              <a:off x="1447800" y="3505077"/>
              <a:ext cx="397730" cy="635525"/>
            </a:xfrm>
            <a:prstGeom prst="rect">
              <a:avLst/>
            </a:prstGeom>
            <a:noFill/>
            <a:ln>
              <a:noFill/>
            </a:ln>
            <a:effectLst/>
          </p:spPr>
        </p:pic>
        <p:pic>
          <p:nvPicPr>
            <p:cNvPr id="104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0399" y="2419350"/>
              <a:ext cx="397730" cy="6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
            <p:cNvPicPr>
              <a:picLocks noChangeAspect="1" noChangeArrowheads="1"/>
            </p:cNvPicPr>
            <p:nvPr/>
          </p:nvPicPr>
          <p:blipFill>
            <a:blip r:embed="rId10" cstate="print">
              <a:duotone>
                <a:prstClr val="black"/>
                <a:schemeClr val="accent3">
                  <a:lumMod val="75000"/>
                  <a:tint val="45000"/>
                  <a:satMod val="400000"/>
                </a:schemeClr>
              </a:duotone>
            </a:blip>
            <a:srcRect/>
            <a:stretch>
              <a:fillRect/>
            </a:stretch>
          </p:blipFill>
          <p:spPr bwMode="auto">
            <a:xfrm>
              <a:off x="1676400" y="2343150"/>
              <a:ext cx="397730" cy="635525"/>
            </a:xfrm>
            <a:prstGeom prst="rect">
              <a:avLst/>
            </a:prstGeom>
            <a:noFill/>
            <a:ln>
              <a:noFill/>
            </a:ln>
            <a:effectLst/>
          </p:spPr>
        </p:pic>
        <p:pic>
          <p:nvPicPr>
            <p:cNvPr id="86" name="Picture 2"/>
            <p:cNvPicPr>
              <a:picLocks noChangeAspect="1" noChangeArrowheads="1"/>
            </p:cNvPicPr>
            <p:nvPr/>
          </p:nvPicPr>
          <p:blipFill>
            <a:blip r:embed="rId10" cstate="print">
              <a:duotone>
                <a:prstClr val="black"/>
                <a:schemeClr val="accent3">
                  <a:lumMod val="75000"/>
                  <a:tint val="45000"/>
                  <a:satMod val="400000"/>
                </a:schemeClr>
              </a:duotone>
            </a:blip>
            <a:srcRect/>
            <a:stretch>
              <a:fillRect/>
            </a:stretch>
          </p:blipFill>
          <p:spPr bwMode="auto">
            <a:xfrm>
              <a:off x="1143000" y="2419350"/>
              <a:ext cx="397730" cy="635525"/>
            </a:xfrm>
            <a:prstGeom prst="rect">
              <a:avLst/>
            </a:prstGeom>
            <a:noFill/>
            <a:ln>
              <a:noFill/>
            </a:ln>
            <a:effectLst/>
          </p:spPr>
        </p:pic>
        <p:pic>
          <p:nvPicPr>
            <p:cNvPr id="87" name="Picture 2"/>
            <p:cNvPicPr>
              <a:picLocks noChangeAspect="1" noChangeArrowheads="1"/>
            </p:cNvPicPr>
            <p:nvPr/>
          </p:nvPicPr>
          <p:blipFill>
            <a:blip r:embed="rId10" cstate="print">
              <a:duotone>
                <a:prstClr val="black"/>
                <a:schemeClr val="accent3">
                  <a:lumMod val="75000"/>
                  <a:tint val="45000"/>
                  <a:satMod val="400000"/>
                </a:schemeClr>
              </a:duotone>
            </a:blip>
            <a:srcRect/>
            <a:stretch>
              <a:fillRect/>
            </a:stretch>
          </p:blipFill>
          <p:spPr bwMode="auto">
            <a:xfrm>
              <a:off x="1490026" y="2634604"/>
              <a:ext cx="397730" cy="635525"/>
            </a:xfrm>
            <a:prstGeom prst="rect">
              <a:avLst/>
            </a:prstGeom>
            <a:noFill/>
            <a:ln>
              <a:noFill/>
            </a:ln>
            <a:effectLst/>
          </p:spPr>
        </p:pic>
        <p:pic>
          <p:nvPicPr>
            <p:cNvPr id="88" name="Picture 2"/>
            <p:cNvPicPr>
              <a:picLocks noChangeAspect="1" noChangeArrowheads="1"/>
            </p:cNvPicPr>
            <p:nvPr/>
          </p:nvPicPr>
          <p:blipFill>
            <a:blip r:embed="rId10" cstate="print">
              <a:duotone>
                <a:prstClr val="black"/>
                <a:schemeClr val="accent3">
                  <a:lumMod val="75000"/>
                  <a:tint val="45000"/>
                  <a:satMod val="400000"/>
                </a:schemeClr>
              </a:duotone>
            </a:blip>
            <a:srcRect/>
            <a:stretch>
              <a:fillRect/>
            </a:stretch>
          </p:blipFill>
          <p:spPr bwMode="auto">
            <a:xfrm>
              <a:off x="1092296" y="2600325"/>
              <a:ext cx="397730" cy="635525"/>
            </a:xfrm>
            <a:prstGeom prst="rect">
              <a:avLst/>
            </a:prstGeom>
            <a:noFill/>
            <a:ln>
              <a:noFill/>
            </a:ln>
            <a:effectLst/>
          </p:spPr>
        </p:pic>
        <p:pic>
          <p:nvPicPr>
            <p:cNvPr id="89" name="Picture 2"/>
            <p:cNvPicPr>
              <a:picLocks noChangeAspect="1" noChangeArrowheads="1"/>
            </p:cNvPicPr>
            <p:nvPr/>
          </p:nvPicPr>
          <p:blipFill>
            <a:blip r:embed="rId10" cstate="print">
              <a:duotone>
                <a:prstClr val="black"/>
                <a:srgbClr val="C00000">
                  <a:tint val="45000"/>
                  <a:satMod val="400000"/>
                </a:srgbClr>
              </a:duotone>
            </a:blip>
            <a:srcRect/>
            <a:stretch>
              <a:fillRect/>
            </a:stretch>
          </p:blipFill>
          <p:spPr bwMode="auto">
            <a:xfrm>
              <a:off x="2569526" y="3466975"/>
              <a:ext cx="397730" cy="635525"/>
            </a:xfrm>
            <a:prstGeom prst="rect">
              <a:avLst/>
            </a:prstGeom>
            <a:noFill/>
            <a:ln>
              <a:noFill/>
            </a:ln>
            <a:effectLst/>
          </p:spPr>
        </p:pic>
      </p:grpSp>
    </p:spTree>
    <p:extLst>
      <p:ext uri="{BB962C8B-B14F-4D97-AF65-F5344CB8AC3E}">
        <p14:creationId xmlns:p14="http://schemas.microsoft.com/office/powerpoint/2010/main" val="3940740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ru-RU" dirty="0">
                <a:solidFill>
                  <a:srgbClr val="FF0066"/>
                </a:solidFill>
              </a:rPr>
              <a:t>1.3. Supervised or Unsupervised?</a:t>
            </a:r>
          </a:p>
        </p:txBody>
      </p:sp>
      <p:sp>
        <p:nvSpPr>
          <p:cNvPr id="5123" name="Rectangle 3"/>
          <p:cNvSpPr>
            <a:spLocks noGrp="1" noChangeArrowheads="1"/>
          </p:cNvSpPr>
          <p:nvPr>
            <p:ph type="body" idx="1"/>
          </p:nvPr>
        </p:nvSpPr>
        <p:spPr/>
        <p:txBody>
          <a:bodyPr/>
          <a:lstStyle/>
          <a:p>
            <a:pPr eaLnBrk="1" hangingPunct="1">
              <a:buFont typeface="Arial" charset="0"/>
              <a:buChar char="•"/>
              <a:defRPr/>
            </a:pPr>
            <a:r>
              <a:rPr lang="en-US" altLang="ru-RU" dirty="0"/>
              <a:t>Examine the statistics of two football teams, and predicting which team will win tomorrow's match (given historical data of teams' wins/losses to learn from). </a:t>
            </a:r>
          </a:p>
          <a:p>
            <a:pPr marL="0" indent="0">
              <a:buNone/>
              <a:defRPr/>
            </a:pPr>
            <a:endParaRPr lang="en-US" altLang="ru-RU" dirty="0"/>
          </a:p>
          <a:p>
            <a:pPr eaLnBrk="1" hangingPunct="1">
              <a:buFont typeface="Arial" charset="0"/>
              <a:buChar char="•"/>
              <a:defRPr/>
            </a:pPr>
            <a:endParaRPr lang="en-US" altLang="ru-RU" dirty="0"/>
          </a:p>
        </p:txBody>
      </p:sp>
    </p:spTree>
    <p:extLst>
      <p:ext uri="{BB962C8B-B14F-4D97-AF65-F5344CB8AC3E}">
        <p14:creationId xmlns:p14="http://schemas.microsoft.com/office/powerpoint/2010/main" val="1611357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ru-RU" dirty="0">
                <a:solidFill>
                  <a:srgbClr val="FF0066"/>
                </a:solidFill>
              </a:rPr>
              <a:t>1.4.Supervised or Unsupervised?</a:t>
            </a:r>
          </a:p>
        </p:txBody>
      </p:sp>
      <p:sp>
        <p:nvSpPr>
          <p:cNvPr id="6147" name="Rectangle 3"/>
          <p:cNvSpPr>
            <a:spLocks noGrp="1" noChangeArrowheads="1"/>
          </p:cNvSpPr>
          <p:nvPr>
            <p:ph type="body" idx="1"/>
          </p:nvPr>
        </p:nvSpPr>
        <p:spPr/>
        <p:txBody>
          <a:bodyPr/>
          <a:lstStyle/>
          <a:p>
            <a:pPr eaLnBrk="1" hangingPunct="1">
              <a:buFont typeface="Arial" charset="0"/>
              <a:buChar char="•"/>
              <a:defRPr/>
            </a:pPr>
            <a:r>
              <a:rPr lang="en-US" altLang="ru-RU" dirty="0"/>
              <a:t>In farming, given data on crop yields over the last 50 years, learn to predict next year's crop yields. </a:t>
            </a:r>
          </a:p>
          <a:p>
            <a:pPr marL="0" indent="0">
              <a:buNone/>
              <a:defRPr/>
            </a:pPr>
            <a:endParaRPr lang="en-US" altLang="ru-RU" dirty="0"/>
          </a:p>
        </p:txBody>
      </p:sp>
    </p:spTree>
    <p:extLst>
      <p:ext uri="{BB962C8B-B14F-4D97-AF65-F5344CB8AC3E}">
        <p14:creationId xmlns:p14="http://schemas.microsoft.com/office/powerpoint/2010/main" val="1969421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ru-RU" dirty="0">
                <a:solidFill>
                  <a:srgbClr val="FF0066"/>
                </a:solidFill>
              </a:rPr>
              <a:t>1.5.Supervised or Unsupervised?</a:t>
            </a:r>
          </a:p>
        </p:txBody>
      </p:sp>
      <p:sp>
        <p:nvSpPr>
          <p:cNvPr id="7171" name="Rectangle 3"/>
          <p:cNvSpPr>
            <a:spLocks noGrp="1" noChangeArrowheads="1"/>
          </p:cNvSpPr>
          <p:nvPr>
            <p:ph type="body" idx="1"/>
          </p:nvPr>
        </p:nvSpPr>
        <p:spPr>
          <a:xfrm>
            <a:off x="609600" y="1498601"/>
            <a:ext cx="10972800" cy="4525433"/>
          </a:xfrm>
        </p:spPr>
        <p:txBody>
          <a:bodyPr/>
          <a:lstStyle/>
          <a:p>
            <a:pPr eaLnBrk="1" hangingPunct="1"/>
            <a:r>
              <a:rPr lang="en-US" altLang="ru-RU" dirty="0"/>
              <a:t>Take a collection of 1000 essays written on the Azerbaijan Economy, and find a way to automatically group these essays into a small number of groups of essays that are somehow "similar" or "related". </a:t>
            </a:r>
          </a:p>
          <a:p>
            <a:pPr eaLnBrk="1" hangingPunct="1"/>
            <a:endParaRPr lang="en-US" altLang="ru-RU" sz="3200" dirty="0"/>
          </a:p>
        </p:txBody>
      </p:sp>
    </p:spTree>
    <p:extLst>
      <p:ext uri="{BB962C8B-B14F-4D97-AF65-F5344CB8AC3E}">
        <p14:creationId xmlns:p14="http://schemas.microsoft.com/office/powerpoint/2010/main" val="1397556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ru-RU" dirty="0">
                <a:solidFill>
                  <a:srgbClr val="FF0066"/>
                </a:solidFill>
              </a:rPr>
              <a:t>1.6. Supervised or Unsupervised?</a:t>
            </a:r>
          </a:p>
        </p:txBody>
      </p:sp>
      <p:sp>
        <p:nvSpPr>
          <p:cNvPr id="8195" name="Rectangle 3"/>
          <p:cNvSpPr>
            <a:spLocks noGrp="1" noChangeArrowheads="1"/>
          </p:cNvSpPr>
          <p:nvPr>
            <p:ph type="body" idx="1"/>
          </p:nvPr>
        </p:nvSpPr>
        <p:spPr/>
        <p:txBody>
          <a:bodyPr>
            <a:normAutofit/>
          </a:bodyPr>
          <a:lstStyle/>
          <a:p>
            <a:pPr eaLnBrk="1" hangingPunct="1">
              <a:lnSpc>
                <a:spcPct val="90000"/>
              </a:lnSpc>
            </a:pPr>
            <a:r>
              <a:rPr lang="en-US" altLang="ru-RU" sz="3733" dirty="0"/>
              <a:t>Given data on how 1000 medical patients respond to an experimental drug (such as effectiveness of the treatment, side effects, etc.), discover whether there are different categories or "types" of patients in terms of how they respond to the drug, and if so what these categories are. </a:t>
            </a:r>
          </a:p>
        </p:txBody>
      </p:sp>
    </p:spTree>
    <p:extLst>
      <p:ext uri="{BB962C8B-B14F-4D97-AF65-F5344CB8AC3E}">
        <p14:creationId xmlns:p14="http://schemas.microsoft.com/office/powerpoint/2010/main" val="3846494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type="body" idx="1"/>
          </p:nvPr>
        </p:nvSpPr>
        <p:spPr>
          <a:xfrm>
            <a:off x="1016000" y="1371601"/>
            <a:ext cx="10261600" cy="5135033"/>
          </a:xfrm>
        </p:spPr>
        <p:txBody>
          <a:bodyPr rtlCol="0">
            <a:normAutofit/>
          </a:bodyPr>
          <a:lstStyle/>
          <a:p>
            <a:pPr>
              <a:defRPr/>
            </a:pPr>
            <a:r>
              <a:rPr lang="en-US" sz="3000" b="1" dirty="0"/>
              <a:t>Arthur Samuel (1959). </a:t>
            </a:r>
            <a:r>
              <a:rPr lang="en-US" sz="3000" dirty="0"/>
              <a:t>Machine Learning: Field of study that gives computers the ability to learn without being explicitly programmed. </a:t>
            </a:r>
          </a:p>
          <a:p>
            <a:pPr marL="0" indent="0">
              <a:buNone/>
              <a:defRPr/>
            </a:pPr>
            <a:endParaRPr lang="en-US" sz="1400" dirty="0"/>
          </a:p>
          <a:p>
            <a:pPr>
              <a:defRPr/>
            </a:pPr>
            <a:endParaRPr lang="en-US" sz="3000" dirty="0"/>
          </a:p>
          <a:p>
            <a:pPr>
              <a:defRPr/>
            </a:pPr>
            <a:endParaRPr lang="en-US" sz="4000" dirty="0"/>
          </a:p>
          <a:p>
            <a:pPr>
              <a:defRPr/>
            </a:pPr>
            <a:endParaRPr lang="en-US" sz="4000" dirty="0"/>
          </a:p>
          <a:p>
            <a:pPr>
              <a:defRPr/>
            </a:pPr>
            <a:endParaRPr lang="en-US" sz="4000" dirty="0"/>
          </a:p>
          <a:p>
            <a:pPr>
              <a:defRPr/>
            </a:pPr>
            <a:endParaRPr lang="en-US" sz="4000" dirty="0"/>
          </a:p>
          <a:p>
            <a:pPr>
              <a:defRPr/>
            </a:pPr>
            <a:endParaRPr lang="en-US" sz="4000" dirty="0"/>
          </a:p>
        </p:txBody>
      </p:sp>
      <p:sp>
        <p:nvSpPr>
          <p:cNvPr id="14339" name="Rectangle 5"/>
          <p:cNvSpPr>
            <a:spLocks noGrp="1" noChangeArrowheads="1"/>
          </p:cNvSpPr>
          <p:nvPr>
            <p:ph type="title"/>
          </p:nvPr>
        </p:nvSpPr>
        <p:spPr/>
        <p:txBody>
          <a:bodyPr/>
          <a:lstStyle/>
          <a:p>
            <a:r>
              <a:rPr lang="en-US" altLang="ru-RU" b="1" dirty="0">
                <a:solidFill>
                  <a:schemeClr val="accent1">
                    <a:lumMod val="75000"/>
                  </a:schemeClr>
                </a:solidFill>
              </a:rPr>
              <a:t>Machine Learning definition</a:t>
            </a:r>
          </a:p>
        </p:txBody>
      </p:sp>
      <p:pic>
        <p:nvPicPr>
          <p:cNvPr id="3" name="Picture 2"/>
          <p:cNvPicPr>
            <a:picLocks noChangeAspect="1"/>
          </p:cNvPicPr>
          <p:nvPr/>
        </p:nvPicPr>
        <p:blipFill>
          <a:blip r:embed="rId3"/>
          <a:stretch>
            <a:fillRect/>
          </a:stretch>
        </p:blipFill>
        <p:spPr>
          <a:xfrm>
            <a:off x="1915297" y="2697164"/>
            <a:ext cx="7314428" cy="3835049"/>
          </a:xfrm>
          <a:prstGeom prst="rect">
            <a:avLst/>
          </a:prstGeom>
        </p:spPr>
      </p:pic>
    </p:spTree>
    <p:extLst>
      <p:ext uri="{BB962C8B-B14F-4D97-AF65-F5344CB8AC3E}">
        <p14:creationId xmlns:p14="http://schemas.microsoft.com/office/powerpoint/2010/main" val="19582238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ru-RU" dirty="0">
                <a:solidFill>
                  <a:srgbClr val="FF0066"/>
                </a:solidFill>
              </a:rPr>
              <a:t>1.7. Supervised or Unsupervised?</a:t>
            </a:r>
          </a:p>
        </p:txBody>
      </p:sp>
      <p:sp>
        <p:nvSpPr>
          <p:cNvPr id="10243" name="Rectangle 3"/>
          <p:cNvSpPr>
            <a:spLocks noGrp="1" noChangeArrowheads="1"/>
          </p:cNvSpPr>
          <p:nvPr>
            <p:ph type="body" idx="1"/>
          </p:nvPr>
        </p:nvSpPr>
        <p:spPr/>
        <p:txBody>
          <a:bodyPr/>
          <a:lstStyle/>
          <a:p>
            <a:pPr eaLnBrk="1" hangingPunct="1">
              <a:lnSpc>
                <a:spcPct val="90000"/>
              </a:lnSpc>
            </a:pPr>
            <a:r>
              <a:rPr lang="en-US" altLang="ru-RU" dirty="0"/>
              <a:t>Given 50 articles written by male authors, and 50 articles written by female authors, learn to predict the gender of a new manuscript's author (when the identity of this author is unknown). </a:t>
            </a:r>
          </a:p>
        </p:txBody>
      </p:sp>
    </p:spTree>
    <p:extLst>
      <p:ext uri="{BB962C8B-B14F-4D97-AF65-F5344CB8AC3E}">
        <p14:creationId xmlns:p14="http://schemas.microsoft.com/office/powerpoint/2010/main" val="1202374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ru-RU" dirty="0">
                <a:solidFill>
                  <a:srgbClr val="FF0066"/>
                </a:solidFill>
              </a:rPr>
              <a:t>1.8. Supervised or Unsupervised?</a:t>
            </a:r>
          </a:p>
        </p:txBody>
      </p:sp>
      <p:sp>
        <p:nvSpPr>
          <p:cNvPr id="11267" name="Rectangle 3"/>
          <p:cNvSpPr>
            <a:spLocks noGrp="1" noChangeArrowheads="1"/>
          </p:cNvSpPr>
          <p:nvPr>
            <p:ph type="body" idx="1"/>
          </p:nvPr>
        </p:nvSpPr>
        <p:spPr/>
        <p:txBody>
          <a:bodyPr/>
          <a:lstStyle/>
          <a:p>
            <a:pPr eaLnBrk="1" hangingPunct="1">
              <a:lnSpc>
                <a:spcPct val="90000"/>
              </a:lnSpc>
            </a:pPr>
            <a:r>
              <a:rPr lang="en-US" altLang="ru-RU" dirty="0"/>
              <a:t>Given a large dataset of medical records from patients suffering from heart disease, try to learn whether there might be different clusters of such patients for which we might tailor separate treatments. </a:t>
            </a:r>
          </a:p>
        </p:txBody>
      </p:sp>
    </p:spTree>
    <p:extLst>
      <p:ext uri="{BB962C8B-B14F-4D97-AF65-F5344CB8AC3E}">
        <p14:creationId xmlns:p14="http://schemas.microsoft.com/office/powerpoint/2010/main" val="125454952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053" y="1341480"/>
            <a:ext cx="8169690" cy="5200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65941BE4-AC15-481F-9B06-0EB05AC13A1C}"/>
              </a:ext>
            </a:extLst>
          </p:cNvPr>
          <p:cNvSpPr txBox="1"/>
          <p:nvPr/>
        </p:nvSpPr>
        <p:spPr>
          <a:xfrm>
            <a:off x="1974574" y="623716"/>
            <a:ext cx="6096000" cy="461665"/>
          </a:xfrm>
          <a:prstGeom prst="rect">
            <a:avLst/>
          </a:prstGeom>
          <a:noFill/>
        </p:spPr>
        <p:txBody>
          <a:bodyPr wrap="square">
            <a:spAutoFit/>
          </a:bodyPr>
          <a:lstStyle/>
          <a:p>
            <a:r>
              <a:rPr lang="en-US" altLang="ru-RU" sz="2400" dirty="0">
                <a:solidFill>
                  <a:srgbClr val="FF0066"/>
                </a:solidFill>
              </a:rPr>
              <a:t>Question 1.9</a:t>
            </a:r>
            <a:endParaRPr lang="ru-RU" sz="2400" dirty="0"/>
          </a:p>
        </p:txBody>
      </p:sp>
    </p:spTree>
    <p:extLst>
      <p:ext uri="{BB962C8B-B14F-4D97-AF65-F5344CB8AC3E}">
        <p14:creationId xmlns:p14="http://schemas.microsoft.com/office/powerpoint/2010/main" val="302961352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451" y="565151"/>
            <a:ext cx="9309100" cy="572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782457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b="1" dirty="0"/>
              <a:t>Key types of Machine Learnin</a:t>
            </a:r>
            <a:r>
              <a:rPr lang="en-US" b="1" dirty="0"/>
              <a:t>g</a:t>
            </a:r>
            <a:r>
              <a:rPr lang="az-Latn-AZ" b="1" dirty="0"/>
              <a:t> problems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pPr marL="0" indent="0">
              <a:buNone/>
            </a:pPr>
            <a:r>
              <a:rPr lang="az-Latn-AZ" b="1" u="sng" dirty="0"/>
              <a:t>Supervised</a:t>
            </a:r>
            <a:r>
              <a:rPr lang="az-Latn-AZ" b="1" dirty="0"/>
              <a:t> machine learning: Learn to predict </a:t>
            </a:r>
            <a:r>
              <a:rPr lang="az-Latn-AZ" b="1" u="sng" dirty="0"/>
              <a:t>target values</a:t>
            </a:r>
            <a:r>
              <a:rPr lang="az-Latn-AZ" b="1" dirty="0"/>
              <a:t> from labelled data/</a:t>
            </a:r>
            <a:endParaRPr lang="en-US" dirty="0"/>
          </a:p>
          <a:p>
            <a:endParaRPr lang="en-US" dirty="0"/>
          </a:p>
          <a:p>
            <a:pPr lvl="0"/>
            <a:r>
              <a:rPr lang="az-Latn-AZ" b="1" dirty="0"/>
              <a:t>Classification (target values are discrete classes)</a:t>
            </a:r>
            <a:endParaRPr lang="en-US" dirty="0"/>
          </a:p>
          <a:p>
            <a:pPr lvl="0"/>
            <a:r>
              <a:rPr lang="az-Latn-AZ" b="1" dirty="0"/>
              <a:t>Regression (target values are continuous values)</a:t>
            </a:r>
            <a:endParaRPr lang="en-US" dirty="0"/>
          </a:p>
          <a:p>
            <a:pPr marL="0" indent="0">
              <a:buNone/>
            </a:pPr>
            <a:endParaRPr lang="en-US" dirty="0"/>
          </a:p>
          <a:p>
            <a:pPr marL="0" indent="0">
              <a:buNone/>
            </a:pPr>
            <a:r>
              <a:rPr lang="az-Latn-AZ" b="1" u="sng" dirty="0"/>
              <a:t>Unsupervised</a:t>
            </a:r>
            <a:r>
              <a:rPr lang="az-Latn-AZ" b="1" dirty="0"/>
              <a:t> machine learining: Find structure in </a:t>
            </a:r>
            <a:r>
              <a:rPr lang="az-Latn-AZ" b="1" i="1" dirty="0"/>
              <a:t>unlabeled data</a:t>
            </a:r>
            <a:endParaRPr lang="en-US" dirty="0"/>
          </a:p>
          <a:p>
            <a:pPr lvl="0"/>
            <a:r>
              <a:rPr lang="az-Latn-AZ" b="1" dirty="0"/>
              <a:t>Find groups of similar instances in the data (clusterin)</a:t>
            </a:r>
            <a:endParaRPr lang="en-US" dirty="0"/>
          </a:p>
          <a:p>
            <a:pPr lvl="0"/>
            <a:r>
              <a:rPr lang="az-Latn-AZ" b="1" dirty="0"/>
              <a:t>Finding unusual patterns (outlier detection)</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62473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l="5829" t="14110" r="4410" b="19363"/>
          <a:stretch>
            <a:fillRect/>
          </a:stretch>
        </p:blipFill>
        <p:spPr bwMode="auto">
          <a:xfrm>
            <a:off x="830263" y="919162"/>
            <a:ext cx="10084516" cy="469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6966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36600" y="365125"/>
            <a:ext cx="9410700" cy="6228343"/>
          </a:xfrm>
          <a:prstGeom prst="rect">
            <a:avLst/>
          </a:prstGeom>
        </p:spPr>
      </p:pic>
    </p:spTree>
    <p:extLst>
      <p:ext uri="{BB962C8B-B14F-4D97-AF65-F5344CB8AC3E}">
        <p14:creationId xmlns:p14="http://schemas.microsoft.com/office/powerpoint/2010/main" val="20277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ru-RU" dirty="0">
                <a:solidFill>
                  <a:srgbClr val="FF0066"/>
                </a:solidFill>
              </a:rPr>
              <a:t>1.10. Classification or Regression?</a:t>
            </a:r>
          </a:p>
        </p:txBody>
      </p:sp>
      <p:sp>
        <p:nvSpPr>
          <p:cNvPr id="3075" name="Rectangle 3"/>
          <p:cNvSpPr>
            <a:spLocks noGrp="1" noChangeArrowheads="1"/>
          </p:cNvSpPr>
          <p:nvPr>
            <p:ph type="body" idx="1"/>
          </p:nvPr>
        </p:nvSpPr>
        <p:spPr/>
        <p:txBody>
          <a:bodyPr/>
          <a:lstStyle/>
          <a:p>
            <a:pPr eaLnBrk="1" hangingPunct="1"/>
            <a:r>
              <a:rPr lang="en-US" altLang="ru-RU" dirty="0"/>
              <a:t>The amount of rain that falls in a day is usually measured in either millimeters (mm) or inches. Suppose you use a learning algorithm to predict how much rain will fall tomorrow. Would you treat this as a classification or a regression problem?</a:t>
            </a:r>
          </a:p>
        </p:txBody>
      </p:sp>
    </p:spTree>
    <p:extLst>
      <p:ext uri="{BB962C8B-B14F-4D97-AF65-F5344CB8AC3E}">
        <p14:creationId xmlns:p14="http://schemas.microsoft.com/office/powerpoint/2010/main" val="3280140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ru-RU" dirty="0">
                <a:solidFill>
                  <a:srgbClr val="FF0066"/>
                </a:solidFill>
              </a:rPr>
              <a:t>1.11. Classification or Regression?</a:t>
            </a:r>
          </a:p>
        </p:txBody>
      </p:sp>
      <p:sp>
        <p:nvSpPr>
          <p:cNvPr id="4099" name="Rectangle 3"/>
          <p:cNvSpPr>
            <a:spLocks noGrp="1" noChangeArrowheads="1"/>
          </p:cNvSpPr>
          <p:nvPr>
            <p:ph type="body" idx="1"/>
          </p:nvPr>
        </p:nvSpPr>
        <p:spPr/>
        <p:txBody>
          <a:bodyPr/>
          <a:lstStyle/>
          <a:p>
            <a:pPr eaLnBrk="1" hangingPunct="1">
              <a:lnSpc>
                <a:spcPct val="80000"/>
              </a:lnSpc>
            </a:pPr>
            <a:r>
              <a:rPr lang="en-US" altLang="ru-RU" dirty="0"/>
              <a:t>Suppose you are working on stock market prediction, Typically tens of millions of shares of Microsoft stock are traded (i.e., bought/sold) each day. You would like to predict the number of Microsoft shares that will be traded tomorrow. Would you treat this as a classification or a regression problem?</a:t>
            </a:r>
          </a:p>
          <a:p>
            <a:pPr eaLnBrk="1" hangingPunct="1">
              <a:lnSpc>
                <a:spcPct val="80000"/>
              </a:lnSpc>
              <a:buFontTx/>
              <a:buNone/>
            </a:pPr>
            <a:endParaRPr lang="en-US" altLang="ru-RU" sz="2000" dirty="0"/>
          </a:p>
        </p:txBody>
      </p:sp>
    </p:spTree>
    <p:extLst>
      <p:ext uri="{BB962C8B-B14F-4D97-AF65-F5344CB8AC3E}">
        <p14:creationId xmlns:p14="http://schemas.microsoft.com/office/powerpoint/2010/main" val="71810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ru-RU" dirty="0">
                <a:solidFill>
                  <a:srgbClr val="FF0066"/>
                </a:solidFill>
              </a:rPr>
              <a:t> 1.12. Classification or Regression?</a:t>
            </a:r>
          </a:p>
        </p:txBody>
      </p:sp>
      <p:sp>
        <p:nvSpPr>
          <p:cNvPr id="9219" name="Rectangle 3"/>
          <p:cNvSpPr>
            <a:spLocks noGrp="1" noChangeArrowheads="1"/>
          </p:cNvSpPr>
          <p:nvPr>
            <p:ph type="body" idx="1"/>
          </p:nvPr>
        </p:nvSpPr>
        <p:spPr/>
        <p:txBody>
          <a:bodyPr/>
          <a:lstStyle/>
          <a:p>
            <a:pPr eaLnBrk="1" hangingPunct="1">
              <a:lnSpc>
                <a:spcPct val="80000"/>
              </a:lnSpc>
            </a:pPr>
            <a:r>
              <a:rPr lang="en-US" altLang="ru-RU" dirty="0"/>
              <a:t>Suppose you are working on weather prediction, and your weather station makes one of three predictions for each day's weather: Sunny, Cloudy or Rainy. You'd like to use a learning algorithm to predict tomorrow's weather. Would you treat this as a classification or a regression problem?</a:t>
            </a:r>
          </a:p>
        </p:txBody>
      </p:sp>
    </p:spTree>
    <p:extLst>
      <p:ext uri="{BB962C8B-B14F-4D97-AF65-F5344CB8AC3E}">
        <p14:creationId xmlns:p14="http://schemas.microsoft.com/office/powerpoint/2010/main" val="228766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type="body" idx="1"/>
          </p:nvPr>
        </p:nvSpPr>
        <p:spPr>
          <a:xfrm>
            <a:off x="1016000" y="1371601"/>
            <a:ext cx="10261600" cy="5135033"/>
          </a:xfrm>
        </p:spPr>
        <p:txBody>
          <a:bodyPr rtlCol="0">
            <a:normAutofit/>
          </a:bodyPr>
          <a:lstStyle/>
          <a:p>
            <a:pPr marL="0" indent="0">
              <a:buNone/>
              <a:defRPr/>
            </a:pPr>
            <a:endParaRPr lang="en-US" sz="1400" dirty="0"/>
          </a:p>
          <a:p>
            <a:pPr>
              <a:lnSpc>
                <a:spcPct val="100000"/>
              </a:lnSpc>
              <a:defRPr/>
            </a:pPr>
            <a:r>
              <a:rPr lang="en-US" sz="3000" b="1" dirty="0"/>
              <a:t>Herbert  Simon</a:t>
            </a:r>
            <a:r>
              <a:rPr lang="en-US" sz="3000" dirty="0"/>
              <a:t>.</a:t>
            </a:r>
          </a:p>
          <a:p>
            <a:pPr>
              <a:lnSpc>
                <a:spcPct val="100000"/>
              </a:lnSpc>
              <a:defRPr/>
            </a:pPr>
            <a:r>
              <a:rPr lang="en-US" sz="3000" b="1" i="1" dirty="0">
                <a:solidFill>
                  <a:schemeClr val="accent1">
                    <a:lumMod val="75000"/>
                  </a:schemeClr>
                </a:solidFill>
              </a:rPr>
              <a:t> Learning </a:t>
            </a:r>
            <a:r>
              <a:rPr lang="en-US" sz="3000" dirty="0"/>
              <a:t>is any process by which a system improves performance from experience.</a:t>
            </a:r>
          </a:p>
          <a:p>
            <a:pPr>
              <a:lnSpc>
                <a:spcPct val="100000"/>
              </a:lnSpc>
              <a:defRPr/>
            </a:pPr>
            <a:r>
              <a:rPr lang="en-US" sz="3000" dirty="0"/>
              <a:t> </a:t>
            </a:r>
            <a:r>
              <a:rPr lang="en-US" sz="3000" b="1" i="1" dirty="0">
                <a:solidFill>
                  <a:schemeClr val="accent1">
                    <a:lumMod val="75000"/>
                  </a:schemeClr>
                </a:solidFill>
              </a:rPr>
              <a:t>Machine Learning </a:t>
            </a:r>
            <a:r>
              <a:rPr lang="en-US" sz="3000" dirty="0"/>
              <a:t>is concerned with computer </a:t>
            </a:r>
          </a:p>
          <a:p>
            <a:pPr marL="0" indent="0">
              <a:lnSpc>
                <a:spcPct val="100000"/>
              </a:lnSpc>
              <a:buNone/>
              <a:defRPr/>
            </a:pPr>
            <a:r>
              <a:rPr lang="en-US" sz="3000" dirty="0"/>
              <a:t>    programs that automatically improve their </a:t>
            </a:r>
          </a:p>
          <a:p>
            <a:pPr marL="0" indent="0">
              <a:lnSpc>
                <a:spcPct val="100000"/>
              </a:lnSpc>
              <a:buNone/>
              <a:defRPr/>
            </a:pPr>
            <a:r>
              <a:rPr lang="en-US" sz="3000" dirty="0"/>
              <a:t>   performance through experience.</a:t>
            </a:r>
          </a:p>
          <a:p>
            <a:pPr>
              <a:defRPr/>
            </a:pPr>
            <a:endParaRPr lang="en-US" sz="3000" dirty="0"/>
          </a:p>
          <a:p>
            <a:pPr>
              <a:defRPr/>
            </a:pPr>
            <a:endParaRPr lang="en-US" sz="4000" dirty="0"/>
          </a:p>
          <a:p>
            <a:pPr>
              <a:defRPr/>
            </a:pPr>
            <a:endParaRPr lang="en-US" sz="4000" dirty="0"/>
          </a:p>
          <a:p>
            <a:pPr>
              <a:defRPr/>
            </a:pPr>
            <a:endParaRPr lang="en-US" sz="4000" dirty="0"/>
          </a:p>
          <a:p>
            <a:pPr>
              <a:defRPr/>
            </a:pPr>
            <a:endParaRPr lang="en-US" sz="4000" dirty="0"/>
          </a:p>
          <a:p>
            <a:pPr>
              <a:defRPr/>
            </a:pPr>
            <a:endParaRPr lang="en-US" sz="4000" dirty="0"/>
          </a:p>
        </p:txBody>
      </p:sp>
      <p:sp>
        <p:nvSpPr>
          <p:cNvPr id="14339" name="Rectangle 5"/>
          <p:cNvSpPr>
            <a:spLocks noGrp="1" noChangeArrowheads="1"/>
          </p:cNvSpPr>
          <p:nvPr>
            <p:ph type="title"/>
          </p:nvPr>
        </p:nvSpPr>
        <p:spPr/>
        <p:txBody>
          <a:bodyPr/>
          <a:lstStyle/>
          <a:p>
            <a:r>
              <a:rPr lang="en-US" altLang="ru-RU" b="1" dirty="0">
                <a:solidFill>
                  <a:schemeClr val="accent1">
                    <a:lumMod val="75000"/>
                  </a:schemeClr>
                </a:solidFill>
              </a:rPr>
              <a:t>Machine Learning definition</a:t>
            </a:r>
          </a:p>
        </p:txBody>
      </p:sp>
      <p:pic>
        <p:nvPicPr>
          <p:cNvPr id="2" name="Picture 1"/>
          <p:cNvPicPr>
            <a:picLocks noChangeAspect="1"/>
          </p:cNvPicPr>
          <p:nvPr/>
        </p:nvPicPr>
        <p:blipFill>
          <a:blip r:embed="rId3"/>
          <a:stretch>
            <a:fillRect/>
          </a:stretch>
        </p:blipFill>
        <p:spPr>
          <a:xfrm>
            <a:off x="8980617" y="2966801"/>
            <a:ext cx="2782887" cy="3261004"/>
          </a:xfrm>
          <a:prstGeom prst="rect">
            <a:avLst/>
          </a:prstGeom>
        </p:spPr>
      </p:pic>
    </p:spTree>
    <p:extLst>
      <p:ext uri="{BB962C8B-B14F-4D97-AF65-F5344CB8AC3E}">
        <p14:creationId xmlns:p14="http://schemas.microsoft.com/office/powerpoint/2010/main" val="429485113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type="body" idx="1"/>
          </p:nvPr>
        </p:nvSpPr>
        <p:spPr>
          <a:xfrm>
            <a:off x="1016000" y="1371601"/>
            <a:ext cx="10261600" cy="5135033"/>
          </a:xfrm>
        </p:spPr>
        <p:txBody>
          <a:bodyPr rtlCol="0">
            <a:normAutofit/>
          </a:bodyPr>
          <a:lstStyle/>
          <a:p>
            <a:pPr>
              <a:defRPr/>
            </a:pPr>
            <a:r>
              <a:rPr lang="en-US" sz="3000" b="1" dirty="0"/>
              <a:t>Tom Mitchell (1998).  </a:t>
            </a:r>
            <a:r>
              <a:rPr lang="en-US" sz="3000" dirty="0"/>
              <a:t>A computer program is said to </a:t>
            </a:r>
            <a:r>
              <a:rPr lang="en-US" sz="3000" i="1" dirty="0"/>
              <a:t>learn</a:t>
            </a:r>
            <a:r>
              <a:rPr lang="en-US" sz="3000" dirty="0"/>
              <a:t> from experience E with respect to some task T and some performance measure P, if its performance on T, as measured by P, improves with experience E. </a:t>
            </a:r>
          </a:p>
        </p:txBody>
      </p:sp>
      <p:sp>
        <p:nvSpPr>
          <p:cNvPr id="14339" name="Rectangle 5"/>
          <p:cNvSpPr>
            <a:spLocks noGrp="1" noChangeArrowheads="1"/>
          </p:cNvSpPr>
          <p:nvPr>
            <p:ph type="title"/>
          </p:nvPr>
        </p:nvSpPr>
        <p:spPr/>
        <p:txBody>
          <a:bodyPr/>
          <a:lstStyle/>
          <a:p>
            <a:r>
              <a:rPr lang="en-US" altLang="ru-RU" b="1" dirty="0">
                <a:solidFill>
                  <a:schemeClr val="accent1">
                    <a:lumMod val="75000"/>
                  </a:schemeClr>
                </a:solidFill>
              </a:rPr>
              <a:t>Machine Learning definition</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611" y="3223742"/>
            <a:ext cx="8172278" cy="3414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233200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9978"/>
          </a:xfrm>
        </p:spPr>
        <p:txBody>
          <a:bodyPr/>
          <a:lstStyle/>
          <a:p>
            <a:r>
              <a:rPr lang="en-US" dirty="0"/>
              <a:t>Example: Spam Filtering</a:t>
            </a:r>
          </a:p>
        </p:txBody>
      </p:sp>
      <p:pic>
        <p:nvPicPr>
          <p:cNvPr id="7" name="Content Placeholder 6"/>
          <p:cNvPicPr>
            <a:picLocks noGrp="1" noChangeAspect="1"/>
          </p:cNvPicPr>
          <p:nvPr>
            <p:ph idx="1"/>
          </p:nvPr>
        </p:nvPicPr>
        <p:blipFill>
          <a:blip r:embed="rId2"/>
          <a:stretch>
            <a:fillRect/>
          </a:stretch>
        </p:blipFill>
        <p:spPr>
          <a:xfrm>
            <a:off x="331573" y="1495190"/>
            <a:ext cx="7353300" cy="3295650"/>
          </a:xfrm>
          <a:prstGeom prst="rect">
            <a:avLst/>
          </a:prstGeom>
        </p:spPr>
      </p:pic>
      <p:pic>
        <p:nvPicPr>
          <p:cNvPr id="8" name="Picture 3" descr="C:\Users\Samir\Dropbox\ADA\K-means\скачанные файлы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4521201"/>
            <a:ext cx="528320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251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97307"/>
          </a:xfrm>
        </p:spPr>
        <p:txBody>
          <a:bodyPr>
            <a:normAutofit fontScale="90000"/>
          </a:bodyPr>
          <a:lstStyle/>
          <a:p>
            <a:r>
              <a:rPr lang="en-US" dirty="0"/>
              <a:t>Question 1.1.</a:t>
            </a:r>
            <a:br>
              <a:rPr lang="en-US" dirty="0"/>
            </a:br>
            <a:r>
              <a:rPr lang="en-US" dirty="0"/>
              <a:t>Learning to detect credit card fraud. </a:t>
            </a:r>
            <a:br>
              <a:rPr lang="en-US" dirty="0"/>
            </a:br>
            <a:r>
              <a:rPr lang="en-US" dirty="0"/>
              <a:t>What are T, P and E?</a:t>
            </a:r>
          </a:p>
        </p:txBody>
      </p:sp>
      <p:pic>
        <p:nvPicPr>
          <p:cNvPr id="5124" name="Picture 4" descr="https://miro.medium.com/max/1000/0*_6WEDnZubsQfTMl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2518" y="1825625"/>
            <a:ext cx="4879975" cy="2744987"/>
          </a:xfrm>
          <a:prstGeom prst="rect">
            <a:avLst/>
          </a:prstGeom>
          <a:noFill/>
          <a:extLst>
            <a:ext uri="{909E8E84-426E-40DD-AFC4-6F175D3DCCD1}">
              <a14:hiddenFill xmlns:a14="http://schemas.microsoft.com/office/drawing/2010/main">
                <a:solidFill>
                  <a:srgbClr val="FFFFFF"/>
                </a:solidFill>
              </a14:hiddenFill>
            </a:ext>
          </a:extLst>
        </p:spPr>
      </p:pic>
      <p:sp>
        <p:nvSpPr>
          <p:cNvPr id="5" name="Объект 4">
            <a:extLst>
              <a:ext uri="{FF2B5EF4-FFF2-40B4-BE49-F238E27FC236}">
                <a16:creationId xmlns:a16="http://schemas.microsoft.com/office/drawing/2014/main" id="{016ED070-F4B0-484B-9150-62A40FA588DA}"/>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177188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r>
              <a:rPr lang="en-US" dirty="0"/>
              <a:t>Question 1.2. </a:t>
            </a:r>
          </a:p>
        </p:txBody>
      </p:sp>
      <p:sp>
        <p:nvSpPr>
          <p:cNvPr id="3" name="Content Placeholder 2"/>
          <p:cNvSpPr>
            <a:spLocks noGrp="1"/>
          </p:cNvSpPr>
          <p:nvPr>
            <p:ph idx="1"/>
          </p:nvPr>
        </p:nvSpPr>
        <p:spPr/>
        <p:txBody>
          <a:bodyPr/>
          <a:lstStyle/>
          <a:p>
            <a:r>
              <a:rPr lang="en-US" dirty="0"/>
              <a:t>Suppose we feed a learning algorithm a lot of historical weather data, and have it learn to predict weather. What are E, P and T?</a:t>
            </a:r>
          </a:p>
        </p:txBody>
      </p:sp>
      <p:pic>
        <p:nvPicPr>
          <p:cNvPr id="5" name="Picture 4"/>
          <p:cNvPicPr>
            <a:picLocks noChangeAspect="1"/>
          </p:cNvPicPr>
          <p:nvPr/>
        </p:nvPicPr>
        <p:blipFill>
          <a:blip r:embed="rId2"/>
          <a:stretch>
            <a:fillRect/>
          </a:stretch>
        </p:blipFill>
        <p:spPr>
          <a:xfrm>
            <a:off x="114300" y="3151188"/>
            <a:ext cx="11963400" cy="1943100"/>
          </a:xfrm>
          <a:prstGeom prst="rect">
            <a:avLst/>
          </a:prstGeom>
        </p:spPr>
      </p:pic>
    </p:spTree>
    <p:extLst>
      <p:ext uri="{BB962C8B-B14F-4D97-AF65-F5344CB8AC3E}">
        <p14:creationId xmlns:p14="http://schemas.microsoft.com/office/powerpoint/2010/main" val="67812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62012" y="185737"/>
            <a:ext cx="10467975" cy="6486525"/>
          </a:xfrm>
          <a:prstGeom prst="rect">
            <a:avLst/>
          </a:prstGeom>
        </p:spPr>
      </p:pic>
    </p:spTree>
    <p:extLst>
      <p:ext uri="{BB962C8B-B14F-4D97-AF65-F5344CB8AC3E}">
        <p14:creationId xmlns:p14="http://schemas.microsoft.com/office/powerpoint/2010/main" val="197011990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ML Terminology</a:t>
            </a:r>
          </a:p>
        </p:txBody>
      </p:sp>
      <p:sp>
        <p:nvSpPr>
          <p:cNvPr id="3" name="Content Placeholder 2"/>
          <p:cNvSpPr>
            <a:spLocks noGrp="1"/>
          </p:cNvSpPr>
          <p:nvPr>
            <p:ph idx="1"/>
          </p:nvPr>
        </p:nvSpPr>
        <p:spPr/>
        <p:txBody>
          <a:bodyPr>
            <a:normAutofit fontScale="92500" lnSpcReduction="10000"/>
          </a:bodyPr>
          <a:lstStyle/>
          <a:p>
            <a:r>
              <a:rPr lang="en-US" dirty="0"/>
              <a:t>Labels</a:t>
            </a:r>
          </a:p>
          <a:p>
            <a:pPr lvl="1"/>
            <a:r>
              <a:rPr lang="en-US" dirty="0"/>
              <a:t>A </a:t>
            </a:r>
            <a:r>
              <a:rPr lang="en-US" b="1" dirty="0"/>
              <a:t>label</a:t>
            </a:r>
            <a:r>
              <a:rPr lang="en-US" dirty="0"/>
              <a:t> is the thing we're predicting. </a:t>
            </a:r>
          </a:p>
          <a:p>
            <a:r>
              <a:rPr lang="en-US" dirty="0"/>
              <a:t>Features</a:t>
            </a:r>
          </a:p>
          <a:p>
            <a:pPr lvl="1"/>
            <a:r>
              <a:rPr lang="en-US" dirty="0"/>
              <a:t>A </a:t>
            </a:r>
            <a:r>
              <a:rPr lang="en-US" b="1" dirty="0"/>
              <a:t>feature</a:t>
            </a:r>
            <a:r>
              <a:rPr lang="en-US" dirty="0"/>
              <a:t> is an input variable</a:t>
            </a:r>
          </a:p>
          <a:p>
            <a:r>
              <a:rPr lang="en-US" dirty="0"/>
              <a:t>Examples or samples</a:t>
            </a:r>
          </a:p>
          <a:p>
            <a:pPr lvl="1"/>
            <a:r>
              <a:rPr lang="en-US" dirty="0"/>
              <a:t>An </a:t>
            </a:r>
            <a:r>
              <a:rPr lang="en-US" b="1" dirty="0"/>
              <a:t>example</a:t>
            </a:r>
            <a:r>
              <a:rPr lang="en-US" dirty="0"/>
              <a:t> is a particular instance of data, </a:t>
            </a:r>
            <a:r>
              <a:rPr lang="en-US" b="1" dirty="0"/>
              <a:t>x</a:t>
            </a:r>
            <a:r>
              <a:rPr lang="en-US" dirty="0"/>
              <a:t>. </a:t>
            </a:r>
          </a:p>
          <a:p>
            <a:pPr lvl="2"/>
            <a:r>
              <a:rPr lang="en-US" dirty="0"/>
              <a:t>labeled examples. A </a:t>
            </a:r>
            <a:r>
              <a:rPr lang="en-US" b="1" dirty="0"/>
              <a:t>labeled example</a:t>
            </a:r>
            <a:r>
              <a:rPr lang="en-US" dirty="0"/>
              <a:t> includes both feature(s) and the label. </a:t>
            </a:r>
          </a:p>
          <a:p>
            <a:pPr lvl="2"/>
            <a:r>
              <a:rPr lang="en-US" dirty="0"/>
              <a:t>unlabeled examples. An </a:t>
            </a:r>
            <a:r>
              <a:rPr lang="en-US" b="1" dirty="0"/>
              <a:t>unlabeled example</a:t>
            </a:r>
            <a:r>
              <a:rPr lang="en-US" dirty="0"/>
              <a:t> contains features but not the label. </a:t>
            </a:r>
          </a:p>
          <a:p>
            <a:r>
              <a:rPr lang="en-US" dirty="0"/>
              <a:t>Models</a:t>
            </a:r>
          </a:p>
          <a:p>
            <a:pPr lvl="1"/>
            <a:r>
              <a:rPr lang="en-US" dirty="0"/>
              <a:t>A model defines the relationship between features and label.</a:t>
            </a:r>
          </a:p>
          <a:p>
            <a:pPr lvl="2"/>
            <a:r>
              <a:rPr lang="en-US" b="1" dirty="0"/>
              <a:t>Training</a:t>
            </a:r>
            <a:r>
              <a:rPr lang="en-US" dirty="0"/>
              <a:t> means creating or </a:t>
            </a:r>
            <a:r>
              <a:rPr lang="en-US" b="1" dirty="0"/>
              <a:t>learning</a:t>
            </a:r>
            <a:r>
              <a:rPr lang="en-US" dirty="0"/>
              <a:t> the model.</a:t>
            </a:r>
          </a:p>
          <a:p>
            <a:pPr lvl="2"/>
            <a:r>
              <a:rPr lang="en-US" b="1" dirty="0"/>
              <a:t>Inference</a:t>
            </a:r>
            <a:r>
              <a:rPr lang="en-US" dirty="0"/>
              <a:t> means applying the trained model to unlabeled examples. </a:t>
            </a:r>
          </a:p>
          <a:p>
            <a:pPr lvl="2"/>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5829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1)},y^{(1)}), (x^{(2)}, y^{(2)}), (x^{(3)}, y^{(3)}), \dots , (x^{(m)}, y^{(m)})\}&#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1)}, x^{(2)}, x^{(3)}, \dots, x^{(m)} \}&#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3995</TotalTime>
  <Words>909</Words>
  <Application>Microsoft Office PowerPoint</Application>
  <PresentationFormat>Широкоэкранный</PresentationFormat>
  <Paragraphs>97</Paragraphs>
  <Slides>29</Slides>
  <Notes>5</Notes>
  <HiddenSlides>0</HiddenSlides>
  <MMClips>0</MMClips>
  <ScaleCrop>false</ScaleCrop>
  <HeadingPairs>
    <vt:vector size="8" baseType="variant">
      <vt:variant>
        <vt:lpstr>Использованные шрифты</vt:lpstr>
      </vt:variant>
      <vt:variant>
        <vt:i4>3</vt:i4>
      </vt:variant>
      <vt:variant>
        <vt:lpstr>Тема</vt:lpstr>
      </vt:variant>
      <vt:variant>
        <vt:i4>1</vt:i4>
      </vt:variant>
      <vt:variant>
        <vt:lpstr>Внедренные серверы OLE</vt:lpstr>
      </vt:variant>
      <vt:variant>
        <vt:i4>1</vt:i4>
      </vt:variant>
      <vt:variant>
        <vt:lpstr>Заголовки слайдов</vt:lpstr>
      </vt:variant>
      <vt:variant>
        <vt:i4>29</vt:i4>
      </vt:variant>
    </vt:vector>
  </HeadingPairs>
  <TitlesOfParts>
    <vt:vector size="34" baseType="lpstr">
      <vt:lpstr>Arial</vt:lpstr>
      <vt:lpstr>Calibri</vt:lpstr>
      <vt:lpstr>Calibri Light</vt:lpstr>
      <vt:lpstr>Office Theme</vt:lpstr>
      <vt:lpstr>Microsoft Excel Chart</vt:lpstr>
      <vt:lpstr>Machine Learning</vt:lpstr>
      <vt:lpstr>Machine Learning definition</vt:lpstr>
      <vt:lpstr>Machine Learning definition</vt:lpstr>
      <vt:lpstr>Machine Learning definition</vt:lpstr>
      <vt:lpstr>Example: Spam Filtering</vt:lpstr>
      <vt:lpstr>Question 1.1. Learning to detect credit card fraud.  What are T, P and E?</vt:lpstr>
      <vt:lpstr>Question 1.2. </vt:lpstr>
      <vt:lpstr>Презентация PowerPoint</vt:lpstr>
      <vt:lpstr>Key ML Terminology</vt:lpstr>
      <vt:lpstr>Презентация PowerPoint</vt:lpstr>
      <vt:lpstr>Key types of Machine Learning problems </vt:lpstr>
      <vt:lpstr>Презентация PowerPoint</vt:lpstr>
      <vt:lpstr>Презентация PowerPoint</vt:lpstr>
      <vt:lpstr>Презентация PowerPoint</vt:lpstr>
      <vt:lpstr>Презентация PowerPoint</vt:lpstr>
      <vt:lpstr>1.3. Supervised or Unsupervised?</vt:lpstr>
      <vt:lpstr>1.4.Supervised or Unsupervised?</vt:lpstr>
      <vt:lpstr>1.5.Supervised or Unsupervised?</vt:lpstr>
      <vt:lpstr>1.6. Supervised or Unsupervised?</vt:lpstr>
      <vt:lpstr>1.7. Supervised or Unsupervised?</vt:lpstr>
      <vt:lpstr>1.8. Supervised or Unsupervised?</vt:lpstr>
      <vt:lpstr>Презентация PowerPoint</vt:lpstr>
      <vt:lpstr>Презентация PowerPoint</vt:lpstr>
      <vt:lpstr>Key types of Machine Learning problems </vt:lpstr>
      <vt:lpstr>Презентация PowerPoint</vt:lpstr>
      <vt:lpstr>Презентация PowerPoint</vt:lpstr>
      <vt:lpstr>1.10. Classification or Regression?</vt:lpstr>
      <vt:lpstr>1.11. Classification or Regression?</vt:lpstr>
      <vt:lpstr> 1.12. Classification or Regression?</vt:lpstr>
    </vt:vector>
  </TitlesOfParts>
  <Company>ADA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Samir Rustamov</dc:creator>
  <cp:lastModifiedBy>Samir Rustamov</cp:lastModifiedBy>
  <cp:revision>74</cp:revision>
  <dcterms:created xsi:type="dcterms:W3CDTF">2017-09-09T12:53:56Z</dcterms:created>
  <dcterms:modified xsi:type="dcterms:W3CDTF">2020-09-12T06:03:43Z</dcterms:modified>
</cp:coreProperties>
</file>