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1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9" r:id="rId14"/>
    <p:sldId id="270" r:id="rId15"/>
    <p:sldId id="271" r:id="rId16"/>
    <p:sldId id="273" r:id="rId17"/>
    <p:sldId id="274" r:id="rId18"/>
    <p:sldId id="275" r:id="rId19"/>
    <p:sldId id="281" r:id="rId20"/>
    <p:sldId id="277" r:id="rId21"/>
    <p:sldId id="282" r:id="rId22"/>
    <p:sldId id="278" r:id="rId23"/>
    <p:sldId id="279" r:id="rId24"/>
    <p:sldId id="283" r:id="rId25"/>
    <p:sldId id="284" r:id="rId26"/>
    <p:sldId id="298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ublic\Documents\ml-class\lectures-slides\assets\portland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B9-4418-B9C9-E25F01B71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751040"/>
        <c:axId val="205753728"/>
      </c:scatterChart>
      <c:valAx>
        <c:axId val="20575104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205753728"/>
        <c:crosses val="autoZero"/>
        <c:crossBetween val="midCat"/>
      </c:valAx>
      <c:valAx>
        <c:axId val="20575372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20575104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19598 8212 1985,'0'-25'801,"-25"25"961,25-27 64,0 27-417,0 0-224,0 0-128,0 0-128,0 0 32,0 0-257,0 0-223,0 0-417,0 0-64,0 0 288,25 27-32,2-2 225,0 29-193,-1-1 97,1 1-97,-2-2-32,29 2-128,-27 25 32,-1-26-128,0-26 64,0 25-128,1-25 32,1 0-64,-1-1-128,-27 0-480,24-26-449,-24 0-1090,0 0-960,0 0-3619</inkml:trace>
  <inkml:trace contextRef="#ctx0" brushRef="#br0" timeOffset="433.024">19678 8690 5701,'0'0'1153,"-26"0"160,26 0-416,0 0-128,0 0-161,-27 0-415,27 0-1,0-26 96,-27 26 225,27-26 127,0 26-223,0-27-193,0-26-128,0 26 0,0-25-96,0-2 0,0 2 0,0-2 64,-25 1-96,25 27 288,0-27 161,25 53-129,-25-27-192,0 27-96,27-26 32,-27 26-32,27 0 64,-1 0-64,1-27 32,-2 27-64,2 0 0,0 0-32,0 0-256,25 27-545,-26-27-705,1 26-672,1-26-2338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07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23257 5948 256,'0'0'544,"0"0"385,0 0-32,-25 0-96,25 0 32,0 0-129,0 0 1,0 0-353,0 0 289,0 0 128,-27 0 31,27 0-127,0 0-64,0 25-65,-26-25 129,26 0-97,-27 0 97,27 0-225,0 0-224,0 0 33,0 0 31,-27 0 32,27 0-31,0 0 127,27 0-96,-27 0 1,0 0-225,0 0 64,0 0-64,0 0 128,0 0-32,27 0-64,-27 0 1,26-25-33,26 25-32,2 0-64,24-27 0,2 27-128,-1-25 31,26-2 65,3-1 32,-2 2 0,-1 0 0,27 26-32,-25-26 0,-27 26-96,-2 0-320,-24 0-609,-28 0 192,0 0 577,-26 0-385,0 0-96,-26 0-480,0 0-961,-1 26-288,-26-26-2275</inkml:trace>
  <inkml:trace contextRef="#ctx0" brushRef="#br0" timeOffset="527.029">23576 5604 2146,'27'-27'4035,"-27"27"-3490,0-26 1473,26 26 256,-26 0-929,0 0-640,0 0 0,0 0-193,-26 26-480,-1-26-64,-28 52 32,31-25 0,-30 26 0,0 1-32,2-2 0,-1-26-128,26 29 32,2-30 64,-2 2 64,27-2 64,0-25-64,0 0-32,0 28 96,0-28 64,0 0 64,27 0 64,-2 27 161,29-27-33,-1 0-96,-1 25-160,1-25-64,26 0-64,-24 27-192,-5-27-320,5 0-513,-28 27-641,-1-27-1377,0 26-5028</inkml:trace>
  <inkml:trace contextRef="#ctx0" brushRef="#br0" timeOffset="3834.219">11241 5551 7431,'-26'0'960,"26"0"578,0 0-353,0 0-416,0 0-353,0 0 129,0 0 223,26 26-95,1 1-225,0-2-191,-2 2 95,28 26-160,-26 1-96,52 24-64,-26-23 32,-1 22 0,28-22-32,-28-3-32,3 1 0,-29 1-96,1-29 32,25 2-128,-52 26-224,27-26-321,-1-27-640,-26 26-1282,0 1-1601</inkml:trace>
  <inkml:trace contextRef="#ctx0" brushRef="#br0" timeOffset="4339.2469">11187 6397 5765,'0'0'865,"-24"0"-513,24-25 321,0 25 512,0 0-384,0-27-97,0 27-255,0-26 127,0-1-159,0 0-65,0 27-128,0-26-64,0-26-128,0 25 32,24 0 33,-24-26-33,0 1 64,0-28-32,0 28 32,0-3-64,0-23-32,0 24-32,-24 1 64,24 1 96,0-1 0,0 53 321,0-27-289,0 27-64,24 0 0,4 0 193,-2 27-193,28-27-32,-29 26-32,28-26 32,26 27-32,-26-27-32,26 25 64,1-25-32,-28 0-96,3 0-384,-2 0-545,-29 0-1377,-24-25-2755</inkml:trace>
  <inkml:trace contextRef="#ctx0" brushRef="#br1" timeOffset="25415.453">4783 12016 6598,'0'0'2338,"0"0"-1441,0 0 1249,0 0 160,0 0-1345,0 25-769,0 2-32,0 26 161,0 27 159,0 0-128,0-1-127,0 1-97,0-1-32,0-26-32,0-1-96,0 1-32,0-26-128,25 0-321,-25-1-384,27-26-608,-27-26-1442,0 26-2722</inkml:trace>
  <inkml:trace contextRef="#ctx0" brushRef="#br1" timeOffset="25725.471">4571 12201 12619,'-27'26'321,"27"-26"-353,0-26 736,0 26 706,27 0-1090,-27-28-224,26 3-32,28-2 0,-29 1 0,28-1-32,-26 0 32,0 2-64,-2-3 0,2 3-32,-1 25-32,1 0-32,1 25 64,-28 3 96,24 24 64,3 1-32,-27-1-64,28 2-64,-2 0-64,1-2-256,-3-25-1025,4-2-2819</inkml:trace>
  <inkml:trace contextRef="#ctx0" brushRef="#br1" timeOffset="26172.496">4200 13287 13004,'0'53'-64,"0"-1"64,0-24 256,27 25 353,-27-27-449,25 27-160,-25-26-128,27-1-193,-27-26-672,0 27-1025,26-27-1281</inkml:trace>
  <inkml:trace contextRef="#ctx0" brushRef="#br1" timeOffset="26455.513">4332 13101 10730,'79'0'704,"-53"0"-415,29 0 95,-3 0 225,-25 0-129,-1 27-128,1 26-159,0-26-1,-27 25 96,-27 1 449,0 26 127,1-26-31,-1 29-224,27-57-417,-25 2 256,25-1-416,0 1-160,25-27 160,2 27 0,26-27-288,-1 0-96,-25-27-225,26 27-480,-1-27-1473,1 27-3428</inkml:trace>
  <inkml:trace contextRef="#ctx0" brushRef="#br1" timeOffset="26886.537">5072 13155 11659,'0'0'64,"0"0"0,0 0 865,28-27-257,-1 0-544,-27 27-128,26-25 0,1 25 0,-27 0 0,0 0-32,0 0-256,-27 0 0,1 25 64,-1 2 159,-25 0 33,25-1 32,1 26 0,26-25 97,0 26 31,0-26 32,26 0-64,1-2 128,25 3 0,1-3-128,-26-25-64,25 28 32,-25-28-64,-1 0 65,-26 0 95,0 0 576,0 26 33,-26-26-545,-1 28-160,-25-28-160,25 25-320,-26-25-673,25 27-993,28-27-1025,-24 0-2050</inkml:trace>
  <inkml:trace contextRef="#ctx0" brushRef="#br1" timeOffset="27197.555">5577 13101 10730,'27'0'1025,"-27"0"-2146,-27 27 928,27 26 1218,-26-26-320,26 25-609,0 1-64,0 1 256,26-29-31,1 3-65,25-3-32,1-25-64,-26 0 192,25-25 257,1-3 192,-26 3-257,-2-29 353,2 1-257,-27 26-31,0-25-193,-27 26 33,-25-28-482,-1 54-191,-26-25-96,-2 50-289,4 2-1985,-2 0-5606</inkml:trace>
  <inkml:trace contextRef="#ctx0" brushRef="#br1" timeOffset="28827.648">4808 11856 10826,'0'0'1281,"0"0"-1441,0 0 192,0-27 384,0 27 33,0 0-481,0-25 64,0 25-32,0-27 96,0 27-224,0-28-1538,0 3-3235</inkml:trace>
  <inkml:trace contextRef="#ctx0" brushRef="#br1" timeOffset="28986.657">4808 11220 10762,'-25'-52'384,"25"25"-416,-27-26 224,27 26-96,0-25-544,-27 24-1538,27-24-512,0-1-866</inkml:trace>
  <inkml:trace contextRef="#ctx0" brushRef="#br1" timeOffset="29144.666">4783 10345 3331,'0'-78'3971,"-27"24"-3490,27 28 63,0-1-448,0-25-320,-27 24-416,27 3-321,0-29-128,0 28-257,0-1-864</inkml:trace>
  <inkml:trace contextRef="#ctx0" brushRef="#br1" timeOffset="29296.675">4703 9499 10281,'0'-80'1025,"0"53"-833,-27-25 225,27-3 384,0 30-609,0-28-737,0 26-1345,0-26-800,0 27-930</inkml:trace>
  <inkml:trace contextRef="#ctx0" brushRef="#br1" timeOffset="29433.683">4676 8703 1889,'0'-27'6534,"0"0"-6501,0 2-33,0 25 416,0 0 64,0-27-640,0 27-673,0 0-224,0 0-3491</inkml:trace>
  <inkml:trace contextRef="#ctx0" brushRef="#br1" timeOffset="29612.693">4756 8544 10313,'0'0'128,"0"0"-96,-27 0 225,27-27 511,0 27-736,0 0-352,0 0-609,0 0-192,0 0-512,0 0-1442</inkml:trace>
  <inkml:trace contextRef="#ctx0" brushRef="#br1" timeOffset="29714.6989">4651 8491 448,'-27'0'480,"0"0"-319,27 0-738</inkml:trace>
  <inkml:trace contextRef="#ctx0" brushRef="#br1" timeOffset="29944.712">4387 8517 160,'-55'0'1569,"28"0"-736,1 0-353,-1 0 129,2 0-161,-2-26-191,0 26-385,1 0-673,-1 0-320,2 0 384,-2 0 225,27 0-1,-27 0 225</inkml:trace>
  <inkml:trace contextRef="#ctx0" brushRef="#br1" timeOffset="31229.786">4279 8465 11530,'0'0'1474,"0"0"-1346,0 0 1121,0-26 609,0 26-993,0 0-801,0 0 32,-27 0 0,27-27-224,-25 27-449,-2 0-288,0 0-127,1 0-290,-1 0-704,2 0-384,-29 27-577,28-27-1889</inkml:trace>
  <inkml:trace contextRef="#ctx0" brushRef="#br1" timeOffset="31350.793">3539 8544 6245,'-27'-27'0,"27"27"-2722</inkml:trace>
  <inkml:trace contextRef="#ctx0" brushRef="#br1" timeOffset="31568.805">2851 8491 3779,'-54'-26'-897,"26"26"545,-22 0 320,22 0 352,-26 0-288,30 0-736</inkml:trace>
  <inkml:trace contextRef="#ctx0" brushRef="#br1" timeOffset="31935.826">2084 8517 5765,'0'0'3107,"0"0"-2146,24 0 736,3 0-800,1-26 64,25 26-512,-1-26-417,1 26-32,-1 0-64,28 0-353,-28 0-800,2 0-1217,-28 0-3780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E6222-188F-4CEE-BC8F-641D781D446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789EF-3CCC-4A34-98BD-884EBD4E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EEFC373-34EA-4514-86CD-22EBD2B4BA8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3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2792C22-4746-4DC9-B7C6-69FBFB2EE71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0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821-BD3E-44F6-92E4-161A50B60A5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6F88-6E3A-4F36-AFFF-0AF6BAB7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ocal_maximum" TargetMode="External"/><Relationship Id="rId3" Type="http://schemas.openxmlformats.org/officeDocument/2006/relationships/hyperlink" Target="https://en.wikipedia.org/wiki/Iterative_algorithm" TargetMode="External"/><Relationship Id="rId7" Type="http://schemas.openxmlformats.org/officeDocument/2006/relationships/hyperlink" Target="https://en.wikipedia.org/wiki/Gradient" TargetMode="External"/><Relationship Id="rId12" Type="http://schemas.openxmlformats.org/officeDocument/2006/relationships/image" Target="../media/image26.jpeg"/><Relationship Id="rId2" Type="http://schemas.openxmlformats.org/officeDocument/2006/relationships/hyperlink" Target="https://en.wikipedia.org/wiki/Category:First_order_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ocal_minimum" TargetMode="External"/><Relationship Id="rId11" Type="http://schemas.openxmlformats.org/officeDocument/2006/relationships/hyperlink" Target="https://en.wikipedia.org/wiki/Gradient_descent" TargetMode="External"/><Relationship Id="rId5" Type="http://schemas.openxmlformats.org/officeDocument/2006/relationships/hyperlink" Target="https://en.wikipedia.org/wiki/Algorithm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s://en.wikipedia.org/wiki/Mathematical_optimization" TargetMode="External"/><Relationship Id="rId9" Type="http://schemas.openxmlformats.org/officeDocument/2006/relationships/hyperlink" Target="https://en.wikipedia.org/wiki/Augustin-Louis_Cauchy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0.png"/><Relationship Id="rId7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Mathematical_optimization" TargetMode="External"/><Relationship Id="rId5" Type="http://schemas.openxmlformats.org/officeDocument/2006/relationships/hyperlink" Target="https://en.wikipedia.org/wiki/Iterative_algorithm" TargetMode="External"/><Relationship Id="rId10" Type="http://schemas.openxmlformats.org/officeDocument/2006/relationships/image" Target="../media/image58.png"/><Relationship Id="rId4" Type="http://schemas.openxmlformats.org/officeDocument/2006/relationships/hyperlink" Target="https://en.wikipedia.org/wiki/Category:First_order_methods" TargetMode="Externa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5.xml"/><Relationship Id="rId7" Type="http://schemas.openxmlformats.org/officeDocument/2006/relationships/image" Target="../media/image61.png"/><Relationship Id="rId12" Type="http://schemas.openxmlformats.org/officeDocument/2006/relationships/hyperlink" Target="https://www.coursera.org/learn/machine-learning" TargetMode="Externa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0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6.xml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9.xml"/><Relationship Id="rId7" Type="http://schemas.openxmlformats.org/officeDocument/2006/relationships/image" Target="../media/image9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9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10.xml"/><Relationship Id="rId9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6.emf"/><Relationship Id="rId3" Type="http://schemas.openxmlformats.org/officeDocument/2006/relationships/tags" Target="../tags/tag13.xml"/><Relationship Id="rId7" Type="http://schemas.openxmlformats.org/officeDocument/2006/relationships/image" Target="../media/image92.png"/><Relationship Id="rId12" Type="http://schemas.openxmlformats.org/officeDocument/2006/relationships/customXml" Target="../ink/ink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1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14.xml"/><Relationship Id="rId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17.xml"/><Relationship Id="rId7" Type="http://schemas.openxmlformats.org/officeDocument/2006/relationships/image" Target="../media/image9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3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18.xml"/><Relationship Id="rId9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21.xml"/><Relationship Id="rId7" Type="http://schemas.openxmlformats.org/officeDocument/2006/relationships/image" Target="../media/image9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5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22.xml"/><Relationship Id="rId9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25.xml"/><Relationship Id="rId7" Type="http://schemas.openxmlformats.org/officeDocument/2006/relationships/image" Target="../media/image9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97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26.xml"/><Relationship Id="rId9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29.xml"/><Relationship Id="rId7" Type="http://schemas.openxmlformats.org/officeDocument/2006/relationships/image" Target="../media/image10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99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30.xml"/><Relationship Id="rId9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33.xml"/><Relationship Id="rId7" Type="http://schemas.openxmlformats.org/officeDocument/2006/relationships/image" Target="../media/image10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1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34.xml"/><Relationship Id="rId9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09.emf"/><Relationship Id="rId3" Type="http://schemas.openxmlformats.org/officeDocument/2006/relationships/tags" Target="../tags/tag37.xml"/><Relationship Id="rId7" Type="http://schemas.openxmlformats.org/officeDocument/2006/relationships/image" Target="../media/image104.png"/><Relationship Id="rId12" Type="http://schemas.openxmlformats.org/officeDocument/2006/relationships/customXml" Target="../ink/ink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03.png"/><Relationship Id="rId11" Type="http://schemas.openxmlformats.org/officeDocument/2006/relationships/image" Target="../media/image8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7.png"/><Relationship Id="rId4" Type="http://schemas.openxmlformats.org/officeDocument/2006/relationships/tags" Target="../tags/tag38.xml"/><Relationship Id="rId9" Type="http://schemas.openxmlformats.org/officeDocument/2006/relationships/image" Target="../media/image86.png"/><Relationship Id="rId14" Type="http://schemas.openxmlformats.org/officeDocument/2006/relationships/hyperlink" Target="https://xavierbourretsicotte.github.io/animation_ridge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" TargetMode="External"/><Relationship Id="rId2" Type="http://schemas.openxmlformats.org/officeDocument/2006/relationships/hyperlink" Target="http://cs229.stanford.edu/notes2019fall/cs229-notes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Linear Regression </a:t>
            </a: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one variable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27214" y="6314548"/>
            <a:ext cx="1173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slides taken from Andrew Ng’s Machine Learning course  </a:t>
            </a:r>
            <a:r>
              <a:rPr lang="en-US" dirty="0" smtClean="0">
                <a:hlinkClick r:id="rId2"/>
              </a:rPr>
              <a:t>https://www.coursera.org/learn/machine-learning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1708151" y="1411817"/>
            <a:ext cx="882014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endParaRPr lang="ru-RU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az-Latn-AZ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ssume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 are using the training set given </a:t>
            </a:r>
            <a:r>
              <a:rPr lang="az-Latn-AZ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Recall our definition of the cost function was </a:t>
            </a:r>
            <a:endParaRPr lang="ru-RU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523710" y="-261609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025040" y="4260447"/>
            <a:ext cx="3456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 J(0,1)? </a:t>
            </a:r>
            <a:endParaRPr lang="ru-RU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8" name="Picture 2" descr="http://cache2.asset-cache.net/xd/483228707.jpg?v=1&amp;c=IWSAsset&amp;k=2&amp;d=62CA815BFB1CE4808E8C36CD1BA227A873E7DAAD5CA538694067C45A037B689A187BBABC951737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84" y="4724400"/>
            <a:ext cx="379306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D4BF67-4B48-4FED-A171-8F5AC1964920}"/>
              </a:ext>
            </a:extLst>
          </p:cNvPr>
          <p:cNvGraphicFramePr>
            <a:graphicFrameLocks noGrp="1"/>
          </p:cNvGraphicFramePr>
          <p:nvPr/>
        </p:nvGraphicFramePr>
        <p:xfrm>
          <a:off x="9347201" y="3632200"/>
          <a:ext cx="1758952" cy="230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87"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 dirty="0"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  <a:endParaRPr lang="ru-RU" sz="2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 dirty="0">
                          <a:effectLst/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15"/>
                        </a:spcAft>
                      </a:pPr>
                      <a:r>
                        <a:rPr lang="en-US" sz="21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4968" marR="74968" marT="15244" marB="1524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810" y="2912040"/>
                <a:ext cx="7679489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" y="2912040"/>
                <a:ext cx="7679489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15446" y="3875834"/>
                <a:ext cx="2080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46" y="3875834"/>
                <a:ext cx="20808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934885" y="2609851"/>
            <a:ext cx="3845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J(0,1)=0.5</a:t>
            </a:r>
            <a:endParaRPr lang="ru-RU" altLang="en-US" sz="3600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9" name="Picture 6" descr="http://www.homecaredaily.com/wp-content/uploads/2013/01/figure_check_mark_celebrate_anim_300_clr_361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018" y="10371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" descr="http://childcancerinfo.ir/wp-content/uploads/2015/10/book-el-520x2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4" y="5374218"/>
            <a:ext cx="3096683" cy="145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1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110960"/>
            <a:ext cx="10515600" cy="1325563"/>
          </a:xfrm>
        </p:spPr>
        <p:txBody>
          <a:bodyPr/>
          <a:lstStyle/>
          <a:p>
            <a:r>
              <a:rPr lang="en-US" u="sng" dirty="0" smtClean="0"/>
              <a:t>Linear Regression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3"/>
              <p:cNvSpPr txBox="1">
                <a:spLocks noChangeArrowheads="1"/>
              </p:cNvSpPr>
              <p:nvPr/>
            </p:nvSpPr>
            <p:spPr bwMode="auto">
              <a:xfrm>
                <a:off x="602035" y="1369198"/>
                <a:ext cx="10681855" cy="476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803275" indent="-80327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 smtClean="0"/>
                  <a:t>Idea: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so </a:t>
                </a:r>
                <a:r>
                  <a:rPr lang="en-US" altLang="en-US" sz="24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/>
                  <a:t>  </a:t>
                </a:r>
                <a:r>
                  <a:rPr lang="en-US" altLang="en-US" sz="2400" dirty="0" smtClean="0"/>
                  <a:t>is </a:t>
                </a:r>
                <a:r>
                  <a:rPr lang="en-US" altLang="en-US" sz="2400" dirty="0"/>
                  <a:t>close to </a:t>
                </a:r>
                <a:r>
                  <a:rPr lang="en-US" altLang="en-US" sz="2400" dirty="0" smtClean="0"/>
                  <a:t>for </a:t>
                </a:r>
                <a:r>
                  <a:rPr lang="en-US" altLang="en-US" sz="2400" dirty="0"/>
                  <a:t>our training </a:t>
                </a:r>
                <a:r>
                  <a:rPr lang="en-US" altLang="en-US" sz="2400" dirty="0" smtClean="0"/>
                  <a:t>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035" y="1369198"/>
                <a:ext cx="10681855" cy="476990"/>
              </a:xfrm>
              <a:prstGeom prst="rect">
                <a:avLst/>
              </a:prstGeom>
              <a:blipFill>
                <a:blip r:embed="rId2"/>
                <a:stretch>
                  <a:fillRect l="-913" t="-6410" b="-2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152660" y="2280828"/>
                <a:ext cx="2708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60" y="2280828"/>
                <a:ext cx="270817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31002" y="3982954"/>
                <a:ext cx="623036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02" y="3982954"/>
                <a:ext cx="6230366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687454" y="5433149"/>
            <a:ext cx="1031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Goal</a:t>
            </a:r>
            <a:r>
              <a:rPr lang="en-US" alt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223976" y="5392148"/>
                <a:ext cx="27556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="0" dirty="0" smtClean="0"/>
                  <a:t>in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76" y="5392148"/>
                <a:ext cx="2755646" cy="461665"/>
              </a:xfrm>
              <a:prstGeom prst="rect">
                <a:avLst/>
              </a:prstGeom>
              <a:blipFill>
                <a:blip r:embed="rId5"/>
                <a:stretch>
                  <a:fillRect l="-354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52660" y="5695300"/>
                <a:ext cx="95591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60" y="5695300"/>
                <a:ext cx="9559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37636" y="4300071"/>
            <a:ext cx="2275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smtClean="0"/>
              <a:t>Cost Function:</a:t>
            </a:r>
            <a:endParaRPr lang="en-US" altLang="en-US" sz="2800" dirty="0"/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687454" y="2160355"/>
            <a:ext cx="2143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Hypothesis: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65369" y="3104426"/>
            <a:ext cx="21891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23976" y="3212653"/>
                <a:ext cx="10803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76" y="3212653"/>
                <a:ext cx="108036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3" descr="Image result for Linear regression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06" y="2134395"/>
            <a:ext cx="3503694" cy="233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b="1" dirty="0" smtClean="0"/>
                  <a:t>Gradient descent</a:t>
                </a:r>
                <a:r>
                  <a:rPr lang="en-US" sz="1800" dirty="0"/>
                  <a:t> is a </a:t>
                </a:r>
                <a:r>
                  <a:rPr lang="en-US" sz="1800" dirty="0">
                    <a:hlinkClick r:id="rId2" tooltip="Category:First order methods"/>
                  </a:rPr>
                  <a:t>first-order</a:t>
                </a:r>
                <a:r>
                  <a:rPr lang="en-US" sz="1800" dirty="0"/>
                  <a:t> </a:t>
                </a:r>
                <a:r>
                  <a:rPr lang="en-US" sz="1800" dirty="0">
                    <a:hlinkClick r:id="rId3" tooltip="Iterative algorithm"/>
                  </a:rPr>
                  <a:t>iterative</a:t>
                </a:r>
                <a:r>
                  <a:rPr lang="en-US" sz="1800" dirty="0"/>
                  <a:t> </a:t>
                </a:r>
                <a:r>
                  <a:rPr lang="en-US" sz="1800" dirty="0">
                    <a:hlinkClick r:id="rId4" tooltip="Mathematical optimization"/>
                  </a:rPr>
                  <a:t>optimization</a:t>
                </a:r>
                <a:r>
                  <a:rPr lang="en-US" sz="1800" dirty="0"/>
                  <a:t> </a:t>
                </a:r>
                <a:r>
                  <a:rPr lang="en-US" sz="1800" dirty="0">
                    <a:hlinkClick r:id="rId5" tooltip="Algorithm"/>
                  </a:rPr>
                  <a:t>algorithm</a:t>
                </a:r>
                <a:r>
                  <a:rPr lang="en-US" sz="1800" dirty="0"/>
                  <a:t> for finding the local minimum of a function. To find a </a:t>
                </a:r>
                <a:r>
                  <a:rPr lang="en-US" sz="1800" dirty="0">
                    <a:hlinkClick r:id="rId6" tooltip="Local minimum"/>
                  </a:rPr>
                  <a:t>local minimum</a:t>
                </a:r>
                <a:r>
                  <a:rPr lang="en-US" sz="1800" dirty="0"/>
                  <a:t> of a function using gradient descent, one takes steps proportional to the </a:t>
                </a:r>
                <a:r>
                  <a:rPr lang="en-US" sz="1800" i="1" dirty="0"/>
                  <a:t>negative</a:t>
                </a:r>
                <a:r>
                  <a:rPr lang="en-US" sz="1800" dirty="0"/>
                  <a:t> of the </a:t>
                </a:r>
                <a:r>
                  <a:rPr lang="en-US" sz="1800" dirty="0">
                    <a:hlinkClick r:id="rId7" tooltip="Gradient"/>
                  </a:rPr>
                  <a:t>gradient</a:t>
                </a:r>
                <a:r>
                  <a:rPr lang="en-US" sz="1800" dirty="0"/>
                  <a:t> (or approximate gradient) of the function at the current point. If, instead, one takes steps proportional to the </a:t>
                </a:r>
                <a:r>
                  <a:rPr lang="en-US" sz="1800" i="1" dirty="0"/>
                  <a:t>positive</a:t>
                </a:r>
                <a:r>
                  <a:rPr lang="en-US" sz="1800" dirty="0"/>
                  <a:t> of the gradient, one approaches a </a:t>
                </a:r>
                <a:r>
                  <a:rPr lang="en-US" sz="1800" dirty="0">
                    <a:hlinkClick r:id="rId8" tooltip="Local maximum"/>
                  </a:rPr>
                  <a:t>local maximum</a:t>
                </a:r>
                <a:r>
                  <a:rPr lang="en-US" sz="1800" dirty="0"/>
                  <a:t> of that function; the procedure is then known as </a:t>
                </a:r>
                <a:r>
                  <a:rPr lang="en-US" sz="1800" b="1" dirty="0"/>
                  <a:t>gradient ascent</a:t>
                </a:r>
                <a:r>
                  <a:rPr lang="en-US" sz="1800" dirty="0"/>
                  <a:t>. Gradient descent was originally proposed by </a:t>
                </a:r>
                <a:r>
                  <a:rPr lang="en-US" sz="1800" dirty="0">
                    <a:hlinkClick r:id="rId9" tooltip="Augustin-Louis Cauchy"/>
                  </a:rPr>
                  <a:t>Cauchy</a:t>
                </a:r>
                <a:r>
                  <a:rPr lang="en-US" sz="1800" dirty="0"/>
                  <a:t> in 1847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Starts </a:t>
                </a:r>
                <a:r>
                  <a:rPr lang="en-US" dirty="0"/>
                  <a:t>with some </a:t>
                </a:r>
                <a:r>
                  <a:rPr lang="en-US" dirty="0" smtClean="0"/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repeatedly performs </a:t>
                </a:r>
                <a:r>
                  <a:rPr lang="en-US" dirty="0" smtClean="0"/>
                  <a:t>the update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0"/>
                <a:stretch>
                  <a:fillRect l="-1043" t="-12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3015" y="6442224"/>
            <a:ext cx="468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1"/>
              </a:rPr>
              <a:t>https://en.wikipedia.org/wiki/Gradient_descent</a:t>
            </a:r>
            <a:endParaRPr lang="en-US" dirty="0"/>
          </a:p>
        </p:txBody>
      </p:sp>
      <p:pic>
        <p:nvPicPr>
          <p:cNvPr id="4100" name="Picture 4" descr="Augustin-Louis Cauchy 190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988464"/>
            <a:ext cx="1905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2059" y="5940262"/>
            <a:ext cx="795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Limitation: required gradient descent is relatively slow close to the minimum: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0961" y="5121003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MI12"/>
              </a:rPr>
              <a:t>α </a:t>
            </a:r>
            <a:r>
              <a:rPr lang="en-US" dirty="0">
                <a:latin typeface="CMR12"/>
              </a:rPr>
              <a:t>is called the </a:t>
            </a:r>
            <a:r>
              <a:rPr lang="en-US" dirty="0">
                <a:latin typeface="CMBX12"/>
              </a:rPr>
              <a:t>learning rate</a:t>
            </a:r>
            <a:r>
              <a:rPr lang="en-US" dirty="0">
                <a:latin typeface="CMR1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descent  intuition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9" y="1097280"/>
            <a:ext cx="10515600" cy="50796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simplicity J(w) is one dimensional function, then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59399" y="958998"/>
                <a:ext cx="3278270" cy="679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399" y="958998"/>
                <a:ext cx="3278270" cy="679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FCFCC0-1068-4ED2-8ED9-05433FCCB040}"/>
              </a:ext>
            </a:extLst>
          </p:cNvPr>
          <p:cNvCxnSpPr/>
          <p:nvPr/>
        </p:nvCxnSpPr>
        <p:spPr>
          <a:xfrm flipV="1">
            <a:off x="868218" y="3423459"/>
            <a:ext cx="0" cy="289348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F8F241-0320-4C3F-A061-67C6D19AF21A}"/>
              </a:ext>
            </a:extLst>
          </p:cNvPr>
          <p:cNvCxnSpPr/>
          <p:nvPr/>
        </p:nvCxnSpPr>
        <p:spPr>
          <a:xfrm>
            <a:off x="563418" y="6012142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0800000">
            <a:off x="1257685" y="2250825"/>
            <a:ext cx="2878667" cy="3456517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rc 37"/>
          <p:cNvSpPr/>
          <p:nvPr/>
        </p:nvSpPr>
        <p:spPr>
          <a:xfrm rot="10800000" flipH="1">
            <a:off x="1257685" y="2250825"/>
            <a:ext cx="2878667" cy="3456517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Oval 38"/>
          <p:cNvSpPr/>
          <p:nvPr/>
        </p:nvSpPr>
        <p:spPr>
          <a:xfrm>
            <a:off x="3956436" y="4447925"/>
            <a:ext cx="179916" cy="179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533103" y="3599143"/>
            <a:ext cx="992716" cy="2120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F4E75D-92A0-4C79-AEA3-7A49914B133F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4043219" y="4627842"/>
            <a:ext cx="4233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5D4907-8463-46FD-BB67-8895603BF688}"/>
              </a:ext>
            </a:extLst>
          </p:cNvPr>
          <p:cNvCxnSpPr>
            <a:cxnSpLocks/>
          </p:cNvCxnSpPr>
          <p:nvPr/>
        </p:nvCxnSpPr>
        <p:spPr>
          <a:xfrm>
            <a:off x="3459018" y="5491443"/>
            <a:ext cx="0" cy="5207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37844" y="1753830"/>
                <a:ext cx="165244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4" y="1753830"/>
                <a:ext cx="1652440" cy="664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137844" y="2458284"/>
                <a:ext cx="3544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4" y="2458284"/>
                <a:ext cx="354456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0" y="3238793"/>
                <a:ext cx="786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8793"/>
                <a:ext cx="78604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500159" y="6067603"/>
                <a:ext cx="759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59" y="6067603"/>
                <a:ext cx="7598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DCB0F3-6B4F-4A49-AA3D-B76FEF6BC786}"/>
              </a:ext>
            </a:extLst>
          </p:cNvPr>
          <p:cNvCxnSpPr/>
          <p:nvPr/>
        </p:nvCxnSpPr>
        <p:spPr>
          <a:xfrm flipV="1">
            <a:off x="6909452" y="3470026"/>
            <a:ext cx="0" cy="28934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205B74-EBCB-4441-A88F-BAB6D7E953F3}"/>
              </a:ext>
            </a:extLst>
          </p:cNvPr>
          <p:cNvCxnSpPr/>
          <p:nvPr/>
        </p:nvCxnSpPr>
        <p:spPr>
          <a:xfrm>
            <a:off x="6604652" y="6058709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/>
          <p:cNvSpPr/>
          <p:nvPr/>
        </p:nvSpPr>
        <p:spPr>
          <a:xfrm rot="10800000">
            <a:off x="7298919" y="2252942"/>
            <a:ext cx="2878667" cy="3454400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Arc 67"/>
          <p:cNvSpPr/>
          <p:nvPr/>
        </p:nvSpPr>
        <p:spPr>
          <a:xfrm rot="10800000" flipH="1">
            <a:off x="7298919" y="2252942"/>
            <a:ext cx="2878667" cy="3454400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Oval 68"/>
          <p:cNvSpPr/>
          <p:nvPr/>
        </p:nvSpPr>
        <p:spPr>
          <a:xfrm>
            <a:off x="7298919" y="4519894"/>
            <a:ext cx="179917" cy="179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063970" y="3990726"/>
            <a:ext cx="814916" cy="1716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A2444E-D847-45CD-8F66-996777FA23E4}"/>
              </a:ext>
            </a:extLst>
          </p:cNvPr>
          <p:cNvCxnSpPr>
            <a:cxnSpLocks/>
          </p:cNvCxnSpPr>
          <p:nvPr/>
        </p:nvCxnSpPr>
        <p:spPr>
          <a:xfrm flipH="1">
            <a:off x="7379352" y="4627842"/>
            <a:ext cx="2117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30E41D-0776-449A-B591-F9F11D585FA5}"/>
              </a:ext>
            </a:extLst>
          </p:cNvPr>
          <p:cNvCxnSpPr>
            <a:cxnSpLocks/>
          </p:cNvCxnSpPr>
          <p:nvPr/>
        </p:nvCxnSpPr>
        <p:spPr>
          <a:xfrm>
            <a:off x="8158285" y="5538010"/>
            <a:ext cx="0" cy="5207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137975" y="6085570"/>
                <a:ext cx="759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75" y="6085570"/>
                <a:ext cx="7598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6537785" y="2458284"/>
                <a:ext cx="3531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𝑛𝑒𝑔𝑎𝑡𝑖𝑣𝑒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785" y="2458284"/>
                <a:ext cx="35317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660248" y="1912290"/>
                <a:ext cx="1457258" cy="532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0</a:t>
                </a: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48" y="1912290"/>
                <a:ext cx="1457258" cy="532390"/>
              </a:xfrm>
              <a:prstGeom prst="rect">
                <a:avLst/>
              </a:prstGeom>
              <a:blipFill>
                <a:blip r:embed="rId9"/>
                <a:stretch>
                  <a:fillRect r="-2510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015190" y="3254034"/>
                <a:ext cx="786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90" y="3254034"/>
                <a:ext cx="78604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7174041" y="3874337"/>
            <a:ext cx="1564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C -0.00052 0.01274 -0.00091 0.0257 -0.00338 0.0375 C -0.00573 0.04931 -0.01133 0.06112 -0.01471 0.07084 C -0.0181 0.08056 -0.02096 0.08866 -0.0237 0.09561 C -0.02643 0.10232 -0.02864 0.10718 -0.03112 0.11135 C -0.03346 0.11574 -0.03581 0.1176 -0.03841 0.12153 C -0.04101 0.12547 -0.04648 0.13473 -0.04648 0.1349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C 0.00104 0.00394 0.00221 0.00787 0.00325 0.01297 C 0.00417 0.01806 0.00469 0.02616 0.0056 0.03033 C 0.00664 0.03449 0.00807 0.03542 0.00885 0.0375 C 0.00977 0.03982 0.00977 0.04074 0.01055 0.04329 C 0.01133 0.04607 0.01302 0.05093 0.0138 0.05347 C 0.01458 0.05625 0.01471 0.05741 0.01549 0.05926 C 0.01615 0.06134 0.0168 0.06273 0.01784 0.06505 C 0.01901 0.06759 0.02109 0.0706 0.022 0.07384 C 0.02279 0.07685 0.02187 0.08148 0.02279 0.08403 C 0.0237 0.08634 0.02656 0.08681 0.02773 0.08843 C 0.02878 0.08982 0.02839 0.09121 0.0293 0.09259 C 0.03021 0.09422 0.03229 0.09514 0.03333 0.09699 C 0.0345 0.09884 0.0349 0.10232 0.03581 0.10417 C 0.03685 0.10625 0.03789 0.10695 0.03906 0.10857 C 0.04036 0.11042 0.04323 0.11435 0.04323 0.11459 C 0.04531 0.11759 0.04961 0.12408 0.05221 0.12755 C 0.05469 0.13079 0.05716 0.1331 0.05872 0.13472 C 0.06016 0.13634 0.0612 0.13773 0.0612 0.13797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325674" y="1577264"/>
            <a:ext cx="45402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/>
              <a:t>If </a:t>
            </a:r>
            <a:r>
              <a:rPr lang="el-GR" altLang="en-US" sz="2200" dirty="0"/>
              <a:t>α</a:t>
            </a:r>
            <a:r>
              <a:rPr lang="en-US" altLang="en-US" sz="2200" dirty="0"/>
              <a:t> is too small, gradient descent can be slow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FCFCC0-1068-4ED2-8ED9-05433FCCB040}"/>
              </a:ext>
            </a:extLst>
          </p:cNvPr>
          <p:cNvCxnSpPr>
            <a:cxnSpLocks/>
          </p:cNvCxnSpPr>
          <p:nvPr/>
        </p:nvCxnSpPr>
        <p:spPr>
          <a:xfrm flipV="1">
            <a:off x="768060" y="3031067"/>
            <a:ext cx="0" cy="289348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8F241-0320-4C3F-A061-67C6D19AF21A}"/>
              </a:ext>
            </a:extLst>
          </p:cNvPr>
          <p:cNvCxnSpPr>
            <a:cxnSpLocks/>
          </p:cNvCxnSpPr>
          <p:nvPr/>
        </p:nvCxnSpPr>
        <p:spPr>
          <a:xfrm>
            <a:off x="463260" y="5619751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1155409" y="1858434"/>
            <a:ext cx="2880784" cy="3456517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rc 9"/>
          <p:cNvSpPr/>
          <p:nvPr/>
        </p:nvSpPr>
        <p:spPr>
          <a:xfrm rot="10800000" flipH="1">
            <a:off x="1155409" y="1858434"/>
            <a:ext cx="2880784" cy="3456517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1155410" y="4055534"/>
            <a:ext cx="182033" cy="179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CFCC0-1068-4ED2-8ED9-05433FCCB040}"/>
              </a:ext>
            </a:extLst>
          </p:cNvPr>
          <p:cNvCxnSpPr/>
          <p:nvPr/>
        </p:nvCxnSpPr>
        <p:spPr>
          <a:xfrm flipV="1">
            <a:off x="7101147" y="3000314"/>
            <a:ext cx="0" cy="289348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F8F241-0320-4C3F-A061-67C6D19AF21A}"/>
              </a:ext>
            </a:extLst>
          </p:cNvPr>
          <p:cNvCxnSpPr/>
          <p:nvPr/>
        </p:nvCxnSpPr>
        <p:spPr>
          <a:xfrm>
            <a:off x="6796347" y="5588998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7490615" y="1827681"/>
            <a:ext cx="2880783" cy="3456517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rc 14"/>
          <p:cNvSpPr/>
          <p:nvPr/>
        </p:nvSpPr>
        <p:spPr>
          <a:xfrm rot="10800000" flipH="1">
            <a:off x="7490615" y="1827681"/>
            <a:ext cx="2880783" cy="3456517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8354215" y="5072532"/>
            <a:ext cx="179916" cy="179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973" name="TextBox 21"/>
          <p:cNvSpPr txBox="1">
            <a:spLocks noChangeArrowheads="1"/>
          </p:cNvSpPr>
          <p:nvPr/>
        </p:nvSpPr>
        <p:spPr bwMode="auto">
          <a:xfrm>
            <a:off x="6271415" y="1552979"/>
            <a:ext cx="506941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/>
              <a:t>If </a:t>
            </a:r>
            <a:r>
              <a:rPr lang="el-GR" altLang="en-US" sz="2200" dirty="0"/>
              <a:t>α</a:t>
            </a:r>
            <a:r>
              <a:rPr lang="en-US" altLang="en-US" sz="2200" dirty="0"/>
              <a:t> is too large, gradient descent can overshoot the minimum. It may fail to converge or even diverge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30419" y="873482"/>
                <a:ext cx="3278270" cy="679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9" y="873482"/>
                <a:ext cx="3278270" cy="679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637030"/>
                <a:ext cx="786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7030"/>
                <a:ext cx="7868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37876" y="2710963"/>
                <a:ext cx="786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876" y="2710963"/>
                <a:ext cx="78681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31856" y="5640058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856" y="5640058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86357" y="5640058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57" y="5640058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48607" y="348594"/>
            <a:ext cx="243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 dirty="0" smtClean="0"/>
              <a:t>How to choose </a:t>
            </a:r>
            <a:r>
              <a:rPr lang="el-GR" altLang="en-US" sz="2400" u="sng" dirty="0" smtClean="0"/>
              <a:t>α</a:t>
            </a:r>
            <a:r>
              <a:rPr lang="en-US" altLang="en-US" sz="2400" u="sng" dirty="0" smtClean="0"/>
              <a:t>?</a:t>
            </a:r>
            <a:endParaRPr lang="en-US" altLang="en-US" sz="2400" u="sng" dirty="0"/>
          </a:p>
        </p:txBody>
      </p:sp>
      <p:sp>
        <p:nvSpPr>
          <p:cNvPr id="26" name="Rectangle 25"/>
          <p:cNvSpPr/>
          <p:nvPr/>
        </p:nvSpPr>
        <p:spPr>
          <a:xfrm>
            <a:off x="317501" y="5997634"/>
            <a:ext cx="1130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Gradient descent can converge to a local minimum, even with the learning rate </a:t>
            </a:r>
            <a:r>
              <a:rPr lang="el-GR" altLang="en-US" dirty="0"/>
              <a:t>α</a:t>
            </a:r>
            <a:r>
              <a:rPr lang="en-US" altLang="en-US" dirty="0"/>
              <a:t> </a:t>
            </a:r>
            <a:r>
              <a:rPr lang="en-US" altLang="en-US" dirty="0" smtClean="0"/>
              <a:t>fixed. </a:t>
            </a:r>
            <a:r>
              <a:rPr lang="en-US" altLang="en-US" dirty="0"/>
              <a:t>As we approach a local minimum, gradient descent will automatically take smaller steps.</a:t>
            </a:r>
            <a:r>
              <a:rPr lang="en-US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C 0.00013 0.00833 0.00039 0.0169 0.00157 0.02361 C 0.00287 0.03032 0.0056 0.03403 0.00743 0.03981 C 0.00925 0.04583 0.01055 0.05278 0.01237 0.05903 C 0.01433 0.06551 0.01628 0.07176 0.01914 0.07847 C 0.02188 0.08495 0.02618 0.09352 0.02904 0.09907 C 0.03203 0.10486 0.03425 0.10764 0.03659 0.1125 C 0.03894 0.11713 0.04076 0.12245 0.04323 0.12731 C 0.04571 0.13194 0.04909 0.1375 0.05157 0.14051 C 0.05404 0.14352 0.05821 0.14491 0.05821 0.14514 C 0.06133 0.14699 0.06628 0.14977 0.06993 0.15231 C 0.07357 0.15509 0.07592 0.15879 0.07995 0.16134 C 0.08399 0.16366 0.09401 0.16713 0.09401 0.16736 C 0.09818 0.16898 0.10365 0.17176 0.10495 0.17176 " pathEditMode="relative" rAng="0" ptsTypes="AAAAAAAAAAAAAA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-0.0007 L 0.00299 -0.00047 C 0.00521 -0.00116 0.00755 -0.00209 0.00976 -0.00209 C 0.01055 -0.00209 0.0112 -0.00093 0.01185 -0.0007 C 0.01693 2.22222E-6 0.022 2.22222E-6 0.02708 0.00046 C 0.03763 0.00139 0.03607 0.00139 0.04492 0.00301 C 0.05013 0.00254 0.05547 0.00254 0.06081 0.00162 C 0.06224 0.00139 0.06354 2.22222E-6 0.06484 -0.0007 L 0.06693 -0.00209 C 0.07721 2.22222E-6 0.07109 -0.0007 0.08555 -0.0007 L 0.08555 -0.00047 L -0.0349 -0.04121 L 0.12539 -0.05718 L -0.05834 -0.09491 L 0.14544 -0.11829 L -0.07474 -0.16829 L -0.07279 -0.16597 " pathEditMode="relative" rAng="0" ptsTypes="AAAAAAAAAAAA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local and global minim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97001"/>
            <a:ext cx="8255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6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567"/>
            <a:ext cx="10236200" cy="53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5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873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506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86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66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86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946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426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4167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9367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967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5167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767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1" y="2813051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1" y="3113617"/>
            <a:ext cx="31751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620184" y="184737"/>
            <a:ext cx="11242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Gradient descent</a:t>
            </a:r>
            <a:r>
              <a:rPr lang="en-US" dirty="0"/>
              <a:t> is a </a:t>
            </a:r>
            <a:r>
              <a:rPr lang="en-US" dirty="0" smtClean="0">
                <a:hlinkClick r:id="rId4" tooltip="Category:First order methods"/>
              </a:rPr>
              <a:t>first-order</a:t>
            </a:r>
            <a:r>
              <a:rPr lang="en-US" dirty="0"/>
              <a:t> </a:t>
            </a:r>
            <a:r>
              <a:rPr lang="en-US" dirty="0">
                <a:hlinkClick r:id="rId5" tooltip="Iterative algorithm"/>
              </a:rPr>
              <a:t>iterative</a:t>
            </a:r>
            <a:r>
              <a:rPr lang="en-US" dirty="0"/>
              <a:t> </a:t>
            </a:r>
            <a:r>
              <a:rPr lang="en-US" dirty="0">
                <a:hlinkClick r:id="rId6" tooltip="Mathematical optimization"/>
              </a:rPr>
              <a:t>optimization</a:t>
            </a:r>
            <a:r>
              <a:rPr lang="en-US" dirty="0"/>
              <a:t> </a:t>
            </a:r>
            <a:r>
              <a:rPr lang="en-US" dirty="0">
                <a:hlinkClick r:id="rId7" tooltip="Algorithm"/>
              </a:rPr>
              <a:t>algorithm</a:t>
            </a:r>
            <a:r>
              <a:rPr lang="en-US" dirty="0"/>
              <a:t> for finding the </a:t>
            </a:r>
            <a:r>
              <a:rPr lang="en-US" b="1" dirty="0">
                <a:solidFill>
                  <a:srgbClr val="FF0000"/>
                </a:solidFill>
              </a:rPr>
              <a:t>local minimum</a:t>
            </a:r>
            <a:r>
              <a:rPr lang="en-US" dirty="0"/>
              <a:t> of a function.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2980" y="3285375"/>
                <a:ext cx="1180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0" y="3285375"/>
                <a:ext cx="1180644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88945" y="533082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5330828"/>
                <a:ext cx="5071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14380" y="5048375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380" y="5048375"/>
                <a:ext cx="5018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81567"/>
            <a:ext cx="10236200" cy="537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751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5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299931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600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200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600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8026400" y="3810000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900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500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7666567" y="3771900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51"/>
            <a:ext cx="330200" cy="3005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51"/>
            <a:ext cx="387349" cy="1333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284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1" y="3128433"/>
            <a:ext cx="444500" cy="2624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2980" y="3285375"/>
                <a:ext cx="1180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0" y="3285375"/>
                <a:ext cx="118064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88945" y="533082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5330828"/>
                <a:ext cx="5071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81563" y="5036867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563" y="5036867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6950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6323" name="Picture 4" descr="mountain caucasus üçün şəkil nəticə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3" y="-1"/>
            <a:ext cx="9649229" cy="684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7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Predicting car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65" y="1400117"/>
            <a:ext cx="5237120" cy="2945880"/>
          </a:xfrm>
        </p:spPr>
      </p:pic>
      <p:sp>
        <p:nvSpPr>
          <p:cNvPr id="5" name="Rectangle 4"/>
          <p:cNvSpPr/>
          <p:nvPr/>
        </p:nvSpPr>
        <p:spPr>
          <a:xfrm>
            <a:off x="1057838" y="1594273"/>
            <a:ext cx="3771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dirty="0" smtClean="0"/>
              <a:t>How much is my car worth? 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6" y="2288069"/>
            <a:ext cx="2310939" cy="197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vtomobil satis saytlari üçün şəkil nəticəs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65" y="4345997"/>
            <a:ext cx="3429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609600" y="177800"/>
            <a:ext cx="95504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733" dirty="0"/>
              <a:t>Gradient descent can converge to a local minimum, even with the learning rate </a:t>
            </a:r>
            <a:r>
              <a:rPr lang="el-GR" altLang="en-US" sz="3733" dirty="0"/>
              <a:t>α</a:t>
            </a:r>
            <a:r>
              <a:rPr lang="en-US" altLang="en-US" sz="3733" dirty="0"/>
              <a:t> fixed.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592667" y="3109384"/>
            <a:ext cx="5386917" cy="353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733" dirty="0"/>
              <a:t>As we approach a local minimum, gradient descent will automatically take smaller steps. So, no need to decrease </a:t>
            </a:r>
            <a:r>
              <a:rPr lang="el-GR" altLang="en-US" sz="3733" dirty="0"/>
              <a:t>α</a:t>
            </a:r>
            <a:r>
              <a:rPr lang="en-US" altLang="en-US" sz="3733" dirty="0"/>
              <a:t> over time.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FE89F6-D034-4CE1-93E8-DDE987853AEC}"/>
              </a:ext>
            </a:extLst>
          </p:cNvPr>
          <p:cNvCxnSpPr/>
          <p:nvPr/>
        </p:nvCxnSpPr>
        <p:spPr>
          <a:xfrm flipV="1">
            <a:off x="6716184" y="1890185"/>
            <a:ext cx="0" cy="39560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31AB6-47A2-4D5A-B493-64CFAF1931A7}"/>
              </a:ext>
            </a:extLst>
          </p:cNvPr>
          <p:cNvCxnSpPr/>
          <p:nvPr/>
        </p:nvCxnSpPr>
        <p:spPr>
          <a:xfrm>
            <a:off x="6481234" y="5541433"/>
            <a:ext cx="487891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5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018" y="5691717"/>
            <a:ext cx="245533" cy="27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3327401"/>
            <a:ext cx="706967" cy="32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83" y="1829340"/>
            <a:ext cx="6237817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0330" y="1924630"/>
                <a:ext cx="3278270" cy="679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0" y="1924630"/>
                <a:ext cx="3278270" cy="6791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812800" y="381000"/>
            <a:ext cx="561564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733" b="1" u="sng" dirty="0"/>
              <a:t>Gradient descent algorithm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718D63-FFDD-4AD7-B314-0624031409A6}"/>
              </a:ext>
            </a:extLst>
          </p:cNvPr>
          <p:cNvCxnSpPr/>
          <p:nvPr/>
        </p:nvCxnSpPr>
        <p:spPr>
          <a:xfrm>
            <a:off x="683684" y="2736273"/>
            <a:ext cx="102616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TextBox 31"/>
          <p:cNvSpPr txBox="1">
            <a:spLocks noChangeArrowheads="1"/>
          </p:cNvSpPr>
          <p:nvPr/>
        </p:nvSpPr>
        <p:spPr bwMode="auto">
          <a:xfrm>
            <a:off x="683684" y="2859172"/>
            <a:ext cx="51578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Correct: Simultaneous update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C6EA79-6635-4F96-A60A-255EBB4C3CD5}"/>
              </a:ext>
            </a:extLst>
          </p:cNvPr>
          <p:cNvCxnSpPr/>
          <p:nvPr/>
        </p:nvCxnSpPr>
        <p:spPr>
          <a:xfrm>
            <a:off x="5976851" y="3150176"/>
            <a:ext cx="0" cy="2540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188558" y="2894097"/>
            <a:ext cx="1796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Incorrect: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92540" y="1478833"/>
                <a:ext cx="2351541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40" y="1478833"/>
                <a:ext cx="2351541" cy="563616"/>
              </a:xfrm>
              <a:prstGeom prst="rect">
                <a:avLst/>
              </a:prstGeom>
              <a:blipFill>
                <a:blip r:embed="rId2"/>
                <a:stretch>
                  <a:fillRect r="-2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30687" y="2204695"/>
            <a:ext cx="8184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/>
              </a:rPr>
              <a:t>Note! This </a:t>
            </a:r>
            <a:r>
              <a:rPr lang="en-US" dirty="0">
                <a:latin typeface="CMR12"/>
              </a:rPr>
              <a:t>update is simultaneously performed for all values of </a:t>
            </a:r>
            <a:r>
              <a:rPr lang="en-US" dirty="0">
                <a:latin typeface="CMMI12"/>
              </a:rPr>
              <a:t>j </a:t>
            </a:r>
            <a:r>
              <a:rPr lang="en-US" dirty="0">
                <a:latin typeface="CMR12"/>
              </a:rPr>
              <a:t>= 0</a:t>
            </a:r>
            <a:r>
              <a:rPr lang="en-US" dirty="0">
                <a:latin typeface="CMMI12"/>
              </a:rPr>
              <a:t>, . . . , d</a:t>
            </a:r>
            <a:r>
              <a:rPr lang="en-US" dirty="0">
                <a:latin typeface="CMR12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5114" y="3463413"/>
                <a:ext cx="3277820" cy="533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temp0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4" y="3463413"/>
                <a:ext cx="3277820" cy="533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88772" y="3994265"/>
                <a:ext cx="3260701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temp1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72" y="3994265"/>
                <a:ext cx="3260701" cy="543482"/>
              </a:xfrm>
              <a:prstGeom prst="rect">
                <a:avLst/>
              </a:prstGeom>
              <a:blipFill>
                <a:blip r:embed="rId4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8772" y="4582585"/>
                <a:ext cx="1347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 smtClean="0"/>
                  <a:t>temp0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72" y="4582585"/>
                <a:ext cx="1347805" cy="369332"/>
              </a:xfrm>
              <a:prstGeom prst="rect">
                <a:avLst/>
              </a:prstGeom>
              <a:blipFill>
                <a:blip r:embed="rId5"/>
                <a:stretch>
                  <a:fillRect t="-10000" r="-36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12800" y="5044231"/>
                <a:ext cx="1342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 smtClean="0"/>
                  <a:t>temp1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044231"/>
                <a:ext cx="1342483" cy="369332"/>
              </a:xfrm>
              <a:prstGeom prst="rect">
                <a:avLst/>
              </a:prstGeom>
              <a:blipFill>
                <a:blip r:embed="rId6"/>
                <a:stretch>
                  <a:fillRect t="-8197" r="-3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6513" y="3409212"/>
                <a:ext cx="3277820" cy="533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temp0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513" y="3409212"/>
                <a:ext cx="3277820" cy="533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192449" y="3917177"/>
                <a:ext cx="1347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 smtClean="0"/>
                  <a:t>temp0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49" y="3917177"/>
                <a:ext cx="1347805" cy="369332"/>
              </a:xfrm>
              <a:prstGeom prst="rect">
                <a:avLst/>
              </a:prstGeom>
              <a:blipFill>
                <a:blip r:embed="rId8"/>
                <a:stretch>
                  <a:fillRect t="-10000" r="-31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88558" y="4273658"/>
                <a:ext cx="3260701" cy="543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temp1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58" y="4273658"/>
                <a:ext cx="3260701" cy="543482"/>
              </a:xfrm>
              <a:prstGeom prst="rect">
                <a:avLst/>
              </a:prstGeom>
              <a:blipFill>
                <a:blip r:embed="rId9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97771" y="4831590"/>
                <a:ext cx="1342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 smtClean="0"/>
                  <a:t>temp1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71" y="4831590"/>
                <a:ext cx="1342483" cy="369332"/>
              </a:xfrm>
              <a:prstGeom prst="rect">
                <a:avLst/>
              </a:prstGeom>
              <a:blipFill>
                <a:blip r:embed="rId10"/>
                <a:stretch>
                  <a:fillRect t="-10000" r="-3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27152" y="101802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MR12"/>
              </a:rPr>
              <a:t>Repeat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1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>
                <a:solidFill>
                  <a:srgbClr val="FF0066"/>
                </a:solidFill>
              </a:rPr>
              <a:t>Question:</a:t>
            </a:r>
            <a:br>
              <a:rPr lang="en-US" altLang="ru-RU" sz="4000">
                <a:solidFill>
                  <a:srgbClr val="FF0066"/>
                </a:solidFill>
              </a:rPr>
            </a:br>
            <a:r>
              <a:rPr lang="en-US" altLang="ru-RU" sz="4000">
                <a:solidFill>
                  <a:srgbClr val="FF0066"/>
                </a:solidFill>
              </a:rPr>
              <a:t>Convergence of gradient method </a:t>
            </a:r>
            <a:r>
              <a:rPr lang="en-US" altLang="ru-RU" sz="4000"/>
              <a:t>(are they true?)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77B7F3C9-E6D6-46DF-8180-950EDCD322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endParaRPr lang="en-US" altLang="ru-RU" sz="2400" dirty="0"/>
              </a:p>
              <a:p>
                <a:pPr>
                  <a:defRPr/>
                </a:pPr>
                <a:r>
                  <a:rPr lang="en-US" altLang="ru-RU" sz="2400" dirty="0"/>
                  <a:t>Even if the learning rate </a:t>
                </a:r>
                <a:r>
                  <a:rPr lang="en-US" altLang="ru-RU" sz="2400" i="1" dirty="0"/>
                  <a:t>α</a:t>
                </a:r>
                <a:r>
                  <a:rPr lang="en-US" altLang="ru-RU" sz="2400" dirty="0"/>
                  <a:t> is very large, every iteration of gradient descent will </a:t>
                </a:r>
                <a:r>
                  <a:rPr lang="en-US" altLang="ru-RU" sz="2400" b="1" dirty="0"/>
                  <a:t>decrease</a:t>
                </a:r>
                <a:r>
                  <a:rPr lang="en-US" altLang="ru-RU" sz="2400" dirty="0"/>
                  <a:t> the value </a:t>
                </a:r>
                <a:r>
                  <a:rPr lang="en-US" altLang="ru-RU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2400" dirty="0" smtClean="0"/>
                  <a:t>. </a:t>
                </a:r>
                <a:endParaRPr lang="en-US" altLang="ru-RU" sz="2400" dirty="0"/>
              </a:p>
              <a:p>
                <a:pPr lvl="1">
                  <a:defRPr/>
                </a:pPr>
                <a:r>
                  <a:rPr lang="en-US" altLang="ru-RU" sz="1867" dirty="0"/>
                  <a:t>If the learning rate </a:t>
                </a:r>
                <a:r>
                  <a:rPr lang="en-US" altLang="ru-RU" sz="1867" i="1" dirty="0"/>
                  <a:t>α</a:t>
                </a:r>
                <a:r>
                  <a:rPr lang="en-US" altLang="ru-RU" sz="1867" dirty="0"/>
                  <a:t> is too large, one step of gradient descent can actually vastly "overshoot", and actual </a:t>
                </a:r>
                <a:r>
                  <a:rPr lang="en-US" altLang="ru-RU" sz="1867" b="1" dirty="0"/>
                  <a:t>increase</a:t>
                </a:r>
                <a:r>
                  <a:rPr lang="en-US" altLang="ru-RU" sz="1867" dirty="0"/>
                  <a:t> the value </a:t>
                </a:r>
                <a:r>
                  <a:rPr lang="en-US" altLang="ru-RU" sz="1867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1867" dirty="0" smtClean="0"/>
                  <a:t>.</a:t>
                </a:r>
                <a:endParaRPr lang="en-US" altLang="ru-RU" sz="1867" dirty="0"/>
              </a:p>
              <a:p>
                <a:pPr marL="0" indent="0">
                  <a:buNone/>
                  <a:defRPr/>
                </a:pPr>
                <a:endParaRPr lang="en-US" altLang="ru-RU" sz="24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altLang="ru-RU" sz="2400" dirty="0"/>
                  <a:t>Setting the learning rate </a:t>
                </a:r>
                <a:r>
                  <a:rPr lang="en-US" altLang="ru-RU" sz="2400" i="1" dirty="0"/>
                  <a:t>α</a:t>
                </a:r>
                <a:r>
                  <a:rPr lang="en-US" altLang="ru-RU" sz="2400" dirty="0"/>
                  <a:t> to be very small is not harmful, and can only </a:t>
                </a:r>
                <a:r>
                  <a:rPr lang="en-US" altLang="ru-RU" sz="2400" b="1" dirty="0"/>
                  <a:t>speed up</a:t>
                </a:r>
                <a:r>
                  <a:rPr lang="en-US" altLang="ru-RU" sz="2400" dirty="0"/>
                  <a:t> the convergence of gradient descent. 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altLang="ru-RU" sz="1867" dirty="0"/>
                  <a:t>If the learning rate is small, gradient descent ends up taking an extremely small step on each iteration, so this would actually </a:t>
                </a:r>
                <a:r>
                  <a:rPr lang="en-US" altLang="ru-RU" sz="1867" b="1" dirty="0"/>
                  <a:t>slow down</a:t>
                </a:r>
                <a:r>
                  <a:rPr lang="en-US" altLang="ru-RU" sz="1867" dirty="0"/>
                  <a:t> (rather than speed up) the convergence of the algorithm. </a:t>
                </a:r>
              </a:p>
            </p:txBody>
          </p:sp>
        </mc:Choice>
        <mc:Fallback xmlns="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77B7F3C9-E6D6-46DF-8180-950EDCD32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eaLnBrk="1" hangingPunct="1"/>
            <a:r>
              <a:rPr lang="en-US" altLang="ru-RU" sz="4000" u="sng" dirty="0">
                <a:solidFill>
                  <a:srgbClr val="FF0066"/>
                </a:solidFill>
              </a:rPr>
              <a:t>Questions: Convergence of gradient method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735846F-EF5A-4670-A9D2-CCD7C938F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295401"/>
            <a:ext cx="10972800" cy="452543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ru-RU" dirty="0"/>
              <a:t>If </a:t>
            </a:r>
            <a:r>
              <a:rPr lang="en-US" altLang="ru-RU" sz="3200" dirty="0" smtClean="0"/>
              <a:t>w</a:t>
            </a:r>
            <a:r>
              <a:rPr lang="en-US" altLang="ru-RU" sz="1400" dirty="0" smtClean="0"/>
              <a:t>0</a:t>
            </a:r>
            <a:r>
              <a:rPr lang="en-US" altLang="ru-RU" dirty="0"/>
              <a:t> and </a:t>
            </a:r>
            <a:r>
              <a:rPr lang="en-US" altLang="ru-RU" sz="3200" dirty="0"/>
              <a:t>w</a:t>
            </a:r>
            <a:r>
              <a:rPr lang="en-US" altLang="ru-RU" sz="1467" dirty="0" smtClean="0"/>
              <a:t>1</a:t>
            </a:r>
            <a:r>
              <a:rPr lang="en-US" altLang="ru-RU" dirty="0"/>
              <a:t> are initialized at a local minimum, the one iteration will </a:t>
            </a:r>
            <a:r>
              <a:rPr lang="en-US" altLang="ru-RU" b="1" dirty="0"/>
              <a:t>not</a:t>
            </a:r>
            <a:r>
              <a:rPr lang="en-US" altLang="ru-RU" dirty="0"/>
              <a:t> </a:t>
            </a:r>
            <a:r>
              <a:rPr lang="en-US" altLang="ru-RU" b="1" dirty="0"/>
              <a:t>change</a:t>
            </a:r>
            <a:r>
              <a:rPr lang="en-US" altLang="ru-RU" dirty="0"/>
              <a:t> their values.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ru-RU" sz="2267" dirty="0"/>
              <a:t>At a local minimum, the derivative (gradient) is zero, so gradient descent will </a:t>
            </a:r>
            <a:r>
              <a:rPr lang="en-US" altLang="ru-RU" sz="2267" b="1" dirty="0"/>
              <a:t>not change</a:t>
            </a:r>
            <a:r>
              <a:rPr lang="en-US" altLang="ru-RU" sz="2267" dirty="0"/>
              <a:t> the parameters. </a:t>
            </a:r>
          </a:p>
          <a:p>
            <a:pPr marL="609585" lvl="1" indent="0">
              <a:lnSpc>
                <a:spcPct val="80000"/>
              </a:lnSpc>
              <a:buNone/>
              <a:defRPr/>
            </a:pPr>
            <a:endParaRPr lang="en-US" altLang="ru-RU" sz="2267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ru-RU" dirty="0"/>
              <a:t>If </a:t>
            </a:r>
            <a:r>
              <a:rPr lang="el-GR" altLang="ru-RU" sz="3200" dirty="0"/>
              <a:t> </a:t>
            </a:r>
            <a:r>
              <a:rPr lang="en-US" altLang="ru-RU" sz="3200" dirty="0" smtClean="0"/>
              <a:t>w</a:t>
            </a:r>
            <a:r>
              <a:rPr lang="en-US" altLang="ru-RU" sz="1400" dirty="0" smtClean="0"/>
              <a:t>0</a:t>
            </a:r>
            <a:r>
              <a:rPr lang="en-US" altLang="ru-RU" dirty="0"/>
              <a:t> and </a:t>
            </a:r>
            <a:r>
              <a:rPr lang="en-US" altLang="ru-RU" sz="3200" dirty="0" smtClean="0"/>
              <a:t>w</a:t>
            </a:r>
            <a:r>
              <a:rPr lang="en-US" altLang="ru-RU" sz="1467" dirty="0" smtClean="0"/>
              <a:t>1  </a:t>
            </a:r>
            <a:r>
              <a:rPr lang="en-US" altLang="ru-RU" dirty="0"/>
              <a:t>are initialized at the global minimum, the one iteration will </a:t>
            </a:r>
            <a:r>
              <a:rPr lang="en-US" altLang="ru-RU" b="1" dirty="0"/>
              <a:t>not change</a:t>
            </a:r>
            <a:r>
              <a:rPr lang="en-US" altLang="ru-RU" dirty="0"/>
              <a:t> their values.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ru-RU" sz="2267" dirty="0"/>
              <a:t>At the global minimum, the derivative (gradient) is zero, so gradient descent will </a:t>
            </a:r>
            <a:r>
              <a:rPr lang="en-US" altLang="ru-RU" sz="2267" b="1" dirty="0"/>
              <a:t>not change</a:t>
            </a:r>
            <a:r>
              <a:rPr lang="en-US" altLang="ru-RU" sz="2267" dirty="0"/>
              <a:t> the parameters.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ru-RU" sz="2267" dirty="0"/>
          </a:p>
          <a:p>
            <a:pPr>
              <a:lnSpc>
                <a:spcPct val="80000"/>
              </a:lnSpc>
              <a:defRPr/>
            </a:pPr>
            <a:r>
              <a:rPr lang="en-US" altLang="ru-RU" sz="2667" dirty="0"/>
              <a:t>If</a:t>
            </a:r>
            <a:r>
              <a:rPr lang="el-GR" altLang="ru-RU" sz="2667" dirty="0"/>
              <a:t> </a:t>
            </a:r>
            <a:r>
              <a:rPr lang="en-US" altLang="ru-RU" dirty="0"/>
              <a:t>w</a:t>
            </a:r>
            <a:r>
              <a:rPr lang="en-US" altLang="ru-RU" sz="1200" dirty="0"/>
              <a:t>0</a:t>
            </a:r>
            <a:r>
              <a:rPr lang="en-US" altLang="ru-RU" sz="2400" dirty="0"/>
              <a:t> and </a:t>
            </a:r>
            <a:r>
              <a:rPr lang="en-US" altLang="ru-RU" dirty="0"/>
              <a:t>w</a:t>
            </a:r>
            <a:r>
              <a:rPr lang="en-US" altLang="ru-RU" sz="1400" dirty="0"/>
              <a:t>1 </a:t>
            </a:r>
            <a:r>
              <a:rPr lang="en-US" altLang="ru-RU" sz="2667" dirty="0" smtClean="0"/>
              <a:t>are </a:t>
            </a:r>
            <a:r>
              <a:rPr lang="en-US" altLang="ru-RU" sz="2667" dirty="0"/>
              <a:t>initialized so that </a:t>
            </a:r>
            <a:r>
              <a:rPr lang="el-GR" altLang="ru-RU" sz="2667" dirty="0"/>
              <a:t> </a:t>
            </a:r>
            <a:r>
              <a:rPr lang="en-US" altLang="ru-RU" dirty="0"/>
              <a:t>w</a:t>
            </a:r>
            <a:r>
              <a:rPr lang="en-US" altLang="ru-RU" sz="1200" dirty="0"/>
              <a:t>0</a:t>
            </a:r>
            <a:r>
              <a:rPr lang="en-US" altLang="ru-RU" sz="2400" dirty="0"/>
              <a:t> = </a:t>
            </a:r>
            <a:r>
              <a:rPr lang="en-US" altLang="ru-RU" dirty="0"/>
              <a:t>w</a:t>
            </a:r>
            <a:r>
              <a:rPr lang="en-US" altLang="ru-RU" sz="1400" dirty="0"/>
              <a:t>1 </a:t>
            </a:r>
            <a:r>
              <a:rPr lang="en-US" altLang="ru-RU" sz="2667" dirty="0" smtClean="0"/>
              <a:t>, </a:t>
            </a:r>
            <a:r>
              <a:rPr lang="en-US" altLang="ru-RU" sz="2667" dirty="0"/>
              <a:t>then by symmetry (because we do simultaneous updates to the two parameters), after one iteration of gradient descent, we will still have </a:t>
            </a:r>
            <a:r>
              <a:rPr lang="el-GR" altLang="ru-RU" sz="2667" dirty="0"/>
              <a:t> </a:t>
            </a:r>
            <a:r>
              <a:rPr lang="en-US" altLang="ru-RU" dirty="0"/>
              <a:t>w</a:t>
            </a:r>
            <a:r>
              <a:rPr lang="en-US" altLang="ru-RU" sz="1200" dirty="0"/>
              <a:t>0</a:t>
            </a:r>
            <a:r>
              <a:rPr lang="en-US" altLang="ru-RU" sz="2400" dirty="0"/>
              <a:t> = </a:t>
            </a:r>
            <a:r>
              <a:rPr lang="en-US" altLang="ru-RU" dirty="0"/>
              <a:t>w</a:t>
            </a:r>
            <a:r>
              <a:rPr lang="en-US" altLang="ru-RU" sz="1400" dirty="0"/>
              <a:t>1 </a:t>
            </a:r>
            <a:r>
              <a:rPr lang="en-US" altLang="ru-RU" sz="2667" dirty="0" smtClean="0"/>
              <a:t>. </a:t>
            </a:r>
            <a:endParaRPr lang="en-US" altLang="ru-RU" sz="2667" dirty="0"/>
          </a:p>
          <a:p>
            <a:pPr lvl="1">
              <a:lnSpc>
                <a:spcPct val="80000"/>
              </a:lnSpc>
              <a:defRPr/>
            </a:pPr>
            <a:r>
              <a:rPr lang="en-US" altLang="ru-RU" sz="2133" dirty="0"/>
              <a:t>The updates to </a:t>
            </a:r>
            <a:r>
              <a:rPr lang="en-US" altLang="ru-RU" sz="2000" dirty="0"/>
              <a:t> </a:t>
            </a:r>
            <a:r>
              <a:rPr lang="en-US" altLang="ru-RU" sz="2000" dirty="0" smtClean="0"/>
              <a:t>w</a:t>
            </a:r>
            <a:r>
              <a:rPr lang="en-US" altLang="ru-RU" sz="1000" dirty="0" smtClean="0"/>
              <a:t>0 </a:t>
            </a:r>
            <a:r>
              <a:rPr lang="en-US" altLang="ru-RU" sz="1800" dirty="0"/>
              <a:t> </a:t>
            </a:r>
            <a:r>
              <a:rPr lang="en-US" altLang="ru-RU" sz="2133" dirty="0" smtClean="0"/>
              <a:t>and</a:t>
            </a:r>
            <a:r>
              <a:rPr lang="en-US" altLang="ru-RU" sz="2133" dirty="0"/>
              <a:t> </a:t>
            </a:r>
            <a:r>
              <a:rPr lang="en-US" altLang="ru-RU" dirty="0"/>
              <a:t> </a:t>
            </a:r>
            <a:r>
              <a:rPr lang="en-US" altLang="ru-RU" dirty="0" smtClean="0"/>
              <a:t>w</a:t>
            </a:r>
            <a:r>
              <a:rPr lang="en-US" altLang="ru-RU" sz="1100" dirty="0" smtClean="0"/>
              <a:t>1 </a:t>
            </a:r>
            <a:r>
              <a:rPr lang="en-US" altLang="ru-RU" sz="2133" dirty="0"/>
              <a:t> are different (even though we're doing simultaneous updates), so there's no particular reason to expect them to be the same after one iteration of gradient descent. </a:t>
            </a:r>
          </a:p>
        </p:txBody>
      </p:sp>
    </p:spTree>
    <p:extLst>
      <p:ext uri="{BB962C8B-B14F-4D97-AF65-F5344CB8AC3E}">
        <p14:creationId xmlns:p14="http://schemas.microsoft.com/office/powerpoint/2010/main" val="20275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linear regression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645623" y="1979929"/>
                <a:ext cx="2708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623" y="1979929"/>
                <a:ext cx="270817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295079" y="2885141"/>
                <a:ext cx="11224929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079" y="2885141"/>
                <a:ext cx="1122492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62916" cy="770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          j=0,1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62916" cy="770275"/>
              </a:xfrm>
              <a:prstGeom prst="rect">
                <a:avLst/>
              </a:prstGeom>
              <a:blipFill>
                <a:blip r:embed="rId4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/>
              <p:cNvSpPr txBox="1">
                <a:spLocks/>
              </p:cNvSpPr>
              <p:nvPr/>
            </p:nvSpPr>
            <p:spPr>
              <a:xfrm>
                <a:off x="758787" y="4429246"/>
                <a:ext cx="5421741" cy="84863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=0:    </m:t>
                      </m:r>
                      <m:f>
                        <m:f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87" y="4429246"/>
                <a:ext cx="5421741" cy="848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5"/>
              <p:cNvSpPr txBox="1">
                <a:spLocks/>
              </p:cNvSpPr>
              <p:nvPr/>
            </p:nvSpPr>
            <p:spPr>
              <a:xfrm>
                <a:off x="758787" y="5425792"/>
                <a:ext cx="5922519" cy="84863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=1:    </m:t>
                      </m:r>
                      <m:f>
                        <m:f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87" y="5425792"/>
                <a:ext cx="5922519" cy="848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4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4"/>
          <p:cNvSpPr txBox="1">
            <a:spLocks noChangeArrowheads="1"/>
          </p:cNvSpPr>
          <p:nvPr/>
        </p:nvSpPr>
        <p:spPr bwMode="auto">
          <a:xfrm>
            <a:off x="508000" y="1066800"/>
            <a:ext cx="970131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733" b="1" dirty="0"/>
              <a:t>Gradient descent </a:t>
            </a:r>
            <a:r>
              <a:rPr lang="en-US" altLang="en-US" sz="3733" b="1" dirty="0" smtClean="0"/>
              <a:t>algorithm for linear regression</a:t>
            </a:r>
            <a:endParaRPr lang="en-US" altLang="en-US" sz="3733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6979555" y="3916223"/>
                <a:ext cx="3362267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simultaneously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9555" y="3916223"/>
                <a:ext cx="3362267" cy="1569660"/>
              </a:xfrm>
              <a:prstGeom prst="rect">
                <a:avLst/>
              </a:prstGeom>
              <a:blipFill>
                <a:blip r:embed="rId2"/>
                <a:stretch>
                  <a:fillRect l="-2722" t="-46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80FD0D66-FF10-43B1-8876-94978DF2C1AD}"/>
              </a:ext>
            </a:extLst>
          </p:cNvPr>
          <p:cNvSpPr/>
          <p:nvPr/>
        </p:nvSpPr>
        <p:spPr>
          <a:xfrm>
            <a:off x="6528534" y="4029677"/>
            <a:ext cx="203200" cy="16256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787882" y="3708400"/>
                <a:ext cx="4955011" cy="99976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2" y="3708400"/>
                <a:ext cx="4955011" cy="999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684362" y="2259212"/>
                <a:ext cx="5262916" cy="770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        j=0,1</a:t>
                </a:r>
              </a:p>
            </p:txBody>
          </p:sp>
        </mc:Choice>
        <mc:Fallback xmlns="">
          <p:sp>
            <p:nvSpPr>
              <p:cNvPr id="10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62" y="2259212"/>
                <a:ext cx="5262916" cy="770275"/>
              </a:xfrm>
              <a:prstGeom prst="rect">
                <a:avLst/>
              </a:prstGeom>
              <a:blipFill>
                <a:blip r:embed="rId4"/>
                <a:stretch>
                  <a:fillRect t="-794" r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/>
              <p:cNvSpPr txBox="1">
                <a:spLocks/>
              </p:cNvSpPr>
              <p:nvPr/>
            </p:nvSpPr>
            <p:spPr>
              <a:xfrm>
                <a:off x="787882" y="5061568"/>
                <a:ext cx="5406032" cy="999761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2" y="5061568"/>
                <a:ext cx="5406032" cy="999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9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Minimum of Linear Regression: global or local?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598" y="1825625"/>
            <a:ext cx="5600804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05076" y="5555272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076" y="5555272"/>
                <a:ext cx="5071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13789" y="5739938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89" y="5739938"/>
                <a:ext cx="5018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80340" y="3631962"/>
                <a:ext cx="1180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340" y="3631962"/>
                <a:ext cx="118064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749748" y="4010693"/>
            <a:ext cx="1450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bowl-shaped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5593" y="2029089"/>
            <a:ext cx="180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Convex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58374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58377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091" y="6040227"/>
            <a:ext cx="11475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dirty="0" smtClean="0"/>
              <a:t>This example was implemented for </a:t>
            </a:r>
            <a:r>
              <a:rPr lang="en-US" altLang="en-US" dirty="0" smtClean="0"/>
              <a:t>Training </a:t>
            </a:r>
            <a:r>
              <a:rPr lang="en-US" altLang="en-US" dirty="0"/>
              <a:t>set </a:t>
            </a:r>
            <a:r>
              <a:rPr lang="en-US" altLang="en-US" dirty="0" smtClean="0"/>
              <a:t>of housing prices (</a:t>
            </a:r>
            <a:r>
              <a:rPr lang="en-US" altLang="en-US" dirty="0"/>
              <a:t>Portland, OR</a:t>
            </a:r>
            <a:r>
              <a:rPr lang="en-US" altLang="en-US" dirty="0" smtClean="0"/>
              <a:t>) </a:t>
            </a:r>
            <a:r>
              <a:rPr lang="en-US" dirty="0" smtClean="0"/>
              <a:t>  </a:t>
            </a:r>
          </a:p>
          <a:p>
            <a:pPr algn="just">
              <a:spcBef>
                <a:spcPct val="0"/>
              </a:spcBef>
            </a:pPr>
            <a:r>
              <a:rPr lang="en-US" dirty="0" smtClean="0">
                <a:hlinkClick r:id="rId12"/>
              </a:rPr>
              <a:t>https</a:t>
            </a:r>
            <a:r>
              <a:rPr lang="en-US" dirty="0">
                <a:hlinkClick r:id="rId12"/>
              </a:rPr>
              <a:t>://www.coursera.org/learn/machine-learning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59398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59401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9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60422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60425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5C7414-65F7-4E0D-8F01-8FC8C6767524}"/>
                  </a:ext>
                </a:extLst>
              </p14:cNvPr>
              <p14:cNvContentPartPr/>
              <p14:nvPr/>
            </p14:nvContentPartPr>
            <p14:xfrm>
              <a:off x="9395040" y="3891360"/>
              <a:ext cx="152160" cy="24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5C7414-65F7-4E0D-8F01-8FC8C67675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6767" y="3882728"/>
                <a:ext cx="168707" cy="2657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8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from turbo.az for C class-Mercedes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712" y="1177231"/>
            <a:ext cx="7998229" cy="52431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967" y="1833555"/>
            <a:ext cx="6096000" cy="3154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/>
              <a:t>Notation:</a:t>
            </a:r>
          </a:p>
          <a:p>
            <a:pPr>
              <a:spcBef>
                <a:spcPct val="0"/>
              </a:spcBef>
            </a:pPr>
            <a:r>
              <a:rPr lang="en-US" altLang="en-US" sz="100" dirty="0" smtClean="0"/>
              <a:t> </a:t>
            </a:r>
            <a:endParaRPr lang="en-US" altLang="en-US" sz="1600" dirty="0" smtClean="0"/>
          </a:p>
          <a:p>
            <a:pPr>
              <a:spcBef>
                <a:spcPct val="0"/>
              </a:spcBef>
            </a:pPr>
            <a:endParaRPr lang="en-US" altLang="en-US" b="1" dirty="0" smtClean="0"/>
          </a:p>
          <a:p>
            <a:pPr>
              <a:spcBef>
                <a:spcPct val="0"/>
              </a:spcBef>
            </a:pPr>
            <a:r>
              <a:rPr lang="az-Latn-AZ" altLang="en-US" b="1" dirty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= Number of training examples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 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x</a:t>
            </a:r>
            <a:r>
              <a:rPr lang="en-US" altLang="en-US" dirty="0" smtClean="0"/>
              <a:t>’s </a:t>
            </a:r>
            <a:r>
              <a:rPr lang="en-US" altLang="en-US" dirty="0"/>
              <a:t>= “input” variable / features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   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y</a:t>
            </a:r>
            <a:r>
              <a:rPr lang="en-US" altLang="en-US" dirty="0" smtClean="0"/>
              <a:t>’s </a:t>
            </a:r>
            <a:r>
              <a:rPr lang="en-US" altLang="en-US" dirty="0"/>
              <a:t>= “output” variable / 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/>
              <a:t> </a:t>
            </a:r>
            <a:r>
              <a:rPr lang="en-US" altLang="en-US" dirty="0" smtClean="0"/>
              <a:t>         “</a:t>
            </a:r>
            <a:r>
              <a:rPr lang="en-US" altLang="en-US" dirty="0"/>
              <a:t>target” </a:t>
            </a:r>
            <a:r>
              <a:rPr lang="en-US" altLang="en-US" dirty="0" smtClean="0"/>
              <a:t>variable  /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 </a:t>
            </a:r>
            <a:r>
              <a:rPr lang="en-US" altLang="en-US" dirty="0" smtClean="0"/>
              <a:t>          label</a:t>
            </a:r>
            <a:endParaRPr lang="az-Latn-AZ" altLang="en-US" dirty="0" smtClean="0"/>
          </a:p>
          <a:p>
            <a:pPr>
              <a:spcBef>
                <a:spcPct val="0"/>
              </a:spcBef>
            </a:pPr>
            <a:endParaRPr lang="az-Latn-AZ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0967" y="4373755"/>
                <a:ext cx="369344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 -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7" y="4373755"/>
                <a:ext cx="3693447" cy="403637"/>
              </a:xfrm>
              <a:prstGeom prst="rect">
                <a:avLst/>
              </a:prstGeom>
              <a:blipFill>
                <a:blip r:embed="rId3"/>
                <a:stretch>
                  <a:fillRect t="-1493" r="-660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374" y="4988265"/>
                <a:ext cx="312463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example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" y="4988265"/>
                <a:ext cx="3124638" cy="380810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9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6144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6144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62470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62473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3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63494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63497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4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64518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64521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9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65542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4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65545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18" y="1174752"/>
            <a:ext cx="5852583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4752"/>
            <a:ext cx="5852584" cy="438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1" y="279400"/>
            <a:ext cx="905933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extBox 4"/>
          <p:cNvSpPr txBox="1">
            <a:spLocks noChangeArrowheads="1"/>
          </p:cNvSpPr>
          <p:nvPr/>
        </p:nvSpPr>
        <p:spPr bwMode="auto">
          <a:xfrm>
            <a:off x="1117601" y="772585"/>
            <a:ext cx="4879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(for fixed           , this is a function of x)</a:t>
            </a:r>
          </a:p>
        </p:txBody>
      </p:sp>
      <p:pic>
        <p:nvPicPr>
          <p:cNvPr id="6656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889000"/>
            <a:ext cx="692151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368" y="279400"/>
            <a:ext cx="1437217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TextBox 7"/>
          <p:cNvSpPr txBox="1">
            <a:spLocks noChangeArrowheads="1"/>
          </p:cNvSpPr>
          <p:nvPr/>
        </p:nvSpPr>
        <p:spPr bwMode="auto">
          <a:xfrm>
            <a:off x="7103533" y="772585"/>
            <a:ext cx="4555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(function of the parameters            )</a:t>
            </a:r>
          </a:p>
        </p:txBody>
      </p:sp>
      <p:pic>
        <p:nvPicPr>
          <p:cNvPr id="6656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834" y="889001"/>
            <a:ext cx="68791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EC0611-3BEB-40D2-A710-126CFC697ABE}"/>
                  </a:ext>
                </a:extLst>
              </p14:cNvPr>
              <p14:cNvContentPartPr/>
              <p14:nvPr/>
            </p14:nvContentPartPr>
            <p14:xfrm>
              <a:off x="1000320" y="2651520"/>
              <a:ext cx="8061120" cy="292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EC0611-3BEB-40D2-A710-126CFC697A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3480" y="2642520"/>
                <a:ext cx="8075880" cy="2948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987493" y="6045723"/>
            <a:ext cx="6959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4"/>
              </a:rPr>
              <a:t>Useful Link: https</a:t>
            </a:r>
            <a:r>
              <a:rPr lang="en-US" dirty="0">
                <a:hlinkClick r:id="rId14"/>
              </a:rPr>
              <a:t>://xavierbourretsicotte.github.io/animation_ridge.html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914401" y="685800"/>
            <a:ext cx="5989909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267" b="1"/>
              <a:t>“Batch” Gradient Descent</a:t>
            </a:r>
          </a:p>
        </p:txBody>
      </p:sp>
      <p:sp>
        <p:nvSpPr>
          <p:cNvPr id="67587" name="TextBox 2"/>
          <p:cNvSpPr txBox="1">
            <a:spLocks noChangeArrowheads="1"/>
          </p:cNvSpPr>
          <p:nvPr/>
        </p:nvSpPr>
        <p:spPr bwMode="auto">
          <a:xfrm>
            <a:off x="914401" y="1905000"/>
            <a:ext cx="104457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/>
              <a:t>“Batch”: Each step of gradient descent uses all the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9469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0" name="Rectang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ru-RU" sz="2800" dirty="0">
                    <a:solidFill>
                      <a:srgbClr val="FF0066"/>
                    </a:solidFill>
                  </a:rPr>
                  <a:t>Linear regression problem.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2800" dirty="0" smtClean="0">
                    <a:solidFill>
                      <a:srgbClr val="FF0066"/>
                    </a:solidFill>
                  </a:rPr>
                  <a:t>=0. </a:t>
                </a:r>
                <a:r>
                  <a:rPr lang="en-US" altLang="ru-RU" sz="2800" dirty="0">
                    <a:solidFill>
                      <a:srgbClr val="FF0066"/>
                    </a:solidFill>
                  </a:rPr>
                  <a:t/>
                </a:r>
                <a:br>
                  <a:rPr lang="en-US" altLang="ru-RU" sz="2800" dirty="0">
                    <a:solidFill>
                      <a:srgbClr val="FF0066"/>
                    </a:solidFill>
                  </a:rPr>
                </a:br>
                <a:r>
                  <a:rPr lang="en-US" altLang="ru-RU" sz="2800" dirty="0"/>
                  <a:t>Which of the statements below must be true?</a:t>
                </a:r>
                <a:r>
                  <a:rPr lang="en-US" altLang="ru-RU" sz="4000" dirty="0"/>
                  <a:t> </a:t>
                </a:r>
              </a:p>
            </p:txBody>
          </p:sp>
        </mc:Choice>
        <mc:Fallback xmlns="">
          <p:sp>
            <p:nvSpPr>
              <p:cNvPr id="686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>
                <a:extLst>
                  <a:ext uri="{FF2B5EF4-FFF2-40B4-BE49-F238E27FC236}">
                    <a16:creationId xmlns:a16="http://schemas.microsoft.com/office/drawing/2014/main" id="{F77286D7-BD0E-4C90-B067-64627481FDC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altLang="ru-RU" sz="2400" dirty="0" smtClean="0"/>
                  <a:t>For this to be true, we must have </a:t>
                </a:r>
                <a:r>
                  <a:rPr lang="el-GR" alt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400" dirty="0" smtClean="0"/>
                  <a:t>=0</a:t>
                </a:r>
                <a:r>
                  <a:rPr lang="en-US" altLang="ru-RU" sz="2400" dirty="0"/>
                  <a:t> and </a:t>
                </a:r>
                <a:r>
                  <a:rPr lang="el-GR" alt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400" dirty="0"/>
                  <a:t>=0 so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ru-RU" sz="2400" i="1" dirty="0" smtClean="0"/>
                  <a:t>0</a:t>
                </a:r>
                <a:r>
                  <a:rPr lang="en-US" altLang="ru-RU" sz="2400" dirty="0" smtClean="0"/>
                  <a:t> </a:t>
                </a:r>
                <a:endParaRPr lang="en-US" altLang="ru-RU" sz="2400" dirty="0"/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ru-RU" sz="1867" dirty="0"/>
                  <a:t>If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1867" dirty="0" smtClean="0"/>
                  <a:t>=0, </a:t>
                </a:r>
                <a:r>
                  <a:rPr lang="en-US" altLang="ru-RU" sz="1867" dirty="0"/>
                  <a:t>that means the line defined by the equation "</a:t>
                </a:r>
                <a:r>
                  <a:rPr lang="en-US" altLang="ru-RU" sz="1867" i="1" dirty="0"/>
                  <a:t>y</a:t>
                </a:r>
                <a:r>
                  <a:rPr lang="en-US" altLang="ru-RU" sz="1867" dirty="0"/>
                  <a:t>=</a:t>
                </a:r>
                <a:r>
                  <a:rPr lang="el-GR" altLang="ru-RU" sz="18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ru-RU" sz="1867" dirty="0"/>
                  <a:t>" perfectly fits all of our data. There's no particular reason to expect that the values of </a:t>
                </a:r>
                <a:r>
                  <a:rPr lang="el-GR" altLang="ru-RU" sz="18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2000" dirty="0" smtClean="0"/>
                  <a:t>and</a:t>
                </a:r>
                <a:r>
                  <a:rPr lang="en-US" altLang="ru-RU" sz="2000" dirty="0"/>
                  <a:t> </a:t>
                </a:r>
                <a:r>
                  <a:rPr lang="el-GR" alt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1867" dirty="0" smtClean="0"/>
                  <a:t>that </a:t>
                </a:r>
                <a:r>
                  <a:rPr lang="en-US" altLang="ru-RU" sz="1867" dirty="0"/>
                  <a:t>achieve this are both 0 (unless </a:t>
                </a:r>
                <a:r>
                  <a:rPr lang="en-US" altLang="ru-RU" sz="1867" i="1" dirty="0"/>
                  <a:t>y</a:t>
                </a:r>
                <a:r>
                  <a:rPr lang="en-US" altLang="ru-RU" sz="1867" dirty="0"/>
                  <a:t>(</a:t>
                </a:r>
                <a:r>
                  <a:rPr lang="en-US" altLang="ru-RU" sz="1867" i="1" dirty="0" err="1"/>
                  <a:t>i</a:t>
                </a:r>
                <a:r>
                  <a:rPr lang="en-US" altLang="ru-RU" sz="1867" dirty="0"/>
                  <a:t>)=0 for all of our training examples).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altLang="ru-RU" sz="2400" dirty="0"/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altLang="ru-RU" sz="2400" dirty="0"/>
                  <a:t>We can perfectly predict the value of </a:t>
                </a:r>
                <a:r>
                  <a:rPr lang="en-US" altLang="ru-RU" sz="2400" i="1" dirty="0"/>
                  <a:t>y</a:t>
                </a:r>
                <a:r>
                  <a:rPr lang="en-US" altLang="ru-RU" sz="2400" dirty="0"/>
                  <a:t> even for new examples that we have not yet seen. (e.g., we can perfectly predict prices of even new houses that we have not yet seen.) </a:t>
                </a: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r>
                  <a:rPr lang="en-US" altLang="ru-RU" sz="1867" dirty="0"/>
                  <a:t>Even though we can fit our training set perfectly, this does not mean that we'll always make perfect predictions on houses in the future/on houses that we have not yet seen. </a:t>
                </a: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endParaRPr lang="en-US" altLang="ru-RU" sz="1867" dirty="0"/>
              </a:p>
              <a:p>
                <a:pPr>
                  <a:defRPr/>
                </a:pPr>
                <a:r>
                  <a:rPr lang="en-US" altLang="ru-RU" dirty="0"/>
                  <a:t>This is not possible: By the definition of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dirty="0" smtClean="0"/>
                  <a:t>, </a:t>
                </a:r>
                <a:r>
                  <a:rPr lang="en-US" altLang="ru-RU" dirty="0"/>
                  <a:t>it is not possible for there to exist </a:t>
                </a:r>
                <a:r>
                  <a:rPr lang="el-GR" alt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dirty="0"/>
                  <a:t>and </a:t>
                </a:r>
                <a:r>
                  <a:rPr lang="el-GR" alt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b="1" dirty="0" smtClean="0"/>
                  <a:t> </a:t>
                </a:r>
                <a:r>
                  <a:rPr lang="en-US" altLang="ru-RU" dirty="0" smtClean="0"/>
                  <a:t>so </a:t>
                </a:r>
                <a:r>
                  <a:rPr lang="en-US" altLang="ru-RU" dirty="0"/>
                  <a:t>that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dirty="0"/>
                  <a:t>=0</a:t>
                </a:r>
              </a:p>
              <a:p>
                <a:pPr lvl="1">
                  <a:defRPr/>
                </a:pPr>
                <a:r>
                  <a:rPr lang="en-US" altLang="ru-RU" sz="2267" dirty="0"/>
                  <a:t>If all of our training examples lie perfectly on a line, then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2000" dirty="0"/>
                  <a:t>=</a:t>
                </a:r>
                <a:r>
                  <a:rPr lang="en-US" altLang="ru-RU" sz="2000" dirty="0" smtClean="0"/>
                  <a:t>0</a:t>
                </a:r>
                <a:r>
                  <a:rPr lang="en-US" altLang="ru-RU" sz="2267" dirty="0"/>
                  <a:t> is possible. </a:t>
                </a:r>
              </a:p>
              <a:p>
                <a:pPr marL="609585" lvl="1" indent="0">
                  <a:lnSpc>
                    <a:spcPct val="80000"/>
                  </a:lnSpc>
                  <a:buNone/>
                  <a:defRPr/>
                </a:pPr>
                <a:endParaRPr lang="en-US" altLang="ru-RU" sz="1867" dirty="0"/>
              </a:p>
            </p:txBody>
          </p:sp>
        </mc:Choice>
        <mc:Fallback xmlns="">
          <p:sp>
            <p:nvSpPr>
              <p:cNvPr id="16387" name="Rectangle 3">
                <a:extLst>
                  <a:ext uri="{FF2B5EF4-FFF2-40B4-BE49-F238E27FC236}">
                    <a16:creationId xmlns:a16="http://schemas.microsoft.com/office/drawing/2014/main" id="{F77286D7-BD0E-4C90-B067-64627481F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9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Ng. Supervised learning.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cs229.stanford.edu/notes2019fall/cs229-notes1.pdf</a:t>
            </a:r>
            <a:endParaRPr lang="en-US" dirty="0" smtClean="0"/>
          </a:p>
          <a:p>
            <a:r>
              <a:rPr lang="en-US" dirty="0"/>
              <a:t>Machine Learning Crash </a:t>
            </a:r>
            <a:r>
              <a:rPr lang="en-US" dirty="0" smtClean="0"/>
              <a:t>Course by Google.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://developers.google.com/machine-learning/crash-course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turbo.az for C class-Mercedes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u="sng" dirty="0"/>
              <a:t>Supervised Learning</a:t>
            </a:r>
          </a:p>
          <a:p>
            <a:pPr>
              <a:spcBef>
                <a:spcPct val="0"/>
              </a:spcBef>
              <a:buNone/>
            </a:pPr>
            <a:endParaRPr lang="en-US" altLang="en-US" sz="1050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Given the “right answer” </a:t>
            </a:r>
            <a:endParaRPr lang="az-Latn-AZ" altLang="en-US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each example in the data.</a:t>
            </a:r>
          </a:p>
          <a:p>
            <a:pPr marL="0" indent="0">
              <a:buNone/>
            </a:pPr>
            <a:endParaRPr lang="az-Latn-AZ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u="sng" dirty="0"/>
              <a:t>Regression Problem</a:t>
            </a:r>
          </a:p>
          <a:p>
            <a:pPr>
              <a:spcBef>
                <a:spcPct val="0"/>
              </a:spcBef>
              <a:buNone/>
            </a:pPr>
            <a:endParaRPr lang="en-US" altLang="en-US" sz="1050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Predict real-valued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2" y="1627996"/>
            <a:ext cx="6075218" cy="39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Linear Regression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X </a:t>
                </a:r>
                <a:r>
                  <a:rPr lang="en-US" sz="2200" dirty="0"/>
                  <a:t>denote the space of input values, and Y the space of output values</a:t>
                </a:r>
                <a:r>
                  <a:rPr lang="en-US" sz="2200" dirty="0" smtClean="0"/>
                  <a:t>.</a:t>
                </a:r>
              </a:p>
              <a:p>
                <a:r>
                  <a:rPr lang="en-US" sz="2200" dirty="0"/>
                  <a:t>To describe the supervised learning problem slightly more formally, </a:t>
                </a:r>
                <a:r>
                  <a:rPr lang="en-US" sz="2200" dirty="0" smtClean="0"/>
                  <a:t>our goal </a:t>
                </a:r>
                <a:r>
                  <a:rPr lang="en-US" sz="2200" dirty="0"/>
                  <a:t>is, given a training set, to learn a function h : X </a:t>
                </a:r>
                <a:r>
                  <a:rPr lang="en-US" sz="2200" dirty="0" smtClean="0"/>
                  <a:t>→ </a:t>
                </a:r>
                <a:r>
                  <a:rPr lang="en-US" sz="2200" dirty="0"/>
                  <a:t>Y so that h(x) is </a:t>
                </a:r>
                <a:r>
                  <a:rPr lang="en-US" sz="2200" dirty="0" smtClean="0"/>
                  <a:t>a “</a:t>
                </a:r>
                <a:r>
                  <a:rPr lang="en-US" sz="2200" dirty="0"/>
                  <a:t>good” predictor for the corresponding value of y. </a:t>
                </a:r>
                <a:endParaRPr lang="en-US" sz="2200" dirty="0" smtClean="0"/>
              </a:p>
              <a:p>
                <a:r>
                  <a:rPr lang="en-US" sz="2200" dirty="0"/>
                  <a:t>Function h is called a </a:t>
                </a:r>
                <a:r>
                  <a:rPr lang="en-US" sz="2200" b="1" dirty="0"/>
                  <a:t>hypothesis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altLang="en-US" b="1" dirty="0"/>
                  <a:t>How do we represent </a:t>
                </a:r>
                <a:r>
                  <a:rPr lang="en-US" altLang="en-US" b="1" i="1" dirty="0"/>
                  <a:t>h</a:t>
                </a:r>
                <a:r>
                  <a:rPr lang="en-US" altLang="en-US" b="1" dirty="0"/>
                  <a:t>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201939" y="3189143"/>
            <a:ext cx="3143250" cy="3186113"/>
            <a:chOff x="7625888" y="3438525"/>
            <a:chExt cx="3143250" cy="31861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E08FD7F-E9D7-4948-8664-8B2A0DC0E056}"/>
                </a:ext>
              </a:extLst>
            </p:cNvPr>
            <p:cNvSpPr/>
            <p:nvPr/>
          </p:nvSpPr>
          <p:spPr>
            <a:xfrm>
              <a:off x="7930688" y="3438525"/>
              <a:ext cx="2533650" cy="609600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050213B-4F9D-4EBC-B768-9E38C0838AEE}"/>
                </a:ext>
              </a:extLst>
            </p:cNvPr>
            <p:cNvSpPr/>
            <p:nvPr/>
          </p:nvSpPr>
          <p:spPr>
            <a:xfrm>
              <a:off x="7625888" y="4819650"/>
              <a:ext cx="3143250" cy="585788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Learning Algorithm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F7588EA-E592-4BA9-80E5-B7CAF48B57C1}"/>
                </a:ext>
              </a:extLst>
            </p:cNvPr>
            <p:cNvSpPr/>
            <p:nvPr/>
          </p:nvSpPr>
          <p:spPr>
            <a:xfrm>
              <a:off x="8816513" y="6038850"/>
              <a:ext cx="762000" cy="585788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AF5F1B-2584-498E-9C51-7C119B789230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197513" y="4048125"/>
              <a:ext cx="0" cy="771525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13B42E-C461-4939-9496-9AD638ABC93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9197513" y="5405438"/>
              <a:ext cx="0" cy="633412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CB7520-A03C-40A3-88F1-1FB2A17C5D1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8025938" y="6330950"/>
              <a:ext cx="790575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D923EB-CF44-4A18-88AF-259F5D846391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9578513" y="6330950"/>
              <a:ext cx="733425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7081350" y="5679411"/>
            <a:ext cx="90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(year)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74723" y="5644768"/>
            <a:ext cx="191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Predicted Y (price)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40119" y="5468938"/>
            <a:ext cx="3892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Linear regression with one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Univariate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1938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Which line</a:t>
            </a:r>
            <a:r>
              <a:rPr lang="en-US" altLang="ru-RU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9"/>
              <p:cNvSpPr txBox="1">
                <a:spLocks noChangeArrowheads="1"/>
              </p:cNvSpPr>
              <p:nvPr/>
            </p:nvSpPr>
            <p:spPr bwMode="auto">
              <a:xfrm>
                <a:off x="5467711" y="1936618"/>
                <a:ext cx="39263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800" dirty="0" smtClean="0"/>
                  <a:t>(for fixed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this is a function of x)</a:t>
                </a:r>
              </a:p>
            </p:txBody>
          </p:sp>
        </mc:Choice>
        <mc:Fallback xmlns="">
          <p:sp>
            <p:nvSpPr>
              <p:cNvPr id="4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7711" y="1936618"/>
                <a:ext cx="3926331" cy="369332"/>
              </a:xfrm>
              <a:prstGeom prst="rect">
                <a:avLst/>
              </a:prstGeom>
              <a:blipFill>
                <a:blip r:embed="rId2"/>
                <a:stretch>
                  <a:fillRect l="-1398" t="-10000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597BA4-98E4-4F13-BE50-AEFAD649A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6545"/>
              </p:ext>
            </p:extLst>
          </p:nvPr>
        </p:nvGraphicFramePr>
        <p:xfrm>
          <a:off x="5584807" y="255733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F4B4CE-5A51-49A3-997F-7D6012DC7CBB}"/>
              </a:ext>
            </a:extLst>
          </p:cNvPr>
          <p:cNvCxnSpPr/>
          <p:nvPr/>
        </p:nvCxnSpPr>
        <p:spPr>
          <a:xfrm flipV="1">
            <a:off x="5837599" y="3311393"/>
            <a:ext cx="3862387" cy="104775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F4B4CE-5A51-49A3-997F-7D6012DC7CBB}"/>
              </a:ext>
            </a:extLst>
          </p:cNvPr>
          <p:cNvCxnSpPr/>
          <p:nvPr/>
        </p:nvCxnSpPr>
        <p:spPr>
          <a:xfrm flipV="1">
            <a:off x="6001111" y="2844668"/>
            <a:ext cx="3505200" cy="1900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F4B4CE-5A51-49A3-997F-7D6012DC7CBB}"/>
              </a:ext>
            </a:extLst>
          </p:cNvPr>
          <p:cNvCxnSpPr/>
          <p:nvPr/>
        </p:nvCxnSpPr>
        <p:spPr>
          <a:xfrm flipV="1">
            <a:off x="5896336" y="3124068"/>
            <a:ext cx="3862388" cy="104775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5320" y="1690688"/>
                <a:ext cx="2080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1690688"/>
                <a:ext cx="20808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7457" y="3472885"/>
                <a:ext cx="4170244" cy="833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" y="3472885"/>
                <a:ext cx="4170244" cy="833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0396" y="4606355"/>
                <a:ext cx="324127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6" y="4606355"/>
                <a:ext cx="3241272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7457" y="2803260"/>
            <a:ext cx="433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Analytical (algebraic) solution from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6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110960"/>
            <a:ext cx="10515600" cy="1325563"/>
          </a:xfrm>
        </p:spPr>
        <p:txBody>
          <a:bodyPr/>
          <a:lstStyle/>
          <a:p>
            <a:r>
              <a:rPr lang="en-US" u="sng" dirty="0" smtClean="0"/>
              <a:t>Cost Function</a:t>
            </a:r>
            <a:endParaRPr lang="en-US" u="sng" dirty="0"/>
          </a:p>
        </p:txBody>
      </p:sp>
      <p:pic>
        <p:nvPicPr>
          <p:cNvPr id="4" name="Picture 33" descr="Image result for Linear regress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02" y="453386"/>
            <a:ext cx="6239309" cy="415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2035" y="1690688"/>
                <a:ext cx="369344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 -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5" y="1690688"/>
                <a:ext cx="3693447" cy="403637"/>
              </a:xfrm>
              <a:prstGeom prst="rect">
                <a:avLst/>
              </a:prstGeom>
              <a:blipFill>
                <a:blip r:embed="rId3"/>
                <a:stretch>
                  <a:fillRect t="-1493" r="-49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3"/>
              <p:cNvSpPr txBox="1">
                <a:spLocks noChangeArrowheads="1"/>
              </p:cNvSpPr>
              <p:nvPr/>
            </p:nvSpPr>
            <p:spPr bwMode="auto">
              <a:xfrm>
                <a:off x="141316" y="2971987"/>
                <a:ext cx="5951913" cy="846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803275" indent="-80327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 smtClean="0"/>
                  <a:t>Idea: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so </a:t>
                </a:r>
                <a:r>
                  <a:rPr lang="en-US" altLang="en-US" sz="24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/>
                  <a:t>  </a:t>
                </a:r>
                <a:r>
                  <a:rPr lang="en-US" altLang="en-US" sz="2400" dirty="0" smtClean="0"/>
                  <a:t>is </a:t>
                </a:r>
                <a:r>
                  <a:rPr lang="en-US" altLang="en-US" sz="2400" dirty="0"/>
                  <a:t>close to </a:t>
                </a:r>
                <a:r>
                  <a:rPr lang="en-US" altLang="en-US" sz="2400" dirty="0" smtClean="0"/>
                  <a:t>for </a:t>
                </a:r>
                <a:r>
                  <a:rPr lang="en-US" altLang="en-US" sz="2400" dirty="0"/>
                  <a:t>our training </a:t>
                </a:r>
                <a:r>
                  <a:rPr lang="en-US" altLang="en-US" sz="2400" dirty="0" smtClean="0"/>
                  <a:t>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316" y="2971987"/>
                <a:ext cx="5951913" cy="846322"/>
              </a:xfrm>
              <a:prstGeom prst="rect">
                <a:avLst/>
              </a:prstGeom>
              <a:blipFill>
                <a:blip r:embed="rId4"/>
                <a:stretch>
                  <a:fillRect l="-1535" t="-5797" r="-205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2035" y="2348490"/>
                <a:ext cx="27378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5" y="2348490"/>
                <a:ext cx="2737865" cy="387927"/>
              </a:xfrm>
              <a:prstGeom prst="rect">
                <a:avLst/>
              </a:prstGeom>
              <a:blipFill>
                <a:blip r:embed="rId5"/>
                <a:stretch>
                  <a:fillRect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4996" y="4667038"/>
                <a:ext cx="7679489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96" y="4667038"/>
                <a:ext cx="7679489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14341" y="2717822"/>
                <a:ext cx="204626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predicted value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41" y="2717822"/>
                <a:ext cx="2046266" cy="387927"/>
              </a:xfrm>
              <a:prstGeom prst="rect">
                <a:avLst/>
              </a:prstGeom>
              <a:blipFill>
                <a:blip r:embed="rId7"/>
                <a:stretch>
                  <a:fillRect t="-4762" r="-1791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14341" y="3448175"/>
                <a:ext cx="150374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real value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41" y="3448175"/>
                <a:ext cx="1503745" cy="387927"/>
              </a:xfrm>
              <a:prstGeom prst="rect">
                <a:avLst/>
              </a:prstGeom>
              <a:blipFill>
                <a:blip r:embed="rId8"/>
                <a:stretch>
                  <a:fillRect t="-4762" r="-2846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687454" y="5865785"/>
            <a:ext cx="1031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Goal</a:t>
            </a:r>
            <a:r>
              <a:rPr lang="en-US" alt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13387" y="5903675"/>
                <a:ext cx="27556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m</a:t>
                </a:r>
                <a:r>
                  <a:rPr lang="en-US" sz="2400" b="0" dirty="0" smtClean="0"/>
                  <a:t>inimize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87" y="5903675"/>
                <a:ext cx="2755646" cy="461665"/>
              </a:xfrm>
              <a:prstGeom prst="rect">
                <a:avLst/>
              </a:prstGeom>
              <a:blipFill>
                <a:blip r:embed="rId9"/>
                <a:stretch>
                  <a:fillRect l="-33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435292" y="6265894"/>
                <a:ext cx="9559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292" y="6265894"/>
                <a:ext cx="9559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16004" y="4840263"/>
            <a:ext cx="2275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smtClean="0"/>
              <a:t>Cost Function: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35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6"/>
              <p:cNvSpPr>
                <a:spLocks noChangeArrowheads="1"/>
              </p:cNvSpPr>
              <p:nvPr/>
            </p:nvSpPr>
            <p:spPr bwMode="auto">
              <a:xfrm>
                <a:off x="1631950" y="260351"/>
                <a:ext cx="6024071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=1.5,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950" y="260351"/>
                <a:ext cx="6024071" cy="1569660"/>
              </a:xfrm>
              <a:prstGeom prst="rect">
                <a:avLst/>
              </a:prstGeom>
              <a:blipFill>
                <a:blip r:embed="rId2"/>
                <a:stretch>
                  <a:fillRect l="-2632" t="-5447" b="-11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1524000" y="-29238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Rectangle 12"/>
              <p:cNvSpPr>
                <a:spLocks noChangeArrowheads="1"/>
              </p:cNvSpPr>
              <p:nvPr/>
            </p:nvSpPr>
            <p:spPr bwMode="auto">
              <a:xfrm>
                <a:off x="2550585" y="2813051"/>
                <a:ext cx="7191199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linear hypothesis</a:t>
                </a:r>
                <a:r>
                  <a:rPr lang="az-Latn-AZ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?</a:t>
                </a:r>
                <a:endParaRPr lang="ru-RU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9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585" y="2813051"/>
                <a:ext cx="7191199" cy="584775"/>
              </a:xfrm>
              <a:prstGeom prst="rect">
                <a:avLst/>
              </a:prstGeom>
              <a:blipFill>
                <a:blip r:embed="rId3"/>
                <a:stretch>
                  <a:fillRect l="-2119" t="-14583" b="-32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1524000" y="-292388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4656667" y="1989667"/>
            <a:ext cx="4607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az-Latn-AZ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524000" y="-23083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6411385" y="2070100"/>
          <a:ext cx="1113367" cy="4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Формула" r:id="rId3" imgW="571252" imgH="228501" progId="Equation.3">
                  <p:embed/>
                </p:oleObj>
              </mc:Choice>
              <mc:Fallback>
                <p:oleObj name="Формула" r:id="rId3" imgW="571252" imgH="228501" progId="Equation.3">
                  <p:embed/>
                  <p:pic>
                    <p:nvPicPr>
                      <p:cNvPr id="225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385" y="2070100"/>
                        <a:ext cx="1113367" cy="442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3" name="Picture 6" descr="http://creativealys.com/blog/wp-content/uploads/2012/10/Abstract-Technology-Artwork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1" b="7275"/>
          <a:stretch>
            <a:fillRect/>
          </a:stretch>
        </p:blipFill>
        <p:spPr bwMode="auto">
          <a:xfrm>
            <a:off x="1524000" y="4148667"/>
            <a:ext cx="4114800" cy="260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2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778</Words>
  <Application>Microsoft Office PowerPoint</Application>
  <PresentationFormat>Widescreen</PresentationFormat>
  <Paragraphs>216</Paragraphs>
  <Slides>38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CMBX12</vt:lpstr>
      <vt:lpstr>CMMI12</vt:lpstr>
      <vt:lpstr>CMR12</vt:lpstr>
      <vt:lpstr>Times New Roman</vt:lpstr>
      <vt:lpstr>Office Theme</vt:lpstr>
      <vt:lpstr>Формула</vt:lpstr>
      <vt:lpstr>Supervised Learning  </vt:lpstr>
      <vt:lpstr>Predicting car prices</vt:lpstr>
      <vt:lpstr>Data from turbo.az for C class-Mercedes</vt:lpstr>
      <vt:lpstr>Data from turbo.az for C class-Mercedes</vt:lpstr>
      <vt:lpstr>Linear Regression</vt:lpstr>
      <vt:lpstr>Which line?</vt:lpstr>
      <vt:lpstr>Cost Function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Gradient Descent algorithm </vt:lpstr>
      <vt:lpstr>Gradient descent 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Convergence of gradient method (are they true?)</vt:lpstr>
      <vt:lpstr>Questions: Convergence of gradient method</vt:lpstr>
      <vt:lpstr>Gradient descent for linear regression</vt:lpstr>
      <vt:lpstr>PowerPoint Presentation</vt:lpstr>
      <vt:lpstr>Minimum of Linear Regression: global or local?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problem. J(w_0 〖,w〗_1 )=0.  Which of the statements below must be true? </vt:lpstr>
      <vt:lpstr>Reading Material: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samir rustamov</dc:creator>
  <cp:lastModifiedBy>samir rustamov</cp:lastModifiedBy>
  <cp:revision>43</cp:revision>
  <dcterms:created xsi:type="dcterms:W3CDTF">2020-01-24T05:36:06Z</dcterms:created>
  <dcterms:modified xsi:type="dcterms:W3CDTF">2020-01-28T15:33:57Z</dcterms:modified>
</cp:coreProperties>
</file>