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9" r:id="rId5"/>
    <p:sldId id="301" r:id="rId6"/>
    <p:sldId id="302" r:id="rId7"/>
    <p:sldId id="303" r:id="rId8"/>
    <p:sldId id="338" r:id="rId9"/>
    <p:sldId id="339" r:id="rId10"/>
    <p:sldId id="340" r:id="rId11"/>
    <p:sldId id="306" r:id="rId12"/>
    <p:sldId id="308" r:id="rId13"/>
    <p:sldId id="309" r:id="rId14"/>
    <p:sldId id="310" r:id="rId15"/>
    <p:sldId id="311" r:id="rId16"/>
    <p:sldId id="318" r:id="rId17"/>
    <p:sldId id="319" r:id="rId18"/>
    <p:sldId id="320" r:id="rId19"/>
    <p:sldId id="321" r:id="rId20"/>
    <p:sldId id="341" r:id="rId21"/>
    <p:sldId id="343" r:id="rId22"/>
    <p:sldId id="327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blic\Documents\ml-class\lectures-slides\assets\2.2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20-4CE2-BB51-8084899F65E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20-4CE2-BB51-8084899F65E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20-4CE2-BB51-8084899F65E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20-4CE2-BB51-8084899F65E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220-4CE2-BB51-8084899F65E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220-4CE2-BB51-8084899F65E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220-4CE2-BB51-8084899F65ED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220-4CE2-BB51-8084899F6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715824"/>
        <c:axId val="1668754944"/>
      </c:scatterChart>
      <c:valAx>
        <c:axId val="1668715824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668754944"/>
        <c:crosses val="autoZero"/>
        <c:crossBetween val="midCat"/>
        <c:majorUnit val="100"/>
      </c:valAx>
      <c:valAx>
        <c:axId val="166875494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166871582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6222-188F-4CEE-BC8F-641D781D44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789EF-3CCC-4A34-98BD-884EBD4E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Pop-up Quiz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CFEA715-7B6A-4D0B-8653-6865DBB08DFE}" type="slidenum">
              <a:rPr lang="en-US" altLang="ru-RU" smtClean="0"/>
              <a:pPr/>
              <a:t>4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89351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C5BC68C-20F7-4EF1-8FFE-C68006961583}" type="slidenum">
              <a:rPr lang="en-US" altLang="ru-RU" smtClean="0"/>
              <a:pPr/>
              <a:t>10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75950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Pop-up Quiz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CFEA715-7B6A-4D0B-8653-6865DBB08DFE}" type="slidenum">
              <a:rPr lang="en-US" altLang="ru-RU" smtClean="0"/>
              <a:pPr/>
              <a:t>21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81182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D6822E-9BD5-4E8A-849D-1CD63048D672}" type="slidenum">
              <a:rPr lang="en-US" altLang="ru-RU" smtClean="0"/>
              <a:pPr/>
              <a:t>23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7846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image" Target="../media/image38.png"/><Relationship Id="rId4" Type="http://schemas.openxmlformats.org/officeDocument/2006/relationships/tags" Target="../tags/tag9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ormalization_(statistic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7" Type="http://schemas.openxmlformats.org/officeDocument/2006/relationships/image" Target="../media/image64.png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5.png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1.png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" TargetMode="External"/><Relationship Id="rId2" Type="http://schemas.openxmlformats.org/officeDocument/2006/relationships/hyperlink" Target="http://cs229.stanford.edu/notes2019fall/cs229-notes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.xml"/><Relationship Id="rId7" Type="http://schemas.openxmlformats.org/officeDocument/2006/relationships/image" Target="../media/image2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Linear Regression 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az-Latn-AZ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r>
              <a:rPr lang="az-Latn-AZ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7214" y="6314548"/>
            <a:ext cx="117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slides taken from Andrew Ng’s Machine Learning course  </a:t>
            </a:r>
            <a:r>
              <a:rPr lang="en-US" dirty="0" smtClean="0">
                <a:hlinkClick r:id="rId2"/>
              </a:rPr>
              <a:t>https://www.coursera.org/learn/machine-learning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7"/>
          <p:cNvSpPr txBox="1">
            <a:spLocks noChangeArrowheads="1"/>
          </p:cNvSpPr>
          <p:nvPr/>
        </p:nvSpPr>
        <p:spPr bwMode="auto">
          <a:xfrm>
            <a:off x="508001" y="482600"/>
            <a:ext cx="975148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/>
              <a:t>Summary:</a:t>
            </a:r>
          </a:p>
        </p:txBody>
      </p:sp>
      <p:sp>
        <p:nvSpPr>
          <p:cNvPr id="37891" name="TextBox 16"/>
          <p:cNvSpPr txBox="1">
            <a:spLocks noChangeArrowheads="1"/>
          </p:cNvSpPr>
          <p:nvPr/>
        </p:nvSpPr>
        <p:spPr bwMode="auto">
          <a:xfrm>
            <a:off x="1464622" y="1251977"/>
            <a:ext cx="975360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4484"/>
              </a:lnSpc>
              <a:spcBef>
                <a:spcPct val="0"/>
              </a:spcBef>
              <a:buFontTx/>
              <a:buChar char="-"/>
            </a:pPr>
            <a:r>
              <a:rPr lang="en-US" altLang="ru-RU" sz="3733" dirty="0"/>
              <a:t>If     is too small: slow convergence.</a:t>
            </a:r>
          </a:p>
          <a:p>
            <a:pPr>
              <a:lnSpc>
                <a:spcPts val="4484"/>
              </a:lnSpc>
              <a:spcBef>
                <a:spcPct val="0"/>
              </a:spcBef>
              <a:buFontTx/>
              <a:buChar char="-"/>
            </a:pPr>
            <a:r>
              <a:rPr lang="en-US" altLang="ru-RU" sz="3733" dirty="0"/>
              <a:t>If     is too large:         may not decrease on every iteration; may not converge.</a:t>
            </a:r>
          </a:p>
        </p:txBody>
      </p:sp>
      <p:pic>
        <p:nvPicPr>
          <p:cNvPr id="3789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1471085"/>
            <a:ext cx="266700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85" y="2044700"/>
            <a:ext cx="266700" cy="2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949451"/>
            <a:ext cx="713317" cy="40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508001" y="4184651"/>
            <a:ext cx="975148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dirty="0"/>
              <a:t>To choose    , try</a:t>
            </a:r>
          </a:p>
        </p:txBody>
      </p:sp>
      <p:pic>
        <p:nvPicPr>
          <p:cNvPr id="37896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34" y="4468284"/>
            <a:ext cx="266700" cy="21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1" y="5058834"/>
            <a:ext cx="87672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7C2C91-5D23-49D5-B17A-5F2D17A40573}"/>
              </a:ext>
            </a:extLst>
          </p:cNvPr>
          <p:cNvSpPr/>
          <p:nvPr/>
        </p:nvSpPr>
        <p:spPr>
          <a:xfrm>
            <a:off x="3833284" y="4881034"/>
            <a:ext cx="1117600" cy="58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BC3699-E850-4138-A40F-D4686FFC089D}"/>
              </a:ext>
            </a:extLst>
          </p:cNvPr>
          <p:cNvSpPr/>
          <p:nvPr/>
        </p:nvSpPr>
        <p:spPr>
          <a:xfrm>
            <a:off x="6163733" y="4859867"/>
            <a:ext cx="1117600" cy="58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254A8B-B7A5-4C9C-84FA-B86B4B9B3B77}"/>
              </a:ext>
            </a:extLst>
          </p:cNvPr>
          <p:cNvSpPr/>
          <p:nvPr/>
        </p:nvSpPr>
        <p:spPr>
          <a:xfrm>
            <a:off x="8263467" y="4859867"/>
            <a:ext cx="1117600" cy="58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10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508000" y="1295401"/>
            <a:ext cx="7176168" cy="108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67"/>
              </a:spcAft>
              <a:buNone/>
            </a:pPr>
            <a:r>
              <a:rPr lang="en-US" altLang="ru-RU" sz="2667" dirty="0" smtClean="0"/>
              <a:t>E.g.       = Engine Capacity (1.6-3.0)</a:t>
            </a:r>
            <a:endParaRPr lang="en-US" altLang="ru-RU" sz="2667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spcAft>
                <a:spcPts val="667"/>
              </a:spcAft>
              <a:buNone/>
            </a:pPr>
            <a:r>
              <a:rPr lang="en-US" altLang="ru-RU" sz="2667" dirty="0" smtClean="0"/>
              <a:t>              </a:t>
            </a:r>
            <a:r>
              <a:rPr lang="en-US" altLang="ru-RU" sz="2667" dirty="0"/>
              <a:t>= </a:t>
            </a:r>
            <a:r>
              <a:rPr lang="en-US" altLang="ru-RU" sz="2667" dirty="0" smtClean="0"/>
              <a:t>Mileage (0-500000km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pic>
        <p:nvPicPr>
          <p:cNvPr id="26627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8601"/>
            <a:ext cx="3556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1785"/>
            <a:ext cx="366184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C870D8-BB35-40A6-9A7B-E2257891D9B5}"/>
              </a:ext>
            </a:extLst>
          </p:cNvPr>
          <p:cNvCxnSpPr/>
          <p:nvPr/>
        </p:nvCxnSpPr>
        <p:spPr>
          <a:xfrm flipV="1">
            <a:off x="2269067" y="2575985"/>
            <a:ext cx="0" cy="409151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F0EA4D-385A-4926-9061-D605A9E3AF1A}"/>
              </a:ext>
            </a:extLst>
          </p:cNvPr>
          <p:cNvCxnSpPr/>
          <p:nvPr/>
        </p:nvCxnSpPr>
        <p:spPr>
          <a:xfrm>
            <a:off x="1964267" y="6347884"/>
            <a:ext cx="270933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Rectangle 68"/>
          <p:cNvSpPr>
            <a:spLocks noChangeArrowheads="1"/>
          </p:cNvSpPr>
          <p:nvPr/>
        </p:nvSpPr>
        <p:spPr bwMode="auto">
          <a:xfrm>
            <a:off x="459317" y="177800"/>
            <a:ext cx="934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Feature </a:t>
            </a:r>
            <a:r>
              <a:rPr lang="en-US" altLang="ru-RU" b="1" dirty="0" smtClean="0"/>
              <a:t>scaling methods</a:t>
            </a:r>
            <a:endParaRPr lang="en-US" altLang="ru-R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AF19DA-DF16-4CEC-ADC9-8AC2C71FE150}"/>
              </a:ext>
            </a:extLst>
          </p:cNvPr>
          <p:cNvSpPr/>
          <p:nvPr/>
        </p:nvSpPr>
        <p:spPr>
          <a:xfrm>
            <a:off x="2798234" y="3139018"/>
            <a:ext cx="1551517" cy="2857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0BFBA9-F1D5-4AA6-85D5-CBE492EF7B0D}"/>
              </a:ext>
            </a:extLst>
          </p:cNvPr>
          <p:cNvSpPr/>
          <p:nvPr/>
        </p:nvSpPr>
        <p:spPr>
          <a:xfrm>
            <a:off x="2885018" y="3276600"/>
            <a:ext cx="1333500" cy="25823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A99D9C-57B8-4E1C-AA63-420541B9EDD9}"/>
              </a:ext>
            </a:extLst>
          </p:cNvPr>
          <p:cNvSpPr/>
          <p:nvPr/>
        </p:nvSpPr>
        <p:spPr>
          <a:xfrm>
            <a:off x="3007784" y="3471333"/>
            <a:ext cx="1123949" cy="21928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504892-578E-44CE-A883-700956DDB35D}"/>
              </a:ext>
            </a:extLst>
          </p:cNvPr>
          <p:cNvSpPr/>
          <p:nvPr/>
        </p:nvSpPr>
        <p:spPr>
          <a:xfrm>
            <a:off x="3064934" y="3627967"/>
            <a:ext cx="980017" cy="18774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75D7BB-73D6-4008-BEB0-CA29A2231FBB}"/>
              </a:ext>
            </a:extLst>
          </p:cNvPr>
          <p:cNvSpPr/>
          <p:nvPr/>
        </p:nvSpPr>
        <p:spPr>
          <a:xfrm>
            <a:off x="3189818" y="3778251"/>
            <a:ext cx="772583" cy="1562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4A749-9A54-4E25-93F0-5B827088EBEE}"/>
              </a:ext>
            </a:extLst>
          </p:cNvPr>
          <p:cNvSpPr/>
          <p:nvPr/>
        </p:nvSpPr>
        <p:spPr>
          <a:xfrm>
            <a:off x="3289300" y="3911601"/>
            <a:ext cx="618067" cy="13102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B234E9-670B-45FE-A760-3BAE72DF4AE2}"/>
              </a:ext>
            </a:extLst>
          </p:cNvPr>
          <p:cNvSpPr/>
          <p:nvPr/>
        </p:nvSpPr>
        <p:spPr>
          <a:xfrm>
            <a:off x="3395134" y="4047067"/>
            <a:ext cx="448733" cy="10117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0FF01A-C4E7-4508-B09B-90136D8000D9}"/>
              </a:ext>
            </a:extLst>
          </p:cNvPr>
          <p:cNvSpPr/>
          <p:nvPr/>
        </p:nvSpPr>
        <p:spPr>
          <a:xfrm>
            <a:off x="3484034" y="4191000"/>
            <a:ext cx="275167" cy="6434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C92DD3-C2E9-4175-920C-20B8B3B71D21}"/>
              </a:ext>
            </a:extLst>
          </p:cNvPr>
          <p:cNvSpPr/>
          <p:nvPr/>
        </p:nvSpPr>
        <p:spPr>
          <a:xfrm>
            <a:off x="3007784" y="5634567"/>
            <a:ext cx="107949" cy="1079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22698" y="6401805"/>
                <a:ext cx="5716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98" y="6401805"/>
                <a:ext cx="57163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70370" y="2498488"/>
                <a:ext cx="5781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70" y="2498488"/>
                <a:ext cx="57817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50160" y="2759619"/>
                <a:ext cx="9265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60" y="2759619"/>
                <a:ext cx="9265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491027" y="1237724"/>
            <a:ext cx="4475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Roboto"/>
              </a:rPr>
              <a:t>The goal of </a:t>
            </a:r>
            <a:r>
              <a:rPr lang="en-US" sz="2400" dirty="0" smtClean="0">
                <a:solidFill>
                  <a:srgbClr val="202124"/>
                </a:solidFill>
                <a:latin typeface="Roboto"/>
              </a:rPr>
              <a:t>feature scaling is </a:t>
            </a:r>
            <a:r>
              <a:rPr lang="en-US" sz="2400" dirty="0">
                <a:solidFill>
                  <a:srgbClr val="202124"/>
                </a:solidFill>
                <a:latin typeface="Roboto"/>
              </a:rPr>
              <a:t>to transform features to be on a similar scale. </a:t>
            </a:r>
            <a:endParaRPr lang="en-US" sz="24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440C-3FEF-4DB8-965C-85ABAD35F20A}"/>
              </a:ext>
            </a:extLst>
          </p:cNvPr>
          <p:cNvCxnSpPr/>
          <p:nvPr/>
        </p:nvCxnSpPr>
        <p:spPr>
          <a:xfrm flipV="1">
            <a:off x="7616658" y="3636436"/>
            <a:ext cx="0" cy="241723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9AB9B1-20B0-4BB8-BBD1-D7FC339679B9}"/>
              </a:ext>
            </a:extLst>
          </p:cNvPr>
          <p:cNvCxnSpPr/>
          <p:nvPr/>
        </p:nvCxnSpPr>
        <p:spPr>
          <a:xfrm>
            <a:off x="7311858" y="5765802"/>
            <a:ext cx="26416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34CCED1-4F09-4752-898A-632D05BF4F22}"/>
              </a:ext>
            </a:extLst>
          </p:cNvPr>
          <p:cNvSpPr/>
          <p:nvPr/>
        </p:nvSpPr>
        <p:spPr>
          <a:xfrm>
            <a:off x="7841025" y="3494619"/>
            <a:ext cx="1888067" cy="2095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4E4AE9-55D2-4E78-898F-B04AE17611AC}"/>
              </a:ext>
            </a:extLst>
          </p:cNvPr>
          <p:cNvSpPr/>
          <p:nvPr/>
        </p:nvSpPr>
        <p:spPr>
          <a:xfrm>
            <a:off x="7976492" y="3674535"/>
            <a:ext cx="1581151" cy="177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BB1D86-C6A1-423B-8FF9-8FD22CBABF6D}"/>
              </a:ext>
            </a:extLst>
          </p:cNvPr>
          <p:cNvSpPr/>
          <p:nvPr/>
        </p:nvSpPr>
        <p:spPr>
          <a:xfrm>
            <a:off x="8122542" y="3778251"/>
            <a:ext cx="1276349" cy="152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5785B1-7E06-427B-AF6B-63B436B856D1}"/>
              </a:ext>
            </a:extLst>
          </p:cNvPr>
          <p:cNvSpPr/>
          <p:nvPr/>
        </p:nvSpPr>
        <p:spPr>
          <a:xfrm>
            <a:off x="8247425" y="3909485"/>
            <a:ext cx="1035051" cy="127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C8E3DF-C5E0-4497-905B-38AF019E97E3}"/>
              </a:ext>
            </a:extLst>
          </p:cNvPr>
          <p:cNvSpPr/>
          <p:nvPr/>
        </p:nvSpPr>
        <p:spPr>
          <a:xfrm>
            <a:off x="8346909" y="3972985"/>
            <a:ext cx="836083" cy="10646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2A34FE-0778-4728-AB1A-4F4B2F4377F8}"/>
              </a:ext>
            </a:extLst>
          </p:cNvPr>
          <p:cNvSpPr/>
          <p:nvPr/>
        </p:nvSpPr>
        <p:spPr>
          <a:xfrm>
            <a:off x="8450625" y="4093636"/>
            <a:ext cx="628651" cy="8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0BB9BF-F1C2-4270-925E-035B9B63B618}"/>
              </a:ext>
            </a:extLst>
          </p:cNvPr>
          <p:cNvSpPr/>
          <p:nvPr/>
        </p:nvSpPr>
        <p:spPr>
          <a:xfrm>
            <a:off x="8541642" y="4218519"/>
            <a:ext cx="463549" cy="520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7C308C-FCCC-4ECF-9F10-1579A0E9D08B}"/>
              </a:ext>
            </a:extLst>
          </p:cNvPr>
          <p:cNvSpPr/>
          <p:nvPr/>
        </p:nvSpPr>
        <p:spPr>
          <a:xfrm>
            <a:off x="8092909" y="5317069"/>
            <a:ext cx="107949" cy="107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9893056" y="5765802"/>
                <a:ext cx="5716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56" y="5765802"/>
                <a:ext cx="57163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998270" y="3371105"/>
                <a:ext cx="57817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70" y="3371105"/>
                <a:ext cx="57817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659242" y="3291379"/>
                <a:ext cx="9265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242" y="3291379"/>
                <a:ext cx="92653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C 0.03138 -0.00324 0.06276 -0.00625 0.06992 -0.00903 C 0.07722 -0.01181 0.04505 -0.01412 0.04323 -0.01644 C 0.04154 -0.01852 0.06029 -0.01945 0.05912 -0.02222 C 0.05807 -0.02523 0.03542 -0.03148 0.03659 -0.03426 C 0.03789 -0.03681 0.06654 -0.03658 0.06667 -0.03866 C 0.0668 -0.04051 0.03893 -0.04352 0.0375 -0.04607 C 0.03594 -0.04838 0.05638 -0.05116 0.05742 -0.05347 C 0.0586 -0.05556 0.04219 -0.05579 0.04414 -0.05926 C 0.0461 -0.06273 0.0694 -0.07037 0.06914 -0.07408 C 0.06888 -0.07778 0.04479 -0.07709 0.04245 -0.08148 C 0.04011 -0.08611 0.05495 -0.09746 0.05495 -0.1007 C 0.05495 -0.10417 0.04349 -0.1 0.04245 -0.10232 C 0.04154 -0.1044 0.05039 -0.11181 0.04909 -0.11412 C 0.04792 -0.11644 0.03412 -0.11343 0.0349 -0.11551 C 0.03581 -0.11783 0.05287 -0.12384 0.05417 -0.12755 C 0.05534 -0.13125 0.04297 -0.13496 0.04245 -0.13773 C 0.04193 -0.14074 0.04701 -0.14236 0.05078 -0.14514 C 0.05456 -0.14815 0.06459 -0.15185 0.06498 -0.15556 C 0.06537 -0.15926 0.05729 -0.16551 0.05326 -0.16736 C 0.04922 -0.16945 0.04193 -0.16667 0.04076 -0.16736 " pathEditMode="relative" rAng="0" ptsTypes="AAAAAAAAAAAAAAAAAAAAA">
                                      <p:cBhvr>
                                        <p:cTn id="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5169 -0.14699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u="sng" dirty="0"/>
              <a:t>Feature scaling </a:t>
            </a:r>
            <a:r>
              <a:rPr lang="en-US" altLang="ru-RU" b="1" u="sng" dirty="0" smtClean="0"/>
              <a:t>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Min-max normalization. </a:t>
            </a:r>
            <a:r>
              <a:rPr lang="en-US" dirty="0" smtClean="0"/>
              <a:t>The values in the column are transformed using the following formula:</a:t>
            </a:r>
            <a:endParaRPr lang="en-US" b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The min-max normalizer linearly rescales every feature to the [0,1] interval.</a:t>
            </a:r>
          </a:p>
          <a:p>
            <a:endParaRPr lang="en-US" b="1" i="1" dirty="0"/>
          </a:p>
        </p:txBody>
      </p:sp>
      <p:pic>
        <p:nvPicPr>
          <p:cNvPr id="3082" name="Picture 10" descr="normalization using the min-max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54" y="2675010"/>
            <a:ext cx="4961857" cy="13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4" y="5114424"/>
            <a:ext cx="3487152" cy="17435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53186" y="6332815"/>
            <a:ext cx="53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https://en.wikipedia.org/wiki/Normalization_(statistics)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5811" y="3448580"/>
            <a:ext cx="104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Range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5204" y="6364196"/>
            <a:ext cx="104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u="sng" dirty="0"/>
              <a:t>Feature scaling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Standardization (Z-score Normalization)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0652" y="2421903"/>
            <a:ext cx="10343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Feature standardization makes the values of each feature in the data have zero-mean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unit-variance.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38" y="3153363"/>
            <a:ext cx="1938839" cy="1022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688" y="3068234"/>
            <a:ext cx="2553954" cy="1172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639" y="4717019"/>
            <a:ext cx="2944855" cy="12391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18158" y="346985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Helvetica" panose="020B0604020202020204" pitchFamily="34" charset="0"/>
              </a:rPr>
              <a:t>Mean</a:t>
            </a:r>
            <a:r>
              <a:rPr lang="en-US" dirty="0">
                <a:solidFill>
                  <a:srgbClr val="111111"/>
                </a:solidFill>
                <a:latin typeface="Helvetica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6721" y="509566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Helvetica" panose="020B0604020202020204" pitchFamily="34" charset="0"/>
              </a:rPr>
              <a:t>Standard Deviation</a:t>
            </a:r>
            <a:r>
              <a:rPr lang="en-US" dirty="0">
                <a:solidFill>
                  <a:srgbClr val="111111"/>
                </a:solidFill>
                <a:latin typeface="Helvetica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652" y="6077426"/>
            <a:ext cx="257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/>
              <a:t>(Do not apply to              ).</a:t>
            </a:r>
            <a:endParaRPr lang="en-US" dirty="0"/>
          </a:p>
        </p:txBody>
      </p:sp>
      <p:pic>
        <p:nvPicPr>
          <p:cNvPr id="1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6" y="6156523"/>
            <a:ext cx="6969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8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E86739-ECC8-4CB6-9FAE-81FD5F450C9D}"/>
              </a:ext>
            </a:extLst>
          </p:cNvPr>
          <p:cNvSpPr/>
          <p:nvPr/>
        </p:nvSpPr>
        <p:spPr>
          <a:xfrm>
            <a:off x="1703918" y="188384"/>
            <a:ext cx="8784167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Question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Suppose m=4 students have taken some class, and the class had a midterm exam and a final exam. You have collected a dataset of their scores on the two exams, which is as follows: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1D6CBF-EB1F-4AAB-919B-29E7AC8B86F6}"/>
              </a:ext>
            </a:extLst>
          </p:cNvPr>
          <p:cNvGraphicFramePr>
            <a:graphicFrameLocks noGrp="1"/>
          </p:cNvGraphicFramePr>
          <p:nvPr/>
        </p:nvGraphicFramePr>
        <p:xfrm>
          <a:off x="5663953" y="1556792"/>
          <a:ext cx="4608513" cy="2520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midterm exam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(midterm exam)2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exam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7921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5184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8836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4761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4931" marR="74931" marT="15240" marB="152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03917" y="4343400"/>
            <a:ext cx="92688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You'd like to use polynomial regression to predict a student's final exam score from their midterm exam score.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What is the mean normalized feature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Use feature scaling (dividing by range)</a:t>
            </a:r>
          </a:p>
        </p:txBody>
      </p:sp>
      <p:pic>
        <p:nvPicPr>
          <p:cNvPr id="2867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5414732"/>
            <a:ext cx="711200" cy="51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520EA9-D2B8-4CDB-B2CE-B81047F7939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7528" y="548681"/>
            <a:ext cx="8712968" cy="2269852"/>
          </a:xfrm>
          <a:prstGeom prst="rect">
            <a:avLst/>
          </a:prstGeom>
          <a:blipFill>
            <a:blip r:embed="rId2"/>
            <a:stretch>
              <a:fillRect t="-2867" b="-3943"/>
            </a:stretch>
          </a:blipFill>
        </p:spPr>
        <p:txBody>
          <a:bodyPr/>
          <a:lstStyle/>
          <a:p>
            <a:pPr>
              <a:defRPr/>
            </a:pPr>
            <a:r>
              <a:rPr lang="en-US" sz="2400">
                <a:noFill/>
              </a:rPr>
              <a:t> </a:t>
            </a:r>
          </a:p>
        </p:txBody>
      </p:sp>
      <p:pic>
        <p:nvPicPr>
          <p:cNvPr id="29699" name="Picture 10" descr="https://sportynikstar.files.wordpress.com/2013/06/stick_figure_calculator_pc_400_clr_26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17" y="3357034"/>
            <a:ext cx="3672416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1695451" y="177801"/>
            <a:ext cx="87862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run gradient descent for 15 iterations with α=0.3 and compute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J(w)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each iteration. You find that the value of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J(w)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over time. Based on this, which of the following conclusions seems most plausible?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1"/>
          <p:cNvSpPr>
            <a:spLocks noChangeArrowheads="1"/>
          </p:cNvSpPr>
          <p:nvPr/>
        </p:nvSpPr>
        <p:spPr bwMode="auto">
          <a:xfrm>
            <a:off x="1930400" y="2717800"/>
            <a:ext cx="8940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A) Rather than use the current value of α, it'd be more promising to try a smaller value of α (say α=0.1)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B) Rather than use the current value of α, it'd be more promising to try a larger value of α (say α=1.0)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C) α=0.3 is an effective choice of learning rate.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704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703917" y="332317"/>
            <a:ext cx="4572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43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use the current value of α, it'd be more promising to try a smaller value of α (say α=0.1)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use the current value of α, it'd be more promising to try a larger value of α (say α=1.0)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α=0.3 is an effective choice of learning rate.</a:t>
            </a:r>
            <a:endParaRPr lang="ru-RU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455834" y="355600"/>
            <a:ext cx="410421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Since the cost function is increasing, we know that gradient descent is diverging, so we need a lower learning rate.</a:t>
            </a:r>
            <a:endParaRPr lang="ru-RU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4" descr="http://antonellaholmes.ca/wp-content/uploads/2013/11/3d-man-scratching-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997200"/>
            <a:ext cx="2559051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9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2469107" y="150285"/>
            <a:ext cx="14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727201" y="821267"/>
            <a:ext cx="8784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run gradient descent for 15 iterations with α=0.3 and compute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J(w)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each iteration. You find that the value of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J(w)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quickly then levels off. Based on this, which of the following conclusions seems most plausible?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Picture 2" descr="http://blog.printpapa.com/wp-content/uploads/2010/05/126_2590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6" r="35155" b="52020"/>
          <a:stretch>
            <a:fillRect/>
          </a:stretch>
        </p:blipFill>
        <p:spPr bwMode="auto">
          <a:xfrm>
            <a:off x="8077200" y="3615267"/>
            <a:ext cx="2590800" cy="319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1"/>
          <p:cNvSpPr>
            <a:spLocks noChangeArrowheads="1"/>
          </p:cNvSpPr>
          <p:nvPr/>
        </p:nvSpPr>
        <p:spPr bwMode="auto">
          <a:xfrm>
            <a:off x="1828800" y="2567517"/>
            <a:ext cx="7721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A) α=0.3 is an effective choice of learning rate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B) Rather than use the current value of α, it'd be more promising to try a larger value of α (say α=1.0)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C) Rather than use the current value of α, it'd be more promising to try a smaller value of α (say α=0.1)</a:t>
            </a:r>
            <a:endParaRPr lang="ru-RU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1551518" y="476251"/>
            <a:ext cx="476038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43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α=0.3 is an effective choice of learning rate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use the current value of α, it'd be more promising to try a larger value of α (say α=1.0)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use the current value of α, it'd be more promising to try a smaller value of α (say α=0.1)</a:t>
            </a:r>
            <a:endParaRPr lang="ru-RU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455834" y="476251"/>
            <a:ext cx="41931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We want gradient descent to quickly converge to the minimum, so the current setting of α seems to be good.</a:t>
            </a:r>
            <a:endParaRPr lang="ru-RU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4" descr="http://beatingcowdens.files.wordpress.com/2013/03/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7" y="3321052"/>
            <a:ext cx="3617384" cy="23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9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Predicting car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65" y="1400117"/>
            <a:ext cx="5237120" cy="2945880"/>
          </a:xfrm>
        </p:spPr>
      </p:pic>
      <p:sp>
        <p:nvSpPr>
          <p:cNvPr id="5" name="Rectangle 4"/>
          <p:cNvSpPr/>
          <p:nvPr/>
        </p:nvSpPr>
        <p:spPr>
          <a:xfrm>
            <a:off x="1057838" y="1594273"/>
            <a:ext cx="3771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 smtClean="0"/>
              <a:t>How much is my car worth? 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6" y="2288069"/>
            <a:ext cx="2310939" cy="197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vtomobil satis saytlari üçün şəkil nəticəs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5" y="4345997"/>
            <a:ext cx="3429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Polynomial </a:t>
            </a:r>
            <a:r>
              <a:rPr lang="en-US" b="1" dirty="0" smtClean="0"/>
              <a:t>Regression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66" y="1482140"/>
            <a:ext cx="4462044" cy="3346533"/>
          </a:xfr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5" y="1482140"/>
            <a:ext cx="4392808" cy="329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0035" y="5169387"/>
                <a:ext cx="2869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5" y="5169387"/>
                <a:ext cx="28695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0034" y="5612561"/>
                <a:ext cx="3658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5612561"/>
                <a:ext cx="36581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0034" y="6075617"/>
                <a:ext cx="3040961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6075617"/>
                <a:ext cx="3040961" cy="437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222" y="3129443"/>
            <a:ext cx="4873808" cy="3142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65210" y="6581001"/>
            <a:ext cx="483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https://miro.medium.com/max/800/1*xz_haBuJRSI2DaveNk-3gw.gif</a:t>
            </a:r>
          </a:p>
        </p:txBody>
      </p:sp>
    </p:spTree>
    <p:extLst>
      <p:ext uri="{BB962C8B-B14F-4D97-AF65-F5344CB8AC3E}">
        <p14:creationId xmlns:p14="http://schemas.microsoft.com/office/powerpoint/2010/main" val="12884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TextBox 2"/>
          <p:cNvSpPr txBox="1">
            <a:spLocks noChangeArrowheads="1"/>
          </p:cNvSpPr>
          <p:nvPr/>
        </p:nvSpPr>
        <p:spPr bwMode="auto">
          <a:xfrm>
            <a:off x="1047403" y="381001"/>
            <a:ext cx="10313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b="1" dirty="0"/>
              <a:t>Normal equation: </a:t>
            </a:r>
            <a:r>
              <a:rPr lang="en-US" altLang="ru-RU" dirty="0"/>
              <a:t>Method to solve for </a:t>
            </a:r>
            <a:r>
              <a:rPr lang="en-US" altLang="ru-RU" dirty="0" smtClean="0"/>
              <a:t>analytically</a:t>
            </a:r>
            <a:r>
              <a:rPr lang="en-US" altLang="ru-RU" dirty="0"/>
              <a:t>.</a:t>
            </a:r>
            <a:endParaRPr lang="en-US" alt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364590"/>
                  </p:ext>
                </p:extLst>
              </p:nvPr>
            </p:nvGraphicFramePr>
            <p:xfrm>
              <a:off x="2730500" y="1264212"/>
              <a:ext cx="6204990" cy="241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6660">
                      <a:extLst>
                        <a:ext uri="{9D8B030D-6E8A-4147-A177-3AD203B41FA5}">
                          <a16:colId xmlns:a16="http://schemas.microsoft.com/office/drawing/2014/main" val="2587035883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3974634444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554851417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4092900245"/>
                        </a:ext>
                      </a:extLst>
                    </a:gridCol>
                    <a:gridCol w="1338350">
                      <a:extLst>
                        <a:ext uri="{9D8B030D-6E8A-4147-A177-3AD203B41FA5}">
                          <a16:colId xmlns:a16="http://schemas.microsoft.com/office/drawing/2014/main" val="2277549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Y</a:t>
                          </a:r>
                          <a:r>
                            <a:rPr lang="az-Latn-AZ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ear</a:t>
                          </a:r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)</a:t>
                          </a:r>
                          <a:r>
                            <a:rPr lang="az-Latn-AZ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az-Latn-AZ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ileage</a:t>
                          </a:r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)</a:t>
                          </a:r>
                          <a:r>
                            <a:rPr lang="az-Latn-AZ" sz="1800" b="1" i="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Engine capacity </a:t>
                          </a:r>
                          <a:r>
                            <a:rPr lang="en-US" sz="1800" b="1" i="0" u="none" strike="noStrike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az-Latn-AZ" sz="1800" b="1" i="0" u="none" strike="noStrike" kern="1200" baseline="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z-Latn-AZ" sz="1800" b="1" dirty="0" smtClean="0">
                              <a:solidFill>
                                <a:schemeClr val="bg1"/>
                              </a:solidFill>
                            </a:rPr>
                            <a:t>Price </a:t>
                          </a:r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(y)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931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366000 km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91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2014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102000km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31500$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23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2002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469700km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357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300000km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12700AZN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329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extLst>
                      <a:ext uri="{0D108BD9-81ED-4DB2-BD59-A6C34878D82A}">
                        <a16:rowId xmlns:a16="http://schemas.microsoft.com/office/drawing/2014/main" val="1865110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364590"/>
                  </p:ext>
                </p:extLst>
              </p:nvPr>
            </p:nvGraphicFramePr>
            <p:xfrm>
              <a:off x="2730500" y="1264212"/>
              <a:ext cx="6204990" cy="241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6660">
                      <a:extLst>
                        <a:ext uri="{9D8B030D-6E8A-4147-A177-3AD203B41FA5}">
                          <a16:colId xmlns:a16="http://schemas.microsoft.com/office/drawing/2014/main" val="2587035883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3974634444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554851417"/>
                        </a:ext>
                      </a:extLst>
                    </a:gridCol>
                    <a:gridCol w="1216660">
                      <a:extLst>
                        <a:ext uri="{9D8B030D-6E8A-4147-A177-3AD203B41FA5}">
                          <a16:colId xmlns:a16="http://schemas.microsoft.com/office/drawing/2014/main" val="4092900245"/>
                        </a:ext>
                      </a:extLst>
                    </a:gridCol>
                    <a:gridCol w="1338350">
                      <a:extLst>
                        <a:ext uri="{9D8B030D-6E8A-4147-A177-3AD203B41FA5}">
                          <a16:colId xmlns:a16="http://schemas.microsoft.com/office/drawing/2014/main" val="2277549098"/>
                        </a:ext>
                      </a:extLst>
                    </a:gridCol>
                  </a:tblGrid>
                  <a:tr h="558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blipFill>
                          <a:blip r:embed="rId5"/>
                          <a:stretch>
                            <a:fillRect l="-500" t="-11957" r="-411500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blipFill>
                          <a:blip r:embed="rId5"/>
                          <a:stretch>
                            <a:fillRect l="-100500" t="-11957" r="-311500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blipFill>
                          <a:blip r:embed="rId5"/>
                          <a:stretch>
                            <a:fillRect l="-201508" t="-11957" r="-213065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blipFill>
                          <a:blip r:embed="rId5"/>
                          <a:stretch>
                            <a:fillRect l="-300000" t="-11957" r="-112000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z-Latn-AZ" sz="1800" b="1" dirty="0" smtClean="0">
                              <a:solidFill>
                                <a:schemeClr val="bg1"/>
                              </a:solidFill>
                            </a:rPr>
                            <a:t>Price </a:t>
                          </a:r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(y)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931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366000 km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az-Latn-AZ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91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2014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102000km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31500$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23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2002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469700km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357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300000km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12700AZN</a:t>
                          </a:r>
                          <a:endParaRPr 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329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10160" marR="10160" marT="10160" marB="0" anchor="b"/>
                    </a:tc>
                    <a:extLst>
                      <a:ext uri="{0D108BD9-81ED-4DB2-BD59-A6C34878D82A}">
                        <a16:rowId xmlns:a16="http://schemas.microsoft.com/office/drawing/2014/main" val="18651109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8154" y="4114800"/>
                <a:ext cx="3084691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1999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366000   2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2014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102000   1.6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2002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469700   2.6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2000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300000   2.2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54" y="4114800"/>
                <a:ext cx="3084691" cy="1272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16842" y="4237302"/>
                <a:ext cx="1777538" cy="102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2500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53550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9700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12700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42" y="4237302"/>
                <a:ext cx="1777538" cy="1027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2845" y="6038921"/>
                <a:ext cx="26443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 smtClean="0"/>
                  <a:t>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845" y="6038921"/>
                <a:ext cx="2644378" cy="461665"/>
              </a:xfrm>
              <a:prstGeom prst="rect">
                <a:avLst/>
              </a:prstGeom>
              <a:blipFill>
                <a:blip r:embed="rId8"/>
                <a:stretch>
                  <a:fillRect l="-8986" t="-26667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68"/>
          <p:cNvSpPr>
            <a:spLocks noChangeArrowheads="1"/>
          </p:cNvSpPr>
          <p:nvPr/>
        </p:nvSpPr>
        <p:spPr bwMode="auto">
          <a:xfrm>
            <a:off x="499533" y="419100"/>
            <a:ext cx="1122468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 dirty="0"/>
              <a:t>   </a:t>
            </a:r>
            <a:r>
              <a:rPr lang="en-US" altLang="ru-RU" sz="3733" b="1" i="1" dirty="0" smtClean="0"/>
              <a:t>n </a:t>
            </a:r>
            <a:r>
              <a:rPr lang="en-US" altLang="ru-RU" sz="3733" b="1" dirty="0" smtClean="0"/>
              <a:t> training </a:t>
            </a:r>
            <a:r>
              <a:rPr lang="en-US" altLang="ru-RU" sz="3733" b="1" dirty="0"/>
              <a:t>examples, </a:t>
            </a:r>
            <a:r>
              <a:rPr lang="en-US" altLang="ru-RU" sz="3733" b="1" i="1" dirty="0" smtClean="0"/>
              <a:t>d</a:t>
            </a:r>
            <a:r>
              <a:rPr lang="en-US" altLang="ru-RU" sz="3733" b="1" dirty="0" smtClean="0"/>
              <a:t>  </a:t>
            </a:r>
            <a:r>
              <a:rPr lang="en-US" altLang="ru-RU" sz="3733" b="1" dirty="0"/>
              <a:t>features.</a:t>
            </a:r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192617" y="1221317"/>
            <a:ext cx="5613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3733" u="sng" dirty="0"/>
              <a:t>Gradient Descent</a:t>
            </a: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6390217" y="1221317"/>
            <a:ext cx="5613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3733" u="sng"/>
              <a:t>Normal Equation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010348-9BDB-41BD-8DB6-DAFE6BCA54EF}"/>
              </a:ext>
            </a:extLst>
          </p:cNvPr>
          <p:cNvCxnSpPr/>
          <p:nvPr/>
        </p:nvCxnSpPr>
        <p:spPr>
          <a:xfrm>
            <a:off x="5882217" y="1437217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12"/>
              <p:cNvSpPr>
                <a:spLocks noChangeArrowheads="1"/>
              </p:cNvSpPr>
              <p:nvPr/>
            </p:nvSpPr>
            <p:spPr bwMode="auto">
              <a:xfrm>
                <a:off x="6329712" y="3018233"/>
                <a:ext cx="5486400" cy="3580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ru-RU" sz="3733" dirty="0"/>
                  <a:t>No need to </a:t>
                </a:r>
                <a:r>
                  <a:rPr lang="en-US" altLang="ru-RU" sz="3733" dirty="0" smtClean="0"/>
                  <a:t>choose </a:t>
                </a:r>
                <a:r>
                  <a:rPr lang="en-US" sz="3733" dirty="0">
                    <a:sym typeface="Symbol" panose="05050102010706020507" pitchFamily="18" charset="2"/>
                  </a:rPr>
                  <a:t></a:t>
                </a:r>
                <a:r>
                  <a:rPr lang="en-US" altLang="ru-RU" sz="3733" dirty="0" smtClean="0"/>
                  <a:t>    </a:t>
                </a:r>
                <a:r>
                  <a:rPr lang="en-US" altLang="ru-RU" sz="3733" dirty="0"/>
                  <a:t>.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ru-RU" sz="3733" dirty="0"/>
                  <a:t>Don’t need to iterate</a:t>
                </a:r>
                <a:r>
                  <a:rPr lang="en-US" altLang="ru-RU" sz="3733" dirty="0" smtClean="0"/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3733" dirty="0"/>
                  <a:t>Need to </a:t>
                </a:r>
                <a:r>
                  <a:rPr lang="en-US" altLang="ru-RU" sz="3733" dirty="0" smtClean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ru-RU" sz="3733" dirty="0" smtClean="0"/>
              </a:p>
              <a:p>
                <a:pPr>
                  <a:spcBef>
                    <a:spcPct val="0"/>
                  </a:spcBef>
                </a:pPr>
                <a:r>
                  <a:rPr lang="en-US" altLang="ru-RU" sz="3733" dirty="0"/>
                  <a:t>Slow if   </a:t>
                </a:r>
                <a:r>
                  <a:rPr lang="en-US" altLang="ru-RU" sz="3733" i="1" dirty="0"/>
                  <a:t>d</a:t>
                </a:r>
                <a:r>
                  <a:rPr lang="en-US" altLang="ru-RU" sz="3733" dirty="0"/>
                  <a:t>  is very large</a:t>
                </a:r>
                <a:r>
                  <a:rPr lang="en-US" altLang="ru-RU" sz="3733" dirty="0" smtClean="0"/>
                  <a:t>.</a:t>
                </a:r>
                <a:endParaRPr lang="en-US" altLang="ru-RU" sz="3733" dirty="0"/>
              </a:p>
              <a:p>
                <a:pPr eaLnBrk="1" hangingPunct="1">
                  <a:spcBef>
                    <a:spcPct val="0"/>
                  </a:spcBef>
                </a:pPr>
                <a:endParaRPr lang="en-US" altLang="ru-RU" sz="3733" dirty="0"/>
              </a:p>
            </p:txBody>
          </p:sp>
        </mc:Choice>
        <mc:Fallback xmlns="">
          <p:sp>
            <p:nvSpPr>
              <p:cNvPr id="54280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712" y="3018233"/>
                <a:ext cx="5486400" cy="3580147"/>
              </a:xfrm>
              <a:prstGeom prst="rect">
                <a:avLst/>
              </a:prstGeom>
              <a:blipFill>
                <a:blip r:embed="rId2"/>
                <a:stretch>
                  <a:fillRect l="-3222" t="-32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211F97-921C-4612-BBF0-F6A477AEED11}"/>
              </a:ext>
            </a:extLst>
          </p:cNvPr>
          <p:cNvSpPr/>
          <p:nvPr/>
        </p:nvSpPr>
        <p:spPr>
          <a:xfrm>
            <a:off x="678180" y="3087844"/>
            <a:ext cx="5334000" cy="29645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178" indent="-457178">
              <a:buFont typeface="Arial" pitchFamily="34" charset="0"/>
              <a:buChar char="•"/>
              <a:defRPr/>
            </a:pPr>
            <a:r>
              <a:rPr lang="en-US" sz="3733" dirty="0" smtClean="0"/>
              <a:t>Need </a:t>
            </a:r>
            <a:r>
              <a:rPr lang="en-US" sz="3733" dirty="0"/>
              <a:t>to choose  </a:t>
            </a:r>
            <a:r>
              <a:rPr lang="en-US" sz="3733" dirty="0" smtClean="0">
                <a:sym typeface="Symbol" panose="05050102010706020507" pitchFamily="18" charset="2"/>
              </a:rPr>
              <a:t></a:t>
            </a:r>
            <a:r>
              <a:rPr lang="en-US" sz="3733" dirty="0" smtClean="0"/>
              <a:t>  .</a:t>
            </a:r>
            <a:endParaRPr lang="en-US" sz="3733" dirty="0"/>
          </a:p>
          <a:p>
            <a:pPr marL="457178" indent="-457178">
              <a:buFont typeface="Arial" pitchFamily="34" charset="0"/>
              <a:buChar char="•"/>
              <a:defRPr/>
            </a:pPr>
            <a:r>
              <a:rPr lang="en-US" sz="3733" dirty="0"/>
              <a:t>Needs many iterations</a:t>
            </a:r>
            <a:r>
              <a:rPr lang="en-US" sz="3733" dirty="0" smtClean="0"/>
              <a:t>.</a:t>
            </a:r>
          </a:p>
          <a:p>
            <a:pPr marL="457178" indent="-457178">
              <a:buFont typeface="Arial" pitchFamily="34" charset="0"/>
              <a:buChar char="•"/>
              <a:defRPr/>
            </a:pPr>
            <a:r>
              <a:rPr lang="en-US" altLang="ru-RU" sz="3733" dirty="0"/>
              <a:t>Works well even when  </a:t>
            </a:r>
            <a:r>
              <a:rPr lang="en-US" altLang="ru-RU" sz="3733" i="1" dirty="0"/>
              <a:t> d  </a:t>
            </a:r>
            <a:r>
              <a:rPr lang="en-US" altLang="ru-RU" sz="3733" dirty="0"/>
              <a:t>is large</a:t>
            </a:r>
            <a:endParaRPr lang="en-US" sz="3733" dirty="0"/>
          </a:p>
          <a:p>
            <a:pPr>
              <a:defRPr/>
            </a:pPr>
            <a:endParaRPr lang="en-US" sz="37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40544" y="2118039"/>
                <a:ext cx="282904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44" y="2118039"/>
                <a:ext cx="2829044" cy="553998"/>
              </a:xfrm>
              <a:prstGeom prst="rect">
                <a:avLst/>
              </a:prstGeom>
              <a:blipFill>
                <a:blip r:embed="rId3"/>
                <a:stretch>
                  <a:fillRect l="-517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22745" y="2108235"/>
                <a:ext cx="3383882" cy="74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5" y="2108235"/>
                <a:ext cx="3383882" cy="746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92283" y="4901911"/>
                <a:ext cx="650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283" y="4901911"/>
                <a:ext cx="650756" cy="276999"/>
              </a:xfrm>
              <a:prstGeom prst="rect">
                <a:avLst/>
              </a:prstGeom>
              <a:blipFill>
                <a:blip r:embed="rId5"/>
                <a:stretch>
                  <a:fillRect l="-7477" t="-4348" r="-130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7"/>
          <p:cNvSpPr txBox="1">
            <a:spLocks noChangeArrowheads="1"/>
          </p:cNvSpPr>
          <p:nvPr/>
        </p:nvSpPr>
        <p:spPr bwMode="auto">
          <a:xfrm>
            <a:off x="508001" y="482600"/>
            <a:ext cx="975148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/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TextBox 16"/>
              <p:cNvSpPr txBox="1">
                <a:spLocks noChangeArrowheads="1"/>
              </p:cNvSpPr>
              <p:nvPr/>
            </p:nvSpPr>
            <p:spPr bwMode="auto">
              <a:xfrm>
                <a:off x="508001" y="1935738"/>
                <a:ext cx="10880942" cy="66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ts val="4484"/>
                  </a:lnSpc>
                  <a:spcBef>
                    <a:spcPct val="0"/>
                  </a:spcBef>
                  <a:buFontTx/>
                  <a:buChar char="-"/>
                </a:pPr>
                <a:r>
                  <a:rPr lang="en-US" altLang="ru-RU" sz="3733" dirty="0"/>
                  <a:t>What </a:t>
                </a:r>
                <a:r>
                  <a:rPr lang="en-US" altLang="ru-RU" sz="3733" dirty="0" smtClean="0"/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ru-RU" sz="3733" dirty="0" smtClean="0"/>
                  <a:t> </a:t>
                </a:r>
                <a:r>
                  <a:rPr lang="en-US" altLang="ru-RU" sz="3733" dirty="0"/>
                  <a:t>is non-invertible</a:t>
                </a:r>
                <a:r>
                  <a:rPr lang="en-US" altLang="ru-RU" sz="3733" dirty="0" smtClean="0"/>
                  <a:t>?(singular/degenerate</a:t>
                </a:r>
                <a:r>
                  <a:rPr lang="en-US" altLang="ru-RU" sz="3733" dirty="0"/>
                  <a:t>)</a:t>
                </a:r>
              </a:p>
            </p:txBody>
          </p:sp>
        </mc:Choice>
        <mc:Fallback xmlns="">
          <p:sp>
            <p:nvSpPr>
              <p:cNvPr id="55300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1" y="1935738"/>
                <a:ext cx="10880942" cy="669414"/>
              </a:xfrm>
              <a:prstGeom prst="rect">
                <a:avLst/>
              </a:prstGeom>
              <a:blipFill>
                <a:blip r:embed="rId3"/>
                <a:stretch>
                  <a:fillRect l="-1849" t="-15596" r="-1737" b="-37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10321" y="1265563"/>
                <a:ext cx="282904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21" y="1265563"/>
                <a:ext cx="2829044" cy="553998"/>
              </a:xfrm>
              <a:prstGeom prst="rect">
                <a:avLst/>
              </a:prstGeom>
              <a:blipFill>
                <a:blip r:embed="rId4"/>
                <a:stretch>
                  <a:fillRect l="-4957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81830" y="2721329"/>
                <a:ext cx="10430006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4484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sz="3733" dirty="0" smtClean="0"/>
                  <a:t>Redundant features (linearly dependent).</a:t>
                </a:r>
              </a:p>
              <a:p>
                <a:pPr>
                  <a:lnSpc>
                    <a:spcPts val="4484"/>
                  </a:lnSpc>
                  <a:spcBef>
                    <a:spcPct val="0"/>
                  </a:spcBef>
                </a:pPr>
                <a:r>
                  <a:rPr lang="en-US" altLang="ru-RU" sz="3733" dirty="0"/>
                  <a:t>	</a:t>
                </a:r>
                <a:r>
                  <a:rPr lang="en-US" altLang="ru-RU" sz="3733" dirty="0" smtClean="0"/>
                  <a:t>	</a:t>
                </a:r>
                <a:r>
                  <a:rPr lang="en-US" altLang="ru-RU" sz="3000" dirty="0" smtClean="0"/>
                  <a:t>E.g</a:t>
                </a:r>
                <a:r>
                  <a:rPr lang="en-US" altLang="ru-RU" sz="3000" dirty="0"/>
                  <a:t>.  </a:t>
                </a:r>
                <a:r>
                  <a:rPr lang="en-US" altLang="ru-RU" sz="3000" dirty="0" smtClean="0"/>
                  <a:t>Engine capacity in </a:t>
                </a:r>
                <a:r>
                  <a:rPr lang="en-US" altLang="ru-RU" sz="3000" dirty="0" err="1" smtClean="0"/>
                  <a:t>litre</a:t>
                </a:r>
                <a:r>
                  <a:rPr lang="en-US" altLang="ru-RU" sz="30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3000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</m:e>
                      <m:sup>
                        <m:r>
                          <a:rPr lang="en-US" altLang="ru-RU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ru-RU" sz="3000" dirty="0" smtClean="0"/>
              </a:p>
              <a:p>
                <a:pPr marL="571500" indent="-571500">
                  <a:lnSpc>
                    <a:spcPts val="4484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ru-RU" sz="3733" dirty="0" smtClean="0"/>
                  <a:t>Too </a:t>
                </a:r>
                <a:r>
                  <a:rPr lang="en-US" altLang="ru-RU" sz="3733" dirty="0"/>
                  <a:t>many </a:t>
                </a:r>
                <a:r>
                  <a:rPr lang="en-US" altLang="ru-RU" sz="3733" dirty="0" smtClean="0"/>
                  <a:t>features (n&lt;d)</a:t>
                </a:r>
              </a:p>
              <a:p>
                <a:pPr>
                  <a:lnSpc>
                    <a:spcPts val="4484"/>
                  </a:lnSpc>
                  <a:spcBef>
                    <a:spcPct val="0"/>
                  </a:spcBef>
                </a:pPr>
                <a:r>
                  <a:rPr lang="en-US" altLang="ru-RU" sz="3000" dirty="0" smtClean="0"/>
                  <a:t>		Delete </a:t>
                </a:r>
                <a:r>
                  <a:rPr lang="en-US" altLang="ru-RU" sz="3000" dirty="0"/>
                  <a:t>some features, or use regularization.</a:t>
                </a:r>
              </a:p>
              <a:p>
                <a:pPr marL="571500" indent="-571500">
                  <a:lnSpc>
                    <a:spcPts val="4484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ru-RU" sz="3733" dirty="0"/>
              </a:p>
              <a:p>
                <a:pPr marL="1028700" lvl="1" indent="-571500">
                  <a:lnSpc>
                    <a:spcPts val="4484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ru-RU" sz="3733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30" y="2721329"/>
                <a:ext cx="10430006" cy="3554819"/>
              </a:xfrm>
              <a:prstGeom prst="rect">
                <a:avLst/>
              </a:prstGeom>
              <a:blipFill>
                <a:blip r:embed="rId5"/>
                <a:stretch>
                  <a:fillRect l="-1695" t="-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4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93859"/>
              </p:ext>
            </p:extLst>
          </p:nvPr>
        </p:nvGraphicFramePr>
        <p:xfrm>
          <a:off x="1366838" y="452438"/>
          <a:ext cx="8778875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6274054" imgH="4053001" progId="Word.Document.12">
                  <p:embed/>
                </p:oleObj>
              </mc:Choice>
              <mc:Fallback>
                <p:oleObj name="Document" r:id="rId3" imgW="6274054" imgH="4053001" progId="Word.Document.12">
                  <p:embed/>
                  <p:pic>
                    <p:nvPicPr>
                      <p:cNvPr id="5939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52438"/>
                        <a:ext cx="8778875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BEA4D-4765-448F-A85E-1340CC05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2749"/>
              </p:ext>
            </p:extLst>
          </p:nvPr>
        </p:nvGraphicFramePr>
        <p:xfrm>
          <a:off x="2844800" y="3632200"/>
          <a:ext cx="5181600" cy="299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49741537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3524948"/>
                    </a:ext>
                  </a:extLst>
                </a:gridCol>
              </a:tblGrid>
              <a:tr h="498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A) X is 14×3, y is 14×1, </a:t>
                      </a:r>
                      <a:r>
                        <a:rPr lang="en-US" sz="2500" dirty="0" smtClean="0"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 is 3×1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extLst>
                  <a:ext uri="{0D108BD9-81ED-4DB2-BD59-A6C34878D82A}">
                    <a16:rowId xmlns:a16="http://schemas.microsoft.com/office/drawing/2014/main" val="2585618882"/>
                  </a:ext>
                </a:extLst>
              </a:tr>
              <a:tr h="498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B) X is 14×4, y is 14×4, </a:t>
                      </a:r>
                      <a:r>
                        <a:rPr lang="en-US" sz="2500" dirty="0" smtClean="0"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 is 4×4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extLst>
                  <a:ext uri="{0D108BD9-81ED-4DB2-BD59-A6C34878D82A}">
                    <a16:rowId xmlns:a16="http://schemas.microsoft.com/office/drawing/2014/main" val="2059267371"/>
                  </a:ext>
                </a:extLst>
              </a:tr>
              <a:tr h="498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C) X is 14×3, y is 14×1, </a:t>
                      </a:r>
                      <a:r>
                        <a:rPr lang="en-US" sz="2500" dirty="0" smtClean="0"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 is 3×3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extLst>
                  <a:ext uri="{0D108BD9-81ED-4DB2-BD59-A6C34878D82A}">
                    <a16:rowId xmlns:a16="http://schemas.microsoft.com/office/drawing/2014/main" val="4180111390"/>
                  </a:ext>
                </a:extLst>
              </a:tr>
              <a:tr h="1504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D)</a:t>
                      </a:r>
                      <a:r>
                        <a:rPr lang="en-US" sz="2500" baseline="0" dirty="0">
                          <a:effectLst/>
                        </a:rPr>
                        <a:t> </a:t>
                      </a:r>
                      <a:r>
                        <a:rPr lang="en-US" sz="2500" dirty="0">
                          <a:effectLst/>
                        </a:rPr>
                        <a:t>X is 14×4, y is 14×1, </a:t>
                      </a:r>
                      <a:r>
                        <a:rPr lang="en-US" sz="2500" dirty="0" smtClean="0"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 is 4×1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68" marR="27068" marT="27069" marB="27069"/>
                </a:tc>
                <a:extLst>
                  <a:ext uri="{0D108BD9-81ED-4DB2-BD59-A6C34878D82A}">
                    <a16:rowId xmlns:a16="http://schemas.microsoft.com/office/drawing/2014/main" val="42485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48265"/>
              </p:ext>
            </p:extLst>
          </p:nvPr>
        </p:nvGraphicFramePr>
        <p:xfrm>
          <a:off x="1323975" y="1271588"/>
          <a:ext cx="8247063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8506460" imgH="5615039" progId="Word.Document.12">
                  <p:embed/>
                </p:oleObj>
              </mc:Choice>
              <mc:Fallback>
                <p:oleObj name="Document" r:id="rId3" imgW="8506460" imgH="5615039" progId="Word.Document.12">
                  <p:embed/>
                  <p:pic>
                    <p:nvPicPr>
                      <p:cNvPr id="6041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71588"/>
                        <a:ext cx="8247063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Прямоугольник 2"/>
          <p:cNvSpPr>
            <a:spLocks noChangeArrowheads="1"/>
          </p:cNvSpPr>
          <p:nvPr/>
        </p:nvSpPr>
        <p:spPr bwMode="auto">
          <a:xfrm>
            <a:off x="5140966" y="188385"/>
            <a:ext cx="1531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pic>
        <p:nvPicPr>
          <p:cNvPr id="60420" name="Picture 2" descr="http://lightscamerainterview.com/images/3D%20characters/Man-With-Monitor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18" y="3852333"/>
            <a:ext cx="3384549" cy="24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0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45075"/>
              </p:ext>
            </p:extLst>
          </p:nvPr>
        </p:nvGraphicFramePr>
        <p:xfrm>
          <a:off x="409575" y="69850"/>
          <a:ext cx="10920413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3" imgW="8413623" imgH="2273415" progId="Word.Document.12">
                  <p:embed/>
                </p:oleObj>
              </mc:Choice>
              <mc:Fallback>
                <p:oleObj name="Document" r:id="rId3" imgW="8413623" imgH="2273415" progId="Word.Document.12">
                  <p:embed/>
                  <p:pic>
                    <p:nvPicPr>
                      <p:cNvPr id="61442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69850"/>
                        <a:ext cx="10920413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EDE373-E769-4694-8375-FB0CC856F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19392"/>
              </p:ext>
            </p:extLst>
          </p:nvPr>
        </p:nvGraphicFramePr>
        <p:xfrm>
          <a:off x="406400" y="3835401"/>
          <a:ext cx="9144000" cy="2165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113305379"/>
                    </a:ext>
                  </a:extLst>
                </a:gridCol>
              </a:tblGrid>
              <a:tr h="5413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 A) X is 23×6, y is 23×6, </a:t>
                      </a:r>
                      <a:r>
                        <a:rPr lang="en-US" sz="2700" dirty="0" smtClean="0">
                          <a:effectLst/>
                        </a:rPr>
                        <a:t>W</a:t>
                      </a:r>
                      <a:r>
                        <a:rPr lang="en-US" sz="2700" dirty="0">
                          <a:effectLst/>
                        </a:rPr>
                        <a:t> is 6×6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99" marR="36999" marT="36995" marB="36995"/>
                </a:tc>
                <a:extLst>
                  <a:ext uri="{0D108BD9-81ED-4DB2-BD59-A6C34878D82A}">
                    <a16:rowId xmlns:a16="http://schemas.microsoft.com/office/drawing/2014/main" val="3870279366"/>
                  </a:ext>
                </a:extLst>
              </a:tr>
              <a:tr h="5413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 B) X is 23×6, y is 23×1, </a:t>
                      </a:r>
                      <a:r>
                        <a:rPr lang="en-US" sz="2700" dirty="0" smtClean="0">
                          <a:effectLst/>
                        </a:rPr>
                        <a:t>W</a:t>
                      </a:r>
                      <a:r>
                        <a:rPr lang="en-US" sz="2700" dirty="0">
                          <a:effectLst/>
                        </a:rPr>
                        <a:t> is 6×1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99" marR="36999" marT="36995" marB="36995"/>
                </a:tc>
                <a:extLst>
                  <a:ext uri="{0D108BD9-81ED-4DB2-BD59-A6C34878D82A}">
                    <a16:rowId xmlns:a16="http://schemas.microsoft.com/office/drawing/2014/main" val="2964881891"/>
                  </a:ext>
                </a:extLst>
              </a:tr>
              <a:tr h="5413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 C) X is 23×5, y is 23×1, </a:t>
                      </a:r>
                      <a:r>
                        <a:rPr lang="en-US" sz="2700" dirty="0" smtClean="0">
                          <a:effectLst/>
                        </a:rPr>
                        <a:t>W</a:t>
                      </a:r>
                      <a:r>
                        <a:rPr lang="en-US" sz="2700" dirty="0">
                          <a:effectLst/>
                        </a:rPr>
                        <a:t> is 5×5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99" marR="36999" marT="36995" marB="36995"/>
                </a:tc>
                <a:extLst>
                  <a:ext uri="{0D108BD9-81ED-4DB2-BD59-A6C34878D82A}">
                    <a16:rowId xmlns:a16="http://schemas.microsoft.com/office/drawing/2014/main" val="2227029956"/>
                  </a:ext>
                </a:extLst>
              </a:tr>
              <a:tr h="5413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 D) X is 23×5, y is 23×1, </a:t>
                      </a:r>
                      <a:r>
                        <a:rPr lang="en-US" sz="2700" dirty="0" smtClean="0">
                          <a:effectLst/>
                        </a:rPr>
                        <a:t>W</a:t>
                      </a:r>
                      <a:r>
                        <a:rPr lang="en-US" sz="2700" dirty="0">
                          <a:effectLst/>
                        </a:rPr>
                        <a:t> is 5×1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99" marR="36999" marT="36995" marB="36995"/>
                </a:tc>
                <a:extLst>
                  <a:ext uri="{0D108BD9-81ED-4DB2-BD59-A6C34878D82A}">
                    <a16:rowId xmlns:a16="http://schemas.microsoft.com/office/drawing/2014/main" val="62828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0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61488"/>
              </p:ext>
            </p:extLst>
          </p:nvPr>
        </p:nvGraphicFramePr>
        <p:xfrm>
          <a:off x="801688" y="1993900"/>
          <a:ext cx="10945812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3" imgW="8866293" imgH="3818587" progId="Word.Document.12">
                  <p:embed/>
                </p:oleObj>
              </mc:Choice>
              <mc:Fallback>
                <p:oleObj name="Document" r:id="rId3" imgW="8866293" imgH="3818587" progId="Word.Document.12">
                  <p:embed/>
                  <p:pic>
                    <p:nvPicPr>
                      <p:cNvPr id="62466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993900"/>
                        <a:ext cx="10945812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22661"/>
              </p:ext>
            </p:extLst>
          </p:nvPr>
        </p:nvGraphicFramePr>
        <p:xfrm>
          <a:off x="2133600" y="1376363"/>
          <a:ext cx="7916863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3" imgW="8018886" imgH="1731198" progId="Word.Document.12">
                  <p:embed/>
                </p:oleObj>
              </mc:Choice>
              <mc:Fallback>
                <p:oleObj name="Document" r:id="rId3" imgW="8018886" imgH="1731198" progId="Word.Document.12">
                  <p:embed/>
                  <p:pic>
                    <p:nvPicPr>
                      <p:cNvPr id="6349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6363"/>
                        <a:ext cx="7916863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390D8-D9E8-4209-9950-6EAF8D008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5166"/>
              </p:ext>
            </p:extLst>
          </p:nvPr>
        </p:nvGraphicFramePr>
        <p:xfrm>
          <a:off x="711200" y="4038600"/>
          <a:ext cx="10972800" cy="190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2747362558"/>
                    </a:ext>
                  </a:extLst>
                </a:gridCol>
              </a:tblGrid>
              <a:tr h="476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15"/>
                        </a:spcAft>
                      </a:pPr>
                      <a:r>
                        <a:rPr lang="en-US" sz="2300" dirty="0">
                          <a:effectLst/>
                        </a:rPr>
                        <a:t> A) The normal equation, since it provides an efficient way to directly find the solution.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675" marR="34675" marT="34688" marB="34688"/>
                </a:tc>
                <a:extLst>
                  <a:ext uri="{0D108BD9-81ED-4DB2-BD59-A6C34878D82A}">
                    <a16:rowId xmlns:a16="http://schemas.microsoft.com/office/drawing/2014/main" val="2394501053"/>
                  </a:ext>
                </a:extLst>
              </a:tr>
              <a:tr h="476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B) Gradient descent, since             will be very slow to compute in the normal equation.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675" marR="34675" marT="34688" marB="34688"/>
                </a:tc>
                <a:extLst>
                  <a:ext uri="{0D108BD9-81ED-4DB2-BD59-A6C34878D82A}">
                    <a16:rowId xmlns:a16="http://schemas.microsoft.com/office/drawing/2014/main" val="593839922"/>
                  </a:ext>
                </a:extLst>
              </a:tr>
              <a:tr h="476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C) The normal equation, since gradient descent might be unable to find the optimal </a:t>
                      </a:r>
                      <a:r>
                        <a:rPr lang="en-US" sz="2300" dirty="0" smtClean="0">
                          <a:effectLst/>
                        </a:rPr>
                        <a:t>W.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675" marR="34675" marT="34688" marB="34688"/>
                </a:tc>
                <a:extLst>
                  <a:ext uri="{0D108BD9-81ED-4DB2-BD59-A6C34878D82A}">
                    <a16:rowId xmlns:a16="http://schemas.microsoft.com/office/drawing/2014/main" val="3971639738"/>
                  </a:ext>
                </a:extLst>
              </a:tr>
              <a:tr h="476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D) Gradient descent, since it will always converge to the optimal </a:t>
                      </a:r>
                      <a:r>
                        <a:rPr lang="en-US" sz="2300" dirty="0" smtClean="0">
                          <a:effectLst/>
                        </a:rPr>
                        <a:t>W.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675" marR="34675" marT="34688" marB="34688"/>
                </a:tc>
                <a:extLst>
                  <a:ext uri="{0D108BD9-81ED-4DB2-BD59-A6C34878D82A}">
                    <a16:rowId xmlns:a16="http://schemas.microsoft.com/office/drawing/2014/main" val="4050651261"/>
                  </a:ext>
                </a:extLst>
              </a:tr>
            </a:tbl>
          </a:graphicData>
        </a:graphic>
      </p:graphicFrame>
      <p:graphicFrame>
        <p:nvGraphicFramePr>
          <p:cNvPr id="63503" name="Object 7"/>
          <p:cNvGraphicFramePr>
            <a:graphicFrameLocks noChangeAspect="1"/>
          </p:cNvGraphicFramePr>
          <p:nvPr/>
        </p:nvGraphicFramePr>
        <p:xfrm>
          <a:off x="3962400" y="454660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558558" imgH="266584" progId="Equation.3">
                  <p:embed/>
                </p:oleObj>
              </mc:Choice>
              <mc:Fallback>
                <p:oleObj name="Equation" r:id="rId5" imgW="558558" imgH="266584" progId="Equation.3">
                  <p:embed/>
                  <p:pic>
                    <p:nvPicPr>
                      <p:cNvPr id="63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46600"/>
                        <a:ext cx="73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Прямоугольник 1"/>
          <p:cNvSpPr>
            <a:spLocks noChangeArrowheads="1"/>
          </p:cNvSpPr>
          <p:nvPr/>
        </p:nvSpPr>
        <p:spPr bwMode="auto">
          <a:xfrm>
            <a:off x="5140966" y="188385"/>
            <a:ext cx="1531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graphicFrame>
        <p:nvGraphicFramePr>
          <p:cNvPr id="6451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73844"/>
              </p:ext>
            </p:extLst>
          </p:nvPr>
        </p:nvGraphicFramePr>
        <p:xfrm>
          <a:off x="1601788" y="1244600"/>
          <a:ext cx="8683625" cy="49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3" imgW="9687433" imgH="5516618" progId="Word.Document.12">
                  <p:embed/>
                </p:oleObj>
              </mc:Choice>
              <mc:Fallback>
                <p:oleObj name="Document" r:id="rId3" imgW="9687433" imgH="5516618" progId="Word.Document.12">
                  <p:embed/>
                  <p:pic>
                    <p:nvPicPr>
                      <p:cNvPr id="64515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244600"/>
                        <a:ext cx="8683625" cy="492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6" name="Picture 4" descr="http://www.mega.com/sites/giga/files/thumbnails/image/illu-use-case-understand-transform-sh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17822" r="20560" b="19574"/>
          <a:stretch>
            <a:fillRect/>
          </a:stretch>
        </p:blipFill>
        <p:spPr bwMode="auto">
          <a:xfrm>
            <a:off x="7247467" y="3716868"/>
            <a:ext cx="2825751" cy="297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from turbo.az for C class-Mercedes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95" y="969412"/>
            <a:ext cx="8862752" cy="5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Объект 2"/>
          <p:cNvGraphicFramePr>
            <a:graphicFrameLocks noChangeAspect="1"/>
          </p:cNvGraphicFramePr>
          <p:nvPr/>
        </p:nvGraphicFramePr>
        <p:xfrm>
          <a:off x="1949451" y="177800"/>
          <a:ext cx="8390467" cy="11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3" imgW="8403200" imgH="1146433" progId="Word.Document.12">
                  <p:embed/>
                </p:oleObj>
              </mc:Choice>
              <mc:Fallback>
                <p:oleObj name="Document" r:id="rId3" imgW="8403200" imgH="1146433" progId="Word.Document.12">
                  <p:embed/>
                  <p:pic>
                    <p:nvPicPr>
                      <p:cNvPr id="6553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177800"/>
                        <a:ext cx="8390467" cy="114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D188AE-CE87-4304-8B4A-73FE0391C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57288"/>
              </p:ext>
            </p:extLst>
          </p:nvPr>
        </p:nvGraphicFramePr>
        <p:xfrm>
          <a:off x="609600" y="2209801"/>
          <a:ext cx="10972800" cy="3060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378308415"/>
                    </a:ext>
                  </a:extLst>
                </a:gridCol>
              </a:tblGrid>
              <a:tr h="458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</a:rPr>
                        <a:t>A) It is necessary to prevent gradient descent from getting stuck in local optima.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16" marR="36416" marT="36441" marB="36441"/>
                </a:tc>
                <a:extLst>
                  <a:ext uri="{0D108BD9-81ED-4DB2-BD59-A6C34878D82A}">
                    <a16:rowId xmlns:a16="http://schemas.microsoft.com/office/drawing/2014/main" val="894719540"/>
                  </a:ext>
                </a:extLst>
              </a:tr>
              <a:tr h="8432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B)</a:t>
                      </a:r>
                      <a:r>
                        <a:rPr lang="en-US" sz="2100" baseline="0" dirty="0">
                          <a:effectLst/>
                        </a:rPr>
                        <a:t> </a:t>
                      </a:r>
                      <a:r>
                        <a:rPr lang="en-US" sz="2100" dirty="0">
                          <a:effectLst/>
                        </a:rPr>
                        <a:t>It speeds up gradient descent by making each iteration of gradient descent less expensive to compute.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16" marR="36416" marT="36441" marB="36441"/>
                </a:tc>
                <a:extLst>
                  <a:ext uri="{0D108BD9-81ED-4DB2-BD59-A6C34878D82A}">
                    <a16:rowId xmlns:a16="http://schemas.microsoft.com/office/drawing/2014/main" val="143992258"/>
                  </a:ext>
                </a:extLst>
              </a:tr>
              <a:tr h="458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C) It speeds up gradient descent by making it require fewer iterations to get to a good solution.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16" marR="36416" marT="36441" marB="36441"/>
                </a:tc>
                <a:extLst>
                  <a:ext uri="{0D108BD9-81ED-4DB2-BD59-A6C34878D82A}">
                    <a16:rowId xmlns:a16="http://schemas.microsoft.com/office/drawing/2014/main" val="3702164615"/>
                  </a:ext>
                </a:extLst>
              </a:tr>
              <a:tr h="8432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D) It prevents the matrix              (used in the normal equation) from being non-</a:t>
                      </a:r>
                      <a:r>
                        <a:rPr lang="en-US" sz="2100" dirty="0" err="1">
                          <a:effectLst/>
                        </a:rPr>
                        <a:t>invertable</a:t>
                      </a:r>
                      <a:r>
                        <a:rPr lang="en-US" sz="2100" dirty="0">
                          <a:effectLst/>
                        </a:rPr>
                        <a:t> (singular/degenerate).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16" marR="36416" marT="36441" marB="36441"/>
                </a:tc>
                <a:extLst>
                  <a:ext uri="{0D108BD9-81ED-4DB2-BD59-A6C34878D82A}">
                    <a16:rowId xmlns:a16="http://schemas.microsoft.com/office/drawing/2014/main" val="556390893"/>
                  </a:ext>
                </a:extLst>
              </a:tr>
              <a:tr h="458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E) It speeds up solving for </a:t>
                      </a:r>
                      <a:r>
                        <a:rPr lang="en-US" sz="2100" dirty="0" smtClean="0">
                          <a:effectLst/>
                        </a:rPr>
                        <a:t>W</a:t>
                      </a:r>
                      <a:r>
                        <a:rPr lang="en-US" sz="2100" dirty="0">
                          <a:effectLst/>
                        </a:rPr>
                        <a:t> using the normal equation.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16" marR="36416" marT="36441" marB="36441"/>
                </a:tc>
                <a:extLst>
                  <a:ext uri="{0D108BD9-81ED-4DB2-BD59-A6C34878D82A}">
                    <a16:rowId xmlns:a16="http://schemas.microsoft.com/office/drawing/2014/main" val="641103911"/>
                  </a:ext>
                </a:extLst>
              </a:tr>
            </a:tbl>
          </a:graphicData>
        </a:graphic>
      </p:graphicFrame>
      <p:graphicFrame>
        <p:nvGraphicFramePr>
          <p:cNvPr id="65553" name="Object 8"/>
          <p:cNvGraphicFramePr>
            <a:graphicFrameLocks noChangeAspect="1"/>
          </p:cNvGraphicFramePr>
          <p:nvPr/>
        </p:nvGraphicFramePr>
        <p:xfrm>
          <a:off x="3454400" y="403860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5" imgW="380835" imgH="190417" progId="Equation.3">
                  <p:embed/>
                </p:oleObj>
              </mc:Choice>
              <mc:Fallback>
                <p:oleObj name="Equation" r:id="rId5" imgW="380835" imgH="190417" progId="Equation.3">
                  <p:embed/>
                  <p:pic>
                    <p:nvPicPr>
                      <p:cNvPr id="655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03860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Объект 2"/>
          <p:cNvGraphicFramePr>
            <a:graphicFrameLocks noChangeAspect="1"/>
          </p:cNvGraphicFramePr>
          <p:nvPr/>
        </p:nvGraphicFramePr>
        <p:xfrm>
          <a:off x="1949451" y="177800"/>
          <a:ext cx="8390467" cy="11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Документ" r:id="rId3" imgW="8390306" imgH="1145375" progId="Word.Document.12">
                  <p:embed/>
                </p:oleObj>
              </mc:Choice>
              <mc:Fallback>
                <p:oleObj name="Документ" r:id="rId3" imgW="8390306" imgH="1145375" progId="Word.Document.12">
                  <p:embed/>
                  <p:pic>
                    <p:nvPicPr>
                      <p:cNvPr id="66562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177800"/>
                        <a:ext cx="8390467" cy="114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92827"/>
              </p:ext>
            </p:extLst>
          </p:nvPr>
        </p:nvGraphicFramePr>
        <p:xfrm>
          <a:off x="1628775" y="1498600"/>
          <a:ext cx="8726488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5" imgW="9007708" imgH="5215947" progId="Word.Document.12">
                  <p:embed/>
                </p:oleObj>
              </mc:Choice>
              <mc:Fallback>
                <p:oleObj name="Document" r:id="rId5" imgW="9007708" imgH="5215947" progId="Word.Document.12">
                  <p:embed/>
                  <p:pic>
                    <p:nvPicPr>
                      <p:cNvPr id="6656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498600"/>
                        <a:ext cx="8726488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9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Ng. Supervised learning.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cs229.stanford.edu/notes2019fall/cs229-notes1.pdf</a:t>
            </a:r>
            <a:endParaRPr lang="en-US" dirty="0" smtClean="0"/>
          </a:p>
          <a:p>
            <a:r>
              <a:rPr lang="en-US" dirty="0"/>
              <a:t>Machine Learning Crash </a:t>
            </a:r>
            <a:r>
              <a:rPr lang="en-US" dirty="0" smtClean="0"/>
              <a:t>Course by Google.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://developers.google.com/machine-learning/crash-course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TextBox 2"/>
          <p:cNvSpPr txBox="1">
            <a:spLocks noChangeArrowheads="1"/>
          </p:cNvSpPr>
          <p:nvPr/>
        </p:nvSpPr>
        <p:spPr bwMode="auto">
          <a:xfrm>
            <a:off x="1047404" y="381001"/>
            <a:ext cx="9722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Multiple features (variables).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67732"/>
              </p:ext>
            </p:extLst>
          </p:nvPr>
        </p:nvGraphicFramePr>
        <p:xfrm>
          <a:off x="1799475" y="1105324"/>
          <a:ext cx="851662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1955690096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587035883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974634444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554851417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4092900245"/>
                    </a:ext>
                  </a:extLst>
                </a:gridCol>
                <a:gridCol w="1094970">
                  <a:extLst>
                    <a:ext uri="{9D8B030D-6E8A-4147-A177-3AD203B41FA5}">
                      <a16:colId xmlns:a16="http://schemas.microsoft.com/office/drawing/2014/main" val="2735622624"/>
                    </a:ext>
                  </a:extLst>
                </a:gridCol>
                <a:gridCol w="1338350">
                  <a:extLst>
                    <a:ext uri="{9D8B030D-6E8A-4147-A177-3AD203B41FA5}">
                      <a16:colId xmlns:a16="http://schemas.microsoft.com/office/drawing/2014/main" val="227754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az-Latn-A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az-Latn-A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ileage</a:t>
                      </a:r>
                      <a:r>
                        <a:rPr lang="az-Latn-AZ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Engine capacity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az-Latn-A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olor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b="1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az-Latn-AZ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366000 km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z-Latn-A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12500AZN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1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180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102000km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31500$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240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469700km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9700AZN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5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220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300000km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Silver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12700AZN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2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865110947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803564" y="4321792"/>
            <a:ext cx="983303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 smtClean="0"/>
              <a:t>Notation:</a:t>
            </a:r>
          </a:p>
          <a:p>
            <a:pPr>
              <a:spcBef>
                <a:spcPct val="0"/>
              </a:spcBef>
            </a:pPr>
            <a:r>
              <a:rPr lang="en-US" altLang="en-US" sz="100" dirty="0"/>
              <a:t> </a:t>
            </a: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az-Latn-AZ" altLang="en-US" b="1" dirty="0" smtClean="0"/>
              <a:t>n</a:t>
            </a:r>
            <a:r>
              <a:rPr lang="en-US" altLang="en-US" dirty="0" smtClean="0"/>
              <a:t> </a:t>
            </a:r>
            <a:r>
              <a:rPr lang="az-Latn-AZ" altLang="en-US" dirty="0" smtClean="0"/>
              <a:t>– </a:t>
            </a:r>
            <a:r>
              <a:rPr lang="en-US" altLang="en-US" dirty="0" smtClean="0"/>
              <a:t>Number </a:t>
            </a:r>
            <a:r>
              <a:rPr lang="en-US" altLang="en-US" dirty="0"/>
              <a:t>of training examples</a:t>
            </a:r>
            <a:endParaRPr lang="az-Latn-AZ" altLang="en-US" dirty="0"/>
          </a:p>
          <a:p>
            <a:pPr>
              <a:spcBef>
                <a:spcPct val="0"/>
              </a:spcBef>
            </a:pPr>
            <a:r>
              <a:rPr lang="az-Latn-AZ" altLang="en-US" dirty="0"/>
              <a:t>d – number of features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b="1" dirty="0"/>
              <a:t>x</a:t>
            </a:r>
            <a:r>
              <a:rPr lang="en-US" altLang="en-US" dirty="0"/>
              <a:t>’s = “input” variable / </a:t>
            </a:r>
            <a:r>
              <a:rPr lang="en-US" altLang="en-US" dirty="0" smtClean="0"/>
              <a:t>features</a:t>
            </a:r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y</a:t>
            </a:r>
            <a:r>
              <a:rPr lang="en-US" altLang="en-US" dirty="0" smtClean="0"/>
              <a:t>’s </a:t>
            </a:r>
            <a:r>
              <a:rPr lang="en-US" altLang="en-US" dirty="0"/>
              <a:t>= “output” variable / </a:t>
            </a:r>
            <a:r>
              <a:rPr lang="en-US" altLang="en-US" dirty="0" smtClean="0"/>
              <a:t> “</a:t>
            </a:r>
            <a:r>
              <a:rPr lang="en-US" altLang="en-US" dirty="0"/>
              <a:t>target” variable  </a:t>
            </a:r>
            <a:r>
              <a:rPr lang="en-US" altLang="en-US" dirty="0" smtClean="0"/>
              <a:t>/  label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35170" y="4321792"/>
                <a:ext cx="36934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 -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170" y="4321792"/>
                <a:ext cx="3693447" cy="403637"/>
              </a:xfrm>
              <a:prstGeom prst="rect">
                <a:avLst/>
              </a:prstGeom>
              <a:blipFill>
                <a:blip r:embed="rId3"/>
                <a:stretch>
                  <a:fillRect t="-3030" r="-66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11808" y="5116781"/>
                <a:ext cx="6096000" cy="7646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en-US" dirty="0"/>
                  <a:t> input (features)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training example</a:t>
                </a:r>
              </a:p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/>
                  <a:t> value of feature </a:t>
                </a:r>
                <a:r>
                  <a:rPr lang="en-US" altLang="en-US" i="1" dirty="0"/>
                  <a:t>j</a:t>
                </a:r>
                <a:r>
                  <a:rPr lang="en-US" alt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training example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08" y="5116781"/>
                <a:ext cx="6096000" cy="764697"/>
              </a:xfrm>
              <a:prstGeom prst="rect">
                <a:avLst/>
              </a:prstGeom>
              <a:blipFill>
                <a:blip r:embed="rId4"/>
                <a:stretch>
                  <a:fillRect t="-238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035170" y="4789118"/>
                <a:ext cx="312463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example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170" y="4789118"/>
                <a:ext cx="3124638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10960"/>
            <a:ext cx="10515600" cy="1325563"/>
          </a:xfrm>
        </p:spPr>
        <p:txBody>
          <a:bodyPr/>
          <a:lstStyle/>
          <a:p>
            <a:r>
              <a:rPr lang="en-US" u="sng" dirty="0" smtClean="0"/>
              <a:t>Linear Regression with one variable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3"/>
              <p:cNvSpPr txBox="1">
                <a:spLocks noChangeArrowheads="1"/>
              </p:cNvSpPr>
              <p:nvPr/>
            </p:nvSpPr>
            <p:spPr bwMode="auto">
              <a:xfrm>
                <a:off x="602035" y="1369198"/>
                <a:ext cx="10681855" cy="476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803275" indent="-803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 smtClean="0"/>
                  <a:t>Idea: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so </a:t>
                </a:r>
                <a:r>
                  <a:rPr lang="en-US" altLang="en-US" sz="24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dirty="0"/>
                  <a:t>close to </a:t>
                </a:r>
                <a:r>
                  <a:rPr lang="en-US" altLang="en-US" sz="2400" dirty="0" smtClean="0"/>
                  <a:t>for </a:t>
                </a:r>
                <a:r>
                  <a:rPr lang="en-US" altLang="en-US" sz="2400" dirty="0"/>
                  <a:t>our training </a:t>
                </a:r>
                <a:r>
                  <a:rPr lang="en-US" altLang="en-US" sz="2400" dirty="0" smtClean="0"/>
                  <a:t>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035" y="1369198"/>
                <a:ext cx="10681855" cy="476990"/>
              </a:xfrm>
              <a:prstGeom prst="rect">
                <a:avLst/>
              </a:prstGeom>
              <a:blipFill>
                <a:blip r:embed="rId2"/>
                <a:stretch>
                  <a:fillRect l="-913" t="-6410" b="-2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52660" y="2280828"/>
                <a:ext cx="2708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60" y="2280828"/>
                <a:ext cx="270817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31002" y="3982954"/>
                <a:ext cx="623036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02" y="3982954"/>
                <a:ext cx="623036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87454" y="5433149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23976" y="5392148"/>
                <a:ext cx="2755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76" y="5392148"/>
                <a:ext cx="2755646" cy="461665"/>
              </a:xfrm>
              <a:prstGeom prst="rect">
                <a:avLst/>
              </a:prstGeom>
              <a:blipFill>
                <a:blip r:embed="rId5"/>
                <a:stretch>
                  <a:fillRect l="-354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52660" y="5695300"/>
                <a:ext cx="9559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60" y="5695300"/>
                <a:ext cx="9559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37636" y="4300071"/>
            <a:ext cx="227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Cost Function:</a:t>
            </a:r>
            <a:endParaRPr lang="en-US" altLang="en-US" sz="2800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687454" y="2160355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Hypothesis: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65369" y="3104426"/>
            <a:ext cx="218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23976" y="3212653"/>
                <a:ext cx="1080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76" y="3212653"/>
                <a:ext cx="108036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3" descr="Image result for Linear regression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06" y="2134395"/>
            <a:ext cx="3503694" cy="233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8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10960"/>
            <a:ext cx="10515600" cy="1325563"/>
          </a:xfrm>
        </p:spPr>
        <p:txBody>
          <a:bodyPr/>
          <a:lstStyle/>
          <a:p>
            <a:r>
              <a:rPr lang="en-US" u="sng" dirty="0" smtClean="0"/>
              <a:t>Linear Regression with multiple variables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3"/>
              <p:cNvSpPr txBox="1">
                <a:spLocks noChangeArrowheads="1"/>
              </p:cNvSpPr>
              <p:nvPr/>
            </p:nvSpPr>
            <p:spPr bwMode="auto">
              <a:xfrm>
                <a:off x="74815" y="1369198"/>
                <a:ext cx="11903825" cy="476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803275" indent="-803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 smtClean="0"/>
                  <a:t>Idea: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sz="2400" dirty="0" smtClean="0"/>
                  <a:t> so </a:t>
                </a:r>
                <a:r>
                  <a:rPr lang="en-US" altLang="en-US" sz="24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dirty="0"/>
                  <a:t>close to </a:t>
                </a:r>
                <a:r>
                  <a:rPr lang="en-US" altLang="en-US" sz="2400" dirty="0" smtClean="0"/>
                  <a:t>for </a:t>
                </a:r>
                <a:r>
                  <a:rPr lang="en-US" altLang="en-US" sz="2400" dirty="0"/>
                  <a:t>our training </a:t>
                </a:r>
                <a:r>
                  <a:rPr lang="en-US" altLang="en-US" sz="2400" dirty="0" smtClean="0"/>
                  <a:t>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15" y="1369198"/>
                <a:ext cx="11903825" cy="476990"/>
              </a:xfrm>
              <a:prstGeom prst="rect">
                <a:avLst/>
              </a:prstGeom>
              <a:blipFill>
                <a:blip r:embed="rId2"/>
                <a:stretch>
                  <a:fillRect l="-768" t="-6410" b="-2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52660" y="2280828"/>
                <a:ext cx="5717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60" y="2280828"/>
                <a:ext cx="571746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11544" y="4075486"/>
                <a:ext cx="623036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44" y="4075486"/>
                <a:ext cx="623036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828646" y="5337206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91397" y="5367984"/>
                <a:ext cx="34089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97" y="5367984"/>
                <a:ext cx="3408908" cy="461665"/>
              </a:xfrm>
              <a:prstGeom prst="rect">
                <a:avLst/>
              </a:prstGeom>
              <a:blipFill>
                <a:blip r:embed="rId5"/>
                <a:stretch>
                  <a:fillRect l="-286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3393730" y="5691149"/>
            <a:ext cx="95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721822" y="4387835"/>
            <a:ext cx="227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Cost Function:</a:t>
            </a:r>
            <a:endParaRPr lang="en-US" altLang="en-US" sz="2800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687454" y="2160355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Hypothesis: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64434" y="3347543"/>
            <a:ext cx="218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23975" y="3439170"/>
                <a:ext cx="2474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75" y="3439170"/>
                <a:ext cx="247426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07011" y="2701212"/>
                <a:ext cx="4935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dirty="0" smtClean="0"/>
                  <a:t>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/>
                  <a:t>, then</a:t>
                </a:r>
              </a:p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ru-RU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ru-RU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11" y="2701212"/>
                <a:ext cx="4935390" cy="646331"/>
              </a:xfrm>
              <a:prstGeom prst="rect">
                <a:avLst/>
              </a:prstGeom>
              <a:blipFill>
                <a:blip r:embed="rId7"/>
                <a:stretch>
                  <a:fillRect l="-98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28646" y="6211649"/>
            <a:ext cx="385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/>
              <a:t>Multivariate linear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3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4" grpId="0"/>
      <p:bldP spid="25" grpId="0"/>
      <p:bldP spid="26" grpId="0"/>
      <p:bldP spid="15" grpId="0"/>
      <p:bldP spid="17" grpId="0"/>
      <p:bldP spid="5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941"/>
            <a:ext cx="10515600" cy="96121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83599" y="1310059"/>
                <a:ext cx="623036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99" y="1310059"/>
                <a:ext cx="623036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3877" y="1622408"/>
            <a:ext cx="227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Cost Function: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0876" y="2288938"/>
                <a:ext cx="7237622" cy="1089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Gradient descent: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            Repeat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 smtClean="0"/>
                  <a:t>   }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" y="2288938"/>
                <a:ext cx="7237622" cy="1089914"/>
              </a:xfrm>
              <a:prstGeom prst="rect">
                <a:avLst/>
              </a:prstGeom>
              <a:blipFill>
                <a:blip r:embed="rId4"/>
                <a:stretch>
                  <a:fillRect l="-1348" t="-4469" r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668498" y="2744522"/>
            <a:ext cx="443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(simultaneously update for every j = 0,1,…,d)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5"/>
              <p:cNvSpPr txBox="1">
                <a:spLocks/>
              </p:cNvSpPr>
              <p:nvPr/>
            </p:nvSpPr>
            <p:spPr>
              <a:xfrm>
                <a:off x="2497728" y="3447759"/>
                <a:ext cx="5332806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28" y="3447759"/>
                <a:ext cx="5332806" cy="999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 txBox="1">
                <a:spLocks/>
              </p:cNvSpPr>
              <p:nvPr/>
            </p:nvSpPr>
            <p:spPr>
              <a:xfrm>
                <a:off x="417196" y="4523520"/>
                <a:ext cx="5463675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6" y="4523520"/>
                <a:ext cx="5463675" cy="999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/>
              <p:cNvSpPr txBox="1">
                <a:spLocks/>
              </p:cNvSpPr>
              <p:nvPr/>
            </p:nvSpPr>
            <p:spPr>
              <a:xfrm>
                <a:off x="548065" y="5567197"/>
                <a:ext cx="5463675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5" y="5567197"/>
                <a:ext cx="5463675" cy="999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/>
              <p:cNvSpPr txBox="1">
                <a:spLocks/>
              </p:cNvSpPr>
              <p:nvPr/>
            </p:nvSpPr>
            <p:spPr>
              <a:xfrm>
                <a:off x="6198782" y="4406486"/>
                <a:ext cx="5463675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82" y="4406486"/>
                <a:ext cx="5463675" cy="999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48" y="5744662"/>
            <a:ext cx="190500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05601" y="1938868"/>
            <a:ext cx="469476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/>
              <a:t>Example automatic convergence test: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6707716" y="3695700"/>
                <a:ext cx="5131357" cy="1823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ts val="4484"/>
                  </a:lnSpc>
                  <a:spcBef>
                    <a:spcPct val="0"/>
                  </a:spcBef>
                  <a:buNone/>
                </a:pPr>
                <a:r>
                  <a:rPr lang="en-US" altLang="ru-RU" dirty="0"/>
                  <a:t>Declare convergence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dirty="0"/>
                  <a:t>      decreases by less than   </a:t>
                </a:r>
                <a:r>
                  <a:rPr lang="en-US" altLang="ru-RU" dirty="0" smtClean="0"/>
                  <a:t>       </a:t>
                </a:r>
                <a:r>
                  <a:rPr lang="en-US" altLang="ru-RU" dirty="0"/>
                  <a:t>in one iteration.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7716" y="3695700"/>
                <a:ext cx="5131357" cy="1823576"/>
              </a:xfrm>
              <a:prstGeom prst="rect">
                <a:avLst/>
              </a:prstGeom>
              <a:blipFill>
                <a:blip r:embed="rId3"/>
                <a:stretch>
                  <a:fillRect l="-2969" t="-1672" r="-4157" b="-83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CDEE6A-5119-4FC0-B082-C273D9B71E10}"/>
              </a:ext>
            </a:extLst>
          </p:cNvPr>
          <p:cNvGraphicFramePr>
            <a:graphicFrameLocks/>
          </p:cNvGraphicFramePr>
          <p:nvPr/>
        </p:nvGraphicFramePr>
        <p:xfrm>
          <a:off x="914402" y="1992103"/>
          <a:ext cx="5155409" cy="38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135" y="4400551"/>
            <a:ext cx="766233" cy="3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D6FBB8-C419-4146-8291-39919EB7D533}"/>
              </a:ext>
            </a:extLst>
          </p:cNvPr>
          <p:cNvCxnSpPr/>
          <p:nvPr/>
        </p:nvCxnSpPr>
        <p:spPr>
          <a:xfrm>
            <a:off x="6299200" y="1498601"/>
            <a:ext cx="0" cy="488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5" name="TextBox 20"/>
          <p:cNvSpPr txBox="1">
            <a:spLocks noChangeArrowheads="1"/>
          </p:cNvSpPr>
          <p:nvPr/>
        </p:nvSpPr>
        <p:spPr bwMode="auto">
          <a:xfrm>
            <a:off x="1117601" y="5664200"/>
            <a:ext cx="4694767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 sz="2667"/>
              <a:t>No. of iterations</a:t>
            </a:r>
          </a:p>
        </p:txBody>
      </p:sp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408517" y="279400"/>
            <a:ext cx="111257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b="1" dirty="0"/>
              <a:t>“Debugging</a:t>
            </a:r>
            <a:r>
              <a:rPr lang="en-US" altLang="ru-RU" b="1" dirty="0" smtClean="0"/>
              <a:t>”: Making </a:t>
            </a:r>
            <a:r>
              <a:rPr lang="en-US" altLang="ru-RU" b="1" dirty="0"/>
              <a:t>sure gradient descent is working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7" name="TextBox 11"/>
              <p:cNvSpPr txBox="1">
                <a:spLocks noChangeArrowheads="1"/>
              </p:cNvSpPr>
              <p:nvPr/>
            </p:nvSpPr>
            <p:spPr bwMode="auto">
              <a:xfrm>
                <a:off x="2313517" y="2696633"/>
                <a:ext cx="263101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</a:t>
                </a:r>
                <a:r>
                  <a:rPr lang="en-US" altLang="ru-RU" sz="2400" dirty="0"/>
                  <a:t>should decrease after every iteration</a:t>
                </a:r>
              </a:p>
            </p:txBody>
          </p:sp>
        </mc:Choice>
        <mc:Fallback xmlns="">
          <p:sp>
            <p:nvSpPr>
              <p:cNvPr id="3482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3517" y="2696633"/>
                <a:ext cx="2631016" cy="1200329"/>
              </a:xfrm>
              <a:prstGeom prst="rect">
                <a:avLst/>
              </a:prstGeom>
              <a:blipFill>
                <a:blip r:embed="rId6"/>
                <a:stretch>
                  <a:fillRect l="-3712" t="-4061" b="-10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908D5E-65B7-47E6-B83A-2B7FDCECD65D}"/>
              </a:ext>
            </a:extLst>
          </p:cNvPr>
          <p:cNvSpPr/>
          <p:nvPr/>
        </p:nvSpPr>
        <p:spPr>
          <a:xfrm rot="10800000" flipH="1">
            <a:off x="1399117" y="4726518"/>
            <a:ext cx="3545416" cy="4656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BB57DA1-EF3F-4101-BA8F-44809A8BD1B4}"/>
              </a:ext>
            </a:extLst>
          </p:cNvPr>
          <p:cNvSpPr/>
          <p:nvPr/>
        </p:nvSpPr>
        <p:spPr>
          <a:xfrm rot="10800000">
            <a:off x="1655234" y="732367"/>
            <a:ext cx="3289300" cy="4040717"/>
          </a:xfrm>
          <a:prstGeom prst="arc">
            <a:avLst>
              <a:gd name="adj1" fmla="val 16272488"/>
              <a:gd name="adj2" fmla="val 2155585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B749E9-622C-4D03-8D32-D4594994E146}"/>
              </a:ext>
            </a:extLst>
          </p:cNvPr>
          <p:cNvSpPr/>
          <p:nvPr/>
        </p:nvSpPr>
        <p:spPr>
          <a:xfrm>
            <a:off x="1981201" y="4008967"/>
            <a:ext cx="107951" cy="1079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10CD43-25D7-4345-A85E-171EFF33FF36}"/>
              </a:ext>
            </a:extLst>
          </p:cNvPr>
          <p:cNvSpPr/>
          <p:nvPr/>
        </p:nvSpPr>
        <p:spPr>
          <a:xfrm>
            <a:off x="3119967" y="4709584"/>
            <a:ext cx="107951" cy="107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372" y="1516104"/>
                <a:ext cx="34089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" y="1516104"/>
                <a:ext cx="3408908" cy="461665"/>
              </a:xfrm>
              <a:prstGeom prst="rect">
                <a:avLst/>
              </a:prstGeom>
              <a:blipFill>
                <a:blip r:embed="rId7"/>
                <a:stretch>
                  <a:fillRect l="-286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36705" y="1839269"/>
            <a:ext cx="95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44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7"/>
          <p:cNvSpPr txBox="1">
            <a:spLocks noChangeArrowheads="1"/>
          </p:cNvSpPr>
          <p:nvPr/>
        </p:nvSpPr>
        <p:spPr bwMode="auto">
          <a:xfrm>
            <a:off x="408517" y="279400"/>
            <a:ext cx="10462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Making sure gradient descent is working correctly.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3128433" y="1185333"/>
            <a:ext cx="4682067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 sz="2000"/>
              <a:t>Gradient descent not working. </a:t>
            </a:r>
          </a:p>
        </p:txBody>
      </p:sp>
      <p:sp>
        <p:nvSpPr>
          <p:cNvPr id="35845" name="TextBox 20"/>
          <p:cNvSpPr txBox="1">
            <a:spLocks noChangeArrowheads="1"/>
          </p:cNvSpPr>
          <p:nvPr/>
        </p:nvSpPr>
        <p:spPr bwMode="auto">
          <a:xfrm>
            <a:off x="1236133" y="2472268"/>
            <a:ext cx="259080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 sz="2133"/>
              <a:t>No. of iterations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7BEB4-5B79-4904-835A-2AF3127C91CB}"/>
              </a:ext>
            </a:extLst>
          </p:cNvPr>
          <p:cNvCxnSpPr/>
          <p:nvPr/>
        </p:nvCxnSpPr>
        <p:spPr>
          <a:xfrm flipV="1">
            <a:off x="1356784" y="963085"/>
            <a:ext cx="0" cy="19155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C13C60-A6BC-430A-B370-1BEB57489815}"/>
              </a:ext>
            </a:extLst>
          </p:cNvPr>
          <p:cNvCxnSpPr/>
          <p:nvPr/>
        </p:nvCxnSpPr>
        <p:spPr>
          <a:xfrm>
            <a:off x="1051984" y="2573867"/>
            <a:ext cx="302894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1" y="3221567"/>
            <a:ext cx="228600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1202267" y="4616452"/>
            <a:ext cx="259080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 sz="2133"/>
              <a:t>No. of iterations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9C77C-9454-4DC4-B726-72CE8A7045AA}"/>
              </a:ext>
            </a:extLst>
          </p:cNvPr>
          <p:cNvCxnSpPr/>
          <p:nvPr/>
        </p:nvCxnSpPr>
        <p:spPr>
          <a:xfrm flipV="1">
            <a:off x="1322917" y="3109384"/>
            <a:ext cx="0" cy="191346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56635-5325-4C49-9FE8-6A49B76837E1}"/>
              </a:ext>
            </a:extLst>
          </p:cNvPr>
          <p:cNvCxnSpPr/>
          <p:nvPr/>
        </p:nvCxnSpPr>
        <p:spPr>
          <a:xfrm>
            <a:off x="1018117" y="4718051"/>
            <a:ext cx="487468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1202267" y="5548386"/>
            <a:ext cx="9990667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For sufficiently small                     should decrease on every iteration.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But if      is too small, gradient descent can be slow to converge.</a:t>
            </a:r>
          </a:p>
        </p:txBody>
      </p:sp>
      <p:pic>
        <p:nvPicPr>
          <p:cNvPr id="35854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5725585"/>
            <a:ext cx="228600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1" y="6142568"/>
            <a:ext cx="228600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16402B21-8103-462D-A8C1-652E646E8B05}"/>
              </a:ext>
            </a:extLst>
          </p:cNvPr>
          <p:cNvSpPr/>
          <p:nvPr/>
        </p:nvSpPr>
        <p:spPr>
          <a:xfrm rot="10800000" flipH="1">
            <a:off x="-82551" y="258234"/>
            <a:ext cx="2940051" cy="1993900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BEB0DCE-28D8-4BD3-8517-1A7B2026D3E4}"/>
              </a:ext>
            </a:extLst>
          </p:cNvPr>
          <p:cNvSpPr/>
          <p:nvPr/>
        </p:nvSpPr>
        <p:spPr>
          <a:xfrm>
            <a:off x="1625601" y="3534834"/>
            <a:ext cx="833967" cy="732367"/>
          </a:xfrm>
          <a:custGeom>
            <a:avLst/>
            <a:gdLst>
              <a:gd name="connsiteX0" fmla="*/ 0 w 833120"/>
              <a:gd name="connsiteY0" fmla="*/ 0 h 731534"/>
              <a:gd name="connsiteX1" fmla="*/ 304800 w 833120"/>
              <a:gd name="connsiteY1" fmla="*/ 731520 h 731534"/>
              <a:gd name="connsiteX2" fmla="*/ 833120 w 833120"/>
              <a:gd name="connsiteY2" fmla="*/ 20320 h 7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20" h="731534">
                <a:moveTo>
                  <a:pt x="0" y="0"/>
                </a:moveTo>
                <a:cubicBezTo>
                  <a:pt x="82973" y="364066"/>
                  <a:pt x="165947" y="728133"/>
                  <a:pt x="304800" y="731520"/>
                </a:cubicBezTo>
                <a:cubicBezTo>
                  <a:pt x="443653" y="734907"/>
                  <a:pt x="739987" y="125307"/>
                  <a:pt x="833120" y="20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6C376A9-C723-45CD-AE8E-3972A0B1FFCD}"/>
              </a:ext>
            </a:extLst>
          </p:cNvPr>
          <p:cNvSpPr/>
          <p:nvPr/>
        </p:nvSpPr>
        <p:spPr>
          <a:xfrm>
            <a:off x="2444751" y="3556001"/>
            <a:ext cx="833967" cy="732367"/>
          </a:xfrm>
          <a:custGeom>
            <a:avLst/>
            <a:gdLst>
              <a:gd name="connsiteX0" fmla="*/ 0 w 833120"/>
              <a:gd name="connsiteY0" fmla="*/ 0 h 731534"/>
              <a:gd name="connsiteX1" fmla="*/ 304800 w 833120"/>
              <a:gd name="connsiteY1" fmla="*/ 731520 h 731534"/>
              <a:gd name="connsiteX2" fmla="*/ 833120 w 833120"/>
              <a:gd name="connsiteY2" fmla="*/ 20320 h 7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20" h="731534">
                <a:moveTo>
                  <a:pt x="0" y="0"/>
                </a:moveTo>
                <a:cubicBezTo>
                  <a:pt x="82973" y="364066"/>
                  <a:pt x="165947" y="728133"/>
                  <a:pt x="304800" y="731520"/>
                </a:cubicBezTo>
                <a:cubicBezTo>
                  <a:pt x="443653" y="734907"/>
                  <a:pt x="739987" y="125307"/>
                  <a:pt x="833120" y="20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64F22B4-5305-4194-8BFD-5849463D592F}"/>
              </a:ext>
            </a:extLst>
          </p:cNvPr>
          <p:cNvSpPr/>
          <p:nvPr/>
        </p:nvSpPr>
        <p:spPr>
          <a:xfrm>
            <a:off x="3289301" y="3579285"/>
            <a:ext cx="833967" cy="732367"/>
          </a:xfrm>
          <a:custGeom>
            <a:avLst/>
            <a:gdLst>
              <a:gd name="connsiteX0" fmla="*/ 0 w 833120"/>
              <a:gd name="connsiteY0" fmla="*/ 0 h 731534"/>
              <a:gd name="connsiteX1" fmla="*/ 304800 w 833120"/>
              <a:gd name="connsiteY1" fmla="*/ 731520 h 731534"/>
              <a:gd name="connsiteX2" fmla="*/ 833120 w 833120"/>
              <a:gd name="connsiteY2" fmla="*/ 20320 h 7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20" h="731534">
                <a:moveTo>
                  <a:pt x="0" y="0"/>
                </a:moveTo>
                <a:cubicBezTo>
                  <a:pt x="82973" y="364066"/>
                  <a:pt x="165947" y="728133"/>
                  <a:pt x="304800" y="731520"/>
                </a:cubicBezTo>
                <a:cubicBezTo>
                  <a:pt x="443653" y="734907"/>
                  <a:pt x="739987" y="125307"/>
                  <a:pt x="833120" y="20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67BD826-4682-4231-A1A7-A8563416DF81}"/>
              </a:ext>
            </a:extLst>
          </p:cNvPr>
          <p:cNvSpPr/>
          <p:nvPr/>
        </p:nvSpPr>
        <p:spPr>
          <a:xfrm>
            <a:off x="4133851" y="3619501"/>
            <a:ext cx="833967" cy="732367"/>
          </a:xfrm>
          <a:custGeom>
            <a:avLst/>
            <a:gdLst>
              <a:gd name="connsiteX0" fmla="*/ 0 w 833120"/>
              <a:gd name="connsiteY0" fmla="*/ 0 h 731534"/>
              <a:gd name="connsiteX1" fmla="*/ 304800 w 833120"/>
              <a:gd name="connsiteY1" fmla="*/ 731520 h 731534"/>
              <a:gd name="connsiteX2" fmla="*/ 833120 w 833120"/>
              <a:gd name="connsiteY2" fmla="*/ 20320 h 7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20" h="731534">
                <a:moveTo>
                  <a:pt x="0" y="0"/>
                </a:moveTo>
                <a:cubicBezTo>
                  <a:pt x="82973" y="364066"/>
                  <a:pt x="165947" y="728133"/>
                  <a:pt x="304800" y="731520"/>
                </a:cubicBezTo>
                <a:cubicBezTo>
                  <a:pt x="443653" y="734907"/>
                  <a:pt x="739987" y="125307"/>
                  <a:pt x="833120" y="20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862" name="Rectangle 20"/>
          <p:cNvSpPr>
            <a:spLocks noChangeArrowheads="1"/>
          </p:cNvSpPr>
          <p:nvPr/>
        </p:nvSpPr>
        <p:spPr bwMode="auto">
          <a:xfrm>
            <a:off x="3323167" y="2897718"/>
            <a:ext cx="196638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4484"/>
              </a:lnSpc>
              <a:spcBef>
                <a:spcPct val="0"/>
              </a:spcBef>
              <a:buNone/>
            </a:pPr>
            <a:r>
              <a:rPr lang="en-US" altLang="ru-RU" sz="2400"/>
              <a:t>Use smaller   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0725" y="857335"/>
                <a:ext cx="6984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5" y="857335"/>
                <a:ext cx="698461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3806" y="3061961"/>
                <a:ext cx="698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6" y="3061961"/>
                <a:ext cx="69846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0235" y="5600608"/>
                <a:ext cx="698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35" y="5600608"/>
                <a:ext cx="69846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5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763</Words>
  <Application>Microsoft Office PowerPoint</Application>
  <PresentationFormat>Widescreen</PresentationFormat>
  <Paragraphs>294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Helvetica</vt:lpstr>
      <vt:lpstr>Roboto</vt:lpstr>
      <vt:lpstr>Symbol</vt:lpstr>
      <vt:lpstr>Times New Roman</vt:lpstr>
      <vt:lpstr>Wingdings</vt:lpstr>
      <vt:lpstr>Office Theme</vt:lpstr>
      <vt:lpstr>Microsoft Word Document</vt:lpstr>
      <vt:lpstr>Equation</vt:lpstr>
      <vt:lpstr>Document</vt:lpstr>
      <vt:lpstr>Документ</vt:lpstr>
      <vt:lpstr>Supervised Learning  </vt:lpstr>
      <vt:lpstr>Predicting car prices</vt:lpstr>
      <vt:lpstr>Data from turbo.az for C class-Mercedes</vt:lpstr>
      <vt:lpstr>PowerPoint Presentation</vt:lpstr>
      <vt:lpstr>Linear Regression with one variable</vt:lpstr>
      <vt:lpstr>Linear Regression with multiple variables</vt:lpstr>
      <vt:lpstr>Gradient descent for multiple variables</vt:lpstr>
      <vt:lpstr>PowerPoint Presentation</vt:lpstr>
      <vt:lpstr>PowerPoint Presentation</vt:lpstr>
      <vt:lpstr>PowerPoint Presentation</vt:lpstr>
      <vt:lpstr>PowerPoint Presentation</vt:lpstr>
      <vt:lpstr>Feature scaling methods</vt:lpstr>
      <vt:lpstr>Feature scaling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samir rustamov</dc:creator>
  <cp:lastModifiedBy>samir rustamov</cp:lastModifiedBy>
  <cp:revision>74</cp:revision>
  <dcterms:created xsi:type="dcterms:W3CDTF">2020-01-24T05:36:06Z</dcterms:created>
  <dcterms:modified xsi:type="dcterms:W3CDTF">2020-01-28T15:16:51Z</dcterms:modified>
</cp:coreProperties>
</file>