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60" r:id="rId4"/>
    <p:sldId id="262" r:id="rId5"/>
    <p:sldId id="261" r:id="rId6"/>
    <p:sldId id="265" r:id="rId7"/>
    <p:sldId id="267" r:id="rId8"/>
    <p:sldId id="304" r:id="rId9"/>
    <p:sldId id="269" r:id="rId10"/>
    <p:sldId id="270" r:id="rId11"/>
    <p:sldId id="305" r:id="rId12"/>
    <p:sldId id="273" r:id="rId13"/>
    <p:sldId id="274" r:id="rId14"/>
    <p:sldId id="275" r:id="rId15"/>
    <p:sldId id="276" r:id="rId16"/>
    <p:sldId id="306" r:id="rId17"/>
    <p:sldId id="307" r:id="rId18"/>
    <p:sldId id="280" r:id="rId19"/>
    <p:sldId id="287" r:id="rId20"/>
    <p:sldId id="311" r:id="rId21"/>
    <p:sldId id="308" r:id="rId22"/>
    <p:sldId id="290" r:id="rId23"/>
    <p:sldId id="309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1" r:id="rId32"/>
    <p:sldId id="302" r:id="rId33"/>
    <p:sldId id="303" r:id="rId34"/>
    <p:sldId id="3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C509-7921-4BAE-B9E1-CC6AC377C5B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EC7A-D781-4489-9881-F623328A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D12851-A943-4073-89AF-B45DA376F0AD}" type="slidenum">
              <a:rPr lang="en-US" altLang="ru-RU" smtClean="0"/>
              <a:pPr>
                <a:spcBef>
                  <a:spcPct val="0"/>
                </a:spcBef>
              </a:pPr>
              <a:t>24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64349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45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4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0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67B7-8254-4A60-B3E8-00CE8253AF4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2B4C-0F44-450B-A808-67EB46BD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5" Type="http://schemas.openxmlformats.org/officeDocument/2006/relationships/image" Target="../media/image8.png"/><Relationship Id="rId4" Type="http://schemas.openxmlformats.org/officeDocument/2006/relationships/image" Target="../media/image23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46.emf"/><Relationship Id="rId4" Type="http://schemas.openxmlformats.org/officeDocument/2006/relationships/image" Target="../media/image45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8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54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1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5.png"/><Relationship Id="rId9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5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sz="4600" dirty="0"/>
          </a:p>
        </p:txBody>
      </p:sp>
      <p:sp>
        <p:nvSpPr>
          <p:cNvPr id="4" name="Rectangle 3"/>
          <p:cNvSpPr/>
          <p:nvPr/>
        </p:nvSpPr>
        <p:spPr>
          <a:xfrm>
            <a:off x="876300" y="6090335"/>
            <a:ext cx="1115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 slides taken from Andrew Ng’s Machine Learning course  </a:t>
            </a:r>
            <a:r>
              <a:rPr lang="en-US" dirty="0">
                <a:hlinkClick r:id="rId2"/>
              </a:rPr>
              <a:t>https://www.coursera.org/learn/machine-learning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/>
              <p:cNvSpPr txBox="1">
                <a:spLocks noChangeArrowheads="1"/>
              </p:cNvSpPr>
              <p:nvPr/>
            </p:nvSpPr>
            <p:spPr bwMode="auto">
              <a:xfrm>
                <a:off x="490193" y="869951"/>
                <a:ext cx="10814049" cy="4893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b="1" dirty="0" smtClean="0"/>
                  <a:t>Question: </a:t>
                </a:r>
              </a:p>
              <a:p>
                <a:pPr>
                  <a:spcBef>
                    <a:spcPct val="0"/>
                  </a:spcBef>
                  <a:buNone/>
                </a:pPr>
                <a:endParaRPr lang="en-US" altLang="ru-RU" sz="2400" dirty="0"/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Suppose we want to predict, from data x about a tumor, whether it is malignant (y=1) or benign (y=0). Our logistic regression classifier outputs, for a specific tumor,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ru-RU" sz="2400" dirty="0" smtClean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sz="2400" dirty="0" smtClean="0"/>
                  <a:t>=0.7, so we estimate that there is a 70% chance of this tumor being malignant. What should be our estimate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sz="2400" dirty="0" smtClean="0"/>
                  <a:t>, the probability the tumor is benign. </a:t>
                </a:r>
              </a:p>
              <a:p>
                <a:pPr>
                  <a:spcBef>
                    <a:spcPct val="0"/>
                  </a:spcBef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400" b="0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∗0.7</m:t>
                    </m:r>
                  </m:oMath>
                </a14:m>
                <a:endParaRPr lang="en-US" sz="2400" b="0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endParaRPr lang="en-US" altLang="ru-RU" sz="2400" dirty="0"/>
              </a:p>
            </p:txBody>
          </p:sp>
        </mc:Choice>
        <mc:Fallback xmlns="">
          <p:sp>
            <p:nvSpPr>
              <p:cNvPr id="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193" y="869951"/>
                <a:ext cx="10814049" cy="4893647"/>
              </a:xfrm>
              <a:prstGeom prst="rect">
                <a:avLst/>
              </a:prstGeom>
              <a:blipFill>
                <a:blip r:embed="rId2"/>
                <a:stretch>
                  <a:fillRect l="-846" t="-998" r="-10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9773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/>
              <p:cNvSpPr txBox="1">
                <a:spLocks noChangeArrowheads="1"/>
              </p:cNvSpPr>
              <p:nvPr/>
            </p:nvSpPr>
            <p:spPr bwMode="auto">
              <a:xfrm>
                <a:off x="490193" y="869951"/>
                <a:ext cx="10814049" cy="4893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b="1" dirty="0" smtClean="0"/>
                  <a:t>Question: </a:t>
                </a:r>
              </a:p>
              <a:p>
                <a:pPr>
                  <a:spcBef>
                    <a:spcPct val="0"/>
                  </a:spcBef>
                  <a:buNone/>
                </a:pPr>
                <a:endParaRPr lang="en-US" altLang="ru-RU" sz="2400" dirty="0"/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Suppose we want to predict, from data x about a tumor, whether it is malignant (y=1) or benign (y=0). Our logistic regression classifier outputs, for a specific tumor,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ru-RU" sz="2400" dirty="0" smtClean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sz="2400" dirty="0" smtClean="0"/>
                  <a:t>=0.7, so we estimate that there is a 70% chance of this tumor being malignant. What should be our estimate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sz="2400" dirty="0" smtClean="0"/>
                  <a:t>, the probability the tumor is benign. </a:t>
                </a:r>
              </a:p>
              <a:p>
                <a:pPr>
                  <a:spcBef>
                    <a:spcPct val="0"/>
                  </a:spcBef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400" b="0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∗0.7</m:t>
                    </m:r>
                  </m:oMath>
                </a14:m>
                <a:endParaRPr lang="en-US" sz="2400" b="0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endParaRPr lang="en-US" altLang="ru-RU" sz="2400" dirty="0"/>
              </a:p>
            </p:txBody>
          </p:sp>
        </mc:Choice>
        <mc:Fallback xmlns="">
          <p:sp>
            <p:nvSpPr>
              <p:cNvPr id="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193" y="869951"/>
                <a:ext cx="10814049" cy="4893647"/>
              </a:xfrm>
              <a:prstGeom prst="rect">
                <a:avLst/>
              </a:prstGeom>
              <a:blipFill>
                <a:blip r:embed="rId2"/>
                <a:stretch>
                  <a:fillRect l="-846" t="-998" r="-10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2322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9"/>
          <p:cNvSpPr txBox="1">
            <a:spLocks noChangeArrowheads="1"/>
          </p:cNvSpPr>
          <p:nvPr/>
        </p:nvSpPr>
        <p:spPr bwMode="auto">
          <a:xfrm>
            <a:off x="508000" y="381001"/>
            <a:ext cx="721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ru-RU" b="1" dirty="0">
                <a:solidFill>
                  <a:srgbClr val="000000"/>
                </a:solidFill>
              </a:rPr>
              <a:t>Logistic </a:t>
            </a:r>
            <a:r>
              <a:rPr lang="en-US" altLang="ru-RU" b="1" dirty="0" smtClean="0">
                <a:solidFill>
                  <a:srgbClr val="000000"/>
                </a:solidFill>
              </a:rPr>
              <a:t>regression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  <a:endParaRPr lang="en-US" altLang="ru-RU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9" name="TextBox 10"/>
              <p:cNvSpPr txBox="1">
                <a:spLocks noChangeArrowheads="1"/>
              </p:cNvSpPr>
              <p:nvPr/>
            </p:nvSpPr>
            <p:spPr bwMode="auto">
              <a:xfrm>
                <a:off x="508000" y="2921001"/>
                <a:ext cx="72136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dirty="0">
                    <a:solidFill>
                      <a:srgbClr val="000000"/>
                    </a:solidFill>
                  </a:rPr>
                  <a:t>  Suppose predict “ </a:t>
                </a:r>
                <a:r>
                  <a:rPr lang="en-US" altLang="ru-RU" dirty="0" smtClean="0">
                    <a:solidFill>
                      <a:srgbClr val="000000"/>
                    </a:solidFill>
                  </a:rPr>
                  <a:t>y = 1“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endParaRPr lang="en-US" altLang="ru-RU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66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0" y="2921001"/>
                <a:ext cx="7213600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331758" y="1288078"/>
                <a:ext cx="2856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ru-RU" sz="2800" dirty="0" smtClean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58" y="1288078"/>
                <a:ext cx="285648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84552" y="3855020"/>
                <a:ext cx="13709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 smtClean="0"/>
                  <a:t> 0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52" y="3855020"/>
                <a:ext cx="1370953" cy="461665"/>
              </a:xfrm>
              <a:prstGeom prst="rect">
                <a:avLst/>
              </a:prstGeom>
              <a:blipFill>
                <a:blip r:embed="rId11"/>
                <a:stretch>
                  <a:fillRect t="-10526" r="-622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1148705" y="4602377"/>
                <a:ext cx="72136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dirty="0" smtClean="0">
                    <a:solidFill>
                      <a:srgbClr val="000000"/>
                    </a:solidFill>
                  </a:rPr>
                  <a:t>           predict “ y = 0“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endParaRPr lang="en-US" altLang="ru-RU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8705" y="4602377"/>
                <a:ext cx="7213600" cy="584775"/>
              </a:xfrm>
              <a:prstGeom prst="rect">
                <a:avLst/>
              </a:prstGeom>
              <a:blipFill>
                <a:blip r:embed="rId12"/>
                <a:stretch>
                  <a:fillRect t="-12500" b="-343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429323" y="5532968"/>
                <a:ext cx="13709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 smtClean="0"/>
                  <a:t> 0 </a:t>
                </a:r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323" y="5532968"/>
                <a:ext cx="1370953" cy="461665"/>
              </a:xfrm>
              <a:prstGeom prst="rect">
                <a:avLst/>
              </a:prstGeom>
              <a:blipFill>
                <a:blip r:embed="rId13"/>
                <a:stretch>
                  <a:fillRect t="-10667" r="-625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14662" y="2080438"/>
                <a:ext cx="2070503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662" y="2080438"/>
                <a:ext cx="2070503" cy="7000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91929" y="110595"/>
            <a:ext cx="4600575" cy="3038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205156" y="3616112"/>
                <a:ext cx="159691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endParaRPr lang="en-US" altLang="ru-RU" sz="2400" dirty="0">
                  <a:solidFill>
                    <a:srgbClr val="000000"/>
                  </a:solidFill>
                </a:endParaRPr>
              </a:p>
              <a:p>
                <a:r>
                  <a:rPr lang="en-US" sz="2400" dirty="0"/>
                  <a:t>w</a:t>
                </a:r>
                <a:r>
                  <a:rPr lang="en-US" sz="2400" dirty="0" smtClean="0"/>
                  <a:t>hen z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 smtClean="0"/>
                  <a:t> 0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156" y="3616112"/>
                <a:ext cx="1596912" cy="830997"/>
              </a:xfrm>
              <a:prstGeom prst="rect">
                <a:avLst/>
              </a:prstGeom>
              <a:blipFill>
                <a:blip r:embed="rId16"/>
                <a:stretch>
                  <a:fillRect l="-5725" r="-5344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205156" y="5209802"/>
                <a:ext cx="169706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altLang="ru-RU" sz="2400" dirty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/>
                  <a:t> when z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&lt;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156" y="5209802"/>
                <a:ext cx="1697068" cy="830997"/>
              </a:xfrm>
              <a:prstGeom prst="rect">
                <a:avLst/>
              </a:prstGeom>
              <a:blipFill>
                <a:blip r:embed="rId17"/>
                <a:stretch>
                  <a:fillRect l="-143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9963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2"/>
          <p:cNvSpPr txBox="1">
            <a:spLocks noChangeArrowheads="1"/>
          </p:cNvSpPr>
          <p:nvPr/>
        </p:nvSpPr>
        <p:spPr bwMode="auto">
          <a:xfrm>
            <a:off x="3653367" y="3388784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>
                <a:solidFill>
                  <a:srgbClr val="000000"/>
                </a:solidFill>
              </a:rPr>
              <a:t>x</a:t>
            </a:r>
            <a:r>
              <a:rPr lang="en-US" altLang="ru-RU" sz="2667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51" name="TextBox 13"/>
          <p:cNvSpPr txBox="1">
            <a:spLocks noChangeArrowheads="1"/>
          </p:cNvSpPr>
          <p:nvPr/>
        </p:nvSpPr>
        <p:spPr bwMode="auto">
          <a:xfrm>
            <a:off x="592667" y="996951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>
                <a:solidFill>
                  <a:srgbClr val="000000"/>
                </a:solidFill>
              </a:rPr>
              <a:t>x</a:t>
            </a:r>
            <a:r>
              <a:rPr lang="en-US" altLang="ru-RU" sz="2667" baseline="-2500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F1C995-A8CD-4E82-8302-DF3300C5F381}"/>
              </a:ext>
            </a:extLst>
          </p:cNvPr>
          <p:cNvCxnSpPr/>
          <p:nvPr/>
        </p:nvCxnSpPr>
        <p:spPr>
          <a:xfrm flipV="1">
            <a:off x="1388533" y="1193800"/>
            <a:ext cx="0" cy="22606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FADEF0-D405-484C-9001-3B50689E9C89}"/>
              </a:ext>
            </a:extLst>
          </p:cNvPr>
          <p:cNvCxnSpPr/>
          <p:nvPr/>
        </p:nvCxnSpPr>
        <p:spPr>
          <a:xfrm>
            <a:off x="1225552" y="3312584"/>
            <a:ext cx="233044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4" name="TextBox 17"/>
          <p:cNvSpPr txBox="1">
            <a:spLocks noChangeArrowheads="1"/>
          </p:cNvSpPr>
          <p:nvPr/>
        </p:nvSpPr>
        <p:spPr bwMode="auto">
          <a:xfrm>
            <a:off x="508000" y="381001"/>
            <a:ext cx="721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 smtClean="0">
                <a:solidFill>
                  <a:srgbClr val="000000"/>
                </a:solidFill>
              </a:rPr>
              <a:t>Example: Decision </a:t>
            </a:r>
            <a:r>
              <a:rPr lang="en-US" altLang="ru-RU" b="1" dirty="0">
                <a:solidFill>
                  <a:srgbClr val="000000"/>
                </a:solidFill>
              </a:rPr>
              <a:t>Boundary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8FC3D1-63BB-4339-A7EE-0E7FA323BC80}"/>
              </a:ext>
            </a:extLst>
          </p:cNvPr>
          <p:cNvCxnSpPr/>
          <p:nvPr/>
        </p:nvCxnSpPr>
        <p:spPr>
          <a:xfrm>
            <a:off x="1316567" y="2798233"/>
            <a:ext cx="12911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F5B6A5-981A-4167-9D2C-93837DED8B1D}"/>
              </a:ext>
            </a:extLst>
          </p:cNvPr>
          <p:cNvCxnSpPr/>
          <p:nvPr/>
        </p:nvCxnSpPr>
        <p:spPr>
          <a:xfrm>
            <a:off x="1322918" y="3316817"/>
            <a:ext cx="13123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476783-0E2F-4835-AA31-B609575813CD}"/>
              </a:ext>
            </a:extLst>
          </p:cNvPr>
          <p:cNvCxnSpPr/>
          <p:nvPr/>
        </p:nvCxnSpPr>
        <p:spPr>
          <a:xfrm>
            <a:off x="1325034" y="2281767"/>
            <a:ext cx="13123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72002-09A6-4E33-9149-6BBFCC0C9A0B}"/>
              </a:ext>
            </a:extLst>
          </p:cNvPr>
          <p:cNvCxnSpPr/>
          <p:nvPr/>
        </p:nvCxnSpPr>
        <p:spPr>
          <a:xfrm>
            <a:off x="1331385" y="2802467"/>
            <a:ext cx="13123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FC49DB-D98D-4570-A3F4-C6DACFD9C132}"/>
              </a:ext>
            </a:extLst>
          </p:cNvPr>
          <p:cNvCxnSpPr/>
          <p:nvPr/>
        </p:nvCxnSpPr>
        <p:spPr>
          <a:xfrm>
            <a:off x="1325034" y="1763184"/>
            <a:ext cx="13123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054CA8-2569-4E53-8853-AC30E5DBB382}"/>
              </a:ext>
            </a:extLst>
          </p:cNvPr>
          <p:cNvCxnSpPr/>
          <p:nvPr/>
        </p:nvCxnSpPr>
        <p:spPr>
          <a:xfrm>
            <a:off x="1331385" y="2281767"/>
            <a:ext cx="13123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61" name="Group 36"/>
          <p:cNvGrpSpPr>
            <a:grpSpLocks/>
          </p:cNvGrpSpPr>
          <p:nvPr/>
        </p:nvGrpSpPr>
        <p:grpSpPr bwMode="auto">
          <a:xfrm rot="16200000">
            <a:off x="2098676" y="2547409"/>
            <a:ext cx="141816" cy="1553633"/>
            <a:chOff x="1144375" y="1474952"/>
            <a:chExt cx="105224" cy="116508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75C2F17-9B6F-46FE-B480-658F50EA315A}"/>
                </a:ext>
              </a:extLst>
            </p:cNvPr>
            <p:cNvCxnSpPr/>
            <p:nvPr/>
          </p:nvCxnSpPr>
          <p:spPr>
            <a:xfrm>
              <a:off x="1125528" y="2640038"/>
              <a:ext cx="9737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43A3F0-ED2C-4BF1-BEC0-89775E2A3492}"/>
                </a:ext>
              </a:extLst>
            </p:cNvPr>
            <p:cNvCxnSpPr/>
            <p:nvPr/>
          </p:nvCxnSpPr>
          <p:spPr>
            <a:xfrm>
              <a:off x="1150657" y="2254322"/>
              <a:ext cx="9894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959F006-1D76-470F-A0A8-9709C954242F}"/>
                </a:ext>
              </a:extLst>
            </p:cNvPr>
            <p:cNvCxnSpPr/>
            <p:nvPr/>
          </p:nvCxnSpPr>
          <p:spPr>
            <a:xfrm>
              <a:off x="1145944" y="1474951"/>
              <a:ext cx="9894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94FEA87-C304-4931-B15A-AB9F42D1C90D}"/>
                </a:ext>
              </a:extLst>
            </p:cNvPr>
            <p:cNvCxnSpPr/>
            <p:nvPr/>
          </p:nvCxnSpPr>
          <p:spPr>
            <a:xfrm>
              <a:off x="1133380" y="1863843"/>
              <a:ext cx="9737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62" name="Group 59"/>
          <p:cNvGrpSpPr>
            <a:grpSpLocks/>
          </p:cNvGrpSpPr>
          <p:nvPr/>
        </p:nvGrpSpPr>
        <p:grpSpPr bwMode="auto">
          <a:xfrm>
            <a:off x="1496484" y="1352551"/>
            <a:ext cx="1885949" cy="1900767"/>
            <a:chOff x="1122116" y="1015119"/>
            <a:chExt cx="1413976" cy="142548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9A3BB2C-2A26-4FC0-86ED-B2602C9799C3}"/>
                </a:ext>
              </a:extLst>
            </p:cNvPr>
            <p:cNvSpPr/>
            <p:nvPr/>
          </p:nvSpPr>
          <p:spPr>
            <a:xfrm>
              <a:off x="1122116" y="1794532"/>
              <a:ext cx="153934" cy="153978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A57860D-C1B6-4031-8EEA-BC4F1199F6B1}"/>
                </a:ext>
              </a:extLst>
            </p:cNvPr>
            <p:cNvSpPr/>
            <p:nvPr/>
          </p:nvSpPr>
          <p:spPr>
            <a:xfrm>
              <a:off x="1204638" y="2021530"/>
              <a:ext cx="153934" cy="15397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7CD3773-62BB-4CBB-B90F-C2F3B14513FA}"/>
                </a:ext>
              </a:extLst>
            </p:cNvPr>
            <p:cNvSpPr/>
            <p:nvPr/>
          </p:nvSpPr>
          <p:spPr>
            <a:xfrm>
              <a:off x="1128464" y="1542136"/>
              <a:ext cx="152348" cy="15397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60FD8DC-3A00-4F68-9089-A83D7B2B5574}"/>
                </a:ext>
              </a:extLst>
            </p:cNvPr>
            <p:cNvSpPr/>
            <p:nvPr/>
          </p:nvSpPr>
          <p:spPr>
            <a:xfrm>
              <a:off x="1383963" y="1888189"/>
              <a:ext cx="153935" cy="15397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161B6-BE82-4CCD-A21E-C2C569A49824}"/>
                </a:ext>
              </a:extLst>
            </p:cNvPr>
            <p:cNvSpPr/>
            <p:nvPr/>
          </p:nvSpPr>
          <p:spPr>
            <a:xfrm>
              <a:off x="1349050" y="2216780"/>
              <a:ext cx="152348" cy="15239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89112C-1EC2-44C7-A85A-99F71F888195}"/>
                </a:ext>
              </a:extLst>
            </p:cNvPr>
            <p:cNvSpPr/>
            <p:nvPr/>
          </p:nvSpPr>
          <p:spPr>
            <a:xfrm>
              <a:off x="1537898" y="2115187"/>
              <a:ext cx="153934" cy="15239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3636AF-59A8-462A-AC01-CF6CC1FF88B2}"/>
                </a:ext>
              </a:extLst>
            </p:cNvPr>
            <p:cNvSpPr/>
            <p:nvPr/>
          </p:nvSpPr>
          <p:spPr>
            <a:xfrm>
              <a:off x="1123702" y="2231067"/>
              <a:ext cx="152348" cy="15397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53A66711-FAC5-437F-89F6-053FF414643D}"/>
                </a:ext>
              </a:extLst>
            </p:cNvPr>
            <p:cNvSpPr/>
            <p:nvPr/>
          </p:nvSpPr>
          <p:spPr>
            <a:xfrm rot="2734294">
              <a:off x="1839398" y="1510409"/>
              <a:ext cx="153977" cy="15393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5404F8FB-BD58-4743-B495-A439DF4DA443}"/>
                </a:ext>
              </a:extLst>
            </p:cNvPr>
            <p:cNvSpPr/>
            <p:nvPr/>
          </p:nvSpPr>
          <p:spPr>
            <a:xfrm rot="2734294">
              <a:off x="1497410" y="1147688"/>
              <a:ext cx="152390" cy="15393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3B7B370-0206-4150-BBA2-AAFB72A71695}"/>
                </a:ext>
              </a:extLst>
            </p:cNvPr>
            <p:cNvSpPr/>
            <p:nvPr/>
          </p:nvSpPr>
          <p:spPr>
            <a:xfrm rot="2734294">
              <a:off x="1790202" y="1280236"/>
              <a:ext cx="153978" cy="15393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A4B68896-778E-48D6-A739-BEC10D871BC1}"/>
                </a:ext>
              </a:extLst>
            </p:cNvPr>
            <p:cNvSpPr/>
            <p:nvPr/>
          </p:nvSpPr>
          <p:spPr>
            <a:xfrm rot="2734294">
              <a:off x="1718789" y="1031015"/>
              <a:ext cx="153977" cy="15393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50CC4C95-C4E7-439A-8C56-8D5A29B4CAD6}"/>
                </a:ext>
              </a:extLst>
            </p:cNvPr>
            <p:cNvSpPr/>
            <p:nvPr/>
          </p:nvSpPr>
          <p:spPr>
            <a:xfrm rot="2734294">
              <a:off x="2099658" y="1232614"/>
              <a:ext cx="153978" cy="15393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19C2F9-74F8-4F2A-916F-D9A712E876DB}"/>
                </a:ext>
              </a:extLst>
            </p:cNvPr>
            <p:cNvSpPr/>
            <p:nvPr/>
          </p:nvSpPr>
          <p:spPr>
            <a:xfrm>
              <a:off x="1680724" y="2286626"/>
              <a:ext cx="153934" cy="153978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2E2594FA-AF27-4411-808E-2DCD40B27B38}"/>
                </a:ext>
              </a:extLst>
            </p:cNvPr>
            <p:cNvSpPr/>
            <p:nvPr/>
          </p:nvSpPr>
          <p:spPr>
            <a:xfrm rot="2734294">
              <a:off x="2185354" y="1497710"/>
              <a:ext cx="153977" cy="15393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4AFD2BAE-751C-4CAD-854E-17C6E2319235}"/>
                </a:ext>
              </a:extLst>
            </p:cNvPr>
            <p:cNvSpPr/>
            <p:nvPr/>
          </p:nvSpPr>
          <p:spPr>
            <a:xfrm rot="2734294">
              <a:off x="2066332" y="1718358"/>
              <a:ext cx="153978" cy="15393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B80DE349-8C9E-4510-ADDC-FAD3CD2432B7}"/>
                </a:ext>
              </a:extLst>
            </p:cNvPr>
            <p:cNvSpPr/>
            <p:nvPr/>
          </p:nvSpPr>
          <p:spPr>
            <a:xfrm rot="2734294">
              <a:off x="2185354" y="1965993"/>
              <a:ext cx="153978" cy="15393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Cross 41">
              <a:extLst>
                <a:ext uri="{FF2B5EF4-FFF2-40B4-BE49-F238E27FC236}">
                  <a16:creationId xmlns:a16="http://schemas.microsoft.com/office/drawing/2014/main" id="{8B071BFF-F398-46AF-825F-B3B4D10AEC20}"/>
                </a:ext>
              </a:extLst>
            </p:cNvPr>
            <p:cNvSpPr/>
            <p:nvPr/>
          </p:nvSpPr>
          <p:spPr>
            <a:xfrm rot="2734294">
              <a:off x="2382136" y="1702484"/>
              <a:ext cx="153978" cy="15393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56986038-BA84-4019-9AD9-240FABC7BDCE}"/>
                </a:ext>
              </a:extLst>
            </p:cNvPr>
            <p:cNvSpPr/>
            <p:nvPr/>
          </p:nvSpPr>
          <p:spPr>
            <a:xfrm rot="2734294">
              <a:off x="1948897" y="1015141"/>
              <a:ext cx="153977" cy="15393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7663" name="TextBox 43"/>
          <p:cNvSpPr txBox="1">
            <a:spLocks noChangeArrowheads="1"/>
          </p:cNvSpPr>
          <p:nvPr/>
        </p:nvSpPr>
        <p:spPr bwMode="auto">
          <a:xfrm>
            <a:off x="1739900" y="3395133"/>
            <a:ext cx="36618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133">
                <a:solidFill>
                  <a:srgbClr val="000000"/>
                </a:solidFill>
              </a:rPr>
              <a:t>1</a:t>
            </a:r>
            <a:endParaRPr lang="en-US" altLang="ru-RU" sz="2133" baseline="-25000">
              <a:solidFill>
                <a:srgbClr val="000000"/>
              </a:solidFill>
            </a:endParaRPr>
          </a:p>
        </p:txBody>
      </p:sp>
      <p:sp>
        <p:nvSpPr>
          <p:cNvPr id="27664" name="TextBox 44"/>
          <p:cNvSpPr txBox="1">
            <a:spLocks noChangeArrowheads="1"/>
          </p:cNvSpPr>
          <p:nvPr/>
        </p:nvSpPr>
        <p:spPr bwMode="auto">
          <a:xfrm>
            <a:off x="2254251" y="3395133"/>
            <a:ext cx="36618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133">
                <a:solidFill>
                  <a:srgbClr val="000000"/>
                </a:solidFill>
              </a:rPr>
              <a:t>2</a:t>
            </a:r>
            <a:endParaRPr lang="en-US" altLang="ru-RU" sz="2133" baseline="-25000">
              <a:solidFill>
                <a:srgbClr val="000000"/>
              </a:solidFill>
            </a:endParaRPr>
          </a:p>
        </p:txBody>
      </p:sp>
      <p:sp>
        <p:nvSpPr>
          <p:cNvPr id="27665" name="TextBox 45"/>
          <p:cNvSpPr txBox="1">
            <a:spLocks noChangeArrowheads="1"/>
          </p:cNvSpPr>
          <p:nvPr/>
        </p:nvSpPr>
        <p:spPr bwMode="auto">
          <a:xfrm>
            <a:off x="2800351" y="3395133"/>
            <a:ext cx="3640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133">
                <a:solidFill>
                  <a:srgbClr val="000000"/>
                </a:solidFill>
              </a:rPr>
              <a:t>3</a:t>
            </a:r>
            <a:endParaRPr lang="en-US" altLang="ru-RU" sz="2133" baseline="-25000">
              <a:solidFill>
                <a:srgbClr val="000000"/>
              </a:solidFill>
            </a:endParaRPr>
          </a:p>
        </p:txBody>
      </p:sp>
      <p:sp>
        <p:nvSpPr>
          <p:cNvPr id="27666" name="TextBox 46"/>
          <p:cNvSpPr txBox="1">
            <a:spLocks noChangeArrowheads="1"/>
          </p:cNvSpPr>
          <p:nvPr/>
        </p:nvSpPr>
        <p:spPr bwMode="auto">
          <a:xfrm>
            <a:off x="950385" y="2592917"/>
            <a:ext cx="36618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133">
                <a:solidFill>
                  <a:srgbClr val="000000"/>
                </a:solidFill>
              </a:rPr>
              <a:t>1</a:t>
            </a:r>
            <a:endParaRPr lang="en-US" altLang="ru-RU" sz="2133" baseline="-25000">
              <a:solidFill>
                <a:srgbClr val="000000"/>
              </a:solidFill>
            </a:endParaRPr>
          </a:p>
        </p:txBody>
      </p:sp>
      <p:sp>
        <p:nvSpPr>
          <p:cNvPr id="27667" name="TextBox 47"/>
          <p:cNvSpPr txBox="1">
            <a:spLocks noChangeArrowheads="1"/>
          </p:cNvSpPr>
          <p:nvPr/>
        </p:nvSpPr>
        <p:spPr bwMode="auto">
          <a:xfrm>
            <a:off x="963085" y="2019300"/>
            <a:ext cx="36618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133">
                <a:solidFill>
                  <a:srgbClr val="000000"/>
                </a:solidFill>
              </a:rPr>
              <a:t>2</a:t>
            </a:r>
            <a:endParaRPr lang="en-US" altLang="ru-RU" sz="2133" baseline="-25000">
              <a:solidFill>
                <a:srgbClr val="000000"/>
              </a:solidFill>
            </a:endParaRPr>
          </a:p>
        </p:txBody>
      </p:sp>
      <p:sp>
        <p:nvSpPr>
          <p:cNvPr id="27668" name="TextBox 48"/>
          <p:cNvSpPr txBox="1">
            <a:spLocks noChangeArrowheads="1"/>
          </p:cNvSpPr>
          <p:nvPr/>
        </p:nvSpPr>
        <p:spPr bwMode="auto">
          <a:xfrm>
            <a:off x="984251" y="1532467"/>
            <a:ext cx="3640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133">
                <a:solidFill>
                  <a:srgbClr val="000000"/>
                </a:solidFill>
              </a:rPr>
              <a:t>3</a:t>
            </a:r>
            <a:endParaRPr lang="en-US" altLang="ru-RU" sz="2133" baseline="-2500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825500" y="4152900"/>
            <a:ext cx="72136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dirty="0">
                <a:solidFill>
                  <a:srgbClr val="000000"/>
                </a:solidFill>
              </a:rPr>
              <a:t>Predict “          </a:t>
            </a:r>
            <a:r>
              <a:rPr lang="en-US" altLang="ru-RU" sz="3733" dirty="0" smtClean="0">
                <a:solidFill>
                  <a:srgbClr val="000000"/>
                </a:solidFill>
              </a:rPr>
              <a:t> “ </a:t>
            </a:r>
            <a:r>
              <a:rPr lang="en-US" altLang="ru-RU" sz="3733" dirty="0">
                <a:solidFill>
                  <a:srgbClr val="000000"/>
                </a:solidFill>
              </a:rPr>
              <a:t>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28585"/>
            <a:ext cx="1066800" cy="41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68" y="4311651"/>
            <a:ext cx="3534833" cy="38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42000" y="1618279"/>
                <a:ext cx="49607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ru-RU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0" y="1618279"/>
                <a:ext cx="4960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5078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508000" y="381000"/>
            <a:ext cx="721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rgbClr val="000000"/>
                </a:solidFill>
              </a:rPr>
              <a:t>Non-linear decision boundaries</a:t>
            </a: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3793067" y="2686051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>
                <a:solidFill>
                  <a:srgbClr val="000000"/>
                </a:solidFill>
              </a:rPr>
              <a:t>x</a:t>
            </a:r>
            <a:r>
              <a:rPr lang="en-US" altLang="ru-RU" sz="2667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1909233" y="1003300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>
                <a:solidFill>
                  <a:srgbClr val="000000"/>
                </a:solidFill>
              </a:rPr>
              <a:t>x</a:t>
            </a:r>
            <a:r>
              <a:rPr lang="en-US" altLang="ru-RU" sz="2667" baseline="-2500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71D08A-B07E-4C61-B372-D3E562EE9232}"/>
              </a:ext>
            </a:extLst>
          </p:cNvPr>
          <p:cNvCxnSpPr/>
          <p:nvPr/>
        </p:nvCxnSpPr>
        <p:spPr>
          <a:xfrm flipV="1">
            <a:off x="2366433" y="1416051"/>
            <a:ext cx="0" cy="28257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E80E73-AFFA-468B-9B83-C2A9CA308916}"/>
              </a:ext>
            </a:extLst>
          </p:cNvPr>
          <p:cNvCxnSpPr/>
          <p:nvPr/>
        </p:nvCxnSpPr>
        <p:spPr>
          <a:xfrm>
            <a:off x="988484" y="2878667"/>
            <a:ext cx="2692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TextBox 51"/>
          <p:cNvSpPr txBox="1">
            <a:spLocks noChangeArrowheads="1"/>
          </p:cNvSpPr>
          <p:nvPr/>
        </p:nvSpPr>
        <p:spPr bwMode="auto">
          <a:xfrm>
            <a:off x="3829051" y="3429000"/>
            <a:ext cx="72136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dirty="0">
                <a:solidFill>
                  <a:srgbClr val="000000"/>
                </a:solidFill>
              </a:rPr>
              <a:t>Predict “          “ if </a:t>
            </a:r>
          </a:p>
        </p:txBody>
      </p:sp>
      <p:pic>
        <p:nvPicPr>
          <p:cNvPr id="28682" name="Picture 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1" y="3602567"/>
            <a:ext cx="1066800" cy="41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18" y="3572934"/>
            <a:ext cx="3534833" cy="51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TextBox 56"/>
          <p:cNvSpPr txBox="1">
            <a:spLocks noChangeArrowheads="1"/>
          </p:cNvSpPr>
          <p:nvPr/>
        </p:nvSpPr>
        <p:spPr bwMode="auto">
          <a:xfrm>
            <a:off x="2950633" y="5427133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>
                <a:solidFill>
                  <a:srgbClr val="000000"/>
                </a:solidFill>
              </a:rPr>
              <a:t>x</a:t>
            </a:r>
            <a:r>
              <a:rPr lang="en-US" altLang="ru-RU" sz="2667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686" name="TextBox 57"/>
          <p:cNvSpPr txBox="1">
            <a:spLocks noChangeArrowheads="1"/>
          </p:cNvSpPr>
          <p:nvPr/>
        </p:nvSpPr>
        <p:spPr bwMode="auto">
          <a:xfrm>
            <a:off x="1363133" y="4038600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 dirty="0">
                <a:solidFill>
                  <a:srgbClr val="000000"/>
                </a:solidFill>
              </a:rPr>
              <a:t>x</a:t>
            </a:r>
            <a:r>
              <a:rPr lang="en-US" altLang="ru-RU" sz="2667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546751-99EA-43D8-B20A-D8DD35061B6F}"/>
              </a:ext>
            </a:extLst>
          </p:cNvPr>
          <p:cNvCxnSpPr/>
          <p:nvPr/>
        </p:nvCxnSpPr>
        <p:spPr>
          <a:xfrm flipV="1">
            <a:off x="1807634" y="4451351"/>
            <a:ext cx="12700" cy="22500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D57CF7-0489-425F-8B21-BF16F8044CBF}"/>
              </a:ext>
            </a:extLst>
          </p:cNvPr>
          <p:cNvCxnSpPr/>
          <p:nvPr/>
        </p:nvCxnSpPr>
        <p:spPr>
          <a:xfrm>
            <a:off x="681567" y="5649384"/>
            <a:ext cx="230505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90" name="Group 100"/>
          <p:cNvGrpSpPr>
            <a:grpSpLocks/>
          </p:cNvGrpSpPr>
          <p:nvPr/>
        </p:nvGrpSpPr>
        <p:grpSpPr bwMode="auto">
          <a:xfrm>
            <a:off x="1083734" y="1617133"/>
            <a:ext cx="2419351" cy="2438400"/>
            <a:chOff x="812855" y="1212320"/>
            <a:chExt cx="1814029" cy="182987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186E381-4A42-4B95-8991-142941044D02}"/>
                </a:ext>
              </a:extLst>
            </p:cNvPr>
            <p:cNvSpPr/>
            <p:nvPr/>
          </p:nvSpPr>
          <p:spPr>
            <a:xfrm>
              <a:off x="1366745" y="2319458"/>
              <a:ext cx="153946" cy="154078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82BD248-01D2-4C2B-B7CD-1579D1A6AD4F}"/>
                </a:ext>
              </a:extLst>
            </p:cNvPr>
            <p:cNvSpPr/>
            <p:nvPr/>
          </p:nvSpPr>
          <p:spPr>
            <a:xfrm>
              <a:off x="1596871" y="2376642"/>
              <a:ext cx="153947" cy="15249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7BAC1AB-1B4F-4012-84AD-D59C83AFA8A4}"/>
                </a:ext>
              </a:extLst>
            </p:cNvPr>
            <p:cNvSpPr/>
            <p:nvPr/>
          </p:nvSpPr>
          <p:spPr>
            <a:xfrm>
              <a:off x="1538149" y="2147908"/>
              <a:ext cx="153946" cy="15249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C63491-85EB-4F92-A686-14DE4C0BFEB9}"/>
                </a:ext>
              </a:extLst>
            </p:cNvPr>
            <p:cNvSpPr/>
            <p:nvPr/>
          </p:nvSpPr>
          <p:spPr>
            <a:xfrm>
              <a:off x="1387377" y="1823867"/>
              <a:ext cx="153947" cy="154078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A9F806A-7113-4FC5-A6CB-E42E6D019C91}"/>
                </a:ext>
              </a:extLst>
            </p:cNvPr>
            <p:cNvSpPr/>
            <p:nvPr/>
          </p:nvSpPr>
          <p:spPr>
            <a:xfrm>
              <a:off x="1704792" y="1790510"/>
              <a:ext cx="152359" cy="15407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58BC87-87FA-4AD6-99B0-011DA989BB80}"/>
                </a:ext>
              </a:extLst>
            </p:cNvPr>
            <p:cNvSpPr/>
            <p:nvPr/>
          </p:nvSpPr>
          <p:spPr>
            <a:xfrm>
              <a:off x="1531801" y="1927115"/>
              <a:ext cx="152359" cy="15407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48AA0D-4B9B-46BB-9650-38C6AD869B8A}"/>
                </a:ext>
              </a:extLst>
            </p:cNvPr>
            <p:cNvSpPr/>
            <p:nvPr/>
          </p:nvSpPr>
          <p:spPr>
            <a:xfrm>
              <a:off x="1295326" y="2065309"/>
              <a:ext cx="153947" cy="15249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4671087-F775-4A44-8EF4-89FF9B128505}"/>
                </a:ext>
              </a:extLst>
            </p:cNvPr>
            <p:cNvSpPr/>
            <p:nvPr/>
          </p:nvSpPr>
          <p:spPr>
            <a:xfrm>
              <a:off x="1581000" y="1684085"/>
              <a:ext cx="153947" cy="15249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5" name="Cross 84">
              <a:extLst>
                <a:ext uri="{FF2B5EF4-FFF2-40B4-BE49-F238E27FC236}">
                  <a16:creationId xmlns:a16="http://schemas.microsoft.com/office/drawing/2014/main" id="{E28960FB-269D-4646-92CB-B858C05E762E}"/>
                </a:ext>
              </a:extLst>
            </p:cNvPr>
            <p:cNvSpPr/>
            <p:nvPr/>
          </p:nvSpPr>
          <p:spPr>
            <a:xfrm rot="2734294">
              <a:off x="2473666" y="2237719"/>
              <a:ext cx="152490" cy="15394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6" name="Cross 85">
              <a:extLst>
                <a:ext uri="{FF2B5EF4-FFF2-40B4-BE49-F238E27FC236}">
                  <a16:creationId xmlns:a16="http://schemas.microsoft.com/office/drawing/2014/main" id="{57A1ACC9-17DA-4174-9731-56FB649920BA}"/>
                </a:ext>
              </a:extLst>
            </p:cNvPr>
            <p:cNvSpPr/>
            <p:nvPr/>
          </p:nvSpPr>
          <p:spPr>
            <a:xfrm rot="2734294">
              <a:off x="1120682" y="2646741"/>
              <a:ext cx="154078" cy="15394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D5FB7229-CCF5-48D6-805F-6E837D8CD014}"/>
                </a:ext>
              </a:extLst>
            </p:cNvPr>
            <p:cNvSpPr/>
            <p:nvPr/>
          </p:nvSpPr>
          <p:spPr>
            <a:xfrm rot="2734294">
              <a:off x="1452382" y="2840530"/>
              <a:ext cx="154078" cy="153946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DB155ADB-3E78-4C46-94B3-8796E3DAC579}"/>
                </a:ext>
              </a:extLst>
            </p:cNvPr>
            <p:cNvSpPr/>
            <p:nvPr/>
          </p:nvSpPr>
          <p:spPr>
            <a:xfrm rot="2734294">
              <a:off x="2271313" y="2670567"/>
              <a:ext cx="154079" cy="153946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57897272-6334-4ACB-9FAD-674212C23F21}"/>
                </a:ext>
              </a:extLst>
            </p:cNvPr>
            <p:cNvSpPr/>
            <p:nvPr/>
          </p:nvSpPr>
          <p:spPr>
            <a:xfrm rot="2734294">
              <a:off x="1853911" y="2888183"/>
              <a:ext cx="154078" cy="15394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0" name="Cross 89">
              <a:extLst>
                <a:ext uri="{FF2B5EF4-FFF2-40B4-BE49-F238E27FC236}">
                  <a16:creationId xmlns:a16="http://schemas.microsoft.com/office/drawing/2014/main" id="{D6C294C3-E2A3-4857-892A-74111A29CBF7}"/>
                </a:ext>
              </a:extLst>
            </p:cNvPr>
            <p:cNvSpPr/>
            <p:nvPr/>
          </p:nvSpPr>
          <p:spPr>
            <a:xfrm rot="2734294">
              <a:off x="812789" y="2319524"/>
              <a:ext cx="154078" cy="15394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4C8505-246C-4D23-A406-DE393A2085AF}"/>
                </a:ext>
              </a:extLst>
            </p:cNvPr>
            <p:cNvSpPr/>
            <p:nvPr/>
          </p:nvSpPr>
          <p:spPr>
            <a:xfrm>
              <a:off x="1849216" y="2071663"/>
              <a:ext cx="152359" cy="15249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D2EEAB3-3E9F-4EE2-A7EA-2E02C7D20A03}"/>
                </a:ext>
              </a:extLst>
            </p:cNvPr>
            <p:cNvSpPr/>
            <p:nvPr/>
          </p:nvSpPr>
          <p:spPr>
            <a:xfrm>
              <a:off x="2046014" y="2224152"/>
              <a:ext cx="152359" cy="154078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465CF90-0579-40EC-B916-176B13194F99}"/>
                </a:ext>
              </a:extLst>
            </p:cNvPr>
            <p:cNvSpPr/>
            <p:nvPr/>
          </p:nvSpPr>
          <p:spPr>
            <a:xfrm>
              <a:off x="2026969" y="1882639"/>
              <a:ext cx="152359" cy="15249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1B94A8B-0D95-480F-929A-433877D4273C}"/>
                </a:ext>
              </a:extLst>
            </p:cNvPr>
            <p:cNvSpPr/>
            <p:nvPr/>
          </p:nvSpPr>
          <p:spPr>
            <a:xfrm>
              <a:off x="1849216" y="2427472"/>
              <a:ext cx="152359" cy="154078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5" name="Cross 94">
              <a:extLst>
                <a:ext uri="{FF2B5EF4-FFF2-40B4-BE49-F238E27FC236}">
                  <a16:creationId xmlns:a16="http://schemas.microsoft.com/office/drawing/2014/main" id="{43752AEE-8C47-4198-8ACA-740BCCF788AC}"/>
                </a:ext>
              </a:extLst>
            </p:cNvPr>
            <p:cNvSpPr/>
            <p:nvPr/>
          </p:nvSpPr>
          <p:spPr>
            <a:xfrm rot="2734294">
              <a:off x="2472871" y="1734981"/>
              <a:ext cx="154078" cy="15394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6" name="Cross 95">
              <a:extLst>
                <a:ext uri="{FF2B5EF4-FFF2-40B4-BE49-F238E27FC236}">
                  <a16:creationId xmlns:a16="http://schemas.microsoft.com/office/drawing/2014/main" id="{50AD1E28-D82D-40EF-8595-A9EBE124134D}"/>
                </a:ext>
              </a:extLst>
            </p:cNvPr>
            <p:cNvSpPr/>
            <p:nvPr/>
          </p:nvSpPr>
          <p:spPr>
            <a:xfrm rot="2734294">
              <a:off x="2291945" y="1410940"/>
              <a:ext cx="154078" cy="15394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7" name="Cross 96">
              <a:extLst>
                <a:ext uri="{FF2B5EF4-FFF2-40B4-BE49-F238E27FC236}">
                  <a16:creationId xmlns:a16="http://schemas.microsoft.com/office/drawing/2014/main" id="{DAB0CFD7-5424-4ABD-BBF3-7F42E9F6C6CA}"/>
                </a:ext>
              </a:extLst>
            </p:cNvPr>
            <p:cNvSpPr/>
            <p:nvPr/>
          </p:nvSpPr>
          <p:spPr>
            <a:xfrm rot="2734294">
              <a:off x="1902318" y="1211591"/>
              <a:ext cx="152490" cy="15394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8" name="Cross 97">
              <a:extLst>
                <a:ext uri="{FF2B5EF4-FFF2-40B4-BE49-F238E27FC236}">
                  <a16:creationId xmlns:a16="http://schemas.microsoft.com/office/drawing/2014/main" id="{11406A05-2998-4450-B03F-EFCADB2C3B27}"/>
                </a:ext>
              </a:extLst>
            </p:cNvPr>
            <p:cNvSpPr/>
            <p:nvPr/>
          </p:nvSpPr>
          <p:spPr>
            <a:xfrm rot="2734294">
              <a:off x="1433337" y="1210798"/>
              <a:ext cx="152490" cy="15553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9" name="Cross 98">
              <a:extLst>
                <a:ext uri="{FF2B5EF4-FFF2-40B4-BE49-F238E27FC236}">
                  <a16:creationId xmlns:a16="http://schemas.microsoft.com/office/drawing/2014/main" id="{28DC2775-357B-458A-9A58-A9D5EF96E5E3}"/>
                </a:ext>
              </a:extLst>
            </p:cNvPr>
            <p:cNvSpPr/>
            <p:nvPr/>
          </p:nvSpPr>
          <p:spPr>
            <a:xfrm rot="2734294">
              <a:off x="1019109" y="1355345"/>
              <a:ext cx="154079" cy="15394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00" name="Cross 99">
              <a:extLst>
                <a:ext uri="{FF2B5EF4-FFF2-40B4-BE49-F238E27FC236}">
                  <a16:creationId xmlns:a16="http://schemas.microsoft.com/office/drawing/2014/main" id="{E73ED55C-0994-41AD-90BF-DFF7B9B76141}"/>
                </a:ext>
              </a:extLst>
            </p:cNvPr>
            <p:cNvSpPr/>
            <p:nvPr/>
          </p:nvSpPr>
          <p:spPr>
            <a:xfrm rot="2734294">
              <a:off x="815963" y="1790575"/>
              <a:ext cx="154079" cy="15394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8691" name="TextBox 42"/>
          <p:cNvSpPr txBox="1">
            <a:spLocks noChangeArrowheads="1"/>
          </p:cNvSpPr>
          <p:nvPr/>
        </p:nvSpPr>
        <p:spPr bwMode="auto">
          <a:xfrm>
            <a:off x="2931585" y="2855384"/>
            <a:ext cx="366183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67">
                <a:solidFill>
                  <a:srgbClr val="000000"/>
                </a:solidFill>
              </a:rPr>
              <a:t>1</a:t>
            </a:r>
            <a:endParaRPr lang="en-US" altLang="ru-RU" sz="1467" baseline="-2500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D974EF-22B5-4F5E-9ED3-1519E9900A2C}"/>
              </a:ext>
            </a:extLst>
          </p:cNvPr>
          <p:cNvCxnSpPr/>
          <p:nvPr/>
        </p:nvCxnSpPr>
        <p:spPr>
          <a:xfrm rot="16200000">
            <a:off x="3045884" y="2868084"/>
            <a:ext cx="13123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8EEBEF-65C8-4CC0-91C3-A80B0E55BE97}"/>
              </a:ext>
            </a:extLst>
          </p:cNvPr>
          <p:cNvCxnSpPr/>
          <p:nvPr/>
        </p:nvCxnSpPr>
        <p:spPr>
          <a:xfrm rot="16200000">
            <a:off x="1532468" y="2870201"/>
            <a:ext cx="13123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4" name="TextBox 53"/>
          <p:cNvSpPr txBox="1">
            <a:spLocks noChangeArrowheads="1"/>
          </p:cNvSpPr>
          <p:nvPr/>
        </p:nvSpPr>
        <p:spPr bwMode="auto">
          <a:xfrm>
            <a:off x="1399118" y="2878667"/>
            <a:ext cx="54610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67">
                <a:solidFill>
                  <a:srgbClr val="000000"/>
                </a:solidFill>
              </a:rPr>
              <a:t>-1</a:t>
            </a:r>
            <a:endParaRPr lang="en-US" altLang="ru-RU" sz="1467" baseline="-25000">
              <a:solidFill>
                <a:srgbClr val="000000"/>
              </a:solidFill>
            </a:endParaRPr>
          </a:p>
        </p:txBody>
      </p:sp>
      <p:sp>
        <p:nvSpPr>
          <p:cNvPr id="28695" name="TextBox 55"/>
          <p:cNvSpPr txBox="1">
            <a:spLocks noChangeArrowheads="1"/>
          </p:cNvSpPr>
          <p:nvPr/>
        </p:nvSpPr>
        <p:spPr bwMode="auto">
          <a:xfrm>
            <a:off x="1993901" y="3443818"/>
            <a:ext cx="54610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67">
                <a:solidFill>
                  <a:srgbClr val="000000"/>
                </a:solidFill>
              </a:rPr>
              <a:t>-1</a:t>
            </a:r>
            <a:endParaRPr lang="en-US" altLang="ru-RU" sz="1467" baseline="-25000">
              <a:solidFill>
                <a:srgbClr val="0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A8B1127-F164-45DB-A23C-0BE071C15CAB}"/>
              </a:ext>
            </a:extLst>
          </p:cNvPr>
          <p:cNvCxnSpPr/>
          <p:nvPr/>
        </p:nvCxnSpPr>
        <p:spPr>
          <a:xfrm>
            <a:off x="2309285" y="3587751"/>
            <a:ext cx="1291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CF944A-41B1-4DC0-A4D6-D351F629D803}"/>
              </a:ext>
            </a:extLst>
          </p:cNvPr>
          <p:cNvCxnSpPr/>
          <p:nvPr/>
        </p:nvCxnSpPr>
        <p:spPr>
          <a:xfrm>
            <a:off x="2309285" y="2123017"/>
            <a:ext cx="1291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8" name="TextBox 62"/>
          <p:cNvSpPr txBox="1">
            <a:spLocks noChangeArrowheads="1"/>
          </p:cNvSpPr>
          <p:nvPr/>
        </p:nvSpPr>
        <p:spPr bwMode="auto">
          <a:xfrm>
            <a:off x="2029885" y="1949451"/>
            <a:ext cx="366183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67">
                <a:solidFill>
                  <a:srgbClr val="000000"/>
                </a:solidFill>
              </a:rPr>
              <a:t>1</a:t>
            </a:r>
            <a:endParaRPr lang="en-US" altLang="ru-RU" sz="1467" baseline="-25000">
              <a:solidFill>
                <a:srgbClr val="00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F85995-0D65-40AC-853E-02F6E8DF7550}"/>
              </a:ext>
            </a:extLst>
          </p:cNvPr>
          <p:cNvSpPr/>
          <p:nvPr/>
        </p:nvSpPr>
        <p:spPr>
          <a:xfrm>
            <a:off x="1655234" y="2188634"/>
            <a:ext cx="1358900" cy="134831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700" name="TextBox 2"/>
          <p:cNvSpPr txBox="1">
            <a:spLocks noChangeArrowheads="1"/>
          </p:cNvSpPr>
          <p:nvPr/>
        </p:nvSpPr>
        <p:spPr bwMode="auto">
          <a:xfrm>
            <a:off x="3306233" y="1725085"/>
            <a:ext cx="93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y = 1</a:t>
            </a:r>
          </a:p>
        </p:txBody>
      </p:sp>
      <p:sp>
        <p:nvSpPr>
          <p:cNvPr id="28701" name="TextBox 53"/>
          <p:cNvSpPr txBox="1">
            <a:spLocks noChangeArrowheads="1"/>
          </p:cNvSpPr>
          <p:nvPr/>
        </p:nvSpPr>
        <p:spPr bwMode="auto">
          <a:xfrm>
            <a:off x="387351" y="1769534"/>
            <a:ext cx="886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y = 1</a:t>
            </a:r>
          </a:p>
        </p:txBody>
      </p:sp>
      <p:sp>
        <p:nvSpPr>
          <p:cNvPr id="28702" name="TextBox 55"/>
          <p:cNvSpPr txBox="1">
            <a:spLocks noChangeArrowheads="1"/>
          </p:cNvSpPr>
          <p:nvPr/>
        </p:nvSpPr>
        <p:spPr bwMode="auto">
          <a:xfrm>
            <a:off x="342900" y="3433234"/>
            <a:ext cx="86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y =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8ED3FB-F6FB-47E7-AF0D-878487B12AD6}"/>
              </a:ext>
            </a:extLst>
          </p:cNvPr>
          <p:cNvSpPr txBox="1"/>
          <p:nvPr/>
        </p:nvSpPr>
        <p:spPr>
          <a:xfrm rot="1850792">
            <a:off x="2341034" y="2212860"/>
            <a:ext cx="98848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</a:rPr>
              <a:t>y = 0</a:t>
            </a:r>
          </a:p>
        </p:txBody>
      </p:sp>
      <p:sp>
        <p:nvSpPr>
          <p:cNvPr id="28704" name="TextBox 3"/>
          <p:cNvSpPr txBox="1">
            <a:spLocks noChangeArrowheads="1"/>
          </p:cNvSpPr>
          <p:nvPr/>
        </p:nvSpPr>
        <p:spPr bwMode="auto">
          <a:xfrm>
            <a:off x="2639485" y="1066801"/>
            <a:ext cx="1926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Decision boundary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9C593A-0248-4B4B-99CD-D79136F2773E}"/>
              </a:ext>
            </a:extLst>
          </p:cNvPr>
          <p:cNvCxnSpPr>
            <a:cxnSpLocks/>
            <a:stCxn id="28704" idx="2"/>
            <a:endCxn id="63" idx="0"/>
          </p:cNvCxnSpPr>
          <p:nvPr/>
        </p:nvCxnSpPr>
        <p:spPr>
          <a:xfrm flipH="1">
            <a:off x="2961218" y="1928284"/>
            <a:ext cx="641349" cy="30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967928C6-BB6A-484C-BF08-70CB15DC3BDE}"/>
              </a:ext>
            </a:extLst>
          </p:cNvPr>
          <p:cNvSpPr/>
          <p:nvPr/>
        </p:nvSpPr>
        <p:spPr>
          <a:xfrm>
            <a:off x="488951" y="4775201"/>
            <a:ext cx="1504949" cy="1087967"/>
          </a:xfrm>
          <a:custGeom>
            <a:avLst/>
            <a:gdLst>
              <a:gd name="connsiteX0" fmla="*/ 236764 w 1712971"/>
              <a:gd name="connsiteY0" fmla="*/ 261257 h 1200761"/>
              <a:gd name="connsiteX1" fmla="*/ 269422 w 1712971"/>
              <a:gd name="connsiteY1" fmla="*/ 253093 h 1200761"/>
              <a:gd name="connsiteX2" fmla="*/ 326572 w 1712971"/>
              <a:gd name="connsiteY2" fmla="*/ 204107 h 1200761"/>
              <a:gd name="connsiteX3" fmla="*/ 375557 w 1712971"/>
              <a:gd name="connsiteY3" fmla="*/ 171450 h 1200761"/>
              <a:gd name="connsiteX4" fmla="*/ 424543 w 1712971"/>
              <a:gd name="connsiteY4" fmla="*/ 138793 h 1200761"/>
              <a:gd name="connsiteX5" fmla="*/ 449036 w 1712971"/>
              <a:gd name="connsiteY5" fmla="*/ 122464 h 1200761"/>
              <a:gd name="connsiteX6" fmla="*/ 473529 w 1712971"/>
              <a:gd name="connsiteY6" fmla="*/ 114300 h 1200761"/>
              <a:gd name="connsiteX7" fmla="*/ 498022 w 1712971"/>
              <a:gd name="connsiteY7" fmla="*/ 97972 h 1200761"/>
              <a:gd name="connsiteX8" fmla="*/ 530679 w 1712971"/>
              <a:gd name="connsiteY8" fmla="*/ 89807 h 1200761"/>
              <a:gd name="connsiteX9" fmla="*/ 579664 w 1712971"/>
              <a:gd name="connsiteY9" fmla="*/ 73479 h 1200761"/>
              <a:gd name="connsiteX10" fmla="*/ 604157 w 1712971"/>
              <a:gd name="connsiteY10" fmla="*/ 65314 h 1200761"/>
              <a:gd name="connsiteX11" fmla="*/ 669472 w 1712971"/>
              <a:gd name="connsiteY11" fmla="*/ 48986 h 1200761"/>
              <a:gd name="connsiteX12" fmla="*/ 710293 w 1712971"/>
              <a:gd name="connsiteY12" fmla="*/ 40822 h 1200761"/>
              <a:gd name="connsiteX13" fmla="*/ 734786 w 1712971"/>
              <a:gd name="connsiteY13" fmla="*/ 32657 h 1200761"/>
              <a:gd name="connsiteX14" fmla="*/ 873579 w 1712971"/>
              <a:gd name="connsiteY14" fmla="*/ 8164 h 1200761"/>
              <a:gd name="connsiteX15" fmla="*/ 1036864 w 1712971"/>
              <a:gd name="connsiteY15" fmla="*/ 0 h 1200761"/>
              <a:gd name="connsiteX16" fmla="*/ 1371600 w 1712971"/>
              <a:gd name="connsiteY16" fmla="*/ 8164 h 1200761"/>
              <a:gd name="connsiteX17" fmla="*/ 1420586 w 1712971"/>
              <a:gd name="connsiteY17" fmla="*/ 16329 h 1200761"/>
              <a:gd name="connsiteX18" fmla="*/ 1526722 w 1712971"/>
              <a:gd name="connsiteY18" fmla="*/ 32657 h 1200761"/>
              <a:gd name="connsiteX19" fmla="*/ 1575707 w 1712971"/>
              <a:gd name="connsiteY19" fmla="*/ 48986 h 1200761"/>
              <a:gd name="connsiteX20" fmla="*/ 1600200 w 1712971"/>
              <a:gd name="connsiteY20" fmla="*/ 65314 h 1200761"/>
              <a:gd name="connsiteX21" fmla="*/ 1632857 w 1712971"/>
              <a:gd name="connsiteY21" fmla="*/ 114300 h 1200761"/>
              <a:gd name="connsiteX22" fmla="*/ 1649186 w 1712971"/>
              <a:gd name="connsiteY22" fmla="*/ 138793 h 1200761"/>
              <a:gd name="connsiteX23" fmla="*/ 1681843 w 1712971"/>
              <a:gd name="connsiteY23" fmla="*/ 228600 h 1200761"/>
              <a:gd name="connsiteX24" fmla="*/ 1698172 w 1712971"/>
              <a:gd name="connsiteY24" fmla="*/ 253093 h 1200761"/>
              <a:gd name="connsiteX25" fmla="*/ 1698172 w 1712971"/>
              <a:gd name="connsiteY25" fmla="*/ 506186 h 1200761"/>
              <a:gd name="connsiteX26" fmla="*/ 1690007 w 1712971"/>
              <a:gd name="connsiteY26" fmla="*/ 547007 h 1200761"/>
              <a:gd name="connsiteX27" fmla="*/ 1673679 w 1712971"/>
              <a:gd name="connsiteY27" fmla="*/ 628650 h 1200761"/>
              <a:gd name="connsiteX28" fmla="*/ 1665514 w 1712971"/>
              <a:gd name="connsiteY28" fmla="*/ 661307 h 1200761"/>
              <a:gd name="connsiteX29" fmla="*/ 1649186 w 1712971"/>
              <a:gd name="connsiteY29" fmla="*/ 710293 h 1200761"/>
              <a:gd name="connsiteX30" fmla="*/ 1641022 w 1712971"/>
              <a:gd name="connsiteY30" fmla="*/ 742950 h 1200761"/>
              <a:gd name="connsiteX31" fmla="*/ 1624693 w 1712971"/>
              <a:gd name="connsiteY31" fmla="*/ 791936 h 1200761"/>
              <a:gd name="connsiteX32" fmla="*/ 1592036 w 1712971"/>
              <a:gd name="connsiteY32" fmla="*/ 840922 h 1200761"/>
              <a:gd name="connsiteX33" fmla="*/ 1526722 w 1712971"/>
              <a:gd name="connsiteY33" fmla="*/ 914400 h 1200761"/>
              <a:gd name="connsiteX34" fmla="*/ 1477736 w 1712971"/>
              <a:gd name="connsiteY34" fmla="*/ 947057 h 1200761"/>
              <a:gd name="connsiteX35" fmla="*/ 1420586 w 1712971"/>
              <a:gd name="connsiteY35" fmla="*/ 979714 h 1200761"/>
              <a:gd name="connsiteX36" fmla="*/ 1371600 w 1712971"/>
              <a:gd name="connsiteY36" fmla="*/ 996043 h 1200761"/>
              <a:gd name="connsiteX37" fmla="*/ 1322614 w 1712971"/>
              <a:gd name="connsiteY37" fmla="*/ 1012372 h 1200761"/>
              <a:gd name="connsiteX38" fmla="*/ 1298122 w 1712971"/>
              <a:gd name="connsiteY38" fmla="*/ 1020536 h 1200761"/>
              <a:gd name="connsiteX39" fmla="*/ 1257300 w 1712971"/>
              <a:gd name="connsiteY39" fmla="*/ 1028700 h 1200761"/>
              <a:gd name="connsiteX40" fmla="*/ 1200150 w 1712971"/>
              <a:gd name="connsiteY40" fmla="*/ 1045029 h 1200761"/>
              <a:gd name="connsiteX41" fmla="*/ 1167493 w 1712971"/>
              <a:gd name="connsiteY41" fmla="*/ 1053193 h 1200761"/>
              <a:gd name="connsiteX42" fmla="*/ 1143000 w 1712971"/>
              <a:gd name="connsiteY42" fmla="*/ 1036864 h 1200761"/>
              <a:gd name="connsiteX43" fmla="*/ 1085850 w 1712971"/>
              <a:gd name="connsiteY43" fmla="*/ 971550 h 1200761"/>
              <a:gd name="connsiteX44" fmla="*/ 1069522 w 1712971"/>
              <a:gd name="connsiteY44" fmla="*/ 922564 h 1200761"/>
              <a:gd name="connsiteX45" fmla="*/ 1061357 w 1712971"/>
              <a:gd name="connsiteY45" fmla="*/ 898072 h 1200761"/>
              <a:gd name="connsiteX46" fmla="*/ 1020536 w 1712971"/>
              <a:gd name="connsiteY46" fmla="*/ 824593 h 1200761"/>
              <a:gd name="connsiteX47" fmla="*/ 996043 w 1712971"/>
              <a:gd name="connsiteY47" fmla="*/ 816429 h 1200761"/>
              <a:gd name="connsiteX48" fmla="*/ 938893 w 1712971"/>
              <a:gd name="connsiteY48" fmla="*/ 775607 h 1200761"/>
              <a:gd name="connsiteX49" fmla="*/ 906236 w 1712971"/>
              <a:gd name="connsiteY49" fmla="*/ 759279 h 1200761"/>
              <a:gd name="connsiteX50" fmla="*/ 840922 w 1712971"/>
              <a:gd name="connsiteY50" fmla="*/ 742950 h 1200761"/>
              <a:gd name="connsiteX51" fmla="*/ 742950 w 1712971"/>
              <a:gd name="connsiteY51" fmla="*/ 775607 h 1200761"/>
              <a:gd name="connsiteX52" fmla="*/ 726622 w 1712971"/>
              <a:gd name="connsiteY52" fmla="*/ 808264 h 1200761"/>
              <a:gd name="connsiteX53" fmla="*/ 718457 w 1712971"/>
              <a:gd name="connsiteY53" fmla="*/ 930729 h 1200761"/>
              <a:gd name="connsiteX54" fmla="*/ 742950 w 1712971"/>
              <a:gd name="connsiteY54" fmla="*/ 1045029 h 1200761"/>
              <a:gd name="connsiteX55" fmla="*/ 767443 w 1712971"/>
              <a:gd name="connsiteY55" fmla="*/ 1069522 h 1200761"/>
              <a:gd name="connsiteX56" fmla="*/ 775607 w 1712971"/>
              <a:gd name="connsiteY56" fmla="*/ 1094014 h 1200761"/>
              <a:gd name="connsiteX57" fmla="*/ 759279 w 1712971"/>
              <a:gd name="connsiteY57" fmla="*/ 1143000 h 1200761"/>
              <a:gd name="connsiteX58" fmla="*/ 734786 w 1712971"/>
              <a:gd name="connsiteY58" fmla="*/ 1167493 h 1200761"/>
              <a:gd name="connsiteX59" fmla="*/ 710293 w 1712971"/>
              <a:gd name="connsiteY59" fmla="*/ 1183822 h 1200761"/>
              <a:gd name="connsiteX60" fmla="*/ 538843 w 1712971"/>
              <a:gd name="connsiteY60" fmla="*/ 1200150 h 1200761"/>
              <a:gd name="connsiteX61" fmla="*/ 236764 w 1712971"/>
              <a:gd name="connsiteY61" fmla="*/ 1183822 h 1200761"/>
              <a:gd name="connsiteX62" fmla="*/ 138793 w 1712971"/>
              <a:gd name="connsiteY62" fmla="*/ 1167493 h 1200761"/>
              <a:gd name="connsiteX63" fmla="*/ 114300 w 1712971"/>
              <a:gd name="connsiteY63" fmla="*/ 1159329 h 1200761"/>
              <a:gd name="connsiteX64" fmla="*/ 73479 w 1712971"/>
              <a:gd name="connsiteY64" fmla="*/ 1110343 h 1200761"/>
              <a:gd name="connsiteX65" fmla="*/ 48986 w 1712971"/>
              <a:gd name="connsiteY65" fmla="*/ 1094014 h 1200761"/>
              <a:gd name="connsiteX66" fmla="*/ 8164 w 1712971"/>
              <a:gd name="connsiteY66" fmla="*/ 1020536 h 1200761"/>
              <a:gd name="connsiteX67" fmla="*/ 0 w 1712971"/>
              <a:gd name="connsiteY67" fmla="*/ 987879 h 1200761"/>
              <a:gd name="connsiteX68" fmla="*/ 8164 w 1712971"/>
              <a:gd name="connsiteY68" fmla="*/ 881743 h 1200761"/>
              <a:gd name="connsiteX69" fmla="*/ 16329 w 1712971"/>
              <a:gd name="connsiteY69" fmla="*/ 759279 h 1200761"/>
              <a:gd name="connsiteX70" fmla="*/ 24493 w 1712971"/>
              <a:gd name="connsiteY70" fmla="*/ 726622 h 1200761"/>
              <a:gd name="connsiteX71" fmla="*/ 32657 w 1712971"/>
              <a:gd name="connsiteY71" fmla="*/ 685800 h 1200761"/>
              <a:gd name="connsiteX72" fmla="*/ 48986 w 1712971"/>
              <a:gd name="connsiteY72" fmla="*/ 636814 h 1200761"/>
              <a:gd name="connsiteX73" fmla="*/ 65314 w 1712971"/>
              <a:gd name="connsiteY73" fmla="*/ 571500 h 1200761"/>
              <a:gd name="connsiteX74" fmla="*/ 73479 w 1712971"/>
              <a:gd name="connsiteY74" fmla="*/ 538843 h 1200761"/>
              <a:gd name="connsiteX75" fmla="*/ 106136 w 1712971"/>
              <a:gd name="connsiteY75" fmla="*/ 473529 h 1200761"/>
              <a:gd name="connsiteX76" fmla="*/ 146957 w 1712971"/>
              <a:gd name="connsiteY76" fmla="*/ 416379 h 1200761"/>
              <a:gd name="connsiteX77" fmla="*/ 171450 w 1712971"/>
              <a:gd name="connsiteY77" fmla="*/ 367393 h 1200761"/>
              <a:gd name="connsiteX78" fmla="*/ 195943 w 1712971"/>
              <a:gd name="connsiteY78" fmla="*/ 351064 h 1200761"/>
              <a:gd name="connsiteX79" fmla="*/ 269422 w 1712971"/>
              <a:gd name="connsiteY79" fmla="*/ 277586 h 1200761"/>
              <a:gd name="connsiteX80" fmla="*/ 285750 w 1712971"/>
              <a:gd name="connsiteY80" fmla="*/ 236764 h 120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712971" h="1200761">
                <a:moveTo>
                  <a:pt x="236764" y="261257"/>
                </a:moveTo>
                <a:cubicBezTo>
                  <a:pt x="247650" y="258536"/>
                  <a:pt x="259386" y="258111"/>
                  <a:pt x="269422" y="253093"/>
                </a:cubicBezTo>
                <a:cubicBezTo>
                  <a:pt x="305772" y="234918"/>
                  <a:pt x="297162" y="226982"/>
                  <a:pt x="326572" y="204107"/>
                </a:cubicBezTo>
                <a:cubicBezTo>
                  <a:pt x="342062" y="192059"/>
                  <a:pt x="359229" y="182336"/>
                  <a:pt x="375557" y="171450"/>
                </a:cubicBezTo>
                <a:lnTo>
                  <a:pt x="424543" y="138793"/>
                </a:lnTo>
                <a:cubicBezTo>
                  <a:pt x="432707" y="133350"/>
                  <a:pt x="439727" y="125567"/>
                  <a:pt x="449036" y="122464"/>
                </a:cubicBezTo>
                <a:cubicBezTo>
                  <a:pt x="457200" y="119743"/>
                  <a:pt x="465832" y="118149"/>
                  <a:pt x="473529" y="114300"/>
                </a:cubicBezTo>
                <a:cubicBezTo>
                  <a:pt x="482305" y="109912"/>
                  <a:pt x="489003" y="101837"/>
                  <a:pt x="498022" y="97972"/>
                </a:cubicBezTo>
                <a:cubicBezTo>
                  <a:pt x="508335" y="93552"/>
                  <a:pt x="519931" y="93031"/>
                  <a:pt x="530679" y="89807"/>
                </a:cubicBezTo>
                <a:cubicBezTo>
                  <a:pt x="547165" y="84861"/>
                  <a:pt x="563336" y="78922"/>
                  <a:pt x="579664" y="73479"/>
                </a:cubicBezTo>
                <a:cubicBezTo>
                  <a:pt x="587828" y="70757"/>
                  <a:pt x="595808" y="67401"/>
                  <a:pt x="604157" y="65314"/>
                </a:cubicBezTo>
                <a:cubicBezTo>
                  <a:pt x="625929" y="59871"/>
                  <a:pt x="647466" y="53387"/>
                  <a:pt x="669472" y="48986"/>
                </a:cubicBezTo>
                <a:cubicBezTo>
                  <a:pt x="683079" y="46265"/>
                  <a:pt x="696831" y="44188"/>
                  <a:pt x="710293" y="40822"/>
                </a:cubicBezTo>
                <a:cubicBezTo>
                  <a:pt x="718642" y="38735"/>
                  <a:pt x="726400" y="34592"/>
                  <a:pt x="734786" y="32657"/>
                </a:cubicBezTo>
                <a:cubicBezTo>
                  <a:pt x="761974" y="26383"/>
                  <a:pt x="839796" y="10666"/>
                  <a:pt x="873579" y="8164"/>
                </a:cubicBezTo>
                <a:cubicBezTo>
                  <a:pt x="927926" y="4138"/>
                  <a:pt x="982436" y="2721"/>
                  <a:pt x="1036864" y="0"/>
                </a:cubicBezTo>
                <a:lnTo>
                  <a:pt x="1371600" y="8164"/>
                </a:lnTo>
                <a:cubicBezTo>
                  <a:pt x="1388139" y="8868"/>
                  <a:pt x="1404198" y="13988"/>
                  <a:pt x="1420586" y="16329"/>
                </a:cubicBezTo>
                <a:cubicBezTo>
                  <a:pt x="1455344" y="21295"/>
                  <a:pt x="1492420" y="23302"/>
                  <a:pt x="1526722" y="32657"/>
                </a:cubicBezTo>
                <a:cubicBezTo>
                  <a:pt x="1543327" y="37186"/>
                  <a:pt x="1561386" y="39439"/>
                  <a:pt x="1575707" y="48986"/>
                </a:cubicBezTo>
                <a:lnTo>
                  <a:pt x="1600200" y="65314"/>
                </a:lnTo>
                <a:lnTo>
                  <a:pt x="1632857" y="114300"/>
                </a:lnTo>
                <a:lnTo>
                  <a:pt x="1649186" y="138793"/>
                </a:lnTo>
                <a:cubicBezTo>
                  <a:pt x="1656809" y="161663"/>
                  <a:pt x="1670479" y="205874"/>
                  <a:pt x="1681843" y="228600"/>
                </a:cubicBezTo>
                <a:cubicBezTo>
                  <a:pt x="1686231" y="237376"/>
                  <a:pt x="1692729" y="244929"/>
                  <a:pt x="1698172" y="253093"/>
                </a:cubicBezTo>
                <a:cubicBezTo>
                  <a:pt x="1723449" y="354203"/>
                  <a:pt x="1711471" y="293415"/>
                  <a:pt x="1698172" y="506186"/>
                </a:cubicBezTo>
                <a:cubicBezTo>
                  <a:pt x="1697306" y="520035"/>
                  <a:pt x="1692288" y="533319"/>
                  <a:pt x="1690007" y="547007"/>
                </a:cubicBezTo>
                <a:cubicBezTo>
                  <a:pt x="1670502" y="664034"/>
                  <a:pt x="1692456" y="562933"/>
                  <a:pt x="1673679" y="628650"/>
                </a:cubicBezTo>
                <a:cubicBezTo>
                  <a:pt x="1670596" y="639439"/>
                  <a:pt x="1668738" y="650559"/>
                  <a:pt x="1665514" y="661307"/>
                </a:cubicBezTo>
                <a:cubicBezTo>
                  <a:pt x="1660568" y="677793"/>
                  <a:pt x="1653360" y="693595"/>
                  <a:pt x="1649186" y="710293"/>
                </a:cubicBezTo>
                <a:cubicBezTo>
                  <a:pt x="1646465" y="721179"/>
                  <a:pt x="1644246" y="732203"/>
                  <a:pt x="1641022" y="742950"/>
                </a:cubicBezTo>
                <a:cubicBezTo>
                  <a:pt x="1636076" y="759436"/>
                  <a:pt x="1634240" y="777615"/>
                  <a:pt x="1624693" y="791936"/>
                </a:cubicBezTo>
                <a:lnTo>
                  <a:pt x="1592036" y="840922"/>
                </a:lnTo>
                <a:cubicBezTo>
                  <a:pt x="1562902" y="884623"/>
                  <a:pt x="1582635" y="858487"/>
                  <a:pt x="1526722" y="914400"/>
                </a:cubicBezTo>
                <a:cubicBezTo>
                  <a:pt x="1496144" y="944978"/>
                  <a:pt x="1513182" y="935242"/>
                  <a:pt x="1477736" y="947057"/>
                </a:cubicBezTo>
                <a:cubicBezTo>
                  <a:pt x="1455641" y="961787"/>
                  <a:pt x="1446485" y="969355"/>
                  <a:pt x="1420586" y="979714"/>
                </a:cubicBezTo>
                <a:cubicBezTo>
                  <a:pt x="1404605" y="986106"/>
                  <a:pt x="1387929" y="990600"/>
                  <a:pt x="1371600" y="996043"/>
                </a:cubicBezTo>
                <a:lnTo>
                  <a:pt x="1322614" y="1012372"/>
                </a:lnTo>
                <a:cubicBezTo>
                  <a:pt x="1314450" y="1015093"/>
                  <a:pt x="1306561" y="1018848"/>
                  <a:pt x="1298122" y="1020536"/>
                </a:cubicBezTo>
                <a:cubicBezTo>
                  <a:pt x="1284515" y="1023257"/>
                  <a:pt x="1270846" y="1025690"/>
                  <a:pt x="1257300" y="1028700"/>
                </a:cubicBezTo>
                <a:cubicBezTo>
                  <a:pt x="1199865" y="1041463"/>
                  <a:pt x="1247888" y="1031389"/>
                  <a:pt x="1200150" y="1045029"/>
                </a:cubicBezTo>
                <a:cubicBezTo>
                  <a:pt x="1189361" y="1048112"/>
                  <a:pt x="1178379" y="1050472"/>
                  <a:pt x="1167493" y="1053193"/>
                </a:cubicBezTo>
                <a:cubicBezTo>
                  <a:pt x="1159329" y="1047750"/>
                  <a:pt x="1150450" y="1043250"/>
                  <a:pt x="1143000" y="1036864"/>
                </a:cubicBezTo>
                <a:cubicBezTo>
                  <a:pt x="1113405" y="1011497"/>
                  <a:pt x="1108369" y="1001575"/>
                  <a:pt x="1085850" y="971550"/>
                </a:cubicBezTo>
                <a:lnTo>
                  <a:pt x="1069522" y="922564"/>
                </a:lnTo>
                <a:lnTo>
                  <a:pt x="1061357" y="898072"/>
                </a:lnTo>
                <a:cubicBezTo>
                  <a:pt x="1054168" y="876505"/>
                  <a:pt x="1041593" y="831612"/>
                  <a:pt x="1020536" y="824593"/>
                </a:cubicBezTo>
                <a:lnTo>
                  <a:pt x="996043" y="816429"/>
                </a:lnTo>
                <a:cubicBezTo>
                  <a:pt x="982027" y="805917"/>
                  <a:pt x="955604" y="785156"/>
                  <a:pt x="938893" y="775607"/>
                </a:cubicBezTo>
                <a:cubicBezTo>
                  <a:pt x="928326" y="769569"/>
                  <a:pt x="917422" y="764073"/>
                  <a:pt x="906236" y="759279"/>
                </a:cubicBezTo>
                <a:cubicBezTo>
                  <a:pt x="884265" y="749863"/>
                  <a:pt x="864890" y="747743"/>
                  <a:pt x="840922" y="742950"/>
                </a:cubicBezTo>
                <a:cubicBezTo>
                  <a:pt x="783735" y="749304"/>
                  <a:pt x="771859" y="735134"/>
                  <a:pt x="742950" y="775607"/>
                </a:cubicBezTo>
                <a:cubicBezTo>
                  <a:pt x="735876" y="785511"/>
                  <a:pt x="732065" y="797378"/>
                  <a:pt x="726622" y="808264"/>
                </a:cubicBezTo>
                <a:cubicBezTo>
                  <a:pt x="723900" y="849086"/>
                  <a:pt x="718457" y="889817"/>
                  <a:pt x="718457" y="930729"/>
                </a:cubicBezTo>
                <a:cubicBezTo>
                  <a:pt x="718457" y="972845"/>
                  <a:pt x="718563" y="1010887"/>
                  <a:pt x="742950" y="1045029"/>
                </a:cubicBezTo>
                <a:cubicBezTo>
                  <a:pt x="749661" y="1054424"/>
                  <a:pt x="759279" y="1061358"/>
                  <a:pt x="767443" y="1069522"/>
                </a:cubicBezTo>
                <a:cubicBezTo>
                  <a:pt x="770164" y="1077686"/>
                  <a:pt x="776557" y="1085461"/>
                  <a:pt x="775607" y="1094014"/>
                </a:cubicBezTo>
                <a:cubicBezTo>
                  <a:pt x="773706" y="1111121"/>
                  <a:pt x="771450" y="1130829"/>
                  <a:pt x="759279" y="1143000"/>
                </a:cubicBezTo>
                <a:cubicBezTo>
                  <a:pt x="751115" y="1151164"/>
                  <a:pt x="743656" y="1160101"/>
                  <a:pt x="734786" y="1167493"/>
                </a:cubicBezTo>
                <a:cubicBezTo>
                  <a:pt x="727248" y="1173775"/>
                  <a:pt x="719069" y="1179434"/>
                  <a:pt x="710293" y="1183822"/>
                </a:cubicBezTo>
                <a:cubicBezTo>
                  <a:pt x="665897" y="1206020"/>
                  <a:pt x="542517" y="1199946"/>
                  <a:pt x="538843" y="1200150"/>
                </a:cubicBezTo>
                <a:cubicBezTo>
                  <a:pt x="424835" y="1162149"/>
                  <a:pt x="541193" y="1198319"/>
                  <a:pt x="236764" y="1183822"/>
                </a:cubicBezTo>
                <a:cubicBezTo>
                  <a:pt x="200988" y="1182118"/>
                  <a:pt x="171936" y="1176962"/>
                  <a:pt x="138793" y="1167493"/>
                </a:cubicBezTo>
                <a:cubicBezTo>
                  <a:pt x="130518" y="1165129"/>
                  <a:pt x="122464" y="1162050"/>
                  <a:pt x="114300" y="1159329"/>
                </a:cubicBezTo>
                <a:cubicBezTo>
                  <a:pt x="54626" y="1119546"/>
                  <a:pt x="125271" y="1172494"/>
                  <a:pt x="73479" y="1110343"/>
                </a:cubicBezTo>
                <a:cubicBezTo>
                  <a:pt x="67197" y="1102805"/>
                  <a:pt x="57150" y="1099457"/>
                  <a:pt x="48986" y="1094014"/>
                </a:cubicBezTo>
                <a:cubicBezTo>
                  <a:pt x="19751" y="1050161"/>
                  <a:pt x="18941" y="1058255"/>
                  <a:pt x="8164" y="1020536"/>
                </a:cubicBezTo>
                <a:cubicBezTo>
                  <a:pt x="5081" y="1009747"/>
                  <a:pt x="2721" y="998765"/>
                  <a:pt x="0" y="987879"/>
                </a:cubicBezTo>
                <a:cubicBezTo>
                  <a:pt x="2721" y="952500"/>
                  <a:pt x="5636" y="917136"/>
                  <a:pt x="8164" y="881743"/>
                </a:cubicBezTo>
                <a:cubicBezTo>
                  <a:pt x="11079" y="840935"/>
                  <a:pt x="12046" y="799966"/>
                  <a:pt x="16329" y="759279"/>
                </a:cubicBezTo>
                <a:cubicBezTo>
                  <a:pt x="17504" y="748120"/>
                  <a:pt x="22059" y="737575"/>
                  <a:pt x="24493" y="726622"/>
                </a:cubicBezTo>
                <a:cubicBezTo>
                  <a:pt x="27503" y="713076"/>
                  <a:pt x="29006" y="699188"/>
                  <a:pt x="32657" y="685800"/>
                </a:cubicBezTo>
                <a:cubicBezTo>
                  <a:pt x="37186" y="669195"/>
                  <a:pt x="44812" y="653512"/>
                  <a:pt x="48986" y="636814"/>
                </a:cubicBezTo>
                <a:lnTo>
                  <a:pt x="65314" y="571500"/>
                </a:lnTo>
                <a:cubicBezTo>
                  <a:pt x="68035" y="560614"/>
                  <a:pt x="68461" y="548879"/>
                  <a:pt x="73479" y="538843"/>
                </a:cubicBezTo>
                <a:cubicBezTo>
                  <a:pt x="84365" y="517072"/>
                  <a:pt x="92634" y="493782"/>
                  <a:pt x="106136" y="473529"/>
                </a:cubicBezTo>
                <a:cubicBezTo>
                  <a:pt x="130012" y="437714"/>
                  <a:pt x="116577" y="456886"/>
                  <a:pt x="146957" y="416379"/>
                </a:cubicBezTo>
                <a:cubicBezTo>
                  <a:pt x="153597" y="396460"/>
                  <a:pt x="155625" y="383219"/>
                  <a:pt x="171450" y="367393"/>
                </a:cubicBezTo>
                <a:cubicBezTo>
                  <a:pt x="178388" y="360455"/>
                  <a:pt x="188710" y="357694"/>
                  <a:pt x="195943" y="351064"/>
                </a:cubicBezTo>
                <a:cubicBezTo>
                  <a:pt x="221477" y="327658"/>
                  <a:pt x="248640" y="305297"/>
                  <a:pt x="269422" y="277586"/>
                </a:cubicBezTo>
                <a:cubicBezTo>
                  <a:pt x="296223" y="241850"/>
                  <a:pt x="303535" y="254551"/>
                  <a:pt x="285750" y="2367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5D27F-D523-4F46-A709-0F62D244C7EF}"/>
              </a:ext>
            </a:extLst>
          </p:cNvPr>
          <p:cNvSpPr txBox="1"/>
          <p:nvPr/>
        </p:nvSpPr>
        <p:spPr>
          <a:xfrm>
            <a:off x="874185" y="5012267"/>
            <a:ext cx="992716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</a:rPr>
              <a:t>y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43104-90DE-4E8A-ABF1-EFD4257C7DBC}"/>
              </a:ext>
            </a:extLst>
          </p:cNvPr>
          <p:cNvSpPr txBox="1"/>
          <p:nvPr/>
        </p:nvSpPr>
        <p:spPr>
          <a:xfrm>
            <a:off x="2220385" y="4931834"/>
            <a:ext cx="95884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</a:rPr>
              <a:t>y = 0</a:t>
            </a:r>
          </a:p>
        </p:txBody>
      </p:sp>
      <p:pic>
        <p:nvPicPr>
          <p:cNvPr id="28709" name="Picture 2" descr="http://www.sciweavers.org/upload/Tex2Img_1548694476/eq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4" y="4290485"/>
            <a:ext cx="1572683" cy="38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0" name="Picture 4" descr="http://www.sciweavers.org/upload/Tex2Img_1548694504/eq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84" y="4322233"/>
            <a:ext cx="18711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591048" y="1770031"/>
                <a:ext cx="7436459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ru-RU" sz="28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48" y="1770031"/>
                <a:ext cx="7436459" cy="5289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997796" y="5359079"/>
                <a:ext cx="7644850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sz="28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96" y="5359079"/>
                <a:ext cx="7644850" cy="10604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7158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5" grpId="0"/>
      <p:bldP spid="28686" grpId="0"/>
      <p:bldP spid="10" grpId="0" animBg="1"/>
      <p:bldP spid="11" grpId="0"/>
      <p:bldP spid="12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9"/>
              <p:cNvSpPr txBox="1">
                <a:spLocks noChangeArrowheads="1"/>
              </p:cNvSpPr>
              <p:nvPr/>
            </p:nvSpPr>
            <p:spPr bwMode="auto">
              <a:xfrm>
                <a:off x="679450" y="508001"/>
                <a:ext cx="11156949" cy="1692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b="1" dirty="0" smtClean="0">
                    <a:solidFill>
                      <a:srgbClr val="000000"/>
                    </a:solidFill>
                  </a:rPr>
                  <a:t>Example: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>
                    <a:solidFill>
                      <a:srgbClr val="000000"/>
                    </a:solidFill>
                  </a:rPr>
                  <a:t>Consider logistic regression with two features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.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. Which of these shows the decision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?</a:t>
                </a:r>
                <a:endParaRPr lang="en-US" altLang="ru-RU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0" y="508001"/>
                <a:ext cx="11156949" cy="1692771"/>
              </a:xfrm>
              <a:prstGeom prst="rect">
                <a:avLst/>
              </a:prstGeom>
              <a:blipFill>
                <a:blip r:embed="rId2"/>
                <a:stretch>
                  <a:fillRect l="-1365" t="-4676" b="-71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257425"/>
            <a:ext cx="94202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5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9"/>
              <p:cNvSpPr txBox="1">
                <a:spLocks noChangeArrowheads="1"/>
              </p:cNvSpPr>
              <p:nvPr/>
            </p:nvSpPr>
            <p:spPr bwMode="auto">
              <a:xfrm>
                <a:off x="679450" y="508001"/>
                <a:ext cx="11156949" cy="1692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b="1" dirty="0" smtClean="0">
                    <a:solidFill>
                      <a:srgbClr val="000000"/>
                    </a:solidFill>
                  </a:rPr>
                  <a:t>Example: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>
                    <a:solidFill>
                      <a:srgbClr val="000000"/>
                    </a:solidFill>
                  </a:rPr>
                  <a:t>Consider logistic regression with two features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.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. Which of these shows the decision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</a:rPr>
                  <a:t>?</a:t>
                </a:r>
                <a:endParaRPr lang="en-US" altLang="ru-RU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0" y="508001"/>
                <a:ext cx="11156949" cy="1692771"/>
              </a:xfrm>
              <a:prstGeom prst="rect">
                <a:avLst/>
              </a:prstGeom>
              <a:blipFill>
                <a:blip r:embed="rId2"/>
                <a:stretch>
                  <a:fillRect l="-1365" t="-4676" b="-71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2" y="2257425"/>
            <a:ext cx="92487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211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51503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 Regression   -  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12800" y="1415534"/>
                <a:ext cx="4925066" cy="507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ru-RU" sz="2400" dirty="0" smtClean="0"/>
                  <a:t>Training set: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altLang="ru-RU" sz="2400" dirty="0" smtClean="0"/>
                  <a:t> </a:t>
                </a:r>
                <a:endParaRPr lang="en-US" altLang="ru-RU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415534"/>
                <a:ext cx="4925066" cy="507383"/>
              </a:xfrm>
              <a:prstGeom prst="rect">
                <a:avLst/>
              </a:prstGeom>
              <a:blipFill>
                <a:blip r:embed="rId4"/>
                <a:stretch>
                  <a:fillRect l="-1856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76300" y="2455879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/>
              <a:t>Hypothesis: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12090" y="2271437"/>
                <a:ext cx="2806794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090" y="2271437"/>
                <a:ext cx="2806794" cy="830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76300" y="4371547"/>
            <a:ext cx="4148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400" dirty="0"/>
              <a:t>How to choose parameters </a:t>
            </a:r>
            <a:r>
              <a:rPr lang="en-US" altLang="ru-RU" sz="2400" i="1" dirty="0" smtClean="0"/>
              <a:t>w</a:t>
            </a:r>
            <a:r>
              <a:rPr lang="en-US" altLang="ru-RU" sz="2400" dirty="0" smtClean="0"/>
              <a:t> </a:t>
            </a:r>
            <a:r>
              <a:rPr lang="en-US" altLang="ru-RU" sz="2400" dirty="0"/>
              <a:t>?</a:t>
            </a:r>
          </a:p>
        </p:txBody>
      </p:sp>
      <p:pic>
        <p:nvPicPr>
          <p:cNvPr id="8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47" y="1517135"/>
            <a:ext cx="1325054" cy="128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1" y="3560779"/>
            <a:ext cx="2806699" cy="38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0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22"/>
          <p:cNvSpPr txBox="1">
            <a:spLocks noChangeArrowheads="1"/>
          </p:cNvSpPr>
          <p:nvPr/>
        </p:nvSpPr>
        <p:spPr bwMode="auto">
          <a:xfrm>
            <a:off x="1084090" y="1613729"/>
            <a:ext cx="4711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Linear regression: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67CD5F-BF44-4F1B-ACEC-D70EA9C01019}"/>
              </a:ext>
            </a:extLst>
          </p:cNvPr>
          <p:cNvCxnSpPr/>
          <p:nvPr/>
        </p:nvCxnSpPr>
        <p:spPr>
          <a:xfrm flipV="1">
            <a:off x="1422400" y="3632201"/>
            <a:ext cx="0" cy="289136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BA5C4D-E324-4869-853A-F7A36D0A45A9}"/>
              </a:ext>
            </a:extLst>
          </p:cNvPr>
          <p:cNvCxnSpPr/>
          <p:nvPr/>
        </p:nvCxnSpPr>
        <p:spPr>
          <a:xfrm>
            <a:off x="1117600" y="6203951"/>
            <a:ext cx="4267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B96759-4CAF-4839-A259-E145EB2B377F}"/>
              </a:ext>
            </a:extLst>
          </p:cNvPr>
          <p:cNvCxnSpPr/>
          <p:nvPr/>
        </p:nvCxnSpPr>
        <p:spPr>
          <a:xfrm flipV="1">
            <a:off x="7213600" y="3632201"/>
            <a:ext cx="0" cy="289136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958548-2A10-48F9-9062-DEB283E8E86C}"/>
              </a:ext>
            </a:extLst>
          </p:cNvPr>
          <p:cNvCxnSpPr/>
          <p:nvPr/>
        </p:nvCxnSpPr>
        <p:spPr>
          <a:xfrm>
            <a:off x="6908800" y="6203951"/>
            <a:ext cx="4267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8462434" y="3515785"/>
            <a:ext cx="1742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“convex”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BB2B569F-2517-48B8-80D3-8532E1273D43}"/>
              </a:ext>
            </a:extLst>
          </p:cNvPr>
          <p:cNvSpPr/>
          <p:nvPr/>
        </p:nvSpPr>
        <p:spPr>
          <a:xfrm rot="10800000">
            <a:off x="8123767" y="3939118"/>
            <a:ext cx="1432984" cy="173143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sz="240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0872173B-5B7E-45E6-A121-F2454F3B9CA7}"/>
              </a:ext>
            </a:extLst>
          </p:cNvPr>
          <p:cNvSpPr/>
          <p:nvPr/>
        </p:nvSpPr>
        <p:spPr>
          <a:xfrm rot="5400000">
            <a:off x="7845426" y="3870326"/>
            <a:ext cx="1890183" cy="173143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82659" y="1437671"/>
                <a:ext cx="4519763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659" y="1437671"/>
                <a:ext cx="4519763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809" y="3807886"/>
            <a:ext cx="3371850" cy="2266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108" y="3447535"/>
                <a:ext cx="868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08" y="3447535"/>
                <a:ext cx="868764" cy="461665"/>
              </a:xfrm>
              <a:prstGeom prst="rect">
                <a:avLst/>
              </a:prstGeom>
              <a:blipFill>
                <a:blip r:embed="rId4"/>
                <a:stretch>
                  <a:fillRect l="-69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5400" y="6359010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6359010"/>
                <a:ext cx="4902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141594" y="3477453"/>
                <a:ext cx="868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594" y="3477453"/>
                <a:ext cx="868764" cy="461665"/>
              </a:xfrm>
              <a:prstGeom prst="rect">
                <a:avLst/>
              </a:prstGeom>
              <a:blipFill>
                <a:blip r:embed="rId6"/>
                <a:stretch>
                  <a:fillRect l="-699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685738" y="6292735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38" y="6292735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084090" y="517235"/>
            <a:ext cx="4557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800" b="1" dirty="0"/>
              <a:t>How to </a:t>
            </a:r>
            <a:r>
              <a:rPr lang="en-US" altLang="ru-RU" sz="2800" b="1" dirty="0" smtClean="0"/>
              <a:t>define cost function?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541318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48" grpId="0"/>
      <p:bldP spid="3" grpId="0" animBg="1"/>
      <p:bldP spid="4" grpId="0" animBg="1"/>
      <p:bldP spid="5" grpId="0"/>
      <p:bldP spid="7" grpId="0"/>
      <p:bldP spid="9" grpId="0"/>
      <p:bldP spid="21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6642100" y="5450896"/>
                <a:ext cx="53467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200" dirty="0">
                    <a:solidFill>
                      <a:srgbClr val="000000"/>
                    </a:solidFill>
                  </a:rPr>
                  <a:t>predict “ y = 1“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altLang="ru-RU" sz="2200" dirty="0" smtClean="0">
                    <a:solidFill>
                      <a:srgbClr val="000000"/>
                    </a:solidFill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/>
                  <a:t> 0 </a:t>
                </a:r>
                <a:r>
                  <a:rPr lang="en-US" altLang="ru-RU" sz="2200" dirty="0" smtClean="0">
                    <a:solidFill>
                      <a:srgbClr val="000000"/>
                    </a:solidFill>
                  </a:rPr>
                  <a:t> </a:t>
                </a:r>
                <a:endParaRPr lang="en-US" altLang="ru-RU" sz="2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2100" y="5450896"/>
                <a:ext cx="5346700" cy="430887"/>
              </a:xfrm>
              <a:prstGeom prst="rect">
                <a:avLst/>
              </a:prstGeom>
              <a:blipFill>
                <a:blip r:embed="rId3"/>
                <a:stretch>
                  <a:fillRect l="-1482" t="-9859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2" name="TextBox 19"/>
          <p:cNvSpPr txBox="1">
            <a:spLocks noChangeArrowheads="1"/>
          </p:cNvSpPr>
          <p:nvPr/>
        </p:nvSpPr>
        <p:spPr bwMode="auto">
          <a:xfrm>
            <a:off x="508000" y="381000"/>
            <a:ext cx="721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Logistic regression cost function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7633" y="4851400"/>
            <a:ext cx="721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67" y="5115985"/>
            <a:ext cx="203200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24563" y="1183217"/>
                <a:ext cx="8829607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3" y="1183217"/>
                <a:ext cx="8829607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460001" y="2790805"/>
            <a:ext cx="21891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19542" y="2882432"/>
                <a:ext cx="24742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42" y="2882432"/>
                <a:ext cx="2474267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08000" y="3682480"/>
            <a:ext cx="10310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Goal</a:t>
            </a:r>
            <a:r>
              <a:rPr lang="en-US" alt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870751" y="3713258"/>
                <a:ext cx="34089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m</a:t>
                </a:r>
                <a:r>
                  <a:rPr lang="en-US" sz="2400" b="0" dirty="0" smtClean="0"/>
                  <a:t>in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751" y="3713258"/>
                <a:ext cx="3408908" cy="461665"/>
              </a:xfrm>
              <a:prstGeom prst="rect">
                <a:avLst/>
              </a:prstGeom>
              <a:blipFill>
                <a:blip r:embed="rId7"/>
                <a:stretch>
                  <a:fillRect l="-28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073084" y="4036423"/>
            <a:ext cx="9559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19542" y="5530490"/>
                <a:ext cx="215328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42" y="5530490"/>
                <a:ext cx="2153282" cy="645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5939366" y="6165961"/>
                <a:ext cx="594783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200" dirty="0" smtClean="0">
                    <a:solidFill>
                      <a:srgbClr val="000000"/>
                    </a:solidFill>
                  </a:rPr>
                  <a:t>           predict “ y = 0“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ru-RU" sz="2200" dirty="0" smtClean="0">
                    <a:solidFill>
                      <a:srgbClr val="000000"/>
                    </a:solidFill>
                  </a:rPr>
                  <a:t> 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200" dirty="0"/>
                  <a:t> 0 </a:t>
                </a:r>
                <a:endParaRPr lang="en-US" altLang="ru-RU" sz="2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9366" y="6165961"/>
                <a:ext cx="5947834" cy="430887"/>
              </a:xfrm>
              <a:prstGeom prst="rect">
                <a:avLst/>
              </a:prstGeom>
              <a:blipFill>
                <a:blip r:embed="rId9"/>
                <a:stretch>
                  <a:fillRect t="-8451" r="-307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445713" y="2790805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-Medi"/>
              </a:rPr>
              <a:t>cross-entropy loss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7323" y="3321383"/>
            <a:ext cx="2548005" cy="5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322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2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67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az-Latn-AZ" b="1" u="sng" dirty="0"/>
              <a:t>Supervised</a:t>
            </a:r>
            <a:r>
              <a:rPr lang="az-Latn-AZ" b="1" dirty="0"/>
              <a:t> machine learning: Learn to predict </a:t>
            </a:r>
            <a:r>
              <a:rPr lang="az-Latn-AZ" b="1" u="sng" dirty="0"/>
              <a:t>target values</a:t>
            </a:r>
            <a:r>
              <a:rPr lang="az-Latn-AZ" b="1" dirty="0"/>
              <a:t> from labelled data/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az-Latn-AZ" b="1" dirty="0"/>
              <a:t>Classification (target values are discrete classes)</a:t>
            </a:r>
            <a:endParaRPr lang="en-US" dirty="0"/>
          </a:p>
          <a:p>
            <a:pPr>
              <a:defRPr/>
            </a:pPr>
            <a:r>
              <a:rPr lang="az-Latn-AZ" b="1" dirty="0"/>
              <a:t>Regression (target values are continuous values)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altLang="ru-RU" b="1" dirty="0"/>
              <a:t>Given</a:t>
            </a:r>
            <a:r>
              <a:rPr lang="en-US" altLang="ru-RU" dirty="0"/>
              <a:t> examples of a function </a:t>
            </a:r>
            <a:r>
              <a:rPr lang="en-US" altLang="ru-RU" i="1" dirty="0"/>
              <a:t>(X, F(X))</a:t>
            </a:r>
          </a:p>
          <a:p>
            <a:pPr>
              <a:defRPr/>
            </a:pPr>
            <a:r>
              <a:rPr lang="en-US" altLang="ru-RU" b="1" dirty="0"/>
              <a:t>Predict</a:t>
            </a:r>
            <a:r>
              <a:rPr lang="en-US" altLang="ru-RU" dirty="0"/>
              <a:t> function</a:t>
            </a:r>
            <a:r>
              <a:rPr lang="en-US" altLang="ru-RU" i="1" dirty="0"/>
              <a:t> F(X) </a:t>
            </a:r>
            <a:r>
              <a:rPr lang="en-US" altLang="ru-RU" dirty="0"/>
              <a:t>for new examples</a:t>
            </a:r>
            <a:r>
              <a:rPr lang="en-US" altLang="ru-RU" i="1" dirty="0"/>
              <a:t> X</a:t>
            </a:r>
          </a:p>
          <a:p>
            <a:pPr lvl="1">
              <a:defRPr/>
            </a:pPr>
            <a:r>
              <a:rPr lang="en-US" altLang="ru-RU" dirty="0"/>
              <a:t>Discrete </a:t>
            </a:r>
            <a:r>
              <a:rPr lang="en-US" altLang="ru-RU" i="1" dirty="0"/>
              <a:t>F(X)</a:t>
            </a:r>
            <a:r>
              <a:rPr lang="en-US" altLang="ru-RU" dirty="0"/>
              <a:t>: Classification</a:t>
            </a:r>
          </a:p>
          <a:p>
            <a:pPr lvl="1">
              <a:defRPr/>
            </a:pPr>
            <a:r>
              <a:rPr lang="en-US" altLang="ru-RU" dirty="0"/>
              <a:t>Continuous </a:t>
            </a:r>
            <a:r>
              <a:rPr lang="en-US" altLang="ru-RU" i="1" dirty="0"/>
              <a:t>F(X)</a:t>
            </a:r>
            <a:r>
              <a:rPr lang="en-US" altLang="ru-RU" dirty="0"/>
              <a:t>: Regression</a:t>
            </a:r>
          </a:p>
          <a:p>
            <a:pPr lvl="1">
              <a:defRPr/>
            </a:pPr>
            <a:r>
              <a:rPr lang="en-US" altLang="ru-RU" i="1" dirty="0"/>
              <a:t>F(X)</a:t>
            </a:r>
            <a:r>
              <a:rPr lang="en-US" altLang="ru-RU" dirty="0"/>
              <a:t> = Probability(</a:t>
            </a:r>
            <a:r>
              <a:rPr lang="en-US" altLang="ru-RU" i="1" dirty="0"/>
              <a:t>X</a:t>
            </a:r>
            <a:r>
              <a:rPr lang="en-US" altLang="ru-RU" dirty="0"/>
              <a:t>): Probability estimation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Box 19"/>
          <p:cNvSpPr txBox="1">
            <a:spLocks noChangeArrowheads="1"/>
          </p:cNvSpPr>
          <p:nvPr/>
        </p:nvSpPr>
        <p:spPr bwMode="auto">
          <a:xfrm>
            <a:off x="507999" y="381000"/>
            <a:ext cx="105791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ru-RU" b="1" dirty="0" smtClean="0"/>
              <a:t>Intuition of Logistic </a:t>
            </a:r>
            <a:r>
              <a:rPr lang="en-US" altLang="ru-RU" b="1" dirty="0"/>
              <a:t>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3565" y="852029"/>
                <a:ext cx="8829607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65" y="852029"/>
                <a:ext cx="8829607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3565" y="3290646"/>
                <a:ext cx="5471418" cy="869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ru-RU" sz="2200" dirty="0" smtClean="0"/>
                  <a:t>If y = 1: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Loss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ru-RU" sz="2200" dirty="0" smtClean="0"/>
              </a:p>
              <a:p>
                <a:pPr>
                  <a:spcBef>
                    <a:spcPct val="0"/>
                  </a:spcBef>
                </a:pPr>
                <a:r>
                  <a:rPr lang="en-US" altLang="ru-RU" sz="2200" dirty="0"/>
                  <a:t>	</a:t>
                </a:r>
                <a:r>
                  <a:rPr lang="en-US" altLang="ru-RU" sz="2200" dirty="0" smtClean="0"/>
                  <a:t>           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ru-RU" sz="2200" dirty="0" smtClean="0"/>
                  <a:t>  then Loss=0</a:t>
                </a:r>
                <a:endParaRPr lang="en-US" altLang="ru-RU" sz="2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65" y="3290646"/>
                <a:ext cx="5471418" cy="869597"/>
              </a:xfrm>
              <a:prstGeom prst="rect">
                <a:avLst/>
              </a:prstGeom>
              <a:blipFill>
                <a:blip r:embed="rId3"/>
                <a:stretch>
                  <a:fillRect l="-1448" t="-704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84002" y="2165228"/>
                <a:ext cx="8000332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=−[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02" y="2165228"/>
                <a:ext cx="8000332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05482" y="5356725"/>
                <a:ext cx="5471418" cy="869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ru-RU" sz="2200" dirty="0" smtClean="0"/>
                  <a:t>If y = 0: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Loss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 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ru-RU" sz="2200" dirty="0" smtClean="0"/>
              </a:p>
              <a:p>
                <a:pPr>
                  <a:spcBef>
                    <a:spcPct val="0"/>
                  </a:spcBef>
                </a:pPr>
                <a:r>
                  <a:rPr lang="en-US" altLang="ru-RU" sz="2200" dirty="0"/>
                  <a:t>	</a:t>
                </a:r>
                <a:r>
                  <a:rPr lang="en-US" altLang="ru-RU" sz="2200" dirty="0" smtClean="0"/>
                  <a:t>           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sz="2200" dirty="0" smtClean="0"/>
                  <a:t>  then Loss=0</a:t>
                </a:r>
                <a:endParaRPr lang="en-US" altLang="ru-RU" sz="2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82" y="5356725"/>
                <a:ext cx="5471418" cy="869597"/>
              </a:xfrm>
              <a:prstGeom prst="rect">
                <a:avLst/>
              </a:prstGeom>
              <a:blipFill>
                <a:blip r:embed="rId5"/>
                <a:stretch>
                  <a:fillRect l="-1449" t="-704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EE9A15-1A85-4F19-B100-6BA2C9460E11}"/>
              </a:ext>
            </a:extLst>
          </p:cNvPr>
          <p:cNvCxnSpPr/>
          <p:nvPr/>
        </p:nvCxnSpPr>
        <p:spPr>
          <a:xfrm flipH="1" flipV="1">
            <a:off x="8412693" y="2779255"/>
            <a:ext cx="39030" cy="18844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C83547-1F38-4328-A6A1-4E5D83C36757}"/>
              </a:ext>
            </a:extLst>
          </p:cNvPr>
          <p:cNvCxnSpPr/>
          <p:nvPr/>
        </p:nvCxnSpPr>
        <p:spPr>
          <a:xfrm>
            <a:off x="8469887" y="4689175"/>
            <a:ext cx="2617214" cy="623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997F00-1FEE-42DC-9981-23C7050878F2}"/>
              </a:ext>
            </a:extLst>
          </p:cNvPr>
          <p:cNvCxnSpPr/>
          <p:nvPr/>
        </p:nvCxnSpPr>
        <p:spPr>
          <a:xfrm>
            <a:off x="10579101" y="4562056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375901" y="4797008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172450" y="4728214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0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C085A58-7A39-4158-AD59-79B1BCA0F107}"/>
              </a:ext>
            </a:extLst>
          </p:cNvPr>
          <p:cNvSpPr/>
          <p:nvPr/>
        </p:nvSpPr>
        <p:spPr>
          <a:xfrm rot="205065">
            <a:off x="8548425" y="2998060"/>
            <a:ext cx="2009145" cy="1599842"/>
          </a:xfrm>
          <a:custGeom>
            <a:avLst/>
            <a:gdLst>
              <a:gd name="connsiteX0" fmla="*/ 0 w 1984647"/>
              <a:gd name="connsiteY0" fmla="*/ 0 h 1672992"/>
              <a:gd name="connsiteX1" fmla="*/ 467360 w 1984647"/>
              <a:gd name="connsiteY1" fmla="*/ 1463040 h 1672992"/>
              <a:gd name="connsiteX2" fmla="*/ 1940560 w 1984647"/>
              <a:gd name="connsiteY2" fmla="*/ 1656080 h 167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4647" h="1672992">
                <a:moveTo>
                  <a:pt x="0" y="0"/>
                </a:moveTo>
                <a:cubicBezTo>
                  <a:pt x="71966" y="593513"/>
                  <a:pt x="143933" y="1187027"/>
                  <a:pt x="467360" y="1463040"/>
                </a:cubicBezTo>
                <a:cubicBezTo>
                  <a:pt x="790787" y="1739053"/>
                  <a:pt x="2255520" y="1667933"/>
                  <a:pt x="1940560" y="165608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82760" y="6509944"/>
                <a:ext cx="839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760" y="6509944"/>
                <a:ext cx="8395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04400" y="2736394"/>
                <a:ext cx="703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00" y="2736394"/>
                <a:ext cx="7039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091171" y="3009469"/>
            <a:ext cx="1080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400" dirty="0"/>
              <a:t>If y = </a:t>
            </a:r>
            <a:r>
              <a:rPr lang="en-US" altLang="ru-RU" sz="2400" dirty="0" smtClean="0"/>
              <a:t>1 </a:t>
            </a:r>
            <a:endParaRPr lang="en-US" sz="2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06D78A-8DF6-4FA3-B505-BD6E22FF00B6}"/>
              </a:ext>
            </a:extLst>
          </p:cNvPr>
          <p:cNvCxnSpPr/>
          <p:nvPr/>
        </p:nvCxnSpPr>
        <p:spPr>
          <a:xfrm flipH="1" flipV="1">
            <a:off x="5801963" y="4285868"/>
            <a:ext cx="2117" cy="2269068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FE6D4B-6015-493D-A36F-EB098223D151}"/>
              </a:ext>
            </a:extLst>
          </p:cNvPr>
          <p:cNvCxnSpPr/>
          <p:nvPr/>
        </p:nvCxnSpPr>
        <p:spPr>
          <a:xfrm>
            <a:off x="5497163" y="6425819"/>
            <a:ext cx="2711451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6173258" y="4612319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/>
              <a:t>If y = 0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7745898" y="6414855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/>
              <a:t>1</a:t>
            </a:r>
          </a:p>
        </p:txBody>
      </p:sp>
      <p:sp>
        <p:nvSpPr>
          <p:cNvPr id="40" name="TextBox 24"/>
          <p:cNvSpPr txBox="1">
            <a:spLocks noChangeArrowheads="1"/>
          </p:cNvSpPr>
          <p:nvPr/>
        </p:nvSpPr>
        <p:spPr bwMode="auto">
          <a:xfrm>
            <a:off x="5598763" y="6478736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0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558F797-3876-4C99-9693-82F73C29286A}"/>
              </a:ext>
            </a:extLst>
          </p:cNvPr>
          <p:cNvSpPr/>
          <p:nvPr/>
        </p:nvSpPr>
        <p:spPr>
          <a:xfrm>
            <a:off x="5801963" y="4459435"/>
            <a:ext cx="1862488" cy="1898651"/>
          </a:xfrm>
          <a:custGeom>
            <a:avLst/>
            <a:gdLst>
              <a:gd name="connsiteX0" fmla="*/ 0 w 3413760"/>
              <a:gd name="connsiteY0" fmla="*/ 3027680 h 3027680"/>
              <a:gd name="connsiteX1" fmla="*/ 2814320 w 3413760"/>
              <a:gd name="connsiteY1" fmla="*/ 2326640 h 3027680"/>
              <a:gd name="connsiteX2" fmla="*/ 3413760 w 3413760"/>
              <a:gd name="connsiteY2" fmla="*/ 0 h 30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3760" h="3027680">
                <a:moveTo>
                  <a:pt x="0" y="3027680"/>
                </a:moveTo>
                <a:cubicBezTo>
                  <a:pt x="1122680" y="2929466"/>
                  <a:pt x="2245360" y="2831253"/>
                  <a:pt x="2814320" y="2326640"/>
                </a:cubicBezTo>
                <a:cubicBezTo>
                  <a:pt x="3383280" y="1822027"/>
                  <a:pt x="3352800" y="389467"/>
                  <a:pt x="341376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1879D4-486F-49E0-BCAD-03E4301F7B32}"/>
              </a:ext>
            </a:extLst>
          </p:cNvPr>
          <p:cNvCxnSpPr/>
          <p:nvPr/>
        </p:nvCxnSpPr>
        <p:spPr>
          <a:xfrm flipV="1">
            <a:off x="7872063" y="6012625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ECBFC0-2E43-44E8-890E-B1A2178D10CD}"/>
              </a:ext>
            </a:extLst>
          </p:cNvPr>
          <p:cNvCxnSpPr/>
          <p:nvPr/>
        </p:nvCxnSpPr>
        <p:spPr>
          <a:xfrm flipV="1">
            <a:off x="7872063" y="5525792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75A0A4-0333-4ABB-8671-00E4096D8679}"/>
              </a:ext>
            </a:extLst>
          </p:cNvPr>
          <p:cNvCxnSpPr/>
          <p:nvPr/>
        </p:nvCxnSpPr>
        <p:spPr>
          <a:xfrm flipV="1">
            <a:off x="7872063" y="5079175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8F62A-F265-4639-B4B9-696299A813B7}"/>
              </a:ext>
            </a:extLst>
          </p:cNvPr>
          <p:cNvCxnSpPr/>
          <p:nvPr/>
        </p:nvCxnSpPr>
        <p:spPr>
          <a:xfrm flipV="1">
            <a:off x="7872063" y="4600808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43010"/>
              <p:cNvSpPr/>
              <p:nvPr/>
            </p:nvSpPr>
            <p:spPr>
              <a:xfrm>
                <a:off x="4916381" y="4359740"/>
                <a:ext cx="703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011" name="Rectangle 430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81" y="4359740"/>
                <a:ext cx="7039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764524" y="4872138"/>
                <a:ext cx="839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524" y="4872138"/>
                <a:ext cx="8395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0357197" y="1398686"/>
            <a:ext cx="1597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ru-RU" b="1" dirty="0" smtClean="0"/>
              <a:t>Why negative?</a:t>
            </a:r>
            <a:endParaRPr lang="en-US" altLang="ru-RU" b="1" dirty="0"/>
          </a:p>
        </p:txBody>
      </p:sp>
    </p:spTree>
    <p:extLst>
      <p:ext uri="{BB962C8B-B14F-4D97-AF65-F5344CB8AC3E}">
        <p14:creationId xmlns:p14="http://schemas.microsoft.com/office/powerpoint/2010/main" val="32594292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  <p:bldP spid="20" grpId="0"/>
      <p:bldP spid="28" grpId="0"/>
      <p:bldP spid="29" grpId="0"/>
      <p:bldP spid="30" grpId="0" animBg="1"/>
      <p:bldP spid="5" grpId="0"/>
      <p:bldP spid="6" grpId="0"/>
      <p:bldP spid="7" grpId="0"/>
      <p:bldP spid="37" grpId="0"/>
      <p:bldP spid="39" grpId="0"/>
      <p:bldP spid="40" grpId="0"/>
      <p:bldP spid="41" grpId="0" animBg="1"/>
      <p:bldP spid="43011" grpId="0"/>
      <p:bldP spid="69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9"/>
          <p:cNvSpPr txBox="1">
            <a:spLocks noChangeArrowheads="1"/>
          </p:cNvSpPr>
          <p:nvPr/>
        </p:nvSpPr>
        <p:spPr bwMode="auto">
          <a:xfrm>
            <a:off x="508000" y="381001"/>
            <a:ext cx="721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Gradient Descent</a:t>
            </a:r>
          </a:p>
        </p:txBody>
      </p:sp>
      <p:pic>
        <p:nvPicPr>
          <p:cNvPr id="44040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5671552"/>
            <a:ext cx="146051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24563" y="1183217"/>
                <a:ext cx="8829607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63" y="1183217"/>
                <a:ext cx="8829607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1043399" y="2565625"/>
            <a:ext cx="10310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Goal</a:t>
            </a:r>
            <a:r>
              <a:rPr lang="en-US" alt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10451" y="2565625"/>
                <a:ext cx="34089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m</a:t>
                </a:r>
                <a:r>
                  <a:rPr lang="en-US" sz="2400" b="0" dirty="0" smtClean="0"/>
                  <a:t>in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451" y="2565625"/>
                <a:ext cx="3408908" cy="461665"/>
              </a:xfrm>
              <a:prstGeom prst="rect">
                <a:avLst/>
              </a:prstGeom>
              <a:blipFill>
                <a:blip r:embed="rId5"/>
                <a:stretch>
                  <a:fillRect l="-28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212784" y="2888790"/>
            <a:ext cx="9559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33306" y="3167192"/>
            <a:ext cx="106649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000" dirty="0" smtClean="0"/>
              <a:t>Gradient descent:</a:t>
            </a:r>
          </a:p>
          <a:p>
            <a:pPr>
              <a:spcBef>
                <a:spcPct val="0"/>
              </a:spcBef>
            </a:pPr>
            <a:r>
              <a:rPr lang="en-US" altLang="en-US" sz="3000" dirty="0"/>
              <a:t> </a:t>
            </a:r>
            <a:r>
              <a:rPr lang="en-US" altLang="en-US" sz="3000" dirty="0" smtClean="0"/>
              <a:t>            Repeat                   </a:t>
            </a:r>
            <a:endParaRPr lang="en-US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522763" y="5156110"/>
                <a:ext cx="312027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ru-RU" dirty="0"/>
                  <a:t>(simultaneously update all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ru-RU" dirty="0"/>
                  <a:t> )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63" y="5156110"/>
                <a:ext cx="3120278" cy="391646"/>
              </a:xfrm>
              <a:prstGeom prst="rect">
                <a:avLst/>
              </a:prstGeom>
              <a:blipFill>
                <a:blip r:embed="rId6"/>
                <a:stretch>
                  <a:fillRect l="-1563" t="-7813" r="-781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489759" y="5916555"/>
                <a:ext cx="215328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759" y="5916555"/>
                <a:ext cx="2153282" cy="645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5"/>
              <p:cNvSpPr txBox="1">
                <a:spLocks/>
              </p:cNvSpPr>
              <p:nvPr/>
            </p:nvSpPr>
            <p:spPr>
              <a:xfrm>
                <a:off x="3099397" y="4728825"/>
                <a:ext cx="5332806" cy="999761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z="2400" dirty="0" smtClean="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97" y="4728825"/>
                <a:ext cx="5332806" cy="999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7700" y="5994902"/>
            <a:ext cx="1023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/>
              <a:t>Algorithm looks identical to linear regression!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12571" y="3915013"/>
                <a:ext cx="3318857" cy="720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71" y="3915013"/>
                <a:ext cx="3318857" cy="7205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7495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" grpId="0"/>
      <p:bldP spid="18" grpId="0"/>
      <p:bldP spid="19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4103" y="850108"/>
                <a:ext cx="10786993" cy="5411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ru-RU" sz="2200" b="1" dirty="0" smtClean="0"/>
                  <a:t>Question: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ru-RU" sz="2200" dirty="0" smtClean="0"/>
                  <a:t>Suppose you are running gradient descent to fit a logistic regression model with parameter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ru-RU" sz="2200" dirty="0" smtClean="0"/>
                  <a:t>. Which of the following is a reasonable way to make sure the learning </a:t>
                </a:r>
                <a:r>
                  <a:rPr lang="el-GR" altLang="ru-RU" sz="2200" dirty="0" smtClean="0"/>
                  <a:t>α</a:t>
                </a:r>
                <a:r>
                  <a:rPr lang="en-US" altLang="ru-RU" sz="2200" dirty="0" smtClean="0"/>
                  <a:t> is set properly and that  gradient descent is running correctly?</a:t>
                </a:r>
              </a:p>
              <a:p>
                <a:pPr>
                  <a:spcBef>
                    <a:spcPct val="0"/>
                  </a:spcBef>
                </a:pPr>
                <a:endParaRPr lang="en-US" altLang="ru-RU" sz="2200" dirty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r>
                  <a:rPr lang="en-US" altLang="ru-RU" sz="2200" dirty="0" smtClean="0"/>
                  <a:t>Plot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ru-RU" sz="2200" dirty="0" smtClean="0"/>
                  <a:t> as a function of the number of iterations and make sure J(w)</a:t>
                </a:r>
                <a:r>
                  <a:rPr lang="en-US" altLang="ru-RU" sz="2200" dirty="0"/>
                  <a:t> </a:t>
                </a:r>
                <a:r>
                  <a:rPr lang="en-US" altLang="ru-RU" sz="2200" dirty="0" smtClean="0"/>
                  <a:t>is decreasing on every iteration</a:t>
                </a:r>
              </a:p>
              <a:p>
                <a:pPr>
                  <a:spcBef>
                    <a:spcPct val="0"/>
                  </a:spcBef>
                </a:pPr>
                <a:endParaRPr lang="en-US" altLang="ru-RU" sz="2200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r>
                  <a:rPr lang="en-US" altLang="ru-RU" sz="2200" dirty="0" smtClean="0"/>
                  <a:t>Plot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ru-RU" sz="2200" dirty="0" smtClean="0"/>
                  <a:t> as a function of the number of iterations and make sure J(w) is decreasing on every iteration.</a:t>
                </a:r>
              </a:p>
              <a:p>
                <a:pPr>
                  <a:spcBef>
                    <a:spcPct val="0"/>
                  </a:spcBef>
                </a:pPr>
                <a:endParaRPr lang="en-US" altLang="ru-RU" sz="2200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r>
                  <a:rPr lang="en-US" altLang="ru-RU" sz="2200" dirty="0" smtClean="0"/>
                  <a:t>Plot J(w) as a function of w and make sure it is decreasing on every iteration.</a:t>
                </a:r>
              </a:p>
              <a:p>
                <a:pPr>
                  <a:spcBef>
                    <a:spcPct val="0"/>
                  </a:spcBef>
                </a:pPr>
                <a:endParaRPr lang="en-US" altLang="ru-RU" sz="2200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r>
                  <a:rPr lang="en-US" altLang="ru-RU" sz="2200" dirty="0" smtClean="0"/>
                  <a:t>Plot J(w) as a function of w and make sure it is convex.</a:t>
                </a:r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endParaRPr lang="en-US" altLang="ru-RU" sz="220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3" y="850108"/>
                <a:ext cx="10786993" cy="5411353"/>
              </a:xfrm>
              <a:prstGeom prst="rect">
                <a:avLst/>
              </a:prstGeom>
              <a:blipFill>
                <a:blip r:embed="rId2"/>
                <a:stretch>
                  <a:fillRect l="-734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0760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4103" y="850108"/>
                <a:ext cx="10786993" cy="5411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ru-RU" sz="2200" b="1" dirty="0" smtClean="0"/>
                  <a:t>Question: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ru-RU" sz="2200" dirty="0" smtClean="0"/>
                  <a:t>Suppose you are running gradient descent to fit a logistic regression model with parameter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ru-RU" sz="2200" dirty="0" smtClean="0"/>
                  <a:t>. Which of the following is a reasonable way to make sure the learning </a:t>
                </a:r>
                <a:r>
                  <a:rPr lang="el-GR" altLang="ru-RU" sz="2200" dirty="0" smtClean="0"/>
                  <a:t>α</a:t>
                </a:r>
                <a:r>
                  <a:rPr lang="en-US" altLang="ru-RU" sz="2200" dirty="0" smtClean="0"/>
                  <a:t> is set properly and that  gradient descent is running correctly?</a:t>
                </a:r>
              </a:p>
              <a:p>
                <a:pPr>
                  <a:spcBef>
                    <a:spcPct val="0"/>
                  </a:spcBef>
                </a:pPr>
                <a:endParaRPr lang="en-US" altLang="ru-RU" sz="2200" dirty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r>
                  <a:rPr lang="en-US" altLang="ru-RU" sz="2200" dirty="0" smtClean="0"/>
                  <a:t>Plot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ru-RU" sz="2200" dirty="0" smtClean="0"/>
                  <a:t> as a function of the number of iterations and make sure J(w)</a:t>
                </a:r>
                <a:r>
                  <a:rPr lang="en-US" altLang="ru-RU" sz="2200" dirty="0"/>
                  <a:t> </a:t>
                </a:r>
                <a:r>
                  <a:rPr lang="en-US" altLang="ru-RU" sz="2200" dirty="0" smtClean="0"/>
                  <a:t>is decreasing on every iteration</a:t>
                </a:r>
              </a:p>
              <a:p>
                <a:pPr>
                  <a:spcBef>
                    <a:spcPct val="0"/>
                  </a:spcBef>
                </a:pPr>
                <a:endParaRPr lang="en-US" altLang="ru-RU" sz="2200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r>
                  <a:rPr lang="en-US" altLang="ru-RU" sz="2200" b="1" dirty="0" smtClean="0"/>
                  <a:t>Plot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ru-RU" sz="2200" b="1" dirty="0" smtClean="0"/>
                  <a:t> as a function of the number of iterations and make sure J(w) is decreasing on every iteration.</a:t>
                </a:r>
              </a:p>
              <a:p>
                <a:pPr>
                  <a:spcBef>
                    <a:spcPct val="0"/>
                  </a:spcBef>
                </a:pPr>
                <a:endParaRPr lang="en-US" altLang="ru-RU" sz="2200" b="1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r>
                  <a:rPr lang="en-US" altLang="ru-RU" sz="2200" dirty="0" smtClean="0"/>
                  <a:t>Plot J(w) as a function of w and make sure it is decreasing on every iteration.</a:t>
                </a:r>
              </a:p>
              <a:p>
                <a:pPr>
                  <a:spcBef>
                    <a:spcPct val="0"/>
                  </a:spcBef>
                </a:pPr>
                <a:endParaRPr lang="en-US" altLang="ru-RU" sz="2200" dirty="0" smtClean="0"/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r>
                  <a:rPr lang="en-US" altLang="ru-RU" sz="2200" dirty="0" smtClean="0"/>
                  <a:t>Plot J(w) as a function of w and make sure it is convex.</a:t>
                </a:r>
              </a:p>
              <a:p>
                <a:pPr marL="457200" indent="-457200">
                  <a:spcBef>
                    <a:spcPct val="0"/>
                  </a:spcBef>
                  <a:buAutoNum type="alphaUcParenR"/>
                </a:pPr>
                <a:endParaRPr lang="en-US" altLang="ru-RU" sz="220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3" y="850108"/>
                <a:ext cx="10786993" cy="5411353"/>
              </a:xfrm>
              <a:prstGeom prst="rect">
                <a:avLst/>
              </a:prstGeom>
              <a:blipFill>
                <a:blip r:embed="rId2"/>
                <a:stretch>
                  <a:fillRect l="-734" t="-676" r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506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A7879F8-917E-4637-9D80-475D2D25A114}"/>
              </a:ext>
            </a:extLst>
          </p:cNvPr>
          <p:cNvSpPr txBox="1">
            <a:spLocks/>
          </p:cNvSpPr>
          <p:nvPr/>
        </p:nvSpPr>
        <p:spPr>
          <a:xfrm>
            <a:off x="876300" y="963084"/>
            <a:ext cx="8128000" cy="1905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 Regression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F48C23-1680-4069-9E08-9DC7A4285FDF}"/>
              </a:ext>
            </a:extLst>
          </p:cNvPr>
          <p:cNvCxnSpPr/>
          <p:nvPr/>
        </p:nvCxnSpPr>
        <p:spPr>
          <a:xfrm>
            <a:off x="984251" y="2702984"/>
            <a:ext cx="7042149" cy="27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EEDDD51-4399-4271-B7BA-42835D6A90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06500" y="3858684"/>
            <a:ext cx="9944100" cy="9144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</a:p>
        </p:txBody>
      </p:sp>
    </p:spTree>
    <p:extLst>
      <p:ext uri="{BB962C8B-B14F-4D97-AF65-F5344CB8AC3E}">
        <p14:creationId xmlns:p14="http://schemas.microsoft.com/office/powerpoint/2010/main" val="15484699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508000" y="381001"/>
            <a:ext cx="721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Multiclass classification</a:t>
            </a:r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508000" y="1085851"/>
            <a:ext cx="975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Email </a:t>
            </a:r>
            <a:r>
              <a:rPr lang="en-US" altLang="ru-RU" dirty="0" err="1"/>
              <a:t>foldering</a:t>
            </a:r>
            <a:r>
              <a:rPr lang="en-US" altLang="ru-RU" dirty="0"/>
              <a:t>/tagging: Work, Friends, Family, Hobby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8000" y="2819401"/>
            <a:ext cx="975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Medical diagrams: Not ill, Cold, Flu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12233" y="4648201"/>
            <a:ext cx="975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Weather: Sunny, Cloudy, Rain, Snow</a:t>
            </a:r>
          </a:p>
        </p:txBody>
      </p:sp>
    </p:spTree>
    <p:extLst>
      <p:ext uri="{BB962C8B-B14F-4D97-AF65-F5344CB8AC3E}">
        <p14:creationId xmlns:p14="http://schemas.microsoft.com/office/powerpoint/2010/main" val="6450612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17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13"/>
          <p:cNvGrpSpPr>
            <a:grpSpLocks/>
          </p:cNvGrpSpPr>
          <p:nvPr/>
        </p:nvGrpSpPr>
        <p:grpSpPr bwMode="auto">
          <a:xfrm>
            <a:off x="753534" y="1862667"/>
            <a:ext cx="4694767" cy="4255428"/>
            <a:chOff x="2057400" y="971550"/>
            <a:chExt cx="4386544" cy="397576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3E90B48-61A0-4AB8-B3FC-DCE409A9B60D}"/>
                </a:ext>
              </a:extLst>
            </p:cNvPr>
            <p:cNvSpPr/>
            <p:nvPr/>
          </p:nvSpPr>
          <p:spPr>
            <a:xfrm>
              <a:off x="3184690" y="2992618"/>
              <a:ext cx="296655" cy="298612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2F508E2-CF4A-4D8E-8100-FB6FBA469360}"/>
                </a:ext>
              </a:extLst>
            </p:cNvPr>
            <p:cNvSpPr/>
            <p:nvPr/>
          </p:nvSpPr>
          <p:spPr>
            <a:xfrm>
              <a:off x="3868975" y="2945156"/>
              <a:ext cx="298634" cy="296634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E685E1-6E0B-4ABF-8AE7-C42AAB4E2793}"/>
                </a:ext>
              </a:extLst>
            </p:cNvPr>
            <p:cNvSpPr/>
            <p:nvPr/>
          </p:nvSpPr>
          <p:spPr>
            <a:xfrm>
              <a:off x="3572320" y="3380220"/>
              <a:ext cx="296655" cy="296634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251EC9-C542-47BB-BF06-337FC286A8EE}"/>
                </a:ext>
              </a:extLst>
            </p:cNvPr>
            <p:cNvSpPr/>
            <p:nvPr/>
          </p:nvSpPr>
          <p:spPr>
            <a:xfrm>
              <a:off x="3483324" y="2640612"/>
              <a:ext cx="298632" cy="296634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89ABEAE9-8975-41C6-9B56-F9F1B6DC63F3}"/>
                </a:ext>
              </a:extLst>
            </p:cNvPr>
            <p:cNvSpPr/>
            <p:nvPr/>
          </p:nvSpPr>
          <p:spPr>
            <a:xfrm rot="2734294">
              <a:off x="5003203" y="2204545"/>
              <a:ext cx="389580" cy="3915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279231D4-A6D7-4D6C-B98A-500DAB2FF855}"/>
                </a:ext>
              </a:extLst>
            </p:cNvPr>
            <p:cNvSpPr/>
            <p:nvPr/>
          </p:nvSpPr>
          <p:spPr>
            <a:xfrm rot="2734294">
              <a:off x="5128786" y="1396712"/>
              <a:ext cx="389579" cy="38960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E5C51F1-F6F8-4F01-986C-A9806F8ACFF4}"/>
                </a:ext>
              </a:extLst>
            </p:cNvPr>
            <p:cNvSpPr/>
            <p:nvPr/>
          </p:nvSpPr>
          <p:spPr>
            <a:xfrm rot="2734294">
              <a:off x="5680565" y="1895058"/>
              <a:ext cx="389579" cy="389608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8C6E6CB2-7729-4BE9-A83C-86EE65E78BC7}"/>
                </a:ext>
              </a:extLst>
            </p:cNvPr>
            <p:cNvSpPr/>
            <p:nvPr/>
          </p:nvSpPr>
          <p:spPr>
            <a:xfrm rot="2734294">
              <a:off x="5109997" y="1868361"/>
              <a:ext cx="391557" cy="389608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51229" name="TextBox 9"/>
            <p:cNvSpPr txBox="1">
              <a:spLocks noChangeArrowheads="1"/>
            </p:cNvSpPr>
            <p:nvPr/>
          </p:nvSpPr>
          <p:spPr bwMode="auto">
            <a:xfrm>
              <a:off x="4459400" y="4324350"/>
              <a:ext cx="517028" cy="622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3733"/>
                <a:t>x</a:t>
              </a:r>
              <a:r>
                <a:rPr lang="en-US" altLang="ru-RU" sz="3733" baseline="-25000"/>
                <a:t>1</a:t>
              </a:r>
            </a:p>
          </p:txBody>
        </p:sp>
        <p:sp>
          <p:nvSpPr>
            <p:cNvPr id="51230" name="TextBox 10"/>
            <p:cNvSpPr txBox="1">
              <a:spLocks noChangeArrowheads="1"/>
            </p:cNvSpPr>
            <p:nvPr/>
          </p:nvSpPr>
          <p:spPr bwMode="auto">
            <a:xfrm>
              <a:off x="2057400" y="2153803"/>
              <a:ext cx="517028" cy="622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3733"/>
                <a:t>x</a:t>
              </a:r>
              <a:r>
                <a:rPr lang="en-US" altLang="ru-RU" sz="3733" baseline="-25000"/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49B21-E601-411C-92EA-0283D46363DD}"/>
                </a:ext>
              </a:extLst>
            </p:cNvPr>
            <p:cNvCxnSpPr/>
            <p:nvPr/>
          </p:nvCxnSpPr>
          <p:spPr>
            <a:xfrm flipV="1">
              <a:off x="2733774" y="971550"/>
              <a:ext cx="0" cy="348841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BD2907-C4F8-43C6-91BE-3BAD7AB48A9A}"/>
                </a:ext>
              </a:extLst>
            </p:cNvPr>
            <p:cNvCxnSpPr/>
            <p:nvPr/>
          </p:nvCxnSpPr>
          <p:spPr>
            <a:xfrm>
              <a:off x="2543915" y="4191020"/>
              <a:ext cx="390002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>
            <a:extLst>
              <a:ext uri="{FF2B5EF4-FFF2-40B4-BE49-F238E27FC236}">
                <a16:creationId xmlns:a16="http://schemas.microsoft.com/office/drawing/2014/main" id="{8E400AFF-F3F1-408A-AD89-B427009F2CA7}"/>
              </a:ext>
            </a:extLst>
          </p:cNvPr>
          <p:cNvSpPr/>
          <p:nvPr/>
        </p:nvSpPr>
        <p:spPr>
          <a:xfrm rot="2734294">
            <a:off x="9000067" y="3727451"/>
            <a:ext cx="419100" cy="4191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2B74296D-8B20-4A03-8728-BE8A500DB3BB}"/>
              </a:ext>
            </a:extLst>
          </p:cNvPr>
          <p:cNvSpPr/>
          <p:nvPr/>
        </p:nvSpPr>
        <p:spPr>
          <a:xfrm rot="2734294">
            <a:off x="8959851" y="2810934"/>
            <a:ext cx="419100" cy="4191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368A416A-5B70-452D-95F0-74B547FA5C2C}"/>
              </a:ext>
            </a:extLst>
          </p:cNvPr>
          <p:cNvSpPr/>
          <p:nvPr/>
        </p:nvSpPr>
        <p:spPr>
          <a:xfrm rot="2734294">
            <a:off x="9417051" y="3175001"/>
            <a:ext cx="419100" cy="4191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FA3348DC-1B41-4EFF-AC7A-3FFA9EFF0F96}"/>
              </a:ext>
            </a:extLst>
          </p:cNvPr>
          <p:cNvSpPr/>
          <p:nvPr/>
        </p:nvSpPr>
        <p:spPr>
          <a:xfrm rot="2734294">
            <a:off x="9565218" y="2493434"/>
            <a:ext cx="419100" cy="4191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566152" y="5452533"/>
            <a:ext cx="553357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/>
              <a:t>x</a:t>
            </a:r>
            <a:r>
              <a:rPr lang="en-US" altLang="ru-RU" sz="3733" baseline="-25000"/>
              <a:t>1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994401" y="3128433"/>
            <a:ext cx="553357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/>
              <a:t>x</a:t>
            </a:r>
            <a:r>
              <a:rPr lang="en-US" altLang="ru-RU" sz="3733" baseline="-2500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6D4C68-94D8-4D07-BE24-41B58782C073}"/>
              </a:ext>
            </a:extLst>
          </p:cNvPr>
          <p:cNvCxnSpPr/>
          <p:nvPr/>
        </p:nvCxnSpPr>
        <p:spPr>
          <a:xfrm flipV="1">
            <a:off x="6718300" y="1862667"/>
            <a:ext cx="0" cy="37338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07561F-0DA5-41AF-9719-BB60FAE694D2}"/>
              </a:ext>
            </a:extLst>
          </p:cNvPr>
          <p:cNvCxnSpPr/>
          <p:nvPr/>
        </p:nvCxnSpPr>
        <p:spPr>
          <a:xfrm>
            <a:off x="6515100" y="5308600"/>
            <a:ext cx="41761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>
            <a:extLst>
              <a:ext uri="{FF2B5EF4-FFF2-40B4-BE49-F238E27FC236}">
                <a16:creationId xmlns:a16="http://schemas.microsoft.com/office/drawing/2014/main" id="{5DA3D4E2-98A9-4687-B147-25DD407A4B37}"/>
              </a:ext>
            </a:extLst>
          </p:cNvPr>
          <p:cNvSpPr/>
          <p:nvPr/>
        </p:nvSpPr>
        <p:spPr>
          <a:xfrm rot="2734294">
            <a:off x="10009718" y="3054351"/>
            <a:ext cx="416983" cy="41698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349AD-19AF-4895-8994-6867C4C101E6}"/>
              </a:ext>
            </a:extLst>
          </p:cNvPr>
          <p:cNvSpPr/>
          <p:nvPr/>
        </p:nvSpPr>
        <p:spPr>
          <a:xfrm>
            <a:off x="8047567" y="4114800"/>
            <a:ext cx="311151" cy="35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29FB4A-E9D8-42AD-9820-08138AB95FD3}"/>
              </a:ext>
            </a:extLst>
          </p:cNvPr>
          <p:cNvSpPr/>
          <p:nvPr/>
        </p:nvSpPr>
        <p:spPr>
          <a:xfrm>
            <a:off x="8106833" y="4618567"/>
            <a:ext cx="313267" cy="35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DEF61-9718-41CD-8520-B99BE262546B}"/>
              </a:ext>
            </a:extLst>
          </p:cNvPr>
          <p:cNvSpPr/>
          <p:nvPr/>
        </p:nvSpPr>
        <p:spPr>
          <a:xfrm>
            <a:off x="8566151" y="4440767"/>
            <a:ext cx="313267" cy="35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BA15B-72B1-4D76-BEE1-6108ED04FC6F}"/>
              </a:ext>
            </a:extLst>
          </p:cNvPr>
          <p:cNvSpPr/>
          <p:nvPr/>
        </p:nvSpPr>
        <p:spPr>
          <a:xfrm>
            <a:off x="7592484" y="4421717"/>
            <a:ext cx="313267" cy="355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F51D43F-92E5-4411-A35A-E716DE7F79EB}"/>
              </a:ext>
            </a:extLst>
          </p:cNvPr>
          <p:cNvSpPr/>
          <p:nvPr/>
        </p:nvSpPr>
        <p:spPr>
          <a:xfrm>
            <a:off x="7713134" y="2357967"/>
            <a:ext cx="474133" cy="42545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19AF96A-B1AE-4A7D-9BB0-858AB919AE62}"/>
              </a:ext>
            </a:extLst>
          </p:cNvPr>
          <p:cNvSpPr/>
          <p:nvPr/>
        </p:nvSpPr>
        <p:spPr>
          <a:xfrm>
            <a:off x="7294034" y="2844800"/>
            <a:ext cx="474133" cy="423333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899D9082-4E76-4B53-8807-15FFF27A181F}"/>
              </a:ext>
            </a:extLst>
          </p:cNvPr>
          <p:cNvSpPr/>
          <p:nvPr/>
        </p:nvSpPr>
        <p:spPr>
          <a:xfrm>
            <a:off x="7869767" y="2965452"/>
            <a:ext cx="474133" cy="42544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1219" name="TextBox 35"/>
          <p:cNvSpPr txBox="1">
            <a:spLocks noChangeArrowheads="1"/>
          </p:cNvSpPr>
          <p:nvPr/>
        </p:nvSpPr>
        <p:spPr bwMode="auto">
          <a:xfrm>
            <a:off x="1001184" y="996951"/>
            <a:ext cx="43412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Binary classification: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26717" y="996951"/>
            <a:ext cx="43412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Multi-class classification:</a:t>
            </a:r>
          </a:p>
        </p:txBody>
      </p:sp>
    </p:spTree>
    <p:extLst>
      <p:ext uri="{BB962C8B-B14F-4D97-AF65-F5344CB8AC3E}">
        <p14:creationId xmlns:p14="http://schemas.microsoft.com/office/powerpoint/2010/main" val="29875258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>
            <a:extLst>
              <a:ext uri="{FF2B5EF4-FFF2-40B4-BE49-F238E27FC236}">
                <a16:creationId xmlns:a16="http://schemas.microsoft.com/office/drawing/2014/main" id="{20F6E736-60FE-430D-BB1E-7C9516531D32}"/>
              </a:ext>
            </a:extLst>
          </p:cNvPr>
          <p:cNvSpPr/>
          <p:nvPr/>
        </p:nvSpPr>
        <p:spPr>
          <a:xfrm rot="2734294">
            <a:off x="3244852" y="2639485"/>
            <a:ext cx="323849" cy="3238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C4F4B19-F4C3-4C3F-B42D-8938ACBF106B}"/>
              </a:ext>
            </a:extLst>
          </p:cNvPr>
          <p:cNvSpPr/>
          <p:nvPr/>
        </p:nvSpPr>
        <p:spPr>
          <a:xfrm rot="2734294">
            <a:off x="3214159" y="1929342"/>
            <a:ext cx="323851" cy="32596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B267E0E6-107E-4B52-BFB5-5B2CC6A94F5D}"/>
              </a:ext>
            </a:extLst>
          </p:cNvPr>
          <p:cNvSpPr/>
          <p:nvPr/>
        </p:nvSpPr>
        <p:spPr>
          <a:xfrm rot="2734294">
            <a:off x="3568701" y="2211917"/>
            <a:ext cx="323849" cy="32385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49D3BE3-A21D-476C-BDB9-2B314FA02DD0}"/>
              </a:ext>
            </a:extLst>
          </p:cNvPr>
          <p:cNvSpPr/>
          <p:nvPr/>
        </p:nvSpPr>
        <p:spPr>
          <a:xfrm rot="2734294">
            <a:off x="3683001" y="1682751"/>
            <a:ext cx="323849" cy="32385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2230" name="TextBox 23"/>
          <p:cNvSpPr txBox="1">
            <a:spLocks noChangeArrowheads="1"/>
          </p:cNvSpPr>
          <p:nvPr/>
        </p:nvSpPr>
        <p:spPr bwMode="auto">
          <a:xfrm>
            <a:off x="2908300" y="3977217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/>
              <a:t>x</a:t>
            </a:r>
            <a:r>
              <a:rPr lang="en-US" altLang="ru-RU" sz="2667" baseline="-25000"/>
              <a:t>1</a:t>
            </a:r>
          </a:p>
        </p:txBody>
      </p:sp>
      <p:sp>
        <p:nvSpPr>
          <p:cNvPr id="52231" name="TextBox 24"/>
          <p:cNvSpPr txBox="1">
            <a:spLocks noChangeArrowheads="1"/>
          </p:cNvSpPr>
          <p:nvPr/>
        </p:nvSpPr>
        <p:spPr bwMode="auto">
          <a:xfrm>
            <a:off x="914400" y="2175933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/>
              <a:t>x</a:t>
            </a:r>
            <a:r>
              <a:rPr lang="en-US" altLang="ru-RU" sz="2667" baseline="-2500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2C56F-2585-486B-B720-352C7E245869}"/>
              </a:ext>
            </a:extLst>
          </p:cNvPr>
          <p:cNvCxnSpPr/>
          <p:nvPr/>
        </p:nvCxnSpPr>
        <p:spPr>
          <a:xfrm flipV="1">
            <a:off x="1475317" y="1193801"/>
            <a:ext cx="0" cy="28934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4EFFDC-DFD9-4B6F-8887-29E7C57C71B3}"/>
              </a:ext>
            </a:extLst>
          </p:cNvPr>
          <p:cNvCxnSpPr/>
          <p:nvPr/>
        </p:nvCxnSpPr>
        <p:spPr>
          <a:xfrm>
            <a:off x="1318685" y="3867151"/>
            <a:ext cx="3236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>
            <a:extLst>
              <a:ext uri="{FF2B5EF4-FFF2-40B4-BE49-F238E27FC236}">
                <a16:creationId xmlns:a16="http://schemas.microsoft.com/office/drawing/2014/main" id="{E6F00EAA-8D7C-49ED-B615-CDE28B0EDE26}"/>
              </a:ext>
            </a:extLst>
          </p:cNvPr>
          <p:cNvSpPr/>
          <p:nvPr/>
        </p:nvSpPr>
        <p:spPr>
          <a:xfrm rot="2734294">
            <a:off x="4028017" y="2116668"/>
            <a:ext cx="323851" cy="3238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5B5ABD-7C26-4676-8BA3-F2F020615782}"/>
              </a:ext>
            </a:extLst>
          </p:cNvPr>
          <p:cNvSpPr/>
          <p:nvPr/>
        </p:nvSpPr>
        <p:spPr>
          <a:xfrm>
            <a:off x="2506134" y="2940051"/>
            <a:ext cx="241300" cy="2772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E56D06-F667-4C7C-A3A7-7660BD410880}"/>
              </a:ext>
            </a:extLst>
          </p:cNvPr>
          <p:cNvSpPr/>
          <p:nvPr/>
        </p:nvSpPr>
        <p:spPr>
          <a:xfrm>
            <a:off x="2550584" y="3329517"/>
            <a:ext cx="243416" cy="2772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6A5A6D-4AE3-4A47-8E9D-7041C4523407}"/>
              </a:ext>
            </a:extLst>
          </p:cNvPr>
          <p:cNvSpPr/>
          <p:nvPr/>
        </p:nvSpPr>
        <p:spPr>
          <a:xfrm>
            <a:off x="2908301" y="3191934"/>
            <a:ext cx="241300" cy="2772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2FFA91-CE12-434F-B00F-862AE69EC0E0}"/>
              </a:ext>
            </a:extLst>
          </p:cNvPr>
          <p:cNvSpPr/>
          <p:nvPr/>
        </p:nvSpPr>
        <p:spPr>
          <a:xfrm>
            <a:off x="2154767" y="3177117"/>
            <a:ext cx="241300" cy="2772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D3786F-5B77-4C31-A3E4-2EA35218AF9A}"/>
              </a:ext>
            </a:extLst>
          </p:cNvPr>
          <p:cNvSpPr/>
          <p:nvPr/>
        </p:nvSpPr>
        <p:spPr>
          <a:xfrm>
            <a:off x="2245785" y="1579034"/>
            <a:ext cx="368300" cy="328084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1ABCF36-07A9-4714-98C7-3E35E31D42C3}"/>
              </a:ext>
            </a:extLst>
          </p:cNvPr>
          <p:cNvSpPr/>
          <p:nvPr/>
        </p:nvSpPr>
        <p:spPr>
          <a:xfrm>
            <a:off x="1921933" y="1955801"/>
            <a:ext cx="366184" cy="328084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CDA91C0-F956-4376-B3A4-F23D4CF25BC2}"/>
              </a:ext>
            </a:extLst>
          </p:cNvPr>
          <p:cNvSpPr/>
          <p:nvPr/>
        </p:nvSpPr>
        <p:spPr>
          <a:xfrm>
            <a:off x="2368551" y="2048933"/>
            <a:ext cx="366183" cy="330200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2242" name="TextBox 37"/>
          <p:cNvSpPr txBox="1">
            <a:spLocks noChangeArrowheads="1"/>
          </p:cNvSpPr>
          <p:nvPr/>
        </p:nvSpPr>
        <p:spPr bwMode="auto">
          <a:xfrm>
            <a:off x="508001" y="381000"/>
            <a:ext cx="43412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One-vs-all (one-vs-rest):</a:t>
            </a:r>
          </a:p>
        </p:txBody>
      </p:sp>
      <p:sp>
        <p:nvSpPr>
          <p:cNvPr id="52243" name="TextBox 38"/>
          <p:cNvSpPr txBox="1">
            <a:spLocks noChangeArrowheads="1"/>
          </p:cNvSpPr>
          <p:nvPr/>
        </p:nvSpPr>
        <p:spPr bwMode="auto">
          <a:xfrm>
            <a:off x="1206501" y="4476751"/>
            <a:ext cx="32236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Class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Class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Class 3: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A151AE7-F5DD-43D9-943A-E569BF9C1C84}"/>
              </a:ext>
            </a:extLst>
          </p:cNvPr>
          <p:cNvSpPr/>
          <p:nvPr/>
        </p:nvSpPr>
        <p:spPr>
          <a:xfrm>
            <a:off x="2707218" y="4597401"/>
            <a:ext cx="366183" cy="328084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8D134A25-47E5-4A8D-B97E-F08BB78285B6}"/>
              </a:ext>
            </a:extLst>
          </p:cNvPr>
          <p:cNvSpPr/>
          <p:nvPr/>
        </p:nvSpPr>
        <p:spPr>
          <a:xfrm rot="2734294">
            <a:off x="2722033" y="5592233"/>
            <a:ext cx="323851" cy="32385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112783-8993-4F4E-AFA3-5C5E69A0EEC1}"/>
              </a:ext>
            </a:extLst>
          </p:cNvPr>
          <p:cNvSpPr/>
          <p:nvPr/>
        </p:nvSpPr>
        <p:spPr>
          <a:xfrm>
            <a:off x="2770717" y="5124451"/>
            <a:ext cx="243416" cy="275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71656"/>
            <a:ext cx="1477433" cy="32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9986433" y="1722967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/>
              <a:t>x</a:t>
            </a:r>
            <a:r>
              <a:rPr lang="en-US" altLang="ru-RU" sz="2667" baseline="-25000"/>
              <a:t>1</a:t>
            </a:r>
          </a:p>
        </p:txBody>
      </p:sp>
      <p:sp>
        <p:nvSpPr>
          <p:cNvPr id="151" name="TextBox 150"/>
          <p:cNvSpPr txBox="1">
            <a:spLocks noChangeArrowheads="1"/>
          </p:cNvSpPr>
          <p:nvPr/>
        </p:nvSpPr>
        <p:spPr bwMode="auto">
          <a:xfrm>
            <a:off x="7518400" y="211667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/>
              <a:t>x</a:t>
            </a:r>
            <a:r>
              <a:rPr lang="en-US" altLang="ru-RU" sz="2667" baseline="-25000"/>
              <a:t>2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61CC709-F5A5-4EC6-9D1A-E06D21305D01}"/>
              </a:ext>
            </a:extLst>
          </p:cNvPr>
          <p:cNvCxnSpPr/>
          <p:nvPr/>
        </p:nvCxnSpPr>
        <p:spPr>
          <a:xfrm flipV="1">
            <a:off x="8028517" y="222252"/>
            <a:ext cx="0" cy="18330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27D852E-8FC1-4C5F-B71D-59FFC9EA6977}"/>
              </a:ext>
            </a:extLst>
          </p:cNvPr>
          <p:cNvCxnSpPr/>
          <p:nvPr/>
        </p:nvCxnSpPr>
        <p:spPr>
          <a:xfrm>
            <a:off x="7929034" y="1913467"/>
            <a:ext cx="204893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1042175B-B77E-47C1-82EB-A0801947B161}"/>
              </a:ext>
            </a:extLst>
          </p:cNvPr>
          <p:cNvSpPr/>
          <p:nvPr/>
        </p:nvSpPr>
        <p:spPr>
          <a:xfrm>
            <a:off x="8515352" y="465668"/>
            <a:ext cx="232833" cy="20743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40B4FD2B-D311-4605-AC59-15B4DC87248B}"/>
              </a:ext>
            </a:extLst>
          </p:cNvPr>
          <p:cNvSpPr/>
          <p:nvPr/>
        </p:nvSpPr>
        <p:spPr>
          <a:xfrm>
            <a:off x="8310034" y="704852"/>
            <a:ext cx="232833" cy="20743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72C064D3-1174-4EC5-936B-9F0709574592}"/>
              </a:ext>
            </a:extLst>
          </p:cNvPr>
          <p:cNvSpPr/>
          <p:nvPr/>
        </p:nvSpPr>
        <p:spPr>
          <a:xfrm>
            <a:off x="8593668" y="764118"/>
            <a:ext cx="232833" cy="20743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1A11AA2-3E60-4B04-95B0-A0E25A8EAD30}"/>
              </a:ext>
            </a:extLst>
          </p:cNvPr>
          <p:cNvSpPr/>
          <p:nvPr/>
        </p:nvSpPr>
        <p:spPr>
          <a:xfrm>
            <a:off x="9114367" y="690034"/>
            <a:ext cx="205317" cy="20531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A0E0229-37F1-402A-AA8A-BBA9FF6441CE}"/>
              </a:ext>
            </a:extLst>
          </p:cNvPr>
          <p:cNvSpPr/>
          <p:nvPr/>
        </p:nvSpPr>
        <p:spPr>
          <a:xfrm>
            <a:off x="9423400" y="533400"/>
            <a:ext cx="205317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3C2E83C-0870-4542-A7D5-B460366FDE5F}"/>
              </a:ext>
            </a:extLst>
          </p:cNvPr>
          <p:cNvSpPr/>
          <p:nvPr/>
        </p:nvSpPr>
        <p:spPr>
          <a:xfrm>
            <a:off x="9351434" y="867833"/>
            <a:ext cx="205317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38EFACD-5A12-4F22-8210-3366E7A5D945}"/>
              </a:ext>
            </a:extLst>
          </p:cNvPr>
          <p:cNvSpPr/>
          <p:nvPr/>
        </p:nvSpPr>
        <p:spPr>
          <a:xfrm>
            <a:off x="9156700" y="1138767"/>
            <a:ext cx="205317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264444D-6C50-4D5D-A6E2-09653D6D47DF}"/>
              </a:ext>
            </a:extLst>
          </p:cNvPr>
          <p:cNvSpPr/>
          <p:nvPr/>
        </p:nvSpPr>
        <p:spPr>
          <a:xfrm>
            <a:off x="9645651" y="810684"/>
            <a:ext cx="205316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02C3DA0-DDC5-46AF-8032-13FD338182B0}"/>
              </a:ext>
            </a:extLst>
          </p:cNvPr>
          <p:cNvSpPr/>
          <p:nvPr/>
        </p:nvSpPr>
        <p:spPr>
          <a:xfrm>
            <a:off x="8659284" y="1286934"/>
            <a:ext cx="203200" cy="20531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59B10294-8CCD-4C15-88B8-EDF284C6A304}"/>
              </a:ext>
            </a:extLst>
          </p:cNvPr>
          <p:cNvSpPr/>
          <p:nvPr/>
        </p:nvSpPr>
        <p:spPr>
          <a:xfrm>
            <a:off x="8424333" y="1462618"/>
            <a:ext cx="203200" cy="205316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EABFC4D-130E-470E-9908-2FD90C1DA614}"/>
              </a:ext>
            </a:extLst>
          </p:cNvPr>
          <p:cNvSpPr/>
          <p:nvPr/>
        </p:nvSpPr>
        <p:spPr>
          <a:xfrm>
            <a:off x="8678334" y="1564217"/>
            <a:ext cx="205317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25F75D1-1E15-4A1B-B3AA-436BF09DAAC6}"/>
              </a:ext>
            </a:extLst>
          </p:cNvPr>
          <p:cNvSpPr/>
          <p:nvPr/>
        </p:nvSpPr>
        <p:spPr>
          <a:xfrm>
            <a:off x="8932334" y="1468967"/>
            <a:ext cx="205317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CC035C0-7191-4817-893B-D4D230625430}"/>
              </a:ext>
            </a:extLst>
          </p:cNvPr>
          <p:cNvCxnSpPr/>
          <p:nvPr/>
        </p:nvCxnSpPr>
        <p:spPr>
          <a:xfrm flipV="1">
            <a:off x="5001685" y="1339851"/>
            <a:ext cx="2095500" cy="709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10026651" y="3826933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/>
              <a:t>x</a:t>
            </a:r>
            <a:r>
              <a:rPr lang="en-US" altLang="ru-RU" sz="2667" baseline="-25000"/>
              <a:t>1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7444317" y="2152651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/>
              <a:t>x</a:t>
            </a:r>
            <a:r>
              <a:rPr lang="en-US" altLang="ru-RU" sz="2667" baseline="-25000"/>
              <a:t>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EBD053B-9FAB-4504-9E9E-ACD431BF310C}"/>
              </a:ext>
            </a:extLst>
          </p:cNvPr>
          <p:cNvCxnSpPr/>
          <p:nvPr/>
        </p:nvCxnSpPr>
        <p:spPr>
          <a:xfrm flipV="1">
            <a:off x="8036984" y="2243668"/>
            <a:ext cx="0" cy="18330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DA76B7E-A604-4BB4-8A4C-A229C5591D69}"/>
              </a:ext>
            </a:extLst>
          </p:cNvPr>
          <p:cNvCxnSpPr/>
          <p:nvPr/>
        </p:nvCxnSpPr>
        <p:spPr>
          <a:xfrm>
            <a:off x="7937500" y="3937000"/>
            <a:ext cx="204893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604C463-17FB-40B2-8715-D39C934BFA04}"/>
              </a:ext>
            </a:extLst>
          </p:cNvPr>
          <p:cNvSpPr/>
          <p:nvPr/>
        </p:nvSpPr>
        <p:spPr>
          <a:xfrm>
            <a:off x="8688917" y="3350685"/>
            <a:ext cx="152400" cy="17356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7FA412-13D9-4937-B6BC-2AF599EC1B28}"/>
              </a:ext>
            </a:extLst>
          </p:cNvPr>
          <p:cNvSpPr/>
          <p:nvPr/>
        </p:nvSpPr>
        <p:spPr>
          <a:xfrm>
            <a:off x="8718551" y="3596217"/>
            <a:ext cx="152400" cy="1756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DFE4E80-1166-4ADA-A2CB-98C060CDBCD8}"/>
              </a:ext>
            </a:extLst>
          </p:cNvPr>
          <p:cNvSpPr/>
          <p:nvPr/>
        </p:nvSpPr>
        <p:spPr>
          <a:xfrm>
            <a:off x="8942918" y="3509434"/>
            <a:ext cx="154516" cy="1756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3FBA8D7-7D4E-4C7B-A722-FB5F272A2123}"/>
              </a:ext>
            </a:extLst>
          </p:cNvPr>
          <p:cNvSpPr/>
          <p:nvPr/>
        </p:nvSpPr>
        <p:spPr>
          <a:xfrm>
            <a:off x="8466667" y="3500967"/>
            <a:ext cx="152400" cy="17356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F0BCB3B-A692-4D91-8FBE-54553DB11315}"/>
              </a:ext>
            </a:extLst>
          </p:cNvPr>
          <p:cNvSpPr/>
          <p:nvPr/>
        </p:nvSpPr>
        <p:spPr>
          <a:xfrm>
            <a:off x="8322733" y="2743200"/>
            <a:ext cx="203200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0E1A318-112B-40C1-A6BD-DE6E0FDD92A4}"/>
              </a:ext>
            </a:extLst>
          </p:cNvPr>
          <p:cNvSpPr/>
          <p:nvPr/>
        </p:nvSpPr>
        <p:spPr>
          <a:xfrm>
            <a:off x="8629651" y="2819400"/>
            <a:ext cx="205316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B3B0A15-9C12-4DF9-8CBD-0EDC8CC00011}"/>
              </a:ext>
            </a:extLst>
          </p:cNvPr>
          <p:cNvSpPr/>
          <p:nvPr/>
        </p:nvSpPr>
        <p:spPr>
          <a:xfrm>
            <a:off x="8551333" y="2514600"/>
            <a:ext cx="203200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B977D99D-AF4D-4401-8236-F9925F0DAF41}"/>
              </a:ext>
            </a:extLst>
          </p:cNvPr>
          <p:cNvSpPr/>
          <p:nvPr/>
        </p:nvSpPr>
        <p:spPr>
          <a:xfrm>
            <a:off x="9135533" y="2715685"/>
            <a:ext cx="203200" cy="205316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F4CA333-51F4-4FB4-AEC1-CDB86E8C3D11}"/>
              </a:ext>
            </a:extLst>
          </p:cNvPr>
          <p:cNvSpPr/>
          <p:nvPr/>
        </p:nvSpPr>
        <p:spPr>
          <a:xfrm>
            <a:off x="9444567" y="2559051"/>
            <a:ext cx="205317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43335D0-A5C5-4E1D-A155-BB3B7F3C9F86}"/>
              </a:ext>
            </a:extLst>
          </p:cNvPr>
          <p:cNvSpPr/>
          <p:nvPr/>
        </p:nvSpPr>
        <p:spPr>
          <a:xfrm>
            <a:off x="9372600" y="2893484"/>
            <a:ext cx="203200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2C3384F-6058-4B6E-886E-1B156914400D}"/>
              </a:ext>
            </a:extLst>
          </p:cNvPr>
          <p:cNvSpPr/>
          <p:nvPr/>
        </p:nvSpPr>
        <p:spPr>
          <a:xfrm>
            <a:off x="9177867" y="3164418"/>
            <a:ext cx="203200" cy="205316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A45925A-6E95-4FF8-B04E-9691B2ED8831}"/>
              </a:ext>
            </a:extLst>
          </p:cNvPr>
          <p:cNvSpPr/>
          <p:nvPr/>
        </p:nvSpPr>
        <p:spPr>
          <a:xfrm>
            <a:off x="9666817" y="2836333"/>
            <a:ext cx="203200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33E5F06-1AE9-4776-9D54-856746D0DAC1}"/>
              </a:ext>
            </a:extLst>
          </p:cNvPr>
          <p:cNvCxnSpPr/>
          <p:nvPr/>
        </p:nvCxnSpPr>
        <p:spPr>
          <a:xfrm>
            <a:off x="5001685" y="3134784"/>
            <a:ext cx="209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B6BBB9B5-2585-428C-9CCE-5D4576258DA0}"/>
              </a:ext>
            </a:extLst>
          </p:cNvPr>
          <p:cNvSpPr/>
          <p:nvPr/>
        </p:nvSpPr>
        <p:spPr>
          <a:xfrm>
            <a:off x="8312151" y="4893733"/>
            <a:ext cx="205316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FAA6D5BA-EF7E-472A-9C21-B6C57C267374}"/>
              </a:ext>
            </a:extLst>
          </p:cNvPr>
          <p:cNvSpPr/>
          <p:nvPr/>
        </p:nvSpPr>
        <p:spPr>
          <a:xfrm>
            <a:off x="8619067" y="4969933"/>
            <a:ext cx="205317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5619AAF4-8285-45DC-8C6D-17BFE6B70559}"/>
              </a:ext>
            </a:extLst>
          </p:cNvPr>
          <p:cNvSpPr/>
          <p:nvPr/>
        </p:nvSpPr>
        <p:spPr>
          <a:xfrm>
            <a:off x="8540751" y="4665133"/>
            <a:ext cx="205316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6A58E08-F018-4AE8-9B3E-CD3652BAC94C}"/>
              </a:ext>
            </a:extLst>
          </p:cNvPr>
          <p:cNvSpPr/>
          <p:nvPr/>
        </p:nvSpPr>
        <p:spPr>
          <a:xfrm>
            <a:off x="8667751" y="5463118"/>
            <a:ext cx="205316" cy="205316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7F869DB-A823-4157-AEE3-7C62183C135D}"/>
              </a:ext>
            </a:extLst>
          </p:cNvPr>
          <p:cNvSpPr/>
          <p:nvPr/>
        </p:nvSpPr>
        <p:spPr>
          <a:xfrm>
            <a:off x="8434917" y="5638800"/>
            <a:ext cx="203200" cy="205317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5B60088-34AA-4CBE-AD5C-38B8EBB1E78E}"/>
              </a:ext>
            </a:extLst>
          </p:cNvPr>
          <p:cNvSpPr/>
          <p:nvPr/>
        </p:nvSpPr>
        <p:spPr>
          <a:xfrm>
            <a:off x="8688917" y="5740400"/>
            <a:ext cx="203200" cy="20320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AD1FB52-AA1F-4545-9B16-48FCBD080D72}"/>
              </a:ext>
            </a:extLst>
          </p:cNvPr>
          <p:cNvSpPr/>
          <p:nvPr/>
        </p:nvSpPr>
        <p:spPr>
          <a:xfrm>
            <a:off x="8925985" y="5611285"/>
            <a:ext cx="205316" cy="205316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3" name="Cross 192">
            <a:extLst>
              <a:ext uri="{FF2B5EF4-FFF2-40B4-BE49-F238E27FC236}">
                <a16:creationId xmlns:a16="http://schemas.microsoft.com/office/drawing/2014/main" id="{728244C2-BEEC-4926-ADAE-EC84E975A532}"/>
              </a:ext>
            </a:extLst>
          </p:cNvPr>
          <p:cNvSpPr/>
          <p:nvPr/>
        </p:nvSpPr>
        <p:spPr>
          <a:xfrm rot="2734294">
            <a:off x="9163051" y="5268385"/>
            <a:ext cx="205316" cy="20531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4" name="Cross 193">
            <a:extLst>
              <a:ext uri="{FF2B5EF4-FFF2-40B4-BE49-F238E27FC236}">
                <a16:creationId xmlns:a16="http://schemas.microsoft.com/office/drawing/2014/main" id="{EA284341-E99E-409E-ABD6-A8DE9E84A56B}"/>
              </a:ext>
            </a:extLst>
          </p:cNvPr>
          <p:cNvSpPr/>
          <p:nvPr/>
        </p:nvSpPr>
        <p:spPr>
          <a:xfrm rot="2734294">
            <a:off x="9128125" y="4843992"/>
            <a:ext cx="203200" cy="20531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" name="Cross 194">
            <a:extLst>
              <a:ext uri="{FF2B5EF4-FFF2-40B4-BE49-F238E27FC236}">
                <a16:creationId xmlns:a16="http://schemas.microsoft.com/office/drawing/2014/main" id="{3550EBB6-D1F5-40C5-ABC7-2C90C42E9DDF}"/>
              </a:ext>
            </a:extLst>
          </p:cNvPr>
          <p:cNvSpPr/>
          <p:nvPr/>
        </p:nvSpPr>
        <p:spPr>
          <a:xfrm rot="2734294">
            <a:off x="9351434" y="5022851"/>
            <a:ext cx="205316" cy="20531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6" name="Cross 195">
            <a:extLst>
              <a:ext uri="{FF2B5EF4-FFF2-40B4-BE49-F238E27FC236}">
                <a16:creationId xmlns:a16="http://schemas.microsoft.com/office/drawing/2014/main" id="{02AAD2F7-0EAA-4A76-A6E4-4C1985393CA3}"/>
              </a:ext>
            </a:extLst>
          </p:cNvPr>
          <p:cNvSpPr/>
          <p:nvPr/>
        </p:nvSpPr>
        <p:spPr>
          <a:xfrm rot="2734294">
            <a:off x="9423401" y="4688418"/>
            <a:ext cx="205316" cy="20531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7" name="TextBox 196"/>
          <p:cNvSpPr txBox="1">
            <a:spLocks noChangeArrowheads="1"/>
          </p:cNvSpPr>
          <p:nvPr/>
        </p:nvSpPr>
        <p:spPr bwMode="auto">
          <a:xfrm>
            <a:off x="9956800" y="5992284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/>
              <a:t>x</a:t>
            </a:r>
            <a:r>
              <a:rPr lang="en-US" altLang="ru-RU" sz="2667" baseline="-25000"/>
              <a:t>1</a:t>
            </a:r>
          </a:p>
        </p:txBody>
      </p:sp>
      <p:sp>
        <p:nvSpPr>
          <p:cNvPr id="198" name="TextBox 197"/>
          <p:cNvSpPr txBox="1">
            <a:spLocks noChangeArrowheads="1"/>
          </p:cNvSpPr>
          <p:nvPr/>
        </p:nvSpPr>
        <p:spPr bwMode="auto">
          <a:xfrm>
            <a:off x="7484533" y="4341284"/>
            <a:ext cx="4475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/>
              <a:t>x</a:t>
            </a:r>
            <a:r>
              <a:rPr lang="en-US" altLang="ru-RU" sz="2667" baseline="-25000"/>
              <a:t>2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3AC138F-9A89-4232-8B3E-9CEE66DB15D1}"/>
              </a:ext>
            </a:extLst>
          </p:cNvPr>
          <p:cNvCxnSpPr/>
          <p:nvPr/>
        </p:nvCxnSpPr>
        <p:spPr>
          <a:xfrm flipV="1">
            <a:off x="8026400" y="4377268"/>
            <a:ext cx="0" cy="18330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22848D1-C32C-40AF-8FD5-4E2645280782}"/>
              </a:ext>
            </a:extLst>
          </p:cNvPr>
          <p:cNvCxnSpPr/>
          <p:nvPr/>
        </p:nvCxnSpPr>
        <p:spPr>
          <a:xfrm>
            <a:off x="7926918" y="6070600"/>
            <a:ext cx="204893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>
            <a:extLst>
              <a:ext uri="{FF2B5EF4-FFF2-40B4-BE49-F238E27FC236}">
                <a16:creationId xmlns:a16="http://schemas.microsoft.com/office/drawing/2014/main" id="{C51A32C9-AA7B-4487-9A62-29A2CD8A2897}"/>
              </a:ext>
            </a:extLst>
          </p:cNvPr>
          <p:cNvSpPr/>
          <p:nvPr/>
        </p:nvSpPr>
        <p:spPr>
          <a:xfrm rot="2734294">
            <a:off x="9641418" y="4963585"/>
            <a:ext cx="205316" cy="20531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BE589EC-147A-4FEA-858D-F7A8A7D460C3}"/>
              </a:ext>
            </a:extLst>
          </p:cNvPr>
          <p:cNvCxnSpPr/>
          <p:nvPr/>
        </p:nvCxnSpPr>
        <p:spPr>
          <a:xfrm>
            <a:off x="4978400" y="4233334"/>
            <a:ext cx="2118784" cy="728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2543951" y="6161588"/>
                <a:ext cx="3234860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951" y="6161588"/>
                <a:ext cx="3234860" cy="473591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4520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  <p:bldP spid="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508000" y="381000"/>
            <a:ext cx="72136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b="1"/>
              <a:t>One-vs-all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TextBox 2"/>
              <p:cNvSpPr txBox="1">
                <a:spLocks noChangeArrowheads="1"/>
              </p:cNvSpPr>
              <p:nvPr/>
            </p:nvSpPr>
            <p:spPr bwMode="auto">
              <a:xfrm>
                <a:off x="508000" y="1397000"/>
                <a:ext cx="10972800" cy="1302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3733" dirty="0"/>
                  <a:t>Train a logistic regression </a:t>
                </a:r>
                <a:r>
                  <a:rPr lang="en-US" altLang="ru-RU" sz="3733" dirty="0" smtClean="0"/>
                  <a:t>classifier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ru-RU" sz="3733" dirty="0" smtClean="0"/>
                  <a:t>  for </a:t>
                </a:r>
                <a:r>
                  <a:rPr lang="en-US" altLang="ru-RU" sz="3733" dirty="0"/>
                  <a:t>each </a:t>
                </a:r>
                <a:r>
                  <a:rPr lang="en-US" altLang="ru-RU" sz="3733" dirty="0" smtClean="0"/>
                  <a:t>class </a:t>
                </a:r>
                <a:r>
                  <a:rPr lang="en-US" altLang="ru-RU" sz="3733" i="1" dirty="0" err="1" smtClean="0"/>
                  <a:t>i</a:t>
                </a:r>
                <a:r>
                  <a:rPr lang="en-US" altLang="ru-RU" sz="3733" dirty="0" smtClean="0"/>
                  <a:t> to </a:t>
                </a:r>
                <a:r>
                  <a:rPr lang="en-US" altLang="ru-RU" sz="3733" dirty="0"/>
                  <a:t>predict the probability that </a:t>
                </a:r>
                <a:r>
                  <a:rPr lang="en-US" altLang="ru-RU" sz="3733" i="1" dirty="0" smtClean="0"/>
                  <a:t>y=</a:t>
                </a:r>
                <a:r>
                  <a:rPr lang="en-US" altLang="ru-RU" sz="3733" i="1" dirty="0" err="1" smtClean="0"/>
                  <a:t>i</a:t>
                </a:r>
                <a:r>
                  <a:rPr lang="en-US" altLang="ru-RU" sz="3733" i="1" dirty="0" smtClean="0"/>
                  <a:t> </a:t>
                </a:r>
                <a:r>
                  <a:rPr lang="en-US" altLang="ru-RU" sz="3733" dirty="0" smtClean="0"/>
                  <a:t>.</a:t>
                </a:r>
                <a:endParaRPr lang="en-US" altLang="ru-RU" sz="3733" dirty="0"/>
              </a:p>
            </p:txBody>
          </p:sp>
        </mc:Choice>
        <mc:Fallback xmlns="">
          <p:sp>
            <p:nvSpPr>
              <p:cNvPr id="5325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0" y="1397000"/>
                <a:ext cx="10972800" cy="1302280"/>
              </a:xfrm>
              <a:prstGeom prst="rect">
                <a:avLst/>
              </a:prstGeom>
              <a:blipFill>
                <a:blip r:embed="rId2"/>
                <a:stretch>
                  <a:fillRect l="-1778" t="-2804" b="-177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8000" y="3130551"/>
            <a:ext cx="10109200" cy="124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dirty="0"/>
              <a:t>On a new input  </a:t>
            </a:r>
            <a:r>
              <a:rPr lang="en-US" altLang="ru-RU" sz="3733" i="1" dirty="0" smtClean="0"/>
              <a:t>x </a:t>
            </a:r>
            <a:r>
              <a:rPr lang="en-US" altLang="ru-RU" sz="3733" dirty="0" smtClean="0"/>
              <a:t>, </a:t>
            </a:r>
            <a:r>
              <a:rPr lang="en-US" altLang="ru-RU" sz="3733" dirty="0"/>
              <a:t>to make a prediction, pick the </a:t>
            </a:r>
            <a:r>
              <a:rPr lang="en-US" altLang="ru-RU" sz="3733" dirty="0" smtClean="0"/>
              <a:t>class </a:t>
            </a:r>
            <a:r>
              <a:rPr lang="en-US" altLang="ru-RU" sz="3733" i="1" dirty="0" err="1" smtClean="0"/>
              <a:t>i</a:t>
            </a:r>
            <a:r>
              <a:rPr lang="en-US" altLang="ru-RU" sz="3733" i="1" dirty="0" smtClean="0"/>
              <a:t> </a:t>
            </a:r>
            <a:r>
              <a:rPr lang="en-US" altLang="ru-RU" sz="3733" dirty="0" smtClean="0"/>
              <a:t> </a:t>
            </a:r>
            <a:r>
              <a:rPr lang="en-US" altLang="ru-RU" sz="3733" dirty="0"/>
              <a:t>that </a:t>
            </a:r>
            <a:r>
              <a:rPr lang="en-US" altLang="ru-RU" sz="3733" dirty="0" smtClean="0"/>
              <a:t>maximizes  (Why max?)</a:t>
            </a:r>
            <a:endParaRPr lang="en-US" altLang="ru-RU" sz="373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12437" y="4803059"/>
                <a:ext cx="2116092" cy="721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37" y="4803059"/>
                <a:ext cx="2116092" cy="72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8771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41325"/>
            <a:ext cx="10868399" cy="605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457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491375" y="341181"/>
            <a:ext cx="721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 smtClean="0"/>
              <a:t>Examples:</a:t>
            </a:r>
            <a:endParaRPr lang="en-US" altLang="ru-RU" b="1" dirty="0"/>
          </a:p>
        </p:txBody>
      </p:sp>
      <p:sp>
        <p:nvSpPr>
          <p:cNvPr id="17411" name="TextBox 10"/>
          <p:cNvSpPr txBox="1">
            <a:spLocks noChangeArrowheads="1"/>
          </p:cNvSpPr>
          <p:nvPr/>
        </p:nvSpPr>
        <p:spPr bwMode="auto">
          <a:xfrm>
            <a:off x="167428" y="1310696"/>
            <a:ext cx="9196647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spcBef>
                <a:spcPct val="0"/>
              </a:spcBef>
            </a:pPr>
            <a:r>
              <a:rPr lang="en-US" altLang="ru-RU" sz="2400" dirty="0" smtClean="0"/>
              <a:t>Email: Spam / Not Spam?</a:t>
            </a:r>
          </a:p>
          <a:p>
            <a:pPr marL="1200150" lvl="1" indent="-457200">
              <a:spcBef>
                <a:spcPct val="0"/>
              </a:spcBef>
            </a:pPr>
            <a:r>
              <a:rPr lang="en-US" altLang="ru-RU" sz="2000" dirty="0"/>
              <a:t>Features: sender-domain</a:t>
            </a:r>
            <a:r>
              <a:rPr lang="en-US" altLang="ru-RU" sz="2000" dirty="0" smtClean="0"/>
              <a:t>, length, #images, keywords</a:t>
            </a:r>
          </a:p>
          <a:p>
            <a:pPr marL="1200150" lvl="1" indent="-457200">
              <a:spcBef>
                <a:spcPct val="0"/>
              </a:spcBef>
            </a:pPr>
            <a:r>
              <a:rPr lang="en-US" altLang="ru-RU" sz="2000" dirty="0"/>
              <a:t>Labels: spam or </a:t>
            </a:r>
            <a:r>
              <a:rPr lang="en-US" altLang="ru-RU" sz="2000" dirty="0" smtClean="0"/>
              <a:t>non-spam</a:t>
            </a:r>
          </a:p>
          <a:p>
            <a:pPr lvl="1" indent="0">
              <a:spcBef>
                <a:spcPct val="0"/>
              </a:spcBef>
              <a:buNone/>
            </a:pPr>
            <a:endParaRPr lang="en-US" altLang="ru-RU" sz="2000" dirty="0" smtClean="0"/>
          </a:p>
          <a:p>
            <a:pPr lvl="1" indent="0">
              <a:spcBef>
                <a:spcPct val="0"/>
              </a:spcBef>
              <a:buNone/>
            </a:pPr>
            <a:endParaRPr lang="en-US" altLang="ru-RU" sz="2000" dirty="0"/>
          </a:p>
          <a:p>
            <a:pPr marL="4572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ru-RU" sz="2400" dirty="0"/>
              <a:t>Online Transactions: Fraudulent (Yes / No</a:t>
            </a:r>
            <a:r>
              <a:rPr lang="en-US" altLang="ru-RU" sz="2400" dirty="0" smtClean="0"/>
              <a:t>)?</a:t>
            </a:r>
          </a:p>
          <a:p>
            <a:pPr marL="1200150" lvl="1" indent="-457200">
              <a:spcBef>
                <a:spcPct val="0"/>
              </a:spcBef>
            </a:pPr>
            <a:r>
              <a:rPr lang="en-US" altLang="ru-RU" sz="2000" dirty="0"/>
              <a:t>Features: item, volume, price, shipping</a:t>
            </a:r>
          </a:p>
          <a:p>
            <a:pPr marL="1200150" lvl="1" indent="-457200">
              <a:spcBef>
                <a:spcPct val="0"/>
              </a:spcBef>
            </a:pPr>
            <a:r>
              <a:rPr lang="en-US" altLang="ru-RU" sz="2000" dirty="0"/>
              <a:t>Labels: fraud or </a:t>
            </a:r>
            <a:r>
              <a:rPr lang="en-US" altLang="ru-RU" sz="2000" dirty="0" smtClean="0"/>
              <a:t>OK</a:t>
            </a:r>
          </a:p>
          <a:p>
            <a:pPr marL="1200150" lvl="1" indent="-457200">
              <a:spcBef>
                <a:spcPct val="0"/>
              </a:spcBef>
            </a:pPr>
            <a:endParaRPr lang="en-US" altLang="ru-RU" sz="2000" dirty="0"/>
          </a:p>
          <a:p>
            <a:pPr marL="1200150" lvl="1" indent="-457200">
              <a:spcBef>
                <a:spcPct val="0"/>
              </a:spcBef>
            </a:pPr>
            <a:endParaRPr lang="en-US" altLang="ru-RU" sz="2000" dirty="0"/>
          </a:p>
          <a:p>
            <a:pPr marL="4572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ru-RU" sz="2400" dirty="0"/>
              <a:t>Tumor: Malignant / Benign </a:t>
            </a:r>
            <a:r>
              <a:rPr lang="en-US" altLang="ru-RU" sz="2400" dirty="0" smtClean="0"/>
              <a:t>?</a:t>
            </a:r>
          </a:p>
          <a:p>
            <a:pPr marL="1200150" lvl="1" indent="-457200">
              <a:spcBef>
                <a:spcPct val="0"/>
              </a:spcBef>
            </a:pPr>
            <a:r>
              <a:rPr lang="en-US" altLang="ru-RU" sz="2000" dirty="0"/>
              <a:t>Features: pixels </a:t>
            </a:r>
          </a:p>
          <a:p>
            <a:pPr marL="1200150" lvl="1" indent="-457200">
              <a:spcBef>
                <a:spcPct val="0"/>
              </a:spcBef>
            </a:pPr>
            <a:r>
              <a:rPr lang="en-US" altLang="ru-RU" sz="2000" dirty="0"/>
              <a:t>Labels: benign or malignant tumor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43" y="5973531"/>
            <a:ext cx="1543396" cy="38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46605" y="5801784"/>
            <a:ext cx="751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 0</a:t>
            </a:r>
            <a:r>
              <a:rPr lang="en-US" altLang="ru-RU" sz="1800" dirty="0"/>
              <a:t>: “Negative Class” (e.g., benign tumor)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 </a:t>
            </a:r>
            <a:r>
              <a:rPr lang="en-US" altLang="ru-RU" sz="1800" dirty="0" smtClean="0"/>
              <a:t>1</a:t>
            </a:r>
            <a:r>
              <a:rPr lang="en-US" altLang="ru-RU" sz="1800" dirty="0"/>
              <a:t>: “Positive Class” (e.g., malignant tumor)</a:t>
            </a:r>
          </a:p>
        </p:txBody>
      </p:sp>
      <p:pic>
        <p:nvPicPr>
          <p:cNvPr id="17414" name="Picture 7" descr="Image result for online transaction: fraudulent yes or n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187" y="2405056"/>
            <a:ext cx="204046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9" descr="Image result for email classification spam or h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53" y="510634"/>
            <a:ext cx="407458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63" y="4322684"/>
            <a:ext cx="2922385" cy="147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577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09551"/>
            <a:ext cx="11436349" cy="6314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2269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508000" y="422441"/>
            <a:ext cx="1076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ru-RU" b="1" dirty="0"/>
              <a:t>Optimization </a:t>
            </a:r>
            <a:r>
              <a:rPr lang="en-US" altLang="ru-RU" b="1" dirty="0" smtClean="0"/>
              <a:t>algorithm –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optimization</a:t>
            </a:r>
            <a:endParaRPr lang="en-US" alt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TextBox 2"/>
              <p:cNvSpPr txBox="1">
                <a:spLocks noChangeArrowheads="1"/>
              </p:cNvSpPr>
              <p:nvPr/>
            </p:nvSpPr>
            <p:spPr bwMode="auto">
              <a:xfrm>
                <a:off x="508000" y="984251"/>
                <a:ext cx="7213600" cy="1801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800100" indent="-3429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dirty="0" smtClean="0"/>
                  <a:t>Given w, </a:t>
                </a:r>
                <a:r>
                  <a:rPr lang="en-US" altLang="ru-RU" dirty="0"/>
                  <a:t>we have code that can compute</a:t>
                </a:r>
              </a:p>
              <a:p>
                <a:pPr lvl="1">
                  <a:spcBef>
                    <a:spcPct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ru-RU" sz="3200" dirty="0"/>
                  <a:t> </a:t>
                </a:r>
              </a:p>
              <a:p>
                <a:pPr lvl="1">
                  <a:spcBef>
                    <a:spcPct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ru-RU" sz="3200" dirty="0"/>
              </a:p>
            </p:txBody>
          </p:sp>
        </mc:Choice>
        <mc:Fallback xmlns="">
          <p:sp>
            <p:nvSpPr>
              <p:cNvPr id="5939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0" y="984251"/>
                <a:ext cx="7213600" cy="1801262"/>
              </a:xfrm>
              <a:prstGeom prst="rect">
                <a:avLst/>
              </a:prstGeom>
              <a:blipFill>
                <a:blip r:embed="rId3"/>
                <a:stretch>
                  <a:fillRect l="-2111" t="-43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99" name="TextBox 8"/>
          <p:cNvSpPr txBox="1">
            <a:spLocks noChangeArrowheads="1"/>
          </p:cNvSpPr>
          <p:nvPr/>
        </p:nvSpPr>
        <p:spPr bwMode="auto">
          <a:xfrm>
            <a:off x="3917951" y="2015067"/>
            <a:ext cx="416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(for                             )</a:t>
            </a:r>
          </a:p>
        </p:txBody>
      </p:sp>
      <p:pic>
        <p:nvPicPr>
          <p:cNvPr id="59400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4" y="2173817"/>
            <a:ext cx="2453217" cy="35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1" name="TextBox 12"/>
          <p:cNvSpPr txBox="1">
            <a:spLocks noChangeArrowheads="1"/>
          </p:cNvSpPr>
          <p:nvPr/>
        </p:nvSpPr>
        <p:spPr bwMode="auto">
          <a:xfrm>
            <a:off x="512234" y="3016251"/>
            <a:ext cx="50757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Optimization algorithms: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ru-RU" sz="3200" dirty="0"/>
              <a:t>Gradient descent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1F93E-5D06-47DC-8431-ADA983A06DA6}"/>
              </a:ext>
            </a:extLst>
          </p:cNvPr>
          <p:cNvSpPr txBox="1"/>
          <p:nvPr/>
        </p:nvSpPr>
        <p:spPr>
          <a:xfrm>
            <a:off x="512234" y="3496734"/>
            <a:ext cx="5075767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sz="3200" dirty="0"/>
          </a:p>
          <a:p>
            <a:pPr marL="1066773" lvl="1" indent="-457189">
              <a:buFontTx/>
              <a:buChar char="-"/>
              <a:defRPr/>
            </a:pPr>
            <a:r>
              <a:rPr lang="en-US" sz="3200" dirty="0"/>
              <a:t>Conjugate gradient</a:t>
            </a:r>
          </a:p>
          <a:p>
            <a:pPr marL="1066773" lvl="1" indent="-457189">
              <a:buFontTx/>
              <a:buChar char="-"/>
              <a:defRPr/>
            </a:pPr>
            <a:r>
              <a:rPr lang="en-US" sz="3200" dirty="0"/>
              <a:t>BFGS</a:t>
            </a:r>
          </a:p>
          <a:p>
            <a:pPr marL="1066773" lvl="1" indent="-457189">
              <a:buFontTx/>
              <a:buChar char="-"/>
              <a:defRPr/>
            </a:pPr>
            <a:r>
              <a:rPr lang="en-US" sz="3200" dirty="0"/>
              <a:t>L-BFGS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772D22-85F7-40E3-B098-D26430390BF1}"/>
              </a:ext>
            </a:extLst>
          </p:cNvPr>
          <p:cNvCxnSpPr/>
          <p:nvPr/>
        </p:nvCxnSpPr>
        <p:spPr>
          <a:xfrm>
            <a:off x="5583767" y="3016251"/>
            <a:ext cx="0" cy="3359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791200" y="3016251"/>
            <a:ext cx="6197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Advantages: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ru-RU" sz="3200" dirty="0"/>
              <a:t>No need to manually </a:t>
            </a:r>
            <a:r>
              <a:rPr lang="en-US" altLang="ru-RU" sz="3200" dirty="0" smtClean="0"/>
              <a:t>pick </a:t>
            </a:r>
            <a:r>
              <a:rPr lang="el-GR" altLang="ru-RU" sz="3200" dirty="0" smtClean="0"/>
              <a:t>α</a:t>
            </a:r>
            <a:r>
              <a:rPr lang="en-US" altLang="ru-RU" sz="3200" dirty="0" smtClean="0"/>
              <a:t> </a:t>
            </a:r>
            <a:endParaRPr lang="en-US" altLang="ru-RU" sz="3200" dirty="0"/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ru-RU" sz="3200" dirty="0"/>
              <a:t>Often faster than gradient descent.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Disadvantages: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ru-RU" sz="3200" dirty="0"/>
              <a:t>More complex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dirty="0"/>
          </a:p>
        </p:txBody>
      </p:sp>
      <p:sp>
        <p:nvSpPr>
          <p:cNvPr id="59406" name="Rectangle 1"/>
          <p:cNvSpPr>
            <a:spLocks noChangeArrowheads="1"/>
          </p:cNvSpPr>
          <p:nvPr/>
        </p:nvSpPr>
        <p:spPr bwMode="auto">
          <a:xfrm>
            <a:off x="304801" y="5803901"/>
            <a:ext cx="6889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Linux Libertine"/>
              </a:rPr>
              <a:t>Broyden–Fletcher–Goldfarb–Shanno algorithm</a:t>
            </a:r>
          </a:p>
        </p:txBody>
      </p:sp>
      <p:sp>
        <p:nvSpPr>
          <p:cNvPr id="59407" name="Rectangle 2"/>
          <p:cNvSpPr>
            <a:spLocks noChangeArrowheads="1"/>
          </p:cNvSpPr>
          <p:nvPr/>
        </p:nvSpPr>
        <p:spPr bwMode="auto">
          <a:xfrm>
            <a:off x="268818" y="6330951"/>
            <a:ext cx="7554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222222"/>
                </a:solidFill>
                <a:latin typeface="Arial" panose="020B0604020202020204" pitchFamily="34" charset="0"/>
              </a:rPr>
              <a:t>Limited-memory BFGS</a:t>
            </a:r>
            <a:r>
              <a:rPr lang="en-US" altLang="ru-RU" sz="240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US" altLang="ru-RU" sz="2400" b="1">
                <a:solidFill>
                  <a:srgbClr val="222222"/>
                </a:solidFill>
                <a:latin typeface="Arial" panose="020B0604020202020204" pitchFamily="34" charset="0"/>
              </a:rPr>
              <a:t>L-BFGS</a:t>
            </a:r>
            <a:r>
              <a:rPr lang="en-US" altLang="ru-RU" sz="2400">
                <a:solidFill>
                  <a:srgbClr val="222222"/>
                </a:solidFill>
                <a:latin typeface="Arial" panose="020B0604020202020204" pitchFamily="34" charset="0"/>
              </a:rPr>
              <a:t> or </a:t>
            </a:r>
            <a:r>
              <a:rPr lang="en-US" altLang="ru-RU" sz="2400" b="1">
                <a:solidFill>
                  <a:srgbClr val="222222"/>
                </a:solidFill>
                <a:latin typeface="Arial" panose="020B0604020202020204" pitchFamily="34" charset="0"/>
              </a:rPr>
              <a:t>LM-BFGS</a:t>
            </a:r>
            <a:r>
              <a:rPr lang="en-US" altLang="ru-RU" sz="240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en-US" altLang="ru-RU" sz="2400"/>
          </a:p>
        </p:txBody>
      </p:sp>
    </p:spTree>
    <p:extLst>
      <p:ext uri="{BB962C8B-B14F-4D97-AF65-F5344CB8AC3E}">
        <p14:creationId xmlns:p14="http://schemas.microsoft.com/office/powerpoint/2010/main" val="37096463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/>
      <p:bldP spid="14" grpId="0"/>
      <p:bldP spid="17" grpId="0"/>
      <p:bldP spid="59406" grpId="0"/>
      <p:bldP spid="5940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9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529180"/>
              </p:ext>
            </p:extLst>
          </p:nvPr>
        </p:nvGraphicFramePr>
        <p:xfrm>
          <a:off x="335491" y="1242483"/>
          <a:ext cx="10949517" cy="546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Document" r:id="rId3" imgW="12906115" imgH="5891421" progId="Word.Document.12">
                  <p:embed/>
                </p:oleObj>
              </mc:Choice>
              <mc:Fallback>
                <p:oleObj name="Document" r:id="rId3" imgW="12906115" imgH="5891421" progId="Word.Document.12">
                  <p:embed/>
                  <p:pic>
                    <p:nvPicPr>
                      <p:cNvPr id="60419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91" y="1242483"/>
                        <a:ext cx="10949517" cy="5463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965200" y="610969"/>
            <a:ext cx="9944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Question:   Which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 the following statements are true? Check all that apply.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5080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Объект 2"/>
          <p:cNvGraphicFramePr>
            <a:graphicFrameLocks noChangeAspect="1"/>
          </p:cNvGraphicFramePr>
          <p:nvPr/>
        </p:nvGraphicFramePr>
        <p:xfrm>
          <a:off x="1545167" y="980018"/>
          <a:ext cx="9129184" cy="453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Документ" r:id="rId3" imgW="9710571" imgH="4806470" progId="Word.Document.12">
                  <p:embed/>
                </p:oleObj>
              </mc:Choice>
              <mc:Fallback>
                <p:oleObj name="Документ" r:id="rId3" imgW="9710571" imgH="4806470" progId="Word.Document.12">
                  <p:embed/>
                  <p:pic>
                    <p:nvPicPr>
                      <p:cNvPr id="61442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167" y="980018"/>
                        <a:ext cx="9129184" cy="453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Прямоугольник 3"/>
          <p:cNvSpPr>
            <a:spLocks noChangeArrowheads="1"/>
          </p:cNvSpPr>
          <p:nvPr/>
        </p:nvSpPr>
        <p:spPr bwMode="auto">
          <a:xfrm>
            <a:off x="5016082" y="179918"/>
            <a:ext cx="1531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286111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  <a:r>
              <a:rPr lang="en-US" dirty="0"/>
              <a:t>. Speech and Language Processing. Daniel </a:t>
            </a:r>
            <a:r>
              <a:rPr lang="en-US" dirty="0" err="1"/>
              <a:t>Jurafsky</a:t>
            </a:r>
            <a:r>
              <a:rPr lang="en-US" dirty="0"/>
              <a:t> &amp; James H. Martin. Copyright c 2019. All rights reserved. Draft of October 2, 2019.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://web.stanford.edu/~jurafsky/slp3/5.pdf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and Generative model</a:t>
            </a:r>
          </a:p>
        </p:txBody>
      </p:sp>
      <p:pic>
        <p:nvPicPr>
          <p:cNvPr id="1026" name="Picture 2" descr="https://miro.medium.com/max/500/1*1jV03DHuQeVkdzUKrwmX4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36" y="1919129"/>
            <a:ext cx="4762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64458" y="2925464"/>
            <a:ext cx="2139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Discriminative model ‌models the </a:t>
            </a:r>
            <a:r>
              <a:rPr lang="en-US" b="1" dirty="0"/>
              <a:t>decision boundary between the classes</a:t>
            </a:r>
            <a:r>
              <a:rPr lang="en-US" dirty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080500" y="2919292"/>
            <a:ext cx="2482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Generative Model ‌explicitly models the </a:t>
            </a:r>
            <a:r>
              <a:rPr lang="en-US" b="1" dirty="0"/>
              <a:t>actual distribution of each class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4002" y="5897790"/>
            <a:ext cx="7931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Both of these models were generally used in </a:t>
            </a:r>
            <a:r>
              <a:rPr lang="en-US" b="1" dirty="0"/>
              <a:t>supervised learning</a:t>
            </a:r>
            <a:r>
              <a:rPr lang="en-US" dirty="0"/>
              <a:t> problems.</a:t>
            </a:r>
          </a:p>
        </p:txBody>
      </p:sp>
    </p:spTree>
    <p:extLst>
      <p:ext uri="{BB962C8B-B14F-4D97-AF65-F5344CB8AC3E}">
        <p14:creationId xmlns:p14="http://schemas.microsoft.com/office/powerpoint/2010/main" val="4675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</a:t>
            </a:r>
            <a:r>
              <a:rPr lang="en-US" b="1" dirty="0" smtClean="0"/>
              <a:t>Math: </a:t>
            </a:r>
            <a:r>
              <a:rPr lang="en-US" dirty="0"/>
              <a:t>Discriminative and Generative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classifiers involve estimating f: X -&gt; Y, or P(Y|X</a:t>
            </a:r>
            <a:r>
              <a:rPr lang="en-US" dirty="0" smtClean="0"/>
              <a:t>)</a:t>
            </a:r>
          </a:p>
          <a:p>
            <a:r>
              <a:rPr lang="en-US" b="1" dirty="0"/>
              <a:t>Generative </a:t>
            </a:r>
            <a:r>
              <a:rPr lang="en-US" b="1" dirty="0" smtClean="0"/>
              <a:t>classifiers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some functional form for </a:t>
            </a:r>
            <a:r>
              <a:rPr lang="en-US" b="1" dirty="0"/>
              <a:t>P(Y), </a:t>
            </a:r>
            <a:r>
              <a:rPr lang="en-US" b="1" dirty="0" smtClean="0"/>
              <a:t>P(X|Y)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/>
              <a:t>parameters of </a:t>
            </a:r>
            <a:r>
              <a:rPr lang="en-US" b="1" dirty="0"/>
              <a:t>P(X|Y), P(Y)</a:t>
            </a:r>
            <a:r>
              <a:rPr lang="en-US" dirty="0"/>
              <a:t> directly from training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Bayes rule to calculate </a:t>
            </a:r>
            <a:r>
              <a:rPr lang="en-US" b="1" dirty="0"/>
              <a:t>P(Y |X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Example: Hidden Markov Models, Naïve Bayes</a:t>
            </a:r>
          </a:p>
          <a:p>
            <a:pPr lvl="1"/>
            <a:endParaRPr lang="en-US" dirty="0"/>
          </a:p>
          <a:p>
            <a:r>
              <a:rPr lang="en-US" b="1" dirty="0"/>
              <a:t>Discriminative </a:t>
            </a:r>
            <a:r>
              <a:rPr lang="en-US" b="1" dirty="0" smtClean="0"/>
              <a:t>Classifiers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some functional form for </a:t>
            </a:r>
            <a:r>
              <a:rPr lang="en-US" b="1" dirty="0" smtClean="0"/>
              <a:t>P(Y|X)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/>
              <a:t>parameters of </a:t>
            </a:r>
            <a:r>
              <a:rPr lang="en-US" b="1" dirty="0"/>
              <a:t>P(Y|X)</a:t>
            </a:r>
            <a:r>
              <a:rPr lang="en-US" dirty="0"/>
              <a:t> directly from training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Example: Logistic Regression, Support Vector Machines, Neural Networks.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244" cy="1325563"/>
          </a:xfrm>
        </p:spPr>
        <p:txBody>
          <a:bodyPr>
            <a:normAutofit/>
          </a:bodyPr>
          <a:lstStyle/>
          <a:p>
            <a:r>
              <a:rPr lang="en-US" u="sng" dirty="0" smtClean="0"/>
              <a:t>Logistic Regression-</a:t>
            </a:r>
            <a:r>
              <a:rPr lang="en-US" altLang="en-US" dirty="0">
                <a:solidFill>
                  <a:srgbClr val="FF0000"/>
                </a:solidFill>
              </a:rPr>
              <a:t>Hypothesis </a:t>
            </a:r>
            <a:r>
              <a:rPr lang="en-US" altLang="en-US" dirty="0" smtClean="0">
                <a:solidFill>
                  <a:srgbClr val="FF0000"/>
                </a:solidFill>
              </a:rPr>
              <a:t>Representation</a:t>
            </a:r>
            <a:endParaRPr lang="en-US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1200149" y="1933920"/>
            <a:ext cx="3143250" cy="3186113"/>
            <a:chOff x="7625888" y="3438525"/>
            <a:chExt cx="3143250" cy="318611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E08FD7F-E9D7-4948-8664-8B2A0DC0E056}"/>
                </a:ext>
              </a:extLst>
            </p:cNvPr>
            <p:cNvSpPr/>
            <p:nvPr/>
          </p:nvSpPr>
          <p:spPr>
            <a:xfrm>
              <a:off x="7930688" y="3438525"/>
              <a:ext cx="2533650" cy="609600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050213B-4F9D-4EBC-B768-9E38C0838AEE}"/>
                </a:ext>
              </a:extLst>
            </p:cNvPr>
            <p:cNvSpPr/>
            <p:nvPr/>
          </p:nvSpPr>
          <p:spPr>
            <a:xfrm>
              <a:off x="7625888" y="4819650"/>
              <a:ext cx="3143250" cy="585788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Learning Algorithm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F7588EA-E592-4BA9-80E5-B7CAF48B57C1}"/>
                </a:ext>
              </a:extLst>
            </p:cNvPr>
            <p:cNvSpPr/>
            <p:nvPr/>
          </p:nvSpPr>
          <p:spPr>
            <a:xfrm>
              <a:off x="8816513" y="6038850"/>
              <a:ext cx="762000" cy="585788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FAF5F1B-2584-498E-9C51-7C119B789230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9197513" y="4048125"/>
              <a:ext cx="0" cy="771525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13B42E-C461-4939-9496-9AD638ABC936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9197513" y="5405438"/>
              <a:ext cx="0" cy="633412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CB7520-A03C-40A3-88F1-1FB2A17C5D1A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8025938" y="6330950"/>
              <a:ext cx="790575" cy="0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D923EB-CF44-4A18-88AF-259F5D846391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9578513" y="6330950"/>
              <a:ext cx="733425" cy="0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504949" y="441919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63624" y="4347992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Predicted Y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19904" y="1726856"/>
            <a:ext cx="21273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/>
              <a:t>Sigmoid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/>
              <a:t>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975324" y="4908040"/>
                <a:ext cx="23396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ru-RU" sz="2800" dirty="0" smtClean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324" y="4908040"/>
                <a:ext cx="23396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975324" y="5805648"/>
                <a:ext cx="28564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ru-RU" sz="2800" dirty="0" smtClean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324" y="5805648"/>
                <a:ext cx="28564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335" y="1398791"/>
            <a:ext cx="4600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Box 19"/>
          <p:cNvSpPr txBox="1">
            <a:spLocks noChangeArrowheads="1"/>
          </p:cNvSpPr>
          <p:nvPr/>
        </p:nvSpPr>
        <p:spPr bwMode="auto">
          <a:xfrm>
            <a:off x="508000" y="381001"/>
            <a:ext cx="721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621228" y="3473492"/>
                <a:ext cx="844657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800" dirty="0" smtClean="0"/>
                  <a:t>Logistic Regression: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ru-RU" sz="2800" dirty="0" smtClean="0"/>
                  <a:t> </a:t>
                </a:r>
                <a:endParaRPr lang="en-US" altLang="ru-RU" sz="2800" dirty="0"/>
              </a:p>
            </p:txBody>
          </p:sp>
        </mc:Choice>
        <mc:Fallback xmlns="">
          <p:sp>
            <p:nvSpPr>
              <p:cNvPr id="12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228" y="3473492"/>
                <a:ext cx="8446571" cy="523220"/>
              </a:xfrm>
              <a:prstGeom prst="rect">
                <a:avLst/>
              </a:prstGeom>
              <a:blipFill>
                <a:blip r:embed="rId2"/>
                <a:stretch>
                  <a:fillRect l="-1516" t="-11628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>
                <a:spLocks noChangeArrowheads="1"/>
              </p:cNvSpPr>
              <p:nvPr/>
            </p:nvSpPr>
            <p:spPr bwMode="auto">
              <a:xfrm>
                <a:off x="1085313" y="4409511"/>
                <a:ext cx="751840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800" dirty="0" smtClean="0"/>
                  <a:t>Threshold classifier output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ru-RU" sz="2800" dirty="0"/>
                  <a:t> at 0.5</a:t>
                </a:r>
                <a:r>
                  <a:rPr lang="en-US" altLang="ru-RU" sz="2800" dirty="0" smtClean="0"/>
                  <a:t>: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800" dirty="0"/>
                  <a:t>	</a:t>
                </a:r>
                <a:r>
                  <a:rPr lang="en-US" altLang="ru-RU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0.5, </m:t>
                    </m:r>
                  </m:oMath>
                </a14:m>
                <a:r>
                  <a:rPr lang="en-US" altLang="ru-RU" sz="2800" dirty="0" smtClean="0"/>
                  <a:t>   predict     “y = 1”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800" dirty="0"/>
                  <a:t>	</a:t>
                </a:r>
                <a:r>
                  <a:rPr lang="en-US" altLang="ru-RU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ru-RU" sz="2800" dirty="0" smtClean="0"/>
                  <a:t>,    predict     “y = 0”</a:t>
                </a:r>
                <a:endParaRPr lang="en-US" altLang="ru-RU" sz="2800" dirty="0"/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13" y="4409511"/>
                <a:ext cx="7518400" cy="1384995"/>
              </a:xfrm>
              <a:prstGeom prst="rect">
                <a:avLst/>
              </a:prstGeom>
              <a:blipFill>
                <a:blip r:embed="rId6"/>
                <a:stretch>
                  <a:fillRect l="-1622" t="-3947" b="-114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03462" y="1302067"/>
                <a:ext cx="2856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ru-RU" sz="2800" dirty="0" smtClean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" y="1302067"/>
                <a:ext cx="285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03462" y="2238086"/>
                <a:ext cx="2070503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" y="2238086"/>
                <a:ext cx="2070503" cy="7000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8012" y="498517"/>
            <a:ext cx="4600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32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sigmoid function?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4621670"/>
                <a:ext cx="7604133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21670"/>
                <a:ext cx="7604133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762" y="2199986"/>
                <a:ext cx="2070503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62" y="2199986"/>
                <a:ext cx="2070503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312" y="1583195"/>
            <a:ext cx="4600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9"/>
          <p:cNvSpPr txBox="1">
            <a:spLocks noChangeArrowheads="1"/>
          </p:cNvSpPr>
          <p:nvPr/>
        </p:nvSpPr>
        <p:spPr bwMode="auto">
          <a:xfrm>
            <a:off x="508000" y="381000"/>
            <a:ext cx="721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Interpretation of Hypothesis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TextBox 22"/>
              <p:cNvSpPr txBox="1">
                <a:spLocks noChangeArrowheads="1"/>
              </p:cNvSpPr>
              <p:nvPr/>
            </p:nvSpPr>
            <p:spPr bwMode="auto">
              <a:xfrm>
                <a:off x="857251" y="1085851"/>
                <a:ext cx="9556749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ru-RU" dirty="0" smtClean="0"/>
                  <a:t> - estimated </a:t>
                </a:r>
                <a:r>
                  <a:rPr lang="en-US" altLang="ru-RU" dirty="0"/>
                  <a:t>probability that y = 1 on input x </a:t>
                </a:r>
              </a:p>
            </p:txBody>
          </p:sp>
        </mc:Choice>
        <mc:Fallback xmlns="">
          <p:sp>
            <p:nvSpPr>
              <p:cNvPr id="21507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51" y="1085851"/>
                <a:ext cx="9556749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92" y="1820937"/>
            <a:ext cx="4497918" cy="86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57251" y="1936751"/>
            <a:ext cx="24955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Example</a:t>
            </a:r>
            <a:r>
              <a:rPr lang="en-US" altLang="ru-RU" dirty="0" smtClean="0"/>
              <a:t>: </a:t>
            </a:r>
            <a:endParaRPr lang="en-US" altLang="ru-RU" dirty="0"/>
          </a:p>
        </p:txBody>
      </p:sp>
      <p:sp>
        <p:nvSpPr>
          <p:cNvPr id="21515" name="TextBox 29"/>
          <p:cNvSpPr txBox="1">
            <a:spLocks noChangeArrowheads="1"/>
          </p:cNvSpPr>
          <p:nvPr/>
        </p:nvSpPr>
        <p:spPr bwMode="auto">
          <a:xfrm>
            <a:off x="1136651" y="3954288"/>
            <a:ext cx="101451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“probability that y = 1, given x</a:t>
            </a:r>
            <a:r>
              <a:rPr lang="en-US" altLang="ru-RU" dirty="0" smtClean="0"/>
              <a:t>, parameterized by </a:t>
            </a:r>
            <a:r>
              <a:rPr lang="en-US" altLang="ru-RU" i="1" dirty="0" smtClean="0"/>
              <a:t>w</a:t>
            </a:r>
            <a:r>
              <a:rPr lang="en-US" altLang="ru-RU" dirty="0" smtClean="0"/>
              <a:t>”</a:t>
            </a:r>
            <a:endParaRPr lang="en-US" alt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6000" y="2939640"/>
                <a:ext cx="104521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= 0.7 , </a:t>
                </a:r>
                <a:r>
                  <a:rPr lang="en-US" altLang="ru-RU" sz="2800" dirty="0"/>
                  <a:t>Tell patient that 70% chance of tumor being malignant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2939640"/>
                <a:ext cx="10452100" cy="523220"/>
              </a:xfrm>
              <a:prstGeom prst="rect">
                <a:avLst/>
              </a:prstGeom>
              <a:blipFill>
                <a:blip r:embed="rId5"/>
                <a:stretch>
                  <a:fillRect l="-1225" t="-10465" r="-11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05025" y="4891049"/>
                <a:ext cx="56537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25" y="4891049"/>
                <a:ext cx="56537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105025" y="5427701"/>
                <a:ext cx="57323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25" y="5427701"/>
                <a:ext cx="57323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402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819</Words>
  <Application>Microsoft Office PowerPoint</Application>
  <PresentationFormat>Widescreen</PresentationFormat>
  <Paragraphs>263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Linux Libertine</vt:lpstr>
      <vt:lpstr>NimbusRomNo9L-Medi</vt:lpstr>
      <vt:lpstr>Times New Roman</vt:lpstr>
      <vt:lpstr>Office Theme</vt:lpstr>
      <vt:lpstr>Document</vt:lpstr>
      <vt:lpstr>Документ</vt:lpstr>
      <vt:lpstr>Logistic Regression</vt:lpstr>
      <vt:lpstr>Classification</vt:lpstr>
      <vt:lpstr>PowerPoint Presentation</vt:lpstr>
      <vt:lpstr>Discriminative and Generative model</vt:lpstr>
      <vt:lpstr>In Math: Discriminative and Generative model</vt:lpstr>
      <vt:lpstr>Logistic Regression-Hypothesis Representation</vt:lpstr>
      <vt:lpstr>PowerPoint Presentation</vt:lpstr>
      <vt:lpstr>Why sigmoid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Multi-class classification: One-vs-all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material:</vt:lpstr>
    </vt:vector>
  </TitlesOfParts>
  <Company>ADA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samir rustamov</cp:lastModifiedBy>
  <cp:revision>53</cp:revision>
  <dcterms:created xsi:type="dcterms:W3CDTF">2020-01-29T10:22:53Z</dcterms:created>
  <dcterms:modified xsi:type="dcterms:W3CDTF">2020-02-11T15:17:42Z</dcterms:modified>
</cp:coreProperties>
</file>