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1" r:id="rId6"/>
  </p:sldMasterIdLst>
  <p:notesMasterIdLst>
    <p:notesMasterId r:id="rId7"/>
  </p:notesMasterIdLst>
  <p:sldIdLst>
    <p:sldId id="256" r:id="rId8"/>
  </p:sldIdLst>
  <p:sldSz cy="32918400" cx="43891200"/>
  <p:notesSz cx="6858000" cy="9144000"/>
  <p:embeddedFontLst>
    <p:embeddedFont>
      <p:font typeface="Arial Narrow"/>
      <p:regular r:id="rId9"/>
      <p:bold r:id="rId10"/>
      <p:italic r:id="rId11"/>
      <p:boldItalic r:id="rId12"/>
    </p:embeddedFont>
    <p:embeddedFont>
      <p:font typeface="Arial Black"/>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52">
          <p15:clr>
            <a:srgbClr val="000000"/>
          </p15:clr>
        </p15:guide>
        <p15:guide id="2" orient="horz" pos="20285">
          <p15:clr>
            <a:srgbClr val="000000"/>
          </p15:clr>
        </p15:guide>
        <p15:guide id="3" pos="437">
          <p15:clr>
            <a:srgbClr val="000000"/>
          </p15:clr>
        </p15:guide>
        <p15:guide id="4" pos="6725">
          <p15:clr>
            <a:srgbClr val="000000"/>
          </p15:clr>
        </p15:guide>
        <p15:guide id="5" pos="7238">
          <p15:clr>
            <a:srgbClr val="000000"/>
          </p15:clr>
        </p15:guide>
        <p15:guide id="6" pos="13526">
          <p15:clr>
            <a:srgbClr val="000000"/>
          </p15:clr>
        </p15:guide>
        <p15:guide id="7" pos="14030">
          <p15:clr>
            <a:srgbClr val="000000"/>
          </p15:clr>
        </p15:guide>
        <p15:guide id="8" pos="20318">
          <p15:clr>
            <a:srgbClr val="000000"/>
          </p15:clr>
        </p15:guide>
        <p15:guide id="9" pos="20837">
          <p15:clr>
            <a:srgbClr val="000000"/>
          </p15:clr>
        </p15:guide>
        <p15:guide id="10" pos="27125">
          <p15:clr>
            <a:srgbClr val="000000"/>
          </p15:clr>
        </p15:guide>
      </p15:sldGuideLst>
    </p:ext>
    <p:ext uri="http://customooxmlschemas.google.com/">
      <go:slidesCustomData xmlns:go="http://customooxmlschemas.google.com/" r:id="rId14" roundtripDataSignature="AMtx7mjUKcVpOd86EIgmT2kEU5K+LTzH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52" orient="horz"/>
        <p:guide pos="20285" orient="horz"/>
        <p:guide pos="437"/>
        <p:guide pos="6725"/>
        <p:guide pos="7238"/>
        <p:guide pos="13526"/>
        <p:guide pos="14030"/>
        <p:guide pos="20318"/>
        <p:guide pos="20837"/>
        <p:guide pos="27125"/>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rialNarrow-italic.fntdata"/><Relationship Id="rId10" Type="http://schemas.openxmlformats.org/officeDocument/2006/relationships/font" Target="fonts/ArialNarrow-bold.fntdata"/><Relationship Id="rId13" Type="http://schemas.openxmlformats.org/officeDocument/2006/relationships/font" Target="fonts/ArialBlack-regular.fntdata"/><Relationship Id="rId12" Type="http://schemas.openxmlformats.org/officeDocument/2006/relationships/font" Target="fonts/ArialNarrow-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rialNarrow-regular.fntdata"/><Relationship Id="rId14"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 name="Google Shape;4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685800" y="2130425"/>
            <a:ext cx="7772400" cy="1470025"/>
          </a:xfrm>
          <a:prstGeom prst="rect">
            <a:avLst/>
          </a:prstGeom>
          <a:noFill/>
          <a:ln>
            <a:noFill/>
          </a:ln>
        </p:spPr>
        <p:txBody>
          <a:bodyPr anchorCtr="0" anchor="ctr" bIns="45600" lIns="91250" spcFirstLastPara="1" rIns="91250" wrap="square" tIns="456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3"/>
          <p:cNvSpPr txBox="1"/>
          <p:nvPr>
            <p:ph idx="1" type="subTitle"/>
          </p:nvPr>
        </p:nvSpPr>
        <p:spPr>
          <a:xfrm>
            <a:off x="1371600" y="3886200"/>
            <a:ext cx="6400800" cy="1752600"/>
          </a:xfrm>
          <a:prstGeom prst="rect">
            <a:avLst/>
          </a:prstGeom>
          <a:noFill/>
          <a:ln>
            <a:noFill/>
          </a:ln>
        </p:spPr>
        <p:txBody>
          <a:bodyPr anchorCtr="0" anchor="t" bIns="456400" lIns="456400" spcFirstLastPara="1" rIns="456400" wrap="square" tIns="4564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2"/>
          <p:cNvSpPr/>
          <p:nvPr/>
        </p:nvSpPr>
        <p:spPr>
          <a:xfrm>
            <a:off x="693737" y="5638800"/>
            <a:ext cx="9974262" cy="265636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2"/>
          <p:cNvSpPr/>
          <p:nvPr/>
        </p:nvSpPr>
        <p:spPr>
          <a:xfrm>
            <a:off x="0" y="4800600"/>
            <a:ext cx="43891199" cy="130175"/>
          </a:xfrm>
          <a:prstGeom prst="rect">
            <a:avLst/>
          </a:prstGeom>
          <a:solidFill>
            <a:srgbClr val="66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2"/>
          <p:cNvSpPr txBox="1"/>
          <p:nvPr/>
        </p:nvSpPr>
        <p:spPr>
          <a:xfrm>
            <a:off x="609600" y="32445325"/>
            <a:ext cx="2514600" cy="315912"/>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Clr>
                <a:schemeClr val="lt2"/>
              </a:buClr>
              <a:buSzPts val="500"/>
              <a:buFont typeface="Arial"/>
              <a:buNone/>
            </a:pPr>
            <a:r>
              <a:rPr b="1" i="0" lang="en-US" sz="500" u="none">
                <a:solidFill>
                  <a:schemeClr val="lt2"/>
                </a:solidFill>
                <a:latin typeface="Arial"/>
                <a:ea typeface="Arial"/>
                <a:cs typeface="Arial"/>
                <a:sym typeface="Arial"/>
              </a:rPr>
              <a:t>TEMPLATE DESIGN © 2007</a:t>
            </a:r>
            <a:endParaRPr/>
          </a:p>
          <a:p>
            <a:pPr indent="0" lvl="0" marL="0" marR="0" rtl="0" algn="l">
              <a:lnSpc>
                <a:spcPct val="65000"/>
              </a:lnSpc>
              <a:spcBef>
                <a:spcPts val="500"/>
              </a:spcBef>
              <a:spcAft>
                <a:spcPts val="0"/>
              </a:spcAft>
              <a:buClr>
                <a:schemeClr val="lt2"/>
              </a:buClr>
              <a:buSzPts val="1000"/>
              <a:buFont typeface="Arial"/>
              <a:buNone/>
            </a:pPr>
            <a:r>
              <a:rPr b="1" i="0" lang="en-US" sz="1000" u="none">
                <a:solidFill>
                  <a:schemeClr val="lt2"/>
                </a:solidFill>
                <a:latin typeface="Arial"/>
                <a:ea typeface="Arial"/>
                <a:cs typeface="Arial"/>
                <a:sym typeface="Arial"/>
              </a:rPr>
              <a:t>www.PosterPresentations.com</a:t>
            </a:r>
            <a:endParaRPr/>
          </a:p>
        </p:txBody>
      </p:sp>
      <p:sp>
        <p:nvSpPr>
          <p:cNvPr id="14" name="Google Shape;14;p2"/>
          <p:cNvSpPr txBox="1"/>
          <p:nvPr>
            <p:ph type="title"/>
          </p:nvPr>
        </p:nvSpPr>
        <p:spPr>
          <a:xfrm>
            <a:off x="960437" y="1273175"/>
            <a:ext cx="41924286" cy="2201862"/>
          </a:xfrm>
          <a:prstGeom prst="rect">
            <a:avLst/>
          </a:prstGeom>
          <a:noFill/>
          <a:ln>
            <a:noFill/>
          </a:ln>
        </p:spPr>
        <p:txBody>
          <a:bodyPr anchorCtr="0" anchor="ctr" bIns="45600" lIns="91250" spcFirstLastPara="1" rIns="91250" wrap="square" tIns="45600">
            <a:noAutofit/>
          </a:bodyPr>
          <a:lstStyle>
            <a:lvl1pPr lvl="0"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1pPr>
            <a:lvl2pPr lvl="1"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2pPr>
            <a:lvl3pPr lvl="2"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3pPr>
            <a:lvl4pPr lvl="3"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4pPr>
            <a:lvl5pPr lvl="4"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5pPr>
            <a:lvl6pPr lvl="5"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9pPr>
          </a:lstStyle>
          <a:p/>
        </p:txBody>
      </p:sp>
      <p:sp>
        <p:nvSpPr>
          <p:cNvPr id="15" name="Google Shape;15;p2"/>
          <p:cNvSpPr txBox="1"/>
          <p:nvPr>
            <p:ph idx="1" type="body"/>
          </p:nvPr>
        </p:nvSpPr>
        <p:spPr>
          <a:xfrm>
            <a:off x="693737" y="5638800"/>
            <a:ext cx="9974262" cy="26563637"/>
          </a:xfrm>
          <a:prstGeom prst="rect">
            <a:avLst/>
          </a:prstGeom>
          <a:noFill/>
          <a:ln>
            <a:noFill/>
          </a:ln>
        </p:spPr>
        <p:txBody>
          <a:bodyPr anchorCtr="0" anchor="t" bIns="456400" lIns="456400" spcFirstLastPara="1" rIns="456400" wrap="square" tIns="456400">
            <a:noAutofit/>
          </a:bodyPr>
          <a:lstStyle>
            <a:lvl1pPr indent="-412750" lvl="0" marL="457200" marR="0" rtl="0" algn="l">
              <a:lnSpc>
                <a:spcPct val="100000"/>
              </a:lnSpc>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1pPr>
            <a:lvl2pPr indent="-412750" lvl="1" marL="914400" marR="0" rtl="0" algn="l">
              <a:lnSpc>
                <a:spcPct val="100000"/>
              </a:lnSpc>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9250" lvl="3" marL="18288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16" name="Google Shape;16;p2"/>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2"/>
          <p:cNvSpPr/>
          <p:nvPr/>
        </p:nvSpPr>
        <p:spPr>
          <a:xfrm>
            <a:off x="11490325" y="5638800"/>
            <a:ext cx="9982200" cy="265636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2"/>
          <p:cNvSpPr/>
          <p:nvPr/>
        </p:nvSpPr>
        <p:spPr>
          <a:xfrm>
            <a:off x="22272625" y="5638800"/>
            <a:ext cx="9982200" cy="265636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2"/>
          <p:cNvSpPr/>
          <p:nvPr/>
        </p:nvSpPr>
        <p:spPr>
          <a:xfrm>
            <a:off x="33078738" y="5638800"/>
            <a:ext cx="9982200" cy="265636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4"/>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4"/>
          <p:cNvSpPr/>
          <p:nvPr/>
        </p:nvSpPr>
        <p:spPr>
          <a:xfrm>
            <a:off x="693737" y="5638800"/>
            <a:ext cx="9974262" cy="265636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4"/>
          <p:cNvSpPr/>
          <p:nvPr/>
        </p:nvSpPr>
        <p:spPr>
          <a:xfrm>
            <a:off x="0" y="4800600"/>
            <a:ext cx="43891199" cy="130175"/>
          </a:xfrm>
          <a:prstGeom prst="rect">
            <a:avLst/>
          </a:prstGeom>
          <a:solidFill>
            <a:srgbClr val="66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4"/>
          <p:cNvSpPr txBox="1"/>
          <p:nvPr/>
        </p:nvSpPr>
        <p:spPr>
          <a:xfrm>
            <a:off x="609600" y="32445325"/>
            <a:ext cx="2514600" cy="315912"/>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Clr>
                <a:schemeClr val="lt2"/>
              </a:buClr>
              <a:buSzPts val="500"/>
              <a:buFont typeface="Arial"/>
              <a:buNone/>
            </a:pPr>
            <a:r>
              <a:rPr b="1" i="0" lang="en-US" sz="500" u="none">
                <a:solidFill>
                  <a:schemeClr val="lt2"/>
                </a:solidFill>
                <a:latin typeface="Arial"/>
                <a:ea typeface="Arial"/>
                <a:cs typeface="Arial"/>
                <a:sym typeface="Arial"/>
              </a:rPr>
              <a:t>POSTER TEMPLATE BY:</a:t>
            </a:r>
            <a:endParaRPr/>
          </a:p>
          <a:p>
            <a:pPr indent="0" lvl="0" marL="0" marR="0" rtl="0" algn="l">
              <a:lnSpc>
                <a:spcPct val="65000"/>
              </a:lnSpc>
              <a:spcBef>
                <a:spcPts val="500"/>
              </a:spcBef>
              <a:spcAft>
                <a:spcPts val="0"/>
              </a:spcAft>
              <a:buClr>
                <a:schemeClr val="lt2"/>
              </a:buClr>
              <a:buSzPts val="1000"/>
              <a:buFont typeface="Arial"/>
              <a:buNone/>
            </a:pPr>
            <a:r>
              <a:rPr b="1" i="0" lang="en-US" sz="1000" u="none">
                <a:solidFill>
                  <a:schemeClr val="lt2"/>
                </a:solidFill>
                <a:latin typeface="Arial"/>
                <a:ea typeface="Arial"/>
                <a:cs typeface="Arial"/>
                <a:sym typeface="Arial"/>
              </a:rPr>
              <a:t>www.PosterPresentations.com</a:t>
            </a:r>
            <a:endParaRPr/>
          </a:p>
        </p:txBody>
      </p:sp>
      <p:sp>
        <p:nvSpPr>
          <p:cNvPr id="31" name="Google Shape;31;p4"/>
          <p:cNvSpPr txBox="1"/>
          <p:nvPr>
            <p:ph type="title"/>
          </p:nvPr>
        </p:nvSpPr>
        <p:spPr>
          <a:xfrm>
            <a:off x="960437" y="1273175"/>
            <a:ext cx="41924286" cy="2201862"/>
          </a:xfrm>
          <a:prstGeom prst="rect">
            <a:avLst/>
          </a:prstGeom>
          <a:noFill/>
          <a:ln>
            <a:noFill/>
          </a:ln>
        </p:spPr>
        <p:txBody>
          <a:bodyPr anchorCtr="0" anchor="ctr" bIns="45600" lIns="91250" spcFirstLastPara="1" rIns="91250" wrap="square" tIns="45600">
            <a:noAutofit/>
          </a:bodyPr>
          <a:lstStyle>
            <a:lvl1pPr lvl="0"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1pPr>
            <a:lvl2pPr lvl="1"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2pPr>
            <a:lvl3pPr lvl="2"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3pPr>
            <a:lvl4pPr lvl="3"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4pPr>
            <a:lvl5pPr lvl="4"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5pPr>
            <a:lvl6pPr lvl="5"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9pPr>
          </a:lstStyle>
          <a:p/>
        </p:txBody>
      </p:sp>
      <p:sp>
        <p:nvSpPr>
          <p:cNvPr id="32" name="Google Shape;32;p4"/>
          <p:cNvSpPr txBox="1"/>
          <p:nvPr>
            <p:ph idx="1" type="body"/>
          </p:nvPr>
        </p:nvSpPr>
        <p:spPr>
          <a:xfrm>
            <a:off x="693737" y="5638800"/>
            <a:ext cx="9974262" cy="26563637"/>
          </a:xfrm>
          <a:prstGeom prst="rect">
            <a:avLst/>
          </a:prstGeom>
          <a:noFill/>
          <a:ln>
            <a:noFill/>
          </a:ln>
        </p:spPr>
        <p:txBody>
          <a:bodyPr anchorCtr="0" anchor="t" bIns="456400" lIns="456400" spcFirstLastPara="1" rIns="456400" wrap="square" tIns="456400">
            <a:noAutofit/>
          </a:bodyPr>
          <a:lstStyle>
            <a:lvl1pPr indent="-412750" lvl="0" marL="457200" marR="0" rtl="0" algn="l">
              <a:lnSpc>
                <a:spcPct val="100000"/>
              </a:lnSpc>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1pPr>
            <a:lvl2pPr indent="-412750" lvl="1" marL="914400" marR="0" rtl="0" algn="l">
              <a:lnSpc>
                <a:spcPct val="100000"/>
              </a:lnSpc>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9250" lvl="3" marL="18288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33" name="Google Shape;33;p4"/>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4"/>
          <p:cNvSpPr/>
          <p:nvPr/>
        </p:nvSpPr>
        <p:spPr>
          <a:xfrm>
            <a:off x="11490325" y="5638800"/>
            <a:ext cx="20764501" cy="265636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4"/>
          <p:cNvSpPr/>
          <p:nvPr/>
        </p:nvSpPr>
        <p:spPr>
          <a:xfrm>
            <a:off x="33078738" y="5638800"/>
            <a:ext cx="9982200" cy="265636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5"/>
          <p:cNvSpPr/>
          <p:nvPr/>
        </p:nvSpPr>
        <p:spPr>
          <a:xfrm>
            <a:off x="0" y="0"/>
            <a:ext cx="43891199" cy="4800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5"/>
          <p:cNvSpPr/>
          <p:nvPr/>
        </p:nvSpPr>
        <p:spPr>
          <a:xfrm>
            <a:off x="693737" y="5638800"/>
            <a:ext cx="42367201" cy="265636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5"/>
          <p:cNvSpPr/>
          <p:nvPr/>
        </p:nvSpPr>
        <p:spPr>
          <a:xfrm>
            <a:off x="0" y="4800600"/>
            <a:ext cx="43891199" cy="130175"/>
          </a:xfrm>
          <a:prstGeom prst="rect">
            <a:avLst/>
          </a:prstGeom>
          <a:solidFill>
            <a:srgbClr val="66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5"/>
          <p:cNvSpPr txBox="1"/>
          <p:nvPr/>
        </p:nvSpPr>
        <p:spPr>
          <a:xfrm>
            <a:off x="609600" y="32445325"/>
            <a:ext cx="2514600" cy="315912"/>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Clr>
                <a:schemeClr val="lt2"/>
              </a:buClr>
              <a:buSzPts val="500"/>
              <a:buFont typeface="Arial"/>
              <a:buNone/>
            </a:pPr>
            <a:r>
              <a:rPr b="1" i="0" lang="en-US" sz="500" u="none">
                <a:solidFill>
                  <a:schemeClr val="lt2"/>
                </a:solidFill>
                <a:latin typeface="Arial"/>
                <a:ea typeface="Arial"/>
                <a:cs typeface="Arial"/>
                <a:sym typeface="Arial"/>
              </a:rPr>
              <a:t>POSTER TEMPLATE BY:</a:t>
            </a:r>
            <a:endParaRPr/>
          </a:p>
          <a:p>
            <a:pPr indent="0" lvl="0" marL="0" marR="0" rtl="0" algn="l">
              <a:lnSpc>
                <a:spcPct val="65000"/>
              </a:lnSpc>
              <a:spcBef>
                <a:spcPts val="500"/>
              </a:spcBef>
              <a:spcAft>
                <a:spcPts val="0"/>
              </a:spcAft>
              <a:buClr>
                <a:schemeClr val="lt2"/>
              </a:buClr>
              <a:buSzPts val="1000"/>
              <a:buFont typeface="Arial"/>
              <a:buNone/>
            </a:pPr>
            <a:r>
              <a:rPr b="1" i="0" lang="en-US" sz="1000" u="none">
                <a:solidFill>
                  <a:schemeClr val="lt2"/>
                </a:solidFill>
                <a:latin typeface="Arial"/>
                <a:ea typeface="Arial"/>
                <a:cs typeface="Arial"/>
                <a:sym typeface="Arial"/>
              </a:rPr>
              <a:t>www.PosterPresentations.com</a:t>
            </a:r>
            <a:endParaRPr/>
          </a:p>
        </p:txBody>
      </p:sp>
      <p:sp>
        <p:nvSpPr>
          <p:cNvPr id="41" name="Google Shape;41;p5"/>
          <p:cNvSpPr txBox="1"/>
          <p:nvPr>
            <p:ph type="title"/>
          </p:nvPr>
        </p:nvSpPr>
        <p:spPr>
          <a:xfrm>
            <a:off x="960437" y="1273175"/>
            <a:ext cx="41924286" cy="2201862"/>
          </a:xfrm>
          <a:prstGeom prst="rect">
            <a:avLst/>
          </a:prstGeom>
          <a:noFill/>
          <a:ln>
            <a:noFill/>
          </a:ln>
        </p:spPr>
        <p:txBody>
          <a:bodyPr anchorCtr="0" anchor="ctr" bIns="45600" lIns="91250" spcFirstLastPara="1" rIns="91250" wrap="square" tIns="45600">
            <a:noAutofit/>
          </a:bodyPr>
          <a:lstStyle>
            <a:lvl1pPr lvl="0"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1pPr>
            <a:lvl2pPr lvl="1"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2pPr>
            <a:lvl3pPr lvl="2"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3pPr>
            <a:lvl4pPr lvl="3"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4pPr>
            <a:lvl5pPr lvl="4"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5pPr>
            <a:lvl6pPr lvl="5"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SzPts val="1400"/>
              <a:buNone/>
              <a:defRPr b="0" i="0" sz="8600" u="none" cap="none" strike="noStrike">
                <a:solidFill>
                  <a:schemeClr val="dk2"/>
                </a:solidFill>
                <a:latin typeface="Arial Black"/>
                <a:ea typeface="Arial Black"/>
                <a:cs typeface="Arial Black"/>
                <a:sym typeface="Arial Black"/>
              </a:defRPr>
            </a:lvl9pPr>
          </a:lstStyle>
          <a:p/>
        </p:txBody>
      </p:sp>
      <p:sp>
        <p:nvSpPr>
          <p:cNvPr id="42" name="Google Shape;42;p5"/>
          <p:cNvSpPr txBox="1"/>
          <p:nvPr>
            <p:ph idx="1" type="body"/>
          </p:nvPr>
        </p:nvSpPr>
        <p:spPr>
          <a:xfrm>
            <a:off x="693737" y="5638800"/>
            <a:ext cx="42190988" cy="26563637"/>
          </a:xfrm>
          <a:prstGeom prst="rect">
            <a:avLst/>
          </a:prstGeom>
          <a:noFill/>
          <a:ln>
            <a:noFill/>
          </a:ln>
        </p:spPr>
        <p:txBody>
          <a:bodyPr anchorCtr="0" anchor="t" bIns="456400" lIns="456400" spcFirstLastPara="1" rIns="456400" wrap="square" tIns="456400">
            <a:noAutofit/>
          </a:bodyPr>
          <a:lstStyle>
            <a:lvl1pPr indent="-412750" lvl="0" marL="457200" marR="0" rtl="0" algn="l">
              <a:lnSpc>
                <a:spcPct val="100000"/>
              </a:lnSpc>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1pPr>
            <a:lvl2pPr indent="-412750" lvl="1" marL="914400" marR="0" rtl="0" algn="l">
              <a:lnSpc>
                <a:spcPct val="100000"/>
              </a:lnSpc>
              <a:spcBef>
                <a:spcPts val="580"/>
              </a:spcBef>
              <a:spcAft>
                <a:spcPts val="0"/>
              </a:spcAft>
              <a:buClr>
                <a:schemeClr val="dk1"/>
              </a:buClr>
              <a:buSzPts val="2900"/>
              <a:buFont typeface="Arial"/>
              <a:buChar char="–"/>
              <a:defRPr b="0" i="0" sz="29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9250" lvl="3" marL="18288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4pPr>
            <a:lvl5pPr indent="-349250" lvl="4" marL="22860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5pPr>
            <a:lvl6pPr indent="-349250" lvl="5" marL="27432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6pPr>
            <a:lvl7pPr indent="-349250" lvl="6" marL="32004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7pPr>
            <a:lvl8pPr indent="-349250" lvl="7" marL="36576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8pPr>
            <a:lvl9pPr indent="-349250" lvl="8" marL="4114800" marR="0" rtl="0" algn="l">
              <a:lnSpc>
                <a:spcPct val="100000"/>
              </a:lnSpc>
              <a:spcBef>
                <a:spcPts val="380"/>
              </a:spcBef>
              <a:spcAft>
                <a:spcPts val="0"/>
              </a:spcAft>
              <a:buClr>
                <a:schemeClr val="dk1"/>
              </a:buClr>
              <a:buSzPts val="1900"/>
              <a:buFont typeface="Arial"/>
              <a:buChar char="»"/>
              <a:defRPr b="0" i="0" sz="1900" u="none" cap="none" strike="noStrike">
                <a:solidFill>
                  <a:schemeClr val="dk1"/>
                </a:solidFill>
                <a:latin typeface="Arial"/>
                <a:ea typeface="Arial"/>
                <a:cs typeface="Arial"/>
                <a:sym typeface="Arial"/>
              </a:defRPr>
            </a:lvl9pPr>
          </a:lstStyle>
          <a:p/>
        </p:txBody>
      </p:sp>
      <p:sp>
        <p:nvSpPr>
          <p:cNvPr id="43" name="Google Shape;43;p5"/>
          <p:cNvSpPr/>
          <p:nvPr/>
        </p:nvSpPr>
        <p:spPr>
          <a:xfrm>
            <a:off x="0" y="0"/>
            <a:ext cx="43891199" cy="32918401"/>
          </a:xfrm>
          <a:prstGeom prst="rect">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7.png"/><Relationship Id="rId11" Type="http://schemas.openxmlformats.org/officeDocument/2006/relationships/image" Target="../media/image17.png"/><Relationship Id="rId10" Type="http://schemas.openxmlformats.org/officeDocument/2006/relationships/image" Target="../media/image2.png"/><Relationship Id="rId21" Type="http://schemas.openxmlformats.org/officeDocument/2006/relationships/image" Target="../media/image4.png"/><Relationship Id="rId13" Type="http://schemas.openxmlformats.org/officeDocument/2006/relationships/image" Target="../media/image11.png"/><Relationship Id="rId12"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3.png"/><Relationship Id="rId15" Type="http://schemas.openxmlformats.org/officeDocument/2006/relationships/image" Target="../media/image10.png"/><Relationship Id="rId14" Type="http://schemas.openxmlformats.org/officeDocument/2006/relationships/image" Target="../media/image1.png"/><Relationship Id="rId17" Type="http://schemas.openxmlformats.org/officeDocument/2006/relationships/image" Target="../media/image3.png"/><Relationship Id="rId16" Type="http://schemas.openxmlformats.org/officeDocument/2006/relationships/image" Target="../media/image6.png"/><Relationship Id="rId5" Type="http://schemas.openxmlformats.org/officeDocument/2006/relationships/hyperlink" Target="mailto:BrianLittle@my.unt.edu" TargetMode="External"/><Relationship Id="rId19" Type="http://schemas.openxmlformats.org/officeDocument/2006/relationships/image" Target="../media/image8.png"/><Relationship Id="rId6" Type="http://schemas.openxmlformats.org/officeDocument/2006/relationships/hyperlink" Target="mailto:bwlittle10@gmail.com" TargetMode="External"/><Relationship Id="rId18" Type="http://schemas.openxmlformats.org/officeDocument/2006/relationships/image" Target="../media/image14.png"/><Relationship Id="rId7" Type="http://schemas.openxmlformats.org/officeDocument/2006/relationships/image" Target="../media/image9.jpg"/><Relationship Id="rId8"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47" name="Shape 47"/>
        <p:cNvGrpSpPr/>
        <p:nvPr/>
      </p:nvGrpSpPr>
      <p:grpSpPr>
        <a:xfrm>
          <a:off x="0" y="0"/>
          <a:ext cx="0" cy="0"/>
          <a:chOff x="0" y="0"/>
          <a:chExt cx="0" cy="0"/>
        </a:xfrm>
      </p:grpSpPr>
      <p:sp>
        <p:nvSpPr>
          <p:cNvPr id="48" name="Google Shape;48;p1"/>
          <p:cNvSpPr txBox="1"/>
          <p:nvPr/>
        </p:nvSpPr>
        <p:spPr>
          <a:xfrm>
            <a:off x="4525950" y="751500"/>
            <a:ext cx="34770900" cy="3540000"/>
          </a:xfrm>
          <a:prstGeom prst="rect">
            <a:avLst/>
          </a:prstGeom>
          <a:noFill/>
          <a:ln>
            <a:noFill/>
          </a:ln>
        </p:spPr>
        <p:txBody>
          <a:bodyPr anchorCtr="0" anchor="t" bIns="45600" lIns="91225" spcFirstLastPara="1" rIns="91225" wrap="square" tIns="45600">
            <a:spAutoFit/>
          </a:bodyPr>
          <a:lstStyle/>
          <a:p>
            <a:pPr indent="0" lvl="0" marL="0" marR="0" rtl="0" algn="ctr">
              <a:lnSpc>
                <a:spcPct val="100000"/>
              </a:lnSpc>
              <a:spcBef>
                <a:spcPts val="0"/>
              </a:spcBef>
              <a:spcAft>
                <a:spcPts val="0"/>
              </a:spcAft>
              <a:buClr>
                <a:schemeClr val="dk1"/>
              </a:buClr>
              <a:buSzPts val="8000"/>
              <a:buFont typeface="Arial Black"/>
              <a:buNone/>
            </a:pPr>
            <a:r>
              <a:rPr lang="en-US" sz="8000">
                <a:solidFill>
                  <a:schemeClr val="dk1"/>
                </a:solidFill>
                <a:latin typeface="Arial Black"/>
                <a:ea typeface="Arial Black"/>
                <a:cs typeface="Arial Black"/>
                <a:sym typeface="Arial Black"/>
              </a:rPr>
              <a:t>Reinforcement Learning Model for Games</a:t>
            </a:r>
            <a:endParaRPr/>
          </a:p>
          <a:p>
            <a:pPr indent="0" lvl="0" marL="0" marR="0" rtl="0" algn="ctr">
              <a:lnSpc>
                <a:spcPct val="100000"/>
              </a:lnSpc>
              <a:spcBef>
                <a:spcPts val="0"/>
              </a:spcBef>
              <a:spcAft>
                <a:spcPts val="0"/>
              </a:spcAft>
              <a:buClr>
                <a:schemeClr val="dk1"/>
              </a:buClr>
              <a:buSzPts val="4800"/>
              <a:buFont typeface="Arial"/>
              <a:buNone/>
            </a:pPr>
            <a:r>
              <a:rPr b="1" lang="en-US" sz="4800" u="sng">
                <a:solidFill>
                  <a:schemeClr val="dk1"/>
                </a:solidFill>
              </a:rPr>
              <a:t>Team WJNKCW:</a:t>
            </a:r>
            <a:r>
              <a:rPr b="1" lang="en-US" sz="4800">
                <a:solidFill>
                  <a:schemeClr val="dk1"/>
                </a:solidFill>
              </a:rPr>
              <a:t> Caleb Halter, Wafi Hussain, Brian Little, Nikki Meyer, James Peters, Kyle Petrie</a:t>
            </a:r>
            <a:br>
              <a:rPr b="1" i="0" lang="en-US" sz="4800" u="none">
                <a:solidFill>
                  <a:schemeClr val="dk1"/>
                </a:solidFill>
                <a:latin typeface="Arial"/>
                <a:ea typeface="Arial"/>
                <a:cs typeface="Arial"/>
                <a:sym typeface="Arial"/>
              </a:rPr>
            </a:br>
            <a:r>
              <a:rPr b="1" lang="en-US" sz="4800" u="sng">
                <a:solidFill>
                  <a:schemeClr val="dk1"/>
                </a:solidFill>
              </a:rPr>
              <a:t>Sponsored by:</a:t>
            </a:r>
            <a:r>
              <a:rPr b="1" lang="en-US" sz="4800">
                <a:solidFill>
                  <a:schemeClr val="dk1"/>
                </a:solidFill>
              </a:rPr>
              <a:t> Dr. Mark Albert, University of North Texas</a:t>
            </a:r>
            <a:endParaRPr b="1" sz="4800">
              <a:solidFill>
                <a:schemeClr val="dk1"/>
              </a:solidFill>
            </a:endParaRPr>
          </a:p>
          <a:p>
            <a:pPr indent="0" lvl="0" marL="0" marR="0" rtl="0" algn="ctr">
              <a:lnSpc>
                <a:spcPct val="100000"/>
              </a:lnSpc>
              <a:spcBef>
                <a:spcPts val="0"/>
              </a:spcBef>
              <a:spcAft>
                <a:spcPts val="0"/>
              </a:spcAft>
              <a:buClr>
                <a:schemeClr val="dk1"/>
              </a:buClr>
              <a:buSzPts val="4800"/>
              <a:buFont typeface="Arial"/>
              <a:buNone/>
            </a:pPr>
            <a:r>
              <a:rPr b="1" lang="en-US" sz="4800" u="sng">
                <a:solidFill>
                  <a:schemeClr val="dk1"/>
                </a:solidFill>
              </a:rPr>
              <a:t>Student Mentors:</a:t>
            </a:r>
            <a:r>
              <a:rPr b="1" lang="en-US" sz="4800">
                <a:solidFill>
                  <a:schemeClr val="dk1"/>
                </a:solidFill>
              </a:rPr>
              <a:t> Chengping Yuan and Ty Washburn</a:t>
            </a:r>
            <a:endParaRPr b="1" sz="4800">
              <a:solidFill>
                <a:schemeClr val="dk1"/>
              </a:solidFill>
            </a:endParaRPr>
          </a:p>
        </p:txBody>
      </p:sp>
      <p:sp>
        <p:nvSpPr>
          <p:cNvPr id="49" name="Google Shape;49;p1"/>
          <p:cNvSpPr txBox="1"/>
          <p:nvPr/>
        </p:nvSpPr>
        <p:spPr>
          <a:xfrm>
            <a:off x="22264663" y="13104850"/>
            <a:ext cx="9982200" cy="707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F8F8F8"/>
              </a:buClr>
              <a:buSzPts val="3200"/>
              <a:buFont typeface="Arial Narrow"/>
              <a:buNone/>
            </a:pPr>
            <a:r>
              <a:rPr b="1" lang="en-US" sz="4000">
                <a:solidFill>
                  <a:srgbClr val="F8F8F8"/>
                </a:solidFill>
                <a:latin typeface="Arial Narrow"/>
                <a:ea typeface="Arial Narrow"/>
                <a:cs typeface="Arial Narrow"/>
                <a:sym typeface="Arial Narrow"/>
              </a:rPr>
              <a:t>Reinforcement Learning</a:t>
            </a:r>
            <a:endParaRPr sz="4000"/>
          </a:p>
        </p:txBody>
      </p:sp>
      <p:sp>
        <p:nvSpPr>
          <p:cNvPr id="50" name="Google Shape;50;p1"/>
          <p:cNvSpPr txBox="1"/>
          <p:nvPr/>
        </p:nvSpPr>
        <p:spPr>
          <a:xfrm>
            <a:off x="22286900" y="13812562"/>
            <a:ext cx="9982200" cy="11082600"/>
          </a:xfrm>
          <a:prstGeom prst="rect">
            <a:avLst/>
          </a:prstGeom>
          <a:noFill/>
          <a:ln>
            <a:noFill/>
          </a:ln>
        </p:spPr>
        <p:txBody>
          <a:bodyPr anchorCtr="0" anchor="t" bIns="457200" lIns="457200" spcFirstLastPara="1" rIns="457200" wrap="square" tIns="457200">
            <a:spAutoFit/>
          </a:bodyPr>
          <a:lstStyle/>
          <a:p>
            <a:pPr indent="-419100" lvl="0" marL="457200" marR="0" rtl="0" algn="l">
              <a:lnSpc>
                <a:spcPct val="150000"/>
              </a:lnSpc>
              <a:spcBef>
                <a:spcPts val="0"/>
              </a:spcBef>
              <a:spcAft>
                <a:spcPts val="0"/>
              </a:spcAft>
              <a:buSzPts val="3000"/>
              <a:buFont typeface="Arial Narrow"/>
              <a:buChar char="●"/>
            </a:pPr>
            <a:r>
              <a:rPr lang="en-US" sz="3000">
                <a:latin typeface="Arial Narrow"/>
                <a:ea typeface="Arial Narrow"/>
                <a:cs typeface="Arial Narrow"/>
                <a:sym typeface="Arial Narrow"/>
              </a:rPr>
              <a:t>Reinforcement learning </a:t>
            </a:r>
            <a:r>
              <a:rPr lang="en-US" sz="3000">
                <a:latin typeface="Arial Narrow"/>
                <a:ea typeface="Arial Narrow"/>
                <a:cs typeface="Arial Narrow"/>
                <a:sym typeface="Arial Narrow"/>
              </a:rPr>
              <a:t>teaches artificial intelligence through repeated exploration of options, finding the best course of action in a situation. It trains agents to achieve the best possible reward over cumulative decisions.</a:t>
            </a:r>
            <a:endParaRPr sz="3000">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latin typeface="Arial Narrow"/>
              <a:ea typeface="Arial Narrow"/>
              <a:cs typeface="Arial Narrow"/>
              <a:sym typeface="Arial Narrow"/>
            </a:endParaRPr>
          </a:p>
          <a:p>
            <a:pPr indent="-419100" lvl="0" marL="457200" marR="0" rtl="0" algn="l">
              <a:lnSpc>
                <a:spcPct val="150000"/>
              </a:lnSpc>
              <a:spcBef>
                <a:spcPts val="0"/>
              </a:spcBef>
              <a:spcAft>
                <a:spcPts val="0"/>
              </a:spcAft>
              <a:buSzPts val="3000"/>
              <a:buFont typeface="Arial Narrow"/>
              <a:buChar char="●"/>
            </a:pPr>
            <a:r>
              <a:rPr lang="en-US" sz="3000">
                <a:latin typeface="Arial Narrow"/>
                <a:ea typeface="Arial Narrow"/>
                <a:cs typeface="Arial Narrow"/>
                <a:sym typeface="Arial Narrow"/>
              </a:rPr>
              <a:t>The model gives values to different states based on reward.</a:t>
            </a:r>
            <a:endParaRPr sz="3000">
              <a:latin typeface="Arial Narrow"/>
              <a:ea typeface="Arial Narrow"/>
              <a:cs typeface="Arial Narrow"/>
              <a:sym typeface="Arial Narrow"/>
            </a:endParaRPr>
          </a:p>
          <a:p>
            <a:pPr indent="-419100" lvl="0" marL="457200" marR="0" rtl="0" algn="l">
              <a:lnSpc>
                <a:spcPct val="150000"/>
              </a:lnSpc>
              <a:spcBef>
                <a:spcPts val="0"/>
              </a:spcBef>
              <a:spcAft>
                <a:spcPts val="0"/>
              </a:spcAft>
              <a:buSzPts val="3000"/>
              <a:buFont typeface="Arial Narrow"/>
              <a:buChar char="●"/>
            </a:pPr>
            <a:r>
              <a:rPr lang="en-US" sz="3000">
                <a:latin typeface="Arial Narrow"/>
                <a:ea typeface="Arial Narrow"/>
                <a:cs typeface="Arial Narrow"/>
                <a:sym typeface="Arial Narrow"/>
              </a:rPr>
              <a:t>The table of these states and actions is called a q-table.</a:t>
            </a:r>
            <a:endParaRPr sz="3000">
              <a:latin typeface="Arial Narrow"/>
              <a:ea typeface="Arial Narrow"/>
              <a:cs typeface="Arial Narrow"/>
              <a:sym typeface="Arial Narrow"/>
            </a:endParaRPr>
          </a:p>
          <a:p>
            <a:pPr indent="-419100" lvl="0" marL="457200" marR="0" rtl="0" algn="l">
              <a:lnSpc>
                <a:spcPct val="150000"/>
              </a:lnSpc>
              <a:spcBef>
                <a:spcPts val="0"/>
              </a:spcBef>
              <a:spcAft>
                <a:spcPts val="0"/>
              </a:spcAft>
              <a:buSzPts val="3000"/>
              <a:buFont typeface="Arial Narrow"/>
              <a:buChar char="●"/>
            </a:pPr>
            <a:r>
              <a:rPr lang="en-US" sz="3000">
                <a:latin typeface="Arial Narrow"/>
                <a:ea typeface="Arial Narrow"/>
                <a:cs typeface="Arial Narrow"/>
                <a:sym typeface="Arial Narrow"/>
              </a:rPr>
              <a:t>Q-learning, a type of reinforcement learning, teaches an AI agent to pick the best action in a given situation using a function to optimize and predict rewards.</a:t>
            </a:r>
            <a:endParaRPr sz="3000">
              <a:latin typeface="Arial Narrow"/>
              <a:ea typeface="Arial Narrow"/>
              <a:cs typeface="Arial Narrow"/>
              <a:sym typeface="Arial Narrow"/>
            </a:endParaRPr>
          </a:p>
        </p:txBody>
      </p:sp>
      <p:sp>
        <p:nvSpPr>
          <p:cNvPr id="51" name="Google Shape;51;p1"/>
          <p:cNvSpPr txBox="1"/>
          <p:nvPr/>
        </p:nvSpPr>
        <p:spPr>
          <a:xfrm>
            <a:off x="11490325" y="5626100"/>
            <a:ext cx="9982200" cy="707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F8F8F8"/>
              </a:buClr>
              <a:buSzPts val="3200"/>
              <a:buFont typeface="Arial Narrow"/>
              <a:buNone/>
            </a:pPr>
            <a:r>
              <a:rPr b="1" lang="en-US" sz="4000">
                <a:solidFill>
                  <a:srgbClr val="F8F8F8"/>
                </a:solidFill>
                <a:latin typeface="Arial Narrow"/>
                <a:ea typeface="Arial Narrow"/>
                <a:cs typeface="Arial Narrow"/>
                <a:sym typeface="Arial Narrow"/>
              </a:rPr>
              <a:t>Game Features</a:t>
            </a:r>
            <a:endParaRPr b="1" sz="4000">
              <a:solidFill>
                <a:srgbClr val="F8F8F8"/>
              </a:solidFill>
              <a:latin typeface="Arial Narrow"/>
              <a:ea typeface="Arial Narrow"/>
              <a:cs typeface="Arial Narrow"/>
              <a:sym typeface="Arial Narrow"/>
            </a:endParaRPr>
          </a:p>
        </p:txBody>
      </p:sp>
      <p:sp>
        <p:nvSpPr>
          <p:cNvPr id="52" name="Google Shape;52;p1"/>
          <p:cNvSpPr txBox="1"/>
          <p:nvPr/>
        </p:nvSpPr>
        <p:spPr>
          <a:xfrm>
            <a:off x="11472788" y="25638001"/>
            <a:ext cx="9982200" cy="6926700"/>
          </a:xfrm>
          <a:prstGeom prst="rect">
            <a:avLst/>
          </a:prstGeom>
          <a:noFill/>
          <a:ln>
            <a:noFill/>
          </a:ln>
        </p:spPr>
        <p:txBody>
          <a:bodyPr anchorCtr="0" anchor="t" bIns="457200" lIns="457200" spcFirstLastPara="1" rIns="457200" wrap="square" tIns="457200">
            <a:spAutoFit/>
          </a:bodyPr>
          <a:lstStyle/>
          <a:p>
            <a:pPr indent="-419100" lvl="0" marL="457200" marR="0" rtl="0" algn="l">
              <a:lnSpc>
                <a:spcPct val="150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Three games</a:t>
            </a:r>
            <a:endParaRPr sz="3000">
              <a:solidFill>
                <a:schemeClr val="dk1"/>
              </a:solidFill>
              <a:latin typeface="Arial Narrow"/>
              <a:ea typeface="Arial Narrow"/>
              <a:cs typeface="Arial Narrow"/>
              <a:sym typeface="Arial Narrow"/>
            </a:endParaRPr>
          </a:p>
          <a:p>
            <a:pPr indent="-419100" lvl="1" marL="914400" marR="0" rtl="0" algn="l">
              <a:lnSpc>
                <a:spcPct val="150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Tic-Tac-Toe</a:t>
            </a:r>
            <a:endParaRPr sz="3000">
              <a:solidFill>
                <a:schemeClr val="dk1"/>
              </a:solidFill>
              <a:latin typeface="Arial Narrow"/>
              <a:ea typeface="Arial Narrow"/>
              <a:cs typeface="Arial Narrow"/>
              <a:sym typeface="Arial Narrow"/>
            </a:endParaRPr>
          </a:p>
          <a:p>
            <a:pPr indent="-419100" lvl="1" marL="914400" marR="0" rtl="0" algn="l">
              <a:lnSpc>
                <a:spcPct val="150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Connect Four</a:t>
            </a:r>
            <a:endParaRPr sz="3000">
              <a:solidFill>
                <a:schemeClr val="dk1"/>
              </a:solidFill>
              <a:latin typeface="Arial Narrow"/>
              <a:ea typeface="Arial Narrow"/>
              <a:cs typeface="Arial Narrow"/>
              <a:sym typeface="Arial Narrow"/>
            </a:endParaRPr>
          </a:p>
          <a:p>
            <a:pPr indent="-419100" lvl="1" marL="914400" marR="0" rtl="0" algn="l">
              <a:lnSpc>
                <a:spcPct val="150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Dots and Boxes</a:t>
            </a:r>
            <a:endParaRPr sz="3000">
              <a:solidFill>
                <a:schemeClr val="dk1"/>
              </a:solidFill>
              <a:latin typeface="Arial Narrow"/>
              <a:ea typeface="Arial Narrow"/>
              <a:cs typeface="Arial Narrow"/>
              <a:sym typeface="Arial Narrow"/>
            </a:endParaRPr>
          </a:p>
          <a:p>
            <a:pPr indent="-419100" lvl="0" marL="457200" marR="0" rtl="0" algn="l">
              <a:lnSpc>
                <a:spcPct val="150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Three AI </a:t>
            </a:r>
            <a:r>
              <a:rPr lang="en-US" sz="3000">
                <a:solidFill>
                  <a:schemeClr val="dk1"/>
                </a:solidFill>
                <a:latin typeface="Arial Narrow"/>
                <a:ea typeface="Arial Narrow"/>
                <a:cs typeface="Arial Narrow"/>
                <a:sym typeface="Arial Narrow"/>
              </a:rPr>
              <a:t>difficulties</a:t>
            </a:r>
            <a:endParaRPr sz="3000">
              <a:solidFill>
                <a:schemeClr val="dk1"/>
              </a:solidFill>
              <a:latin typeface="Arial Narrow"/>
              <a:ea typeface="Arial Narrow"/>
              <a:cs typeface="Arial Narrow"/>
              <a:sym typeface="Arial Narrow"/>
            </a:endParaRPr>
          </a:p>
          <a:p>
            <a:pPr indent="-419100" lvl="1" marL="914400" marR="0" rtl="0" algn="l">
              <a:lnSpc>
                <a:spcPct val="150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Easy, Medium, Hard</a:t>
            </a:r>
            <a:endParaRPr sz="3000">
              <a:solidFill>
                <a:schemeClr val="dk1"/>
              </a:solidFill>
              <a:latin typeface="Arial Narrow"/>
              <a:ea typeface="Arial Narrow"/>
              <a:cs typeface="Arial Narrow"/>
              <a:sym typeface="Arial Narrow"/>
            </a:endParaRPr>
          </a:p>
          <a:p>
            <a:pPr indent="-419100" lvl="0" marL="457200" marR="0" rtl="0" algn="l">
              <a:lnSpc>
                <a:spcPct val="150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Two game modes</a:t>
            </a:r>
            <a:endParaRPr sz="3000">
              <a:solidFill>
                <a:schemeClr val="dk1"/>
              </a:solidFill>
              <a:latin typeface="Arial Narrow"/>
              <a:ea typeface="Arial Narrow"/>
              <a:cs typeface="Arial Narrow"/>
              <a:sym typeface="Arial Narrow"/>
            </a:endParaRPr>
          </a:p>
          <a:p>
            <a:pPr indent="-419100" lvl="1" marL="914400" marR="0" rtl="0" algn="l">
              <a:lnSpc>
                <a:spcPct val="150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Single Match</a:t>
            </a:r>
            <a:endParaRPr sz="3000">
              <a:solidFill>
                <a:schemeClr val="dk1"/>
              </a:solidFill>
              <a:latin typeface="Arial Narrow"/>
              <a:ea typeface="Arial Narrow"/>
              <a:cs typeface="Arial Narrow"/>
              <a:sym typeface="Arial Narrow"/>
            </a:endParaRPr>
          </a:p>
          <a:p>
            <a:pPr indent="-419100" lvl="1" marL="914400" marR="0" rtl="0" algn="l">
              <a:lnSpc>
                <a:spcPct val="150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League Play with betting</a:t>
            </a:r>
            <a:endParaRPr sz="3000">
              <a:solidFill>
                <a:schemeClr val="dk1"/>
              </a:solidFill>
              <a:latin typeface="Arial Narrow"/>
              <a:ea typeface="Arial Narrow"/>
              <a:cs typeface="Arial Narrow"/>
              <a:sym typeface="Arial Narrow"/>
            </a:endParaRPr>
          </a:p>
        </p:txBody>
      </p:sp>
      <p:sp>
        <p:nvSpPr>
          <p:cNvPr id="53" name="Google Shape;53;p1"/>
          <p:cNvSpPr txBox="1"/>
          <p:nvPr/>
        </p:nvSpPr>
        <p:spPr>
          <a:xfrm>
            <a:off x="22272625" y="5626100"/>
            <a:ext cx="9982200" cy="707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F8F8F8"/>
              </a:buClr>
              <a:buSzPts val="3200"/>
              <a:buFont typeface="Arial Narrow"/>
              <a:buNone/>
            </a:pPr>
            <a:r>
              <a:rPr b="1" lang="en-US" sz="4000">
                <a:solidFill>
                  <a:srgbClr val="F8F8F8"/>
                </a:solidFill>
                <a:latin typeface="Arial Narrow"/>
                <a:ea typeface="Arial Narrow"/>
                <a:cs typeface="Arial Narrow"/>
                <a:sym typeface="Arial Narrow"/>
              </a:rPr>
              <a:t>Technologies Used</a:t>
            </a:r>
            <a:endParaRPr b="1" sz="4000">
              <a:solidFill>
                <a:srgbClr val="F8F8F8"/>
              </a:solidFill>
              <a:latin typeface="Arial Narrow"/>
              <a:ea typeface="Arial Narrow"/>
              <a:cs typeface="Arial Narrow"/>
              <a:sym typeface="Arial Narrow"/>
            </a:endParaRPr>
          </a:p>
        </p:txBody>
      </p:sp>
      <p:sp>
        <p:nvSpPr>
          <p:cNvPr id="54" name="Google Shape;54;p1"/>
          <p:cNvSpPr txBox="1"/>
          <p:nvPr/>
        </p:nvSpPr>
        <p:spPr>
          <a:xfrm>
            <a:off x="22284538" y="6341387"/>
            <a:ext cx="9982200" cy="4155900"/>
          </a:xfrm>
          <a:prstGeom prst="rect">
            <a:avLst/>
          </a:prstGeom>
          <a:noFill/>
          <a:ln>
            <a:noFill/>
          </a:ln>
        </p:spPr>
        <p:txBody>
          <a:bodyPr anchorCtr="0" anchor="t" bIns="457200" lIns="457200" spcFirstLastPara="1" rIns="457200" wrap="square" tIns="457200">
            <a:spAutoFit/>
          </a:bodyPr>
          <a:lstStyle/>
          <a:p>
            <a:pPr indent="-419100" lvl="0" marL="457200" marR="0" rtl="0" algn="l">
              <a:lnSpc>
                <a:spcPct val="150000"/>
              </a:lnSpc>
              <a:spcBef>
                <a:spcPts val="0"/>
              </a:spcBef>
              <a:spcAft>
                <a:spcPts val="0"/>
              </a:spcAft>
              <a:buSzPts val="3000"/>
              <a:buFont typeface="Arial Narrow"/>
              <a:buChar char="●"/>
            </a:pPr>
            <a:r>
              <a:rPr lang="en-US" sz="3000">
                <a:latin typeface="Arial Narrow"/>
                <a:ea typeface="Arial Narrow"/>
                <a:cs typeface="Arial Narrow"/>
                <a:sym typeface="Arial Narrow"/>
              </a:rPr>
              <a:t>Python</a:t>
            </a:r>
            <a:endParaRPr sz="3000">
              <a:latin typeface="Arial Narrow"/>
              <a:ea typeface="Arial Narrow"/>
              <a:cs typeface="Arial Narrow"/>
              <a:sym typeface="Arial Narrow"/>
            </a:endParaRPr>
          </a:p>
          <a:p>
            <a:pPr indent="-419100" lvl="0" marL="457200" marR="0" rtl="0" algn="l">
              <a:lnSpc>
                <a:spcPct val="150000"/>
              </a:lnSpc>
              <a:spcBef>
                <a:spcPts val="0"/>
              </a:spcBef>
              <a:spcAft>
                <a:spcPts val="0"/>
              </a:spcAft>
              <a:buSzPts val="3000"/>
              <a:buFont typeface="Arial Narrow"/>
              <a:buChar char="●"/>
            </a:pPr>
            <a:r>
              <a:rPr lang="en-US" sz="3000">
                <a:latin typeface="Arial Narrow"/>
                <a:ea typeface="Arial Narrow"/>
                <a:cs typeface="Arial Narrow"/>
                <a:sym typeface="Arial Narrow"/>
              </a:rPr>
              <a:t>Kivy</a:t>
            </a:r>
            <a:endParaRPr sz="3000">
              <a:latin typeface="Arial Narrow"/>
              <a:ea typeface="Arial Narrow"/>
              <a:cs typeface="Arial Narrow"/>
              <a:sym typeface="Arial Narrow"/>
            </a:endParaRPr>
          </a:p>
          <a:p>
            <a:pPr indent="-419100" lvl="0" marL="457200" marR="0" rtl="0" algn="l">
              <a:lnSpc>
                <a:spcPct val="150000"/>
              </a:lnSpc>
              <a:spcBef>
                <a:spcPts val="0"/>
              </a:spcBef>
              <a:spcAft>
                <a:spcPts val="0"/>
              </a:spcAft>
              <a:buSzPts val="3000"/>
              <a:buFont typeface="Arial Narrow"/>
              <a:buChar char="●"/>
            </a:pPr>
            <a:r>
              <a:rPr lang="en-US" sz="3000">
                <a:latin typeface="Arial Narrow"/>
                <a:ea typeface="Arial Narrow"/>
                <a:cs typeface="Arial Narrow"/>
                <a:sym typeface="Arial Narrow"/>
              </a:rPr>
              <a:t>GitHub</a:t>
            </a:r>
            <a:endParaRPr sz="3000">
              <a:latin typeface="Arial Narrow"/>
              <a:ea typeface="Arial Narrow"/>
              <a:cs typeface="Arial Narrow"/>
              <a:sym typeface="Arial Narrow"/>
            </a:endParaRPr>
          </a:p>
          <a:p>
            <a:pPr indent="-419100" lvl="0" marL="457200" marR="0" rtl="0" algn="l">
              <a:lnSpc>
                <a:spcPct val="150000"/>
              </a:lnSpc>
              <a:spcBef>
                <a:spcPts val="0"/>
              </a:spcBef>
              <a:spcAft>
                <a:spcPts val="0"/>
              </a:spcAft>
              <a:buSzPts val="3000"/>
              <a:buFont typeface="Arial Narrow"/>
              <a:buChar char="●"/>
            </a:pPr>
            <a:r>
              <a:rPr lang="en-US" sz="3000">
                <a:latin typeface="Arial Narrow"/>
                <a:ea typeface="Arial Narrow"/>
                <a:cs typeface="Arial Narrow"/>
                <a:sym typeface="Arial Narrow"/>
              </a:rPr>
              <a:t>PyInstaller</a:t>
            </a:r>
            <a:endParaRPr sz="3000">
              <a:latin typeface="Arial Narrow"/>
              <a:ea typeface="Arial Narrow"/>
              <a:cs typeface="Arial Narrow"/>
              <a:sym typeface="Arial Narrow"/>
            </a:endParaRPr>
          </a:p>
          <a:p>
            <a:pPr indent="-419100" lvl="0" marL="457200" marR="0" rtl="0" algn="l">
              <a:lnSpc>
                <a:spcPct val="150000"/>
              </a:lnSpc>
              <a:spcBef>
                <a:spcPts val="0"/>
              </a:spcBef>
              <a:spcAft>
                <a:spcPts val="0"/>
              </a:spcAft>
              <a:buSzPts val="3000"/>
              <a:buFont typeface="Arial Narrow"/>
              <a:buChar char="●"/>
            </a:pPr>
            <a:r>
              <a:rPr lang="en-US" sz="3000">
                <a:latin typeface="Arial Narrow"/>
                <a:ea typeface="Arial Narrow"/>
                <a:cs typeface="Arial Narrow"/>
                <a:sym typeface="Arial Narrow"/>
              </a:rPr>
              <a:t>GitHub Actions</a:t>
            </a:r>
            <a:endParaRPr sz="3000">
              <a:latin typeface="Arial Narrow"/>
              <a:ea typeface="Arial Narrow"/>
              <a:cs typeface="Arial Narrow"/>
              <a:sym typeface="Arial Narrow"/>
            </a:endParaRPr>
          </a:p>
        </p:txBody>
      </p:sp>
      <p:sp>
        <p:nvSpPr>
          <p:cNvPr id="55" name="Google Shape;55;p1"/>
          <p:cNvSpPr txBox="1"/>
          <p:nvPr/>
        </p:nvSpPr>
        <p:spPr>
          <a:xfrm>
            <a:off x="701338" y="20767450"/>
            <a:ext cx="9982200" cy="707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F8F8F8"/>
              </a:buClr>
              <a:buSzPts val="3200"/>
              <a:buFont typeface="Arial Narrow"/>
              <a:buNone/>
            </a:pPr>
            <a:r>
              <a:rPr b="1" lang="en-US" sz="4000">
                <a:solidFill>
                  <a:srgbClr val="F8F8F8"/>
                </a:solidFill>
                <a:latin typeface="Arial Narrow"/>
                <a:ea typeface="Arial Narrow"/>
                <a:cs typeface="Arial Narrow"/>
                <a:sym typeface="Arial Narrow"/>
              </a:rPr>
              <a:t>Motivation</a:t>
            </a:r>
            <a:endParaRPr sz="4000"/>
          </a:p>
        </p:txBody>
      </p:sp>
      <p:sp>
        <p:nvSpPr>
          <p:cNvPr id="56" name="Google Shape;56;p1"/>
          <p:cNvSpPr txBox="1"/>
          <p:nvPr/>
        </p:nvSpPr>
        <p:spPr>
          <a:xfrm>
            <a:off x="33078738" y="28506563"/>
            <a:ext cx="9982200" cy="707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F8F8F8"/>
              </a:buClr>
              <a:buSzPts val="3200"/>
              <a:buFont typeface="Arial Narrow"/>
              <a:buNone/>
            </a:pPr>
            <a:r>
              <a:rPr b="1" i="0" lang="en-US" sz="4000" u="none">
                <a:solidFill>
                  <a:srgbClr val="F8F8F8"/>
                </a:solidFill>
                <a:latin typeface="Arial Narrow"/>
                <a:ea typeface="Arial Narrow"/>
                <a:cs typeface="Arial Narrow"/>
                <a:sym typeface="Arial Narrow"/>
              </a:rPr>
              <a:t>Contact information</a:t>
            </a:r>
            <a:endParaRPr sz="4000"/>
          </a:p>
        </p:txBody>
      </p:sp>
      <p:sp>
        <p:nvSpPr>
          <p:cNvPr id="57" name="Google Shape;57;p1"/>
          <p:cNvSpPr txBox="1"/>
          <p:nvPr/>
        </p:nvSpPr>
        <p:spPr>
          <a:xfrm>
            <a:off x="701338" y="21493513"/>
            <a:ext cx="9982200" cy="4848600"/>
          </a:xfrm>
          <a:prstGeom prst="rect">
            <a:avLst/>
          </a:prstGeom>
          <a:noFill/>
          <a:ln>
            <a:noFill/>
          </a:ln>
        </p:spPr>
        <p:txBody>
          <a:bodyPr anchorCtr="0" anchor="t" bIns="457200" lIns="457200" spcFirstLastPara="1" rIns="457200" wrap="square" tIns="457200">
            <a:spAutoFit/>
          </a:bodyPr>
          <a:lstStyle/>
          <a:p>
            <a:pPr indent="457200" lvl="0" marL="0" marR="0" rtl="0" algn="l">
              <a:lnSpc>
                <a:spcPct val="150000"/>
              </a:lnSpc>
              <a:spcBef>
                <a:spcPts val="0"/>
              </a:spcBef>
              <a:spcAft>
                <a:spcPts val="0"/>
              </a:spcAft>
              <a:buNone/>
            </a:pPr>
            <a:r>
              <a:rPr lang="en-US" sz="3000">
                <a:solidFill>
                  <a:schemeClr val="dk1"/>
                </a:solidFill>
                <a:latin typeface="Arial Narrow"/>
                <a:ea typeface="Arial Narrow"/>
                <a:cs typeface="Arial Narrow"/>
                <a:sym typeface="Arial Narrow"/>
              </a:rPr>
              <a:t>The machine learning market is seeing phenomenal growth. This project is designed to be a demonstration of machine learning principles, especially to new students of various levels who might be interested in entering the field in the future. Interested students can see the fun applications of AI and understand how the AI thinks and behaves.</a:t>
            </a:r>
            <a:endParaRPr sz="3000">
              <a:solidFill>
                <a:schemeClr val="dk1"/>
              </a:solidFill>
              <a:latin typeface="Arial Narrow"/>
              <a:ea typeface="Arial Narrow"/>
              <a:cs typeface="Arial Narrow"/>
              <a:sym typeface="Arial Narrow"/>
            </a:endParaRPr>
          </a:p>
        </p:txBody>
      </p:sp>
      <p:sp>
        <p:nvSpPr>
          <p:cNvPr id="58" name="Google Shape;58;p1"/>
          <p:cNvSpPr txBox="1"/>
          <p:nvPr/>
        </p:nvSpPr>
        <p:spPr>
          <a:xfrm>
            <a:off x="2381250" y="-335925"/>
            <a:ext cx="10001400" cy="1139100"/>
          </a:xfrm>
          <a:prstGeom prst="rect">
            <a:avLst/>
          </a:prstGeom>
          <a:noFill/>
          <a:ln>
            <a:noFill/>
          </a:ln>
        </p:spPr>
        <p:txBody>
          <a:bodyPr anchorCtr="0" anchor="t" bIns="457200" lIns="457200" spcFirstLastPara="1" rIns="457200" wrap="square" tIns="457200">
            <a:spAutoFit/>
          </a:bodyPr>
          <a:lstStyle/>
          <a:p>
            <a:pPr indent="0" lvl="0" marL="0" marR="0" rtl="0" algn="l">
              <a:lnSpc>
                <a:spcPct val="100000"/>
              </a:lnSpc>
              <a:spcBef>
                <a:spcPts val="0"/>
              </a:spcBef>
              <a:spcAft>
                <a:spcPts val="0"/>
              </a:spcAft>
              <a:buClr>
                <a:schemeClr val="dk1"/>
              </a:buClr>
              <a:buSzPts val="3000"/>
              <a:buFont typeface="Arial Narrow"/>
              <a:buNone/>
            </a:pPr>
            <a:r>
              <a:t/>
            </a:r>
            <a:endParaRPr/>
          </a:p>
        </p:txBody>
      </p:sp>
      <p:sp>
        <p:nvSpPr>
          <p:cNvPr id="59" name="Google Shape;59;p1"/>
          <p:cNvSpPr/>
          <p:nvPr/>
        </p:nvSpPr>
        <p:spPr>
          <a:xfrm>
            <a:off x="685800" y="1143000"/>
            <a:ext cx="3325812" cy="2570162"/>
          </a:xfrm>
          <a:prstGeom prst="roundRect">
            <a:avLst>
              <a:gd fmla="val 16667" name="adj"/>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00"/>
              <a:buFont typeface="Arial Narrow"/>
              <a:buNone/>
            </a:pPr>
            <a:r>
              <a:t/>
            </a:r>
            <a:endParaRPr/>
          </a:p>
        </p:txBody>
      </p:sp>
      <p:sp>
        <p:nvSpPr>
          <p:cNvPr id="60" name="Google Shape;60;p1"/>
          <p:cNvSpPr/>
          <p:nvPr/>
        </p:nvSpPr>
        <p:spPr>
          <a:xfrm>
            <a:off x="39735125" y="1143000"/>
            <a:ext cx="3325812" cy="2570162"/>
          </a:xfrm>
          <a:prstGeom prst="roundRect">
            <a:avLst>
              <a:gd fmla="val 16667" name="adj"/>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00"/>
              <a:buFont typeface="Arial Narrow"/>
              <a:buNone/>
            </a:pPr>
            <a:r>
              <a:t/>
            </a:r>
            <a:endParaRPr/>
          </a:p>
        </p:txBody>
      </p:sp>
      <p:pic>
        <p:nvPicPr>
          <p:cNvPr descr="University Marks (Logos) | UNT Identity Guide" id="61" name="Google Shape;61;p1"/>
          <p:cNvPicPr preferRelativeResize="0"/>
          <p:nvPr/>
        </p:nvPicPr>
        <p:blipFill>
          <a:blip r:embed="rId3">
            <a:alphaModFix/>
          </a:blip>
          <a:stretch>
            <a:fillRect/>
          </a:stretch>
        </p:blipFill>
        <p:spPr>
          <a:xfrm>
            <a:off x="761875" y="1717188"/>
            <a:ext cx="3325800" cy="1421776"/>
          </a:xfrm>
          <a:prstGeom prst="rect">
            <a:avLst/>
          </a:prstGeom>
          <a:noFill/>
          <a:ln>
            <a:noFill/>
          </a:ln>
        </p:spPr>
      </p:pic>
      <p:pic>
        <p:nvPicPr>
          <p:cNvPr descr="UNT Logo - University of North Texas [unt.edu] Download Vector" id="62" name="Google Shape;62;p1"/>
          <p:cNvPicPr preferRelativeResize="0"/>
          <p:nvPr/>
        </p:nvPicPr>
        <p:blipFill>
          <a:blip r:embed="rId4">
            <a:alphaModFix/>
          </a:blip>
          <a:stretch>
            <a:fillRect/>
          </a:stretch>
        </p:blipFill>
        <p:spPr>
          <a:xfrm>
            <a:off x="39735125" y="765200"/>
            <a:ext cx="3325801" cy="3325775"/>
          </a:xfrm>
          <a:prstGeom prst="rect">
            <a:avLst/>
          </a:prstGeom>
          <a:noFill/>
          <a:ln>
            <a:noFill/>
          </a:ln>
        </p:spPr>
      </p:pic>
      <p:sp>
        <p:nvSpPr>
          <p:cNvPr id="63" name="Google Shape;63;p1"/>
          <p:cNvSpPr txBox="1"/>
          <p:nvPr/>
        </p:nvSpPr>
        <p:spPr>
          <a:xfrm>
            <a:off x="33078763" y="29214275"/>
            <a:ext cx="9982200" cy="3070800"/>
          </a:xfrm>
          <a:prstGeom prst="rect">
            <a:avLst/>
          </a:prstGeom>
          <a:noFill/>
          <a:ln>
            <a:noFill/>
          </a:ln>
        </p:spPr>
        <p:txBody>
          <a:bodyPr anchorCtr="0" anchor="t" bIns="457200" lIns="457200" spcFirstLastPara="1" rIns="457200" wrap="square" tIns="457200">
            <a:spAutoFit/>
          </a:bodyPr>
          <a:lstStyle/>
          <a:p>
            <a:pPr indent="-419100" lvl="0" marL="457200" marR="0" rtl="0" algn="l">
              <a:lnSpc>
                <a:spcPct val="115000"/>
              </a:lnSpc>
              <a:spcBef>
                <a:spcPts val="0"/>
              </a:spcBef>
              <a:spcAft>
                <a:spcPts val="0"/>
              </a:spcAft>
              <a:buClr>
                <a:schemeClr val="dk1"/>
              </a:buClr>
              <a:buSzPts val="3000"/>
              <a:buFont typeface="Arial Narrow"/>
              <a:buChar char="●"/>
            </a:pPr>
            <a:r>
              <a:rPr lang="en-US" sz="3000">
                <a:solidFill>
                  <a:schemeClr val="dk1"/>
                </a:solidFill>
                <a:latin typeface="Arial Narrow"/>
                <a:ea typeface="Arial Narrow"/>
                <a:cs typeface="Arial Narrow"/>
                <a:sym typeface="Arial Narrow"/>
              </a:rPr>
              <a:t>To contact the team</a:t>
            </a:r>
            <a:endParaRPr sz="3000">
              <a:solidFill>
                <a:schemeClr val="dk1"/>
              </a:solidFill>
              <a:latin typeface="Arial Narrow"/>
              <a:ea typeface="Arial Narrow"/>
              <a:cs typeface="Arial Narrow"/>
              <a:sym typeface="Arial Narrow"/>
            </a:endParaRPr>
          </a:p>
          <a:p>
            <a:pPr indent="-419100" lvl="1" marL="914400" marR="0" rtl="0" algn="l">
              <a:lnSpc>
                <a:spcPct val="115000"/>
              </a:lnSpc>
              <a:spcBef>
                <a:spcPts val="0"/>
              </a:spcBef>
              <a:spcAft>
                <a:spcPts val="0"/>
              </a:spcAft>
              <a:buClr>
                <a:schemeClr val="dk1"/>
              </a:buClr>
              <a:buSzPts val="3000"/>
              <a:buFont typeface="Arial Narrow"/>
              <a:buChar char="○"/>
            </a:pPr>
            <a:r>
              <a:rPr lang="en-US" sz="3000" u="sng">
                <a:solidFill>
                  <a:schemeClr val="hlink"/>
                </a:solidFill>
                <a:latin typeface="Arial Narrow"/>
                <a:ea typeface="Arial Narrow"/>
                <a:cs typeface="Arial Narrow"/>
                <a:sym typeface="Arial Narrow"/>
                <a:hlinkClick r:id="rId5"/>
              </a:rPr>
              <a:t>BrianLittle@my.unt.edu</a:t>
            </a:r>
            <a:endParaRPr sz="3000">
              <a:solidFill>
                <a:schemeClr val="dk1"/>
              </a:solidFill>
              <a:latin typeface="Arial Narrow"/>
              <a:ea typeface="Arial Narrow"/>
              <a:cs typeface="Arial Narrow"/>
              <a:sym typeface="Arial Narrow"/>
            </a:endParaRPr>
          </a:p>
          <a:p>
            <a:pPr indent="-419100" lvl="1" marL="914400" marR="0" rtl="0" algn="l">
              <a:lnSpc>
                <a:spcPct val="115000"/>
              </a:lnSpc>
              <a:spcBef>
                <a:spcPts val="0"/>
              </a:spcBef>
              <a:spcAft>
                <a:spcPts val="0"/>
              </a:spcAft>
              <a:buClr>
                <a:schemeClr val="dk1"/>
              </a:buClr>
              <a:buSzPts val="3000"/>
              <a:buFont typeface="Arial Narrow"/>
              <a:buChar char="○"/>
            </a:pPr>
            <a:r>
              <a:rPr lang="en-US" sz="3000" u="sng">
                <a:solidFill>
                  <a:schemeClr val="hlink"/>
                </a:solidFill>
                <a:latin typeface="Arial Narrow"/>
                <a:ea typeface="Arial Narrow"/>
                <a:cs typeface="Arial Narrow"/>
                <a:sym typeface="Arial Narrow"/>
                <a:hlinkClick r:id="rId6"/>
              </a:rPr>
              <a:t>bwlittle10@gmail.com</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600">
              <a:solidFill>
                <a:schemeClr val="dk1"/>
              </a:solidFill>
              <a:latin typeface="Arial Narrow"/>
              <a:ea typeface="Arial Narrow"/>
              <a:cs typeface="Arial Narrow"/>
              <a:sym typeface="Arial Narrow"/>
            </a:endParaRPr>
          </a:p>
        </p:txBody>
      </p:sp>
      <p:pic>
        <p:nvPicPr>
          <p:cNvPr descr="5 Things You Need to Know about Reinforcement Learning - KDnuggets" id="64" name="Google Shape;64;p1"/>
          <p:cNvPicPr preferRelativeResize="0"/>
          <p:nvPr/>
        </p:nvPicPr>
        <p:blipFill>
          <a:blip r:embed="rId7">
            <a:alphaModFix/>
          </a:blip>
          <a:stretch>
            <a:fillRect/>
          </a:stretch>
        </p:blipFill>
        <p:spPr>
          <a:xfrm>
            <a:off x="23185275" y="16944288"/>
            <a:ext cx="8140983" cy="3140100"/>
          </a:xfrm>
          <a:prstGeom prst="rect">
            <a:avLst/>
          </a:prstGeom>
          <a:noFill/>
          <a:ln>
            <a:noFill/>
          </a:ln>
        </p:spPr>
      </p:pic>
      <p:pic>
        <p:nvPicPr>
          <p:cNvPr id="65" name="Google Shape;65;p1"/>
          <p:cNvPicPr preferRelativeResize="0"/>
          <p:nvPr/>
        </p:nvPicPr>
        <p:blipFill>
          <a:blip r:embed="rId8">
            <a:alphaModFix/>
          </a:blip>
          <a:stretch>
            <a:fillRect/>
          </a:stretch>
        </p:blipFill>
        <p:spPr>
          <a:xfrm>
            <a:off x="22335250" y="24413123"/>
            <a:ext cx="9863251" cy="2527577"/>
          </a:xfrm>
          <a:prstGeom prst="rect">
            <a:avLst/>
          </a:prstGeom>
          <a:noFill/>
          <a:ln>
            <a:noFill/>
          </a:ln>
        </p:spPr>
      </p:pic>
      <p:pic>
        <p:nvPicPr>
          <p:cNvPr descr="GitHub - python/cpython: The Python programming language" id="66" name="Google Shape;66;p1"/>
          <p:cNvPicPr preferRelativeResize="0"/>
          <p:nvPr/>
        </p:nvPicPr>
        <p:blipFill>
          <a:blip r:embed="rId9">
            <a:alphaModFix/>
          </a:blip>
          <a:stretch>
            <a:fillRect/>
          </a:stretch>
        </p:blipFill>
        <p:spPr>
          <a:xfrm>
            <a:off x="25686675" y="6732100"/>
            <a:ext cx="2746149" cy="2746149"/>
          </a:xfrm>
          <a:prstGeom prst="rect">
            <a:avLst/>
          </a:prstGeom>
          <a:noFill/>
          <a:ln>
            <a:noFill/>
          </a:ln>
        </p:spPr>
      </p:pic>
      <p:pic>
        <p:nvPicPr>
          <p:cNvPr descr="upload.wikimedia.org/wikipedia/commons/5/58/Kiv..." id="67" name="Google Shape;67;p1"/>
          <p:cNvPicPr preferRelativeResize="0"/>
          <p:nvPr/>
        </p:nvPicPr>
        <p:blipFill>
          <a:blip r:embed="rId10">
            <a:alphaModFix/>
          </a:blip>
          <a:stretch>
            <a:fillRect/>
          </a:stretch>
        </p:blipFill>
        <p:spPr>
          <a:xfrm>
            <a:off x="28964575" y="6333800"/>
            <a:ext cx="2876600" cy="2876600"/>
          </a:xfrm>
          <a:prstGeom prst="rect">
            <a:avLst/>
          </a:prstGeom>
          <a:noFill/>
          <a:ln>
            <a:noFill/>
          </a:ln>
        </p:spPr>
      </p:pic>
      <p:pic>
        <p:nvPicPr>
          <p:cNvPr descr="GitHub logo PNG" id="68" name="Google Shape;68;p1"/>
          <p:cNvPicPr preferRelativeResize="0"/>
          <p:nvPr/>
        </p:nvPicPr>
        <p:blipFill>
          <a:blip r:embed="rId11">
            <a:alphaModFix/>
          </a:blip>
          <a:stretch>
            <a:fillRect/>
          </a:stretch>
        </p:blipFill>
        <p:spPr>
          <a:xfrm>
            <a:off x="22697475" y="10115650"/>
            <a:ext cx="2989200" cy="2989200"/>
          </a:xfrm>
          <a:prstGeom prst="rect">
            <a:avLst/>
          </a:prstGeom>
          <a:noFill/>
          <a:ln>
            <a:noFill/>
          </a:ln>
        </p:spPr>
      </p:pic>
      <p:pic>
        <p:nvPicPr>
          <p:cNvPr descr="PyInstaller Logo — PyInstaller bundles Python applications" id="69" name="Google Shape;69;p1"/>
          <p:cNvPicPr preferRelativeResize="0"/>
          <p:nvPr/>
        </p:nvPicPr>
        <p:blipFill>
          <a:blip r:embed="rId12">
            <a:alphaModFix/>
          </a:blip>
          <a:stretch>
            <a:fillRect/>
          </a:stretch>
        </p:blipFill>
        <p:spPr>
          <a:xfrm>
            <a:off x="28824825" y="9478247"/>
            <a:ext cx="2570149" cy="2570149"/>
          </a:xfrm>
          <a:prstGeom prst="rect">
            <a:avLst/>
          </a:prstGeom>
          <a:noFill/>
          <a:ln>
            <a:noFill/>
          </a:ln>
        </p:spPr>
      </p:pic>
      <p:pic>
        <p:nvPicPr>
          <p:cNvPr id="70" name="Google Shape;70;p1"/>
          <p:cNvPicPr preferRelativeResize="0"/>
          <p:nvPr/>
        </p:nvPicPr>
        <p:blipFill>
          <a:blip r:embed="rId13">
            <a:alphaModFix/>
          </a:blip>
          <a:stretch>
            <a:fillRect/>
          </a:stretch>
        </p:blipFill>
        <p:spPr>
          <a:xfrm>
            <a:off x="757025" y="26123475"/>
            <a:ext cx="9863250" cy="4931612"/>
          </a:xfrm>
          <a:prstGeom prst="rect">
            <a:avLst/>
          </a:prstGeom>
          <a:noFill/>
          <a:ln>
            <a:noFill/>
          </a:ln>
        </p:spPr>
      </p:pic>
      <p:pic>
        <p:nvPicPr>
          <p:cNvPr descr="GitHub Actions · GitHub" id="71" name="Google Shape;71;p1"/>
          <p:cNvPicPr preferRelativeResize="0"/>
          <p:nvPr/>
        </p:nvPicPr>
        <p:blipFill>
          <a:blip r:embed="rId14">
            <a:alphaModFix/>
          </a:blip>
          <a:stretch>
            <a:fillRect/>
          </a:stretch>
        </p:blipFill>
        <p:spPr>
          <a:xfrm>
            <a:off x="26081950" y="10344150"/>
            <a:ext cx="2347600" cy="2347630"/>
          </a:xfrm>
          <a:prstGeom prst="rect">
            <a:avLst/>
          </a:prstGeom>
          <a:noFill/>
          <a:ln>
            <a:noFill/>
          </a:ln>
        </p:spPr>
      </p:pic>
      <p:sp>
        <p:nvSpPr>
          <p:cNvPr id="72" name="Google Shape;72;p1"/>
          <p:cNvSpPr txBox="1"/>
          <p:nvPr/>
        </p:nvSpPr>
        <p:spPr>
          <a:xfrm>
            <a:off x="33078775" y="5638800"/>
            <a:ext cx="9982200" cy="707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F8F8F8"/>
              </a:buClr>
              <a:buSzPts val="3200"/>
              <a:buFont typeface="Arial Narrow"/>
              <a:buNone/>
            </a:pPr>
            <a:r>
              <a:rPr b="1" lang="en-US" sz="4000">
                <a:solidFill>
                  <a:srgbClr val="F8F8F8"/>
                </a:solidFill>
                <a:latin typeface="Arial Narrow"/>
                <a:ea typeface="Arial Narrow"/>
                <a:cs typeface="Arial Narrow"/>
                <a:sym typeface="Arial Narrow"/>
              </a:rPr>
              <a:t>League Play</a:t>
            </a:r>
            <a:endParaRPr b="1" sz="4000">
              <a:solidFill>
                <a:srgbClr val="F8F8F8"/>
              </a:solidFill>
              <a:latin typeface="Arial Narrow"/>
              <a:ea typeface="Arial Narrow"/>
              <a:cs typeface="Arial Narrow"/>
              <a:sym typeface="Arial Narrow"/>
            </a:endParaRPr>
          </a:p>
        </p:txBody>
      </p:sp>
      <p:sp>
        <p:nvSpPr>
          <p:cNvPr id="73" name="Google Shape;73;p1"/>
          <p:cNvSpPr txBox="1"/>
          <p:nvPr/>
        </p:nvSpPr>
        <p:spPr>
          <a:xfrm>
            <a:off x="33078738" y="6341363"/>
            <a:ext cx="9982200" cy="22165200"/>
          </a:xfrm>
          <a:prstGeom prst="rect">
            <a:avLst/>
          </a:prstGeom>
          <a:noFill/>
          <a:ln>
            <a:noFill/>
          </a:ln>
        </p:spPr>
        <p:txBody>
          <a:bodyPr anchorCtr="0" anchor="t" bIns="457200" lIns="457200" spcFirstLastPara="1" rIns="457200" wrap="square" tIns="457200">
            <a:spAutoFit/>
          </a:bodyPr>
          <a:lstStyle/>
          <a:p>
            <a:pPr indent="457200" lvl="0" marL="0" marR="0" rtl="0" algn="l">
              <a:lnSpc>
                <a:spcPct val="150000"/>
              </a:lnSpc>
              <a:spcBef>
                <a:spcPts val="0"/>
              </a:spcBef>
              <a:spcAft>
                <a:spcPts val="0"/>
              </a:spcAft>
              <a:buNone/>
            </a:pPr>
            <a:r>
              <a:rPr lang="en-US" sz="3000">
                <a:solidFill>
                  <a:schemeClr val="dk1"/>
                </a:solidFill>
                <a:latin typeface="Arial Narrow"/>
                <a:ea typeface="Arial Narrow"/>
                <a:cs typeface="Arial Narrow"/>
                <a:sym typeface="Arial Narrow"/>
              </a:rPr>
              <a:t>League play is a key feature of this project and the demonstration of the reinforcement learning. The league play demonstrates the AI’s behavior in an environment with potential loss and reward.</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rPr lang="en-US" sz="3000">
                <a:solidFill>
                  <a:schemeClr val="dk1"/>
                </a:solidFill>
                <a:latin typeface="Arial Narrow"/>
                <a:ea typeface="Arial Narrow"/>
                <a:cs typeface="Arial Narrow"/>
                <a:sym typeface="Arial Narrow"/>
              </a:rPr>
              <a:t>The user bets “chips” against the AI before playing a game. The AI can bet with the player, call, or quit the game if they decide the risk is not worth it. It displays the AI’s long-term decision-making process, how it seeks for rewards, and how it avoids risk.</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45720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rPr lang="en-US" sz="3000">
                <a:solidFill>
                  <a:schemeClr val="dk1"/>
                </a:solidFill>
                <a:latin typeface="Arial Narrow"/>
                <a:ea typeface="Arial Narrow"/>
                <a:cs typeface="Arial Narrow"/>
                <a:sym typeface="Arial Narrow"/>
              </a:rPr>
              <a:t>League play is the clearest example of the AI’s reward-seeking and risk-avoiding behavior.</a:t>
            </a:r>
            <a:endParaRPr sz="3000">
              <a:solidFill>
                <a:schemeClr val="dk1"/>
              </a:solidFill>
              <a:latin typeface="Arial Narrow"/>
              <a:ea typeface="Arial Narrow"/>
              <a:cs typeface="Arial Narrow"/>
              <a:sym typeface="Arial Narrow"/>
            </a:endParaRPr>
          </a:p>
        </p:txBody>
      </p:sp>
      <p:pic>
        <p:nvPicPr>
          <p:cNvPr id="74" name="Google Shape;74;p1"/>
          <p:cNvPicPr preferRelativeResize="0"/>
          <p:nvPr/>
        </p:nvPicPr>
        <p:blipFill>
          <a:blip r:embed="rId15">
            <a:alphaModFix/>
          </a:blip>
          <a:stretch>
            <a:fillRect/>
          </a:stretch>
        </p:blipFill>
        <p:spPr>
          <a:xfrm>
            <a:off x="11699885" y="6546850"/>
            <a:ext cx="5174615" cy="5631889"/>
          </a:xfrm>
          <a:prstGeom prst="rect">
            <a:avLst/>
          </a:prstGeom>
          <a:noFill/>
          <a:ln>
            <a:noFill/>
          </a:ln>
        </p:spPr>
      </p:pic>
      <p:pic>
        <p:nvPicPr>
          <p:cNvPr id="75" name="Google Shape;75;p1"/>
          <p:cNvPicPr preferRelativeResize="0"/>
          <p:nvPr/>
        </p:nvPicPr>
        <p:blipFill>
          <a:blip r:embed="rId16">
            <a:alphaModFix/>
          </a:blip>
          <a:stretch>
            <a:fillRect/>
          </a:stretch>
        </p:blipFill>
        <p:spPr>
          <a:xfrm>
            <a:off x="15983310" y="12419732"/>
            <a:ext cx="5174613" cy="5641835"/>
          </a:xfrm>
          <a:prstGeom prst="rect">
            <a:avLst/>
          </a:prstGeom>
          <a:noFill/>
          <a:ln>
            <a:noFill/>
          </a:ln>
        </p:spPr>
      </p:pic>
      <p:pic>
        <p:nvPicPr>
          <p:cNvPr id="76" name="Google Shape;76;p1"/>
          <p:cNvPicPr preferRelativeResize="0"/>
          <p:nvPr/>
        </p:nvPicPr>
        <p:blipFill>
          <a:blip r:embed="rId17">
            <a:alphaModFix/>
          </a:blip>
          <a:stretch>
            <a:fillRect/>
          </a:stretch>
        </p:blipFill>
        <p:spPr>
          <a:xfrm>
            <a:off x="11699876" y="18302545"/>
            <a:ext cx="5174613" cy="5686780"/>
          </a:xfrm>
          <a:prstGeom prst="rect">
            <a:avLst/>
          </a:prstGeom>
          <a:noFill/>
          <a:ln>
            <a:noFill/>
          </a:ln>
        </p:spPr>
      </p:pic>
      <p:pic>
        <p:nvPicPr>
          <p:cNvPr id="77" name="Google Shape;77;p1"/>
          <p:cNvPicPr preferRelativeResize="0"/>
          <p:nvPr/>
        </p:nvPicPr>
        <p:blipFill>
          <a:blip r:embed="rId18">
            <a:alphaModFix/>
          </a:blip>
          <a:stretch>
            <a:fillRect/>
          </a:stretch>
        </p:blipFill>
        <p:spPr>
          <a:xfrm>
            <a:off x="33369575" y="13206125"/>
            <a:ext cx="5909375" cy="6280161"/>
          </a:xfrm>
          <a:prstGeom prst="rect">
            <a:avLst/>
          </a:prstGeom>
          <a:noFill/>
          <a:ln>
            <a:noFill/>
          </a:ln>
        </p:spPr>
      </p:pic>
      <p:pic>
        <p:nvPicPr>
          <p:cNvPr id="78" name="Google Shape;78;p1"/>
          <p:cNvPicPr preferRelativeResize="0"/>
          <p:nvPr/>
        </p:nvPicPr>
        <p:blipFill>
          <a:blip r:embed="rId19">
            <a:alphaModFix/>
          </a:blip>
          <a:stretch>
            <a:fillRect/>
          </a:stretch>
        </p:blipFill>
        <p:spPr>
          <a:xfrm>
            <a:off x="36984925" y="19646963"/>
            <a:ext cx="5909375" cy="6270718"/>
          </a:xfrm>
          <a:prstGeom prst="rect">
            <a:avLst/>
          </a:prstGeom>
          <a:noFill/>
          <a:ln>
            <a:noFill/>
          </a:ln>
        </p:spPr>
      </p:pic>
      <p:pic>
        <p:nvPicPr>
          <p:cNvPr id="79" name="Google Shape;79;p1"/>
          <p:cNvPicPr preferRelativeResize="0"/>
          <p:nvPr/>
        </p:nvPicPr>
        <p:blipFill>
          <a:blip r:embed="rId20">
            <a:alphaModFix/>
          </a:blip>
          <a:stretch>
            <a:fillRect/>
          </a:stretch>
        </p:blipFill>
        <p:spPr>
          <a:xfrm>
            <a:off x="15983300" y="24230305"/>
            <a:ext cx="5174614" cy="5676827"/>
          </a:xfrm>
          <a:prstGeom prst="rect">
            <a:avLst/>
          </a:prstGeom>
          <a:noFill/>
          <a:ln>
            <a:noFill/>
          </a:ln>
        </p:spPr>
      </p:pic>
      <p:sp>
        <p:nvSpPr>
          <p:cNvPr id="80" name="Google Shape;80;p1"/>
          <p:cNvSpPr txBox="1"/>
          <p:nvPr/>
        </p:nvSpPr>
        <p:spPr>
          <a:xfrm>
            <a:off x="701362" y="6333800"/>
            <a:ext cx="9982200" cy="6926700"/>
          </a:xfrm>
          <a:prstGeom prst="rect">
            <a:avLst/>
          </a:prstGeom>
          <a:noFill/>
          <a:ln>
            <a:noFill/>
          </a:ln>
        </p:spPr>
        <p:txBody>
          <a:bodyPr anchorCtr="0" anchor="t" bIns="457200" lIns="457200" spcFirstLastPara="1" rIns="457200" wrap="square" tIns="457200">
            <a:spAutoFit/>
          </a:bodyPr>
          <a:lstStyle/>
          <a:p>
            <a:pPr indent="457200" lvl="0" marL="457200" marR="0" rtl="0" algn="l">
              <a:lnSpc>
                <a:spcPct val="150000"/>
              </a:lnSpc>
              <a:spcBef>
                <a:spcPts val="0"/>
              </a:spcBef>
              <a:spcAft>
                <a:spcPts val="0"/>
              </a:spcAft>
              <a:buNone/>
            </a:pPr>
            <a:r>
              <a:rPr lang="en-US" sz="3000">
                <a:latin typeface="Arial Narrow"/>
                <a:ea typeface="Arial Narrow"/>
                <a:cs typeface="Arial Narrow"/>
                <a:sym typeface="Arial Narrow"/>
              </a:rPr>
              <a:t>This project is based on using reinforcement learning to create artificial intelligence for board games.</a:t>
            </a:r>
            <a:endParaRPr sz="3000">
              <a:latin typeface="Arial Narrow"/>
              <a:ea typeface="Arial Narrow"/>
              <a:cs typeface="Arial Narrow"/>
              <a:sym typeface="Arial Narrow"/>
            </a:endParaRPr>
          </a:p>
          <a:p>
            <a:pPr indent="457200" lvl="0" marL="457200" marR="0" rtl="0" algn="l">
              <a:lnSpc>
                <a:spcPct val="150000"/>
              </a:lnSpc>
              <a:spcBef>
                <a:spcPts val="0"/>
              </a:spcBef>
              <a:spcAft>
                <a:spcPts val="0"/>
              </a:spcAft>
              <a:buNone/>
            </a:pPr>
            <a:r>
              <a:rPr lang="en-US" sz="3000">
                <a:latin typeface="Arial Narrow"/>
                <a:ea typeface="Arial Narrow"/>
                <a:cs typeface="Arial Narrow"/>
                <a:sym typeface="Arial Narrow"/>
              </a:rPr>
              <a:t>Players engage with an AI created through reinforcement learning. The project show the decision-making process of the AI. The AI agent makes decisions based on a function of the potential rewards and tries to achieve the best outcome.</a:t>
            </a:r>
            <a:endParaRPr sz="3000">
              <a:latin typeface="Arial Narrow"/>
              <a:ea typeface="Arial Narrow"/>
              <a:cs typeface="Arial Narrow"/>
              <a:sym typeface="Arial Narrow"/>
            </a:endParaRPr>
          </a:p>
          <a:p>
            <a:pPr indent="457200" lvl="0" marL="457200" marR="0" rtl="0" algn="l">
              <a:lnSpc>
                <a:spcPct val="150000"/>
              </a:lnSpc>
              <a:spcBef>
                <a:spcPts val="0"/>
              </a:spcBef>
              <a:spcAft>
                <a:spcPts val="0"/>
              </a:spcAft>
              <a:buNone/>
            </a:pPr>
            <a:r>
              <a:rPr lang="en-US" sz="3000">
                <a:latin typeface="Arial Narrow"/>
                <a:ea typeface="Arial Narrow"/>
                <a:cs typeface="Arial Narrow"/>
                <a:sym typeface="Arial Narrow"/>
              </a:rPr>
              <a:t>League play shows the AI’s long-term decision-making process while trying to achieve a </a:t>
            </a:r>
            <a:r>
              <a:rPr lang="en-US" sz="3000">
                <a:latin typeface="Arial Narrow"/>
                <a:ea typeface="Arial Narrow"/>
                <a:cs typeface="Arial Narrow"/>
                <a:sym typeface="Arial Narrow"/>
              </a:rPr>
              <a:t>cumulative</a:t>
            </a:r>
            <a:r>
              <a:rPr lang="en-US" sz="3000">
                <a:latin typeface="Arial Narrow"/>
                <a:ea typeface="Arial Narrow"/>
                <a:cs typeface="Arial Narrow"/>
                <a:sym typeface="Arial Narrow"/>
              </a:rPr>
              <a:t> reward. Players can bet with the AI and see how it handles risk and reward.</a:t>
            </a:r>
            <a:endParaRPr sz="3000">
              <a:latin typeface="Arial Narrow"/>
              <a:ea typeface="Arial Narrow"/>
              <a:cs typeface="Arial Narrow"/>
              <a:sym typeface="Arial Narrow"/>
            </a:endParaRPr>
          </a:p>
        </p:txBody>
      </p:sp>
      <p:sp>
        <p:nvSpPr>
          <p:cNvPr id="81" name="Google Shape;81;p1"/>
          <p:cNvSpPr txBox="1"/>
          <p:nvPr/>
        </p:nvSpPr>
        <p:spPr>
          <a:xfrm>
            <a:off x="685800" y="5626088"/>
            <a:ext cx="9982200" cy="707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F8F8F8"/>
              </a:buClr>
              <a:buSzPts val="3200"/>
              <a:buFont typeface="Arial Narrow"/>
              <a:buNone/>
            </a:pPr>
            <a:r>
              <a:rPr b="1" lang="en-US" sz="4000">
                <a:solidFill>
                  <a:srgbClr val="F8F8F8"/>
                </a:solidFill>
                <a:latin typeface="Arial Narrow"/>
                <a:ea typeface="Arial Narrow"/>
                <a:cs typeface="Arial Narrow"/>
                <a:sym typeface="Arial Narrow"/>
              </a:rPr>
              <a:t>Project Overview</a:t>
            </a:r>
            <a:endParaRPr b="1" sz="4000">
              <a:solidFill>
                <a:srgbClr val="F8F8F8"/>
              </a:solidFill>
              <a:latin typeface="Arial Narrow"/>
              <a:ea typeface="Arial Narrow"/>
              <a:cs typeface="Arial Narrow"/>
              <a:sym typeface="Arial Narrow"/>
            </a:endParaRPr>
          </a:p>
        </p:txBody>
      </p:sp>
      <p:pic>
        <p:nvPicPr>
          <p:cNvPr id="82" name="Google Shape;82;p1"/>
          <p:cNvPicPr preferRelativeResize="0"/>
          <p:nvPr/>
        </p:nvPicPr>
        <p:blipFill>
          <a:blip r:embed="rId21">
            <a:alphaModFix/>
          </a:blip>
          <a:stretch>
            <a:fillRect/>
          </a:stretch>
        </p:blipFill>
        <p:spPr>
          <a:xfrm>
            <a:off x="1998374" y="12947399"/>
            <a:ext cx="7357065" cy="6440301"/>
          </a:xfrm>
          <a:prstGeom prst="rect">
            <a:avLst/>
          </a:prstGeom>
          <a:noFill/>
          <a:ln>
            <a:noFill/>
          </a:ln>
        </p:spPr>
      </p:pic>
      <p:sp>
        <p:nvSpPr>
          <p:cNvPr id="83" name="Google Shape;83;p1"/>
          <p:cNvSpPr txBox="1"/>
          <p:nvPr/>
        </p:nvSpPr>
        <p:spPr>
          <a:xfrm>
            <a:off x="22264650" y="27721075"/>
            <a:ext cx="9982200" cy="707700"/>
          </a:xfrm>
          <a:prstGeom prst="rect">
            <a:avLst/>
          </a:prstGeom>
          <a:solidFill>
            <a:schemeClr val="accent2"/>
          </a:solidFill>
          <a:ln>
            <a:noFill/>
          </a:ln>
        </p:spPr>
        <p:txBody>
          <a:bodyPr anchorCtr="0" anchor="t" bIns="45600" lIns="91250" spcFirstLastPara="1" rIns="91250" wrap="square" tIns="45600">
            <a:spAutoFit/>
          </a:bodyPr>
          <a:lstStyle/>
          <a:p>
            <a:pPr indent="0" lvl="0" marL="0" marR="0" rtl="0" algn="ctr">
              <a:lnSpc>
                <a:spcPct val="100000"/>
              </a:lnSpc>
              <a:spcBef>
                <a:spcPts val="0"/>
              </a:spcBef>
              <a:spcAft>
                <a:spcPts val="0"/>
              </a:spcAft>
              <a:buClr>
                <a:srgbClr val="F8F8F8"/>
              </a:buClr>
              <a:buSzPts val="3200"/>
              <a:buFont typeface="Arial Narrow"/>
              <a:buNone/>
            </a:pPr>
            <a:r>
              <a:rPr b="1" lang="en-US" sz="4000">
                <a:solidFill>
                  <a:srgbClr val="F8F8F8"/>
                </a:solidFill>
                <a:latin typeface="Arial Narrow"/>
                <a:ea typeface="Arial Narrow"/>
                <a:cs typeface="Arial Narrow"/>
                <a:sym typeface="Arial Narrow"/>
              </a:rPr>
              <a:t>Acknowledgements</a:t>
            </a:r>
            <a:endParaRPr b="1" sz="4000">
              <a:solidFill>
                <a:srgbClr val="F8F8F8"/>
              </a:solidFill>
              <a:latin typeface="Arial Narrow"/>
              <a:ea typeface="Arial Narrow"/>
              <a:cs typeface="Arial Narrow"/>
              <a:sym typeface="Arial Narrow"/>
            </a:endParaRPr>
          </a:p>
        </p:txBody>
      </p:sp>
      <p:sp>
        <p:nvSpPr>
          <p:cNvPr id="84" name="Google Shape;84;p1"/>
          <p:cNvSpPr txBox="1"/>
          <p:nvPr/>
        </p:nvSpPr>
        <p:spPr>
          <a:xfrm>
            <a:off x="22281338" y="28295425"/>
            <a:ext cx="9982200" cy="4941000"/>
          </a:xfrm>
          <a:prstGeom prst="rect">
            <a:avLst/>
          </a:prstGeom>
          <a:noFill/>
          <a:ln>
            <a:noFill/>
          </a:ln>
        </p:spPr>
        <p:txBody>
          <a:bodyPr anchorCtr="0" anchor="t" bIns="457200" lIns="457200" spcFirstLastPara="1" rIns="457200" wrap="square" tIns="457200">
            <a:spAutoFit/>
          </a:bodyPr>
          <a:lstStyle/>
          <a:p>
            <a:pPr indent="0" lvl="0" marL="0" marR="0" rtl="0" algn="l">
              <a:lnSpc>
                <a:spcPct val="150000"/>
              </a:lnSpc>
              <a:spcBef>
                <a:spcPts val="0"/>
              </a:spcBef>
              <a:spcAft>
                <a:spcPts val="0"/>
              </a:spcAft>
              <a:buNone/>
            </a:pPr>
            <a:r>
              <a:rPr lang="en-US" sz="3000">
                <a:solidFill>
                  <a:schemeClr val="dk1"/>
                </a:solidFill>
                <a:latin typeface="Arial Narrow"/>
                <a:ea typeface="Arial Narrow"/>
                <a:cs typeface="Arial Narrow"/>
                <a:sym typeface="Arial Narrow"/>
              </a:rPr>
              <a:t>This project is the work of several groups of students carrying on each other’s efforts. Special thanks to Chengping Yuan and Ty Washburn as student mentors and to Jakob Smith, Daniel McGartland, and Anthony Solorio as the previous student group working on the project.</a:t>
            </a:r>
            <a:endParaRPr sz="3000">
              <a:solidFill>
                <a:schemeClr val="dk1"/>
              </a:solidFill>
              <a:latin typeface="Arial Narrow"/>
              <a:ea typeface="Arial Narrow"/>
              <a:cs typeface="Arial Narrow"/>
              <a:sym typeface="Arial Narrow"/>
            </a:endParaRPr>
          </a:p>
          <a:p>
            <a:pPr indent="0" lvl="0" marL="0" marR="0" rtl="0" algn="l">
              <a:lnSpc>
                <a:spcPct val="150000"/>
              </a:lnSpc>
              <a:spcBef>
                <a:spcPts val="0"/>
              </a:spcBef>
              <a:spcAft>
                <a:spcPts val="0"/>
              </a:spcAft>
              <a:buNone/>
            </a:pPr>
            <a:r>
              <a:t/>
            </a:r>
            <a:endParaRPr sz="3600">
              <a:solidFill>
                <a:schemeClr val="dk1"/>
              </a:solidFill>
              <a:latin typeface="Arial Narrow"/>
              <a:ea typeface="Arial Narrow"/>
              <a:cs typeface="Arial Narrow"/>
              <a:sym typeface="Arial Narrow"/>
            </a:endParaRPr>
          </a:p>
        </p:txBody>
      </p:sp>
      <p:sp>
        <p:nvSpPr>
          <p:cNvPr id="85" name="Google Shape;85;p1"/>
          <p:cNvSpPr txBox="1"/>
          <p:nvPr/>
        </p:nvSpPr>
        <p:spPr>
          <a:xfrm>
            <a:off x="1272250" y="19413913"/>
            <a:ext cx="8840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Figure 1. A chart displaying the manner in which an AI agent interacts with its environment using Reinforcement Learning</a:t>
            </a:r>
            <a:endParaRPr sz="2200">
              <a:latin typeface="Arial Narrow"/>
              <a:ea typeface="Arial Narrow"/>
              <a:cs typeface="Arial Narrow"/>
              <a:sym typeface="Arial Narrow"/>
            </a:endParaRPr>
          </a:p>
        </p:txBody>
      </p:sp>
      <p:sp>
        <p:nvSpPr>
          <p:cNvPr id="86" name="Google Shape;86;p1"/>
          <p:cNvSpPr txBox="1"/>
          <p:nvPr/>
        </p:nvSpPr>
        <p:spPr>
          <a:xfrm>
            <a:off x="1256700" y="31055075"/>
            <a:ext cx="8840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Figure 2. Data on the growth of the machine learning market in Europe, with projections for the future.</a:t>
            </a:r>
            <a:endParaRPr sz="2200">
              <a:latin typeface="Arial Narrow"/>
              <a:ea typeface="Arial Narrow"/>
              <a:cs typeface="Arial Narrow"/>
              <a:sym typeface="Arial Narrow"/>
            </a:endParaRPr>
          </a:p>
        </p:txBody>
      </p:sp>
      <p:sp>
        <p:nvSpPr>
          <p:cNvPr id="87" name="Google Shape;87;p1"/>
          <p:cNvSpPr txBox="1"/>
          <p:nvPr/>
        </p:nvSpPr>
        <p:spPr>
          <a:xfrm>
            <a:off x="16874500" y="8762500"/>
            <a:ext cx="42834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Image 1. The main menu of the project, with options for selecting game, match type, and difficulty.</a:t>
            </a:r>
            <a:endParaRPr sz="2200">
              <a:latin typeface="Arial Narrow"/>
              <a:ea typeface="Arial Narrow"/>
              <a:cs typeface="Arial Narrow"/>
              <a:sym typeface="Arial Narrow"/>
            </a:endParaRPr>
          </a:p>
        </p:txBody>
      </p:sp>
      <p:sp>
        <p:nvSpPr>
          <p:cNvPr id="88" name="Google Shape;88;p1"/>
          <p:cNvSpPr txBox="1"/>
          <p:nvPr/>
        </p:nvSpPr>
        <p:spPr>
          <a:xfrm>
            <a:off x="16280412" y="18061575"/>
            <a:ext cx="4580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Image 2. Dots and Boxes</a:t>
            </a:r>
            <a:endParaRPr sz="2200">
              <a:latin typeface="Arial Narrow"/>
              <a:ea typeface="Arial Narrow"/>
              <a:cs typeface="Arial Narrow"/>
              <a:sym typeface="Arial Narrow"/>
            </a:endParaRPr>
          </a:p>
        </p:txBody>
      </p:sp>
      <p:sp>
        <p:nvSpPr>
          <p:cNvPr id="89" name="Google Shape;89;p1"/>
          <p:cNvSpPr txBox="1"/>
          <p:nvPr/>
        </p:nvSpPr>
        <p:spPr>
          <a:xfrm>
            <a:off x="11996987" y="23984350"/>
            <a:ext cx="4580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Image 3. Connect Four</a:t>
            </a:r>
            <a:endParaRPr sz="2200">
              <a:latin typeface="Arial Narrow"/>
              <a:ea typeface="Arial Narrow"/>
              <a:cs typeface="Arial Narrow"/>
              <a:sym typeface="Arial Narrow"/>
            </a:endParaRPr>
          </a:p>
        </p:txBody>
      </p:sp>
      <p:sp>
        <p:nvSpPr>
          <p:cNvPr id="90" name="Google Shape;90;p1"/>
          <p:cNvSpPr txBox="1"/>
          <p:nvPr/>
        </p:nvSpPr>
        <p:spPr>
          <a:xfrm>
            <a:off x="16280424" y="29907125"/>
            <a:ext cx="4580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Image 4. Tic-Tac-Toe</a:t>
            </a:r>
            <a:endParaRPr sz="2200">
              <a:latin typeface="Arial Narrow"/>
              <a:ea typeface="Arial Narrow"/>
              <a:cs typeface="Arial Narrow"/>
              <a:sym typeface="Arial Narrow"/>
            </a:endParaRPr>
          </a:p>
        </p:txBody>
      </p:sp>
      <p:sp>
        <p:nvSpPr>
          <p:cNvPr id="91" name="Google Shape;91;p1"/>
          <p:cNvSpPr txBox="1"/>
          <p:nvPr/>
        </p:nvSpPr>
        <p:spPr>
          <a:xfrm>
            <a:off x="22857800" y="20062650"/>
            <a:ext cx="8840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Figure 3. This flowchart displays the most basic aspect of reinforcement learning.</a:t>
            </a:r>
            <a:endParaRPr sz="2200">
              <a:latin typeface="Arial Narrow"/>
              <a:ea typeface="Arial Narrow"/>
              <a:cs typeface="Arial Narrow"/>
              <a:sym typeface="Arial Narrow"/>
            </a:endParaRPr>
          </a:p>
        </p:txBody>
      </p:sp>
      <p:sp>
        <p:nvSpPr>
          <p:cNvPr id="92" name="Google Shape;92;p1"/>
          <p:cNvSpPr txBox="1"/>
          <p:nvPr/>
        </p:nvSpPr>
        <p:spPr>
          <a:xfrm>
            <a:off x="22835550" y="26940700"/>
            <a:ext cx="8840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Figure 4. This samples q-table demonstrates how actions and states intersect to hold weights or values to predict a future reward.</a:t>
            </a:r>
            <a:endParaRPr sz="2200">
              <a:latin typeface="Arial Narrow"/>
              <a:ea typeface="Arial Narrow"/>
              <a:cs typeface="Arial Narrow"/>
              <a:sym typeface="Arial Narrow"/>
            </a:endParaRPr>
          </a:p>
        </p:txBody>
      </p:sp>
      <p:sp>
        <p:nvSpPr>
          <p:cNvPr id="93" name="Google Shape;93;p1"/>
          <p:cNvSpPr txBox="1"/>
          <p:nvPr/>
        </p:nvSpPr>
        <p:spPr>
          <a:xfrm>
            <a:off x="39296850" y="15181650"/>
            <a:ext cx="37641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Image 5. The player is able to “gamble” with the AI to see it decide on long-term reward.</a:t>
            </a:r>
            <a:endParaRPr sz="2200">
              <a:latin typeface="Arial Narrow"/>
              <a:ea typeface="Arial Narrow"/>
              <a:cs typeface="Arial Narrow"/>
              <a:sym typeface="Arial Narrow"/>
            </a:endParaRPr>
          </a:p>
        </p:txBody>
      </p:sp>
      <p:sp>
        <p:nvSpPr>
          <p:cNvPr id="94" name="Google Shape;94;p1"/>
          <p:cNvSpPr txBox="1"/>
          <p:nvPr/>
        </p:nvSpPr>
        <p:spPr>
          <a:xfrm>
            <a:off x="33220825" y="22182025"/>
            <a:ext cx="37641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Arial Narrow"/>
                <a:ea typeface="Arial Narrow"/>
                <a:cs typeface="Arial Narrow"/>
                <a:sym typeface="Arial Narrow"/>
              </a:rPr>
              <a:t>Image 6. The games are the same, but the AI will make betting decisions to achieve reward.</a:t>
            </a:r>
            <a:endParaRPr sz="2200">
              <a:latin typeface="Arial Narrow"/>
              <a:ea typeface="Arial Narrow"/>
              <a:cs typeface="Arial Narrow"/>
              <a:sym typeface="Arial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1_Custom Design">
      <a:dk1>
        <a:srgbClr val="000000"/>
      </a:dk1>
      <a:lt1>
        <a:srgbClr val="AABAC9"/>
      </a:lt1>
      <a:dk2>
        <a:srgbClr val="000000"/>
      </a:dk2>
      <a:lt2>
        <a:srgbClr val="808080"/>
      </a:lt2>
      <a:accent1>
        <a:srgbClr val="D7D7D7"/>
      </a:accent1>
      <a:accent2>
        <a:srgbClr val="003466"/>
      </a:accent2>
      <a:accent3>
        <a:srgbClr val="AABAC9"/>
      </a:accent3>
      <a:accent4>
        <a:srgbClr val="D7D7D7"/>
      </a:accent4>
      <a:accent5>
        <a:srgbClr val="003466"/>
      </a:accent5>
      <a:accent6>
        <a:srgbClr val="AABAC9"/>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AABAC9"/>
      </a:lt1>
      <a:dk2>
        <a:srgbClr val="000000"/>
      </a:dk2>
      <a:lt2>
        <a:srgbClr val="808080"/>
      </a:lt2>
      <a:accent1>
        <a:srgbClr val="D7D7D7"/>
      </a:accent1>
      <a:accent2>
        <a:srgbClr val="003466"/>
      </a:accent2>
      <a:accent3>
        <a:srgbClr val="AABAC9"/>
      </a:accent3>
      <a:accent4>
        <a:srgbClr val="D7D7D7"/>
      </a:accent4>
      <a:accent5>
        <a:srgbClr val="003466"/>
      </a:accent5>
      <a:accent6>
        <a:srgbClr val="AABAC9"/>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ustom Design">
  <a:themeElements>
    <a:clrScheme name="2_Custom Design">
      <a:dk1>
        <a:srgbClr val="000000"/>
      </a:dk1>
      <a:lt1>
        <a:srgbClr val="AABAC9"/>
      </a:lt1>
      <a:dk2>
        <a:srgbClr val="000000"/>
      </a:dk2>
      <a:lt2>
        <a:srgbClr val="808080"/>
      </a:lt2>
      <a:accent1>
        <a:srgbClr val="D7D7D7"/>
      </a:accent1>
      <a:accent2>
        <a:srgbClr val="003466"/>
      </a:accent2>
      <a:accent3>
        <a:srgbClr val="AABAC9"/>
      </a:accent3>
      <a:accent4>
        <a:srgbClr val="D7D7D7"/>
      </a:accent4>
      <a:accent5>
        <a:srgbClr val="003466"/>
      </a:accent5>
      <a:accent6>
        <a:srgbClr val="AABAC9"/>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2005-05-18T01:24:28Z</dcterms:created>
  <dc:creator>A. Kotoulas</dc:creator>
</cp:coreProperties>
</file>

<file path=docProps/custom.xml><?xml version="1.0" encoding="utf-8"?>
<Properties xmlns="http://schemas.openxmlformats.org/officeDocument/2006/custom-properties" xmlns:vt="http://schemas.openxmlformats.org/officeDocument/2006/docPropsVTypes"/>
</file>