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5" r:id="rId3"/>
    <p:sldId id="293" r:id="rId4"/>
    <p:sldId id="276" r:id="rId5"/>
    <p:sldId id="277" r:id="rId6"/>
    <p:sldId id="278" r:id="rId7"/>
    <p:sldId id="294" r:id="rId8"/>
    <p:sldId id="280" r:id="rId9"/>
    <p:sldId id="291" r:id="rId10"/>
    <p:sldId id="281" r:id="rId11"/>
    <p:sldId id="296" r:id="rId12"/>
    <p:sldId id="297" r:id="rId13"/>
    <p:sldId id="298" r:id="rId14"/>
    <p:sldId id="29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0" autoAdjust="0"/>
  </p:normalViewPr>
  <p:slideViewPr>
    <p:cSldViewPr>
      <p:cViewPr varScale="1">
        <p:scale>
          <a:sx n="77" d="100"/>
          <a:sy n="77" d="100"/>
        </p:scale>
        <p:origin x="16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B07F747-2F79-45DE-8524-6F50E3EAE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51B8A6-826B-49DD-8672-FCBC6CEA6E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C03AF-C727-4BAB-8479-4588726C3991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70AB0C-EBCE-409D-98A2-6E7094E9F3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43E60E-BB1B-4678-8EB8-65393AFB0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3F1BE-CD66-4950-9024-EA9D6A60F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24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F5D7-F6C7-4166-A4D8-43D42C11CCD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7D97-3C6E-4C83-A4BD-1F1F18D5E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46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7D97-3C6E-4C83-A4BD-1F1F18D5E9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7D97-3C6E-4C83-A4BD-1F1F18D5E9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7D97-3C6E-4C83-A4BD-1F1F18D5E9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0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2648178"/>
            <a:ext cx="9144000" cy="2233311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409" y="2648177"/>
            <a:ext cx="7772400" cy="2233311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409" y="5050302"/>
            <a:ext cx="5783652" cy="135795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12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122407" y="661182"/>
            <a:ext cx="4021592" cy="198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0" y="0"/>
            <a:ext cx="6596061" cy="1121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0" y="6278137"/>
            <a:ext cx="2720898" cy="579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grpSp>
        <p:nvGrpSpPr>
          <p:cNvPr id="21" name="Группа 8"/>
          <p:cNvGrpSpPr>
            <a:grpSpLocks/>
          </p:cNvGrpSpPr>
          <p:nvPr userDrawn="1"/>
        </p:nvGrpSpPr>
        <p:grpSpPr bwMode="auto">
          <a:xfrm>
            <a:off x="872192" y="1167618"/>
            <a:ext cx="3744413" cy="780166"/>
            <a:chOff x="543276" y="545242"/>
            <a:chExt cx="1816737" cy="422585"/>
          </a:xfrm>
        </p:grpSpPr>
        <p:sp>
          <p:nvSpPr>
            <p:cNvPr id="22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1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23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4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lumMod val="95000"/>
                  <a:lumOff val="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1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5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9" name="Rectangle 13"/>
          <p:cNvSpPr>
            <a:spLocks noChangeArrowheads="1"/>
          </p:cNvSpPr>
          <p:nvPr userDrawn="1"/>
        </p:nvSpPr>
        <p:spPr bwMode="auto">
          <a:xfrm>
            <a:off x="4252870" y="6569620"/>
            <a:ext cx="1296988" cy="28838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 b="1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30" name="Rectangle 5"/>
          <p:cNvSpPr>
            <a:spLocks noChangeArrowheads="1"/>
          </p:cNvSpPr>
          <p:nvPr userDrawn="1"/>
        </p:nvSpPr>
        <p:spPr bwMode="auto">
          <a:xfrm>
            <a:off x="8229600" y="6017985"/>
            <a:ext cx="914399" cy="836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</p:spTree>
    <p:extLst>
      <p:ext uri="{BB962C8B-B14F-4D97-AF65-F5344CB8AC3E}">
        <p14:creationId xmlns:p14="http://schemas.microsoft.com/office/powerpoint/2010/main" val="31561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Цапович</a:t>
            </a:r>
            <a:r>
              <a:rPr lang="ru-RU" dirty="0"/>
              <a:t> Мария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176" y="987615"/>
            <a:ext cx="4148253" cy="51893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8718" y="1022539"/>
            <a:ext cx="4035350" cy="51544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 ИЯТШ ТПУ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6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106" y="0"/>
            <a:ext cx="8346894" cy="73598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700" y="1857490"/>
            <a:ext cx="4247482" cy="43321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118" y="1033578"/>
            <a:ext cx="421217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ru-RU" sz="2400" b="1" kern="1200" dirty="0" smtClean="0">
                <a:solidFill>
                  <a:srgbClr val="80BF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811" y="1857490"/>
            <a:ext cx="4191465" cy="43321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 ИЯТШ ТПУ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8356" y="1028006"/>
            <a:ext cx="421217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ru-RU" sz="2400" b="1" kern="1200" dirty="0" smtClean="0">
                <a:solidFill>
                  <a:srgbClr val="80BF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665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 ИЯТШ ТПУ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0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820" y="987426"/>
            <a:ext cx="7437867" cy="51824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Цапович</a:t>
            </a:r>
            <a:r>
              <a:rPr lang="ru-RU" dirty="0"/>
              <a:t> Мария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-78057" y="998577"/>
            <a:ext cx="620408" cy="5853923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81744" y="0"/>
            <a:ext cx="8262256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873" y="987426"/>
            <a:ext cx="3367146" cy="48815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 ИЯТШ ТПУ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1744" y="0"/>
            <a:ext cx="8262256" cy="7207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Студент группы 0781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5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7974" y="143443"/>
            <a:ext cx="541562" cy="553243"/>
          </a:xfrm>
          <a:prstGeom prst="rect">
            <a:avLst/>
          </a:prstGeom>
          <a:solidFill>
            <a:srgbClr val="969696">
              <a:alpha val="63000"/>
            </a:srgbClr>
          </a:solidFill>
          <a:ln>
            <a:noFill/>
          </a:ln>
          <a:effectLst/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1744" y="0"/>
            <a:ext cx="8262256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408" y="134073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928" y="6478777"/>
            <a:ext cx="5506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Студент группы 0781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73" y="217714"/>
            <a:ext cx="522435" cy="468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fld id="{F8F1C84C-5AC4-4756-9651-140B2E95B4E5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5" name="Group 34"/>
          <p:cNvGrpSpPr>
            <a:grpSpLocks noChangeAspect="1"/>
          </p:cNvGrpSpPr>
          <p:nvPr/>
        </p:nvGrpSpPr>
        <p:grpSpPr bwMode="auto">
          <a:xfrm>
            <a:off x="8575996" y="6308511"/>
            <a:ext cx="501097" cy="503018"/>
            <a:chOff x="1099" y="205"/>
            <a:chExt cx="340" cy="340"/>
          </a:xfrm>
        </p:grpSpPr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099" y="325"/>
              <a:ext cx="341" cy="218"/>
            </a:xfrm>
            <a:custGeom>
              <a:avLst/>
              <a:gdLst>
                <a:gd name="T0" fmla="*/ 240 w 680"/>
                <a:gd name="T1" fmla="*/ 240 h 441"/>
                <a:gd name="T2" fmla="*/ 440 w 680"/>
                <a:gd name="T3" fmla="*/ 240 h 441"/>
                <a:gd name="T4" fmla="*/ 440 w 680"/>
                <a:gd name="T5" fmla="*/ 441 h 441"/>
                <a:gd name="T6" fmla="*/ 240 w 680"/>
                <a:gd name="T7" fmla="*/ 441 h 441"/>
                <a:gd name="T8" fmla="*/ 240 w 680"/>
                <a:gd name="T9" fmla="*/ 240 h 441"/>
                <a:gd name="T10" fmla="*/ 480 w 680"/>
                <a:gd name="T11" fmla="*/ 0 h 441"/>
                <a:gd name="T12" fmla="*/ 680 w 680"/>
                <a:gd name="T13" fmla="*/ 0 h 441"/>
                <a:gd name="T14" fmla="*/ 680 w 680"/>
                <a:gd name="T15" fmla="*/ 441 h 441"/>
                <a:gd name="T16" fmla="*/ 480 w 680"/>
                <a:gd name="T17" fmla="*/ 441 h 441"/>
                <a:gd name="T18" fmla="*/ 480 w 680"/>
                <a:gd name="T19" fmla="*/ 0 h 441"/>
                <a:gd name="T20" fmla="*/ 0 w 680"/>
                <a:gd name="T21" fmla="*/ 0 h 441"/>
                <a:gd name="T22" fmla="*/ 200 w 680"/>
                <a:gd name="T23" fmla="*/ 0 h 441"/>
                <a:gd name="T24" fmla="*/ 200 w 680"/>
                <a:gd name="T25" fmla="*/ 441 h 441"/>
                <a:gd name="T26" fmla="*/ 0 w 680"/>
                <a:gd name="T27" fmla="*/ 441 h 441"/>
                <a:gd name="T28" fmla="*/ 0 w 680"/>
                <a:gd name="T2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sp>
          <p:nvSpPr>
            <p:cNvPr id="27" name="Freeform 39"/>
            <p:cNvSpPr>
              <a:spLocks noEditPoints="1"/>
            </p:cNvSpPr>
            <p:nvPr/>
          </p:nvSpPr>
          <p:spPr bwMode="auto">
            <a:xfrm>
              <a:off x="1099" y="205"/>
              <a:ext cx="340" cy="220"/>
            </a:xfrm>
            <a:custGeom>
              <a:avLst/>
              <a:gdLst>
                <a:gd name="T0" fmla="*/ 30 w 680"/>
                <a:gd name="T1" fmla="*/ 0 h 441"/>
                <a:gd name="T2" fmla="*/ 43 w 680"/>
                <a:gd name="T3" fmla="*/ 0 h 441"/>
                <a:gd name="T4" fmla="*/ 43 w 680"/>
                <a:gd name="T5" fmla="*/ 12 h 441"/>
                <a:gd name="T6" fmla="*/ 30 w 680"/>
                <a:gd name="T7" fmla="*/ 12 h 441"/>
                <a:gd name="T8" fmla="*/ 30 w 680"/>
                <a:gd name="T9" fmla="*/ 0 h 441"/>
                <a:gd name="T10" fmla="*/ 15 w 680"/>
                <a:gd name="T11" fmla="*/ 0 h 441"/>
                <a:gd name="T12" fmla="*/ 28 w 680"/>
                <a:gd name="T13" fmla="*/ 0 h 441"/>
                <a:gd name="T14" fmla="*/ 28 w 680"/>
                <a:gd name="T15" fmla="*/ 27 h 441"/>
                <a:gd name="T16" fmla="*/ 15 w 680"/>
                <a:gd name="T17" fmla="*/ 27 h 441"/>
                <a:gd name="T18" fmla="*/ 15 w 680"/>
                <a:gd name="T19" fmla="*/ 0 h 441"/>
                <a:gd name="T20" fmla="*/ 0 w 680"/>
                <a:gd name="T21" fmla="*/ 0 h 441"/>
                <a:gd name="T22" fmla="*/ 13 w 680"/>
                <a:gd name="T23" fmla="*/ 0 h 441"/>
                <a:gd name="T24" fmla="*/ 13 w 680"/>
                <a:gd name="T25" fmla="*/ 12 h 441"/>
                <a:gd name="T26" fmla="*/ 0 w 680"/>
                <a:gd name="T27" fmla="*/ 12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>
            <a:off x="881744" y="720725"/>
            <a:ext cx="8262256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0" descr="ТПУ_Презентация_квадраты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511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63" r:id="rId8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852936"/>
            <a:ext cx="9144000" cy="2016224"/>
          </a:xfrm>
        </p:spPr>
        <p:txBody>
          <a:bodyPr/>
          <a:lstStyle/>
          <a:p>
            <a:pPr algn="ctr"/>
            <a:r>
              <a:rPr lang="ru-RU" sz="2600" dirty="0"/>
              <a:t>Разработка кроссплатформенного приложения, реализующего методы хранения и обработки данных, полученных от вибродатчиков, для оценки состояния объекта с использованием матричного исчисления в среде разработки </a:t>
            </a:r>
            <a:r>
              <a:rPr lang="ru-RU" sz="2600" dirty="0" err="1"/>
              <a:t>Qt</a:t>
            </a:r>
            <a:r>
              <a:rPr lang="ru-RU" sz="2600" dirty="0"/>
              <a:t> </a:t>
            </a:r>
            <a:r>
              <a:rPr lang="ru-RU" sz="2600" dirty="0" err="1"/>
              <a:t>Creator</a:t>
            </a:r>
            <a:r>
              <a:rPr lang="ru-RU" sz="2600" dirty="0"/>
              <a:t> на языке программирования С++</a:t>
            </a:r>
            <a:endParaRPr lang="en-GB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23C6D1-4BBE-4B08-B4A4-438A0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1" r="-1"/>
          <a:stretch/>
        </p:blipFill>
        <p:spPr>
          <a:xfrm>
            <a:off x="3724109" y="3624715"/>
            <a:ext cx="5167171" cy="2661992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B499F24-0C05-450F-923E-4F38E86B1C62}"/>
              </a:ext>
            </a:extLst>
          </p:cNvPr>
          <p:cNvSpPr/>
          <p:nvPr/>
        </p:nvSpPr>
        <p:spPr>
          <a:xfrm>
            <a:off x="727484" y="3617421"/>
            <a:ext cx="8262256" cy="266928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7C533-1170-4E70-AA73-2668EB6B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397EF4-4F45-4060-946C-0361A1AF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6F595-ECF5-45EF-9F81-ACE262862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8" t="24401" r="-975" b="18791"/>
          <a:stretch/>
        </p:blipFill>
        <p:spPr bwMode="auto">
          <a:xfrm>
            <a:off x="3709456" y="695537"/>
            <a:ext cx="5280284" cy="2774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010F39-1CE2-4825-8BD8-4BD42CDDA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295" y="4625499"/>
            <a:ext cx="2067890" cy="641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1CFE42-F132-47A4-9476-FA2F6A98AA4A}"/>
              </a:ext>
            </a:extLst>
          </p:cNvPr>
          <p:cNvSpPr txBox="1"/>
          <p:nvPr/>
        </p:nvSpPr>
        <p:spPr>
          <a:xfrm>
            <a:off x="881743" y="756966"/>
            <a:ext cx="2720636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операция «+» – сложение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627CA-C9AD-4546-ACB8-41306F821DCF}"/>
              </a:ext>
            </a:extLst>
          </p:cNvPr>
          <p:cNvSpPr txBox="1"/>
          <p:nvPr/>
        </p:nvSpPr>
        <p:spPr>
          <a:xfrm>
            <a:off x="849215" y="3673382"/>
            <a:ext cx="275316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операция «–» – вычитание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8968E4A-FB78-4919-9DD1-E5079F6EFE81}"/>
              </a:ext>
            </a:extLst>
          </p:cNvPr>
          <p:cNvSpPr/>
          <p:nvPr/>
        </p:nvSpPr>
        <p:spPr>
          <a:xfrm>
            <a:off x="727485" y="675659"/>
            <a:ext cx="8262256" cy="284827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B08C82-243A-4D20-8ECC-301913BE9F73}"/>
              </a:ext>
            </a:extLst>
          </p:cNvPr>
          <p:cNvSpPr/>
          <p:nvPr/>
        </p:nvSpPr>
        <p:spPr>
          <a:xfrm>
            <a:off x="6516216" y="5805264"/>
            <a:ext cx="1440160" cy="432048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0E15904-813F-44AF-95A6-725FA6B641F2}"/>
              </a:ext>
            </a:extLst>
          </p:cNvPr>
          <p:cNvSpPr/>
          <p:nvPr/>
        </p:nvSpPr>
        <p:spPr>
          <a:xfrm>
            <a:off x="6588224" y="2901274"/>
            <a:ext cx="1352548" cy="531762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изогнутая вверх 23">
            <a:extLst>
              <a:ext uri="{FF2B5EF4-FFF2-40B4-BE49-F238E27FC236}">
                <a16:creationId xmlns:a16="http://schemas.microsoft.com/office/drawing/2014/main" id="{7B80E073-F37F-4C5C-8F95-5DA6EEFF8F1E}"/>
              </a:ext>
            </a:extLst>
          </p:cNvPr>
          <p:cNvSpPr/>
          <p:nvPr/>
        </p:nvSpPr>
        <p:spPr>
          <a:xfrm rot="5400000">
            <a:off x="6290862" y="5897683"/>
            <a:ext cx="235338" cy="155781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8B14EC4-5154-43D8-9911-5EC3D5DB0113}"/>
              </a:ext>
            </a:extLst>
          </p:cNvPr>
          <p:cNvSpPr/>
          <p:nvPr/>
        </p:nvSpPr>
        <p:spPr>
          <a:xfrm rot="5400000">
            <a:off x="5774806" y="5430642"/>
            <a:ext cx="1159637" cy="479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64A2BBA-93D9-4DD5-B826-8B22C198BD32}"/>
              </a:ext>
            </a:extLst>
          </p:cNvPr>
          <p:cNvSpPr/>
          <p:nvPr/>
        </p:nvSpPr>
        <p:spPr>
          <a:xfrm>
            <a:off x="3281303" y="4874810"/>
            <a:ext cx="3097310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изогнутая вверх 31">
            <a:extLst>
              <a:ext uri="{FF2B5EF4-FFF2-40B4-BE49-F238E27FC236}">
                <a16:creationId xmlns:a16="http://schemas.microsoft.com/office/drawing/2014/main" id="{21A239BF-A61D-4A7E-91C0-C0267F079F52}"/>
              </a:ext>
            </a:extLst>
          </p:cNvPr>
          <p:cNvSpPr/>
          <p:nvPr/>
        </p:nvSpPr>
        <p:spPr>
          <a:xfrm rot="5400000">
            <a:off x="6362410" y="3036402"/>
            <a:ext cx="235338" cy="155781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1B01704-89DC-48FB-A15E-192F500BC0A1}"/>
              </a:ext>
            </a:extLst>
          </p:cNvPr>
          <p:cNvSpPr/>
          <p:nvPr/>
        </p:nvSpPr>
        <p:spPr>
          <a:xfrm rot="5400000">
            <a:off x="5916361" y="2641622"/>
            <a:ext cx="1017370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C5B403B-B3B6-43F0-B1CA-D1551AB04CE8}"/>
              </a:ext>
            </a:extLst>
          </p:cNvPr>
          <p:cNvSpPr/>
          <p:nvPr/>
        </p:nvSpPr>
        <p:spPr>
          <a:xfrm flipV="1">
            <a:off x="3347863" y="2130180"/>
            <a:ext cx="310004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B294B0-FA8A-4A54-B1B2-C9768F1B8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352" y="1706221"/>
            <a:ext cx="2304020" cy="95826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4CF27D2-D284-4E55-90F9-6CA6EBC8F1DD}"/>
              </a:ext>
            </a:extLst>
          </p:cNvPr>
          <p:cNvSpPr/>
          <p:nvPr/>
        </p:nvSpPr>
        <p:spPr>
          <a:xfrm>
            <a:off x="1149108" y="1706221"/>
            <a:ext cx="2206264" cy="95826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FAE4FFC-8CA1-463B-9595-2CCF81C39F21}"/>
              </a:ext>
            </a:extLst>
          </p:cNvPr>
          <p:cNvSpPr/>
          <p:nvPr/>
        </p:nvSpPr>
        <p:spPr>
          <a:xfrm>
            <a:off x="1170292" y="4655366"/>
            <a:ext cx="2111011" cy="58169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0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D30DE25-D697-40B4-8145-32BF47C3F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2" t="28146" b="23940"/>
          <a:stretch/>
        </p:blipFill>
        <p:spPr bwMode="auto">
          <a:xfrm>
            <a:off x="3818874" y="696486"/>
            <a:ext cx="5120904" cy="27867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E6B75C3-C062-4013-9203-FE373DF7E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7" t="4101"/>
          <a:stretch/>
        </p:blipFill>
        <p:spPr>
          <a:xfrm>
            <a:off x="3570309" y="3749535"/>
            <a:ext cx="5340135" cy="238764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850062-DB14-40E1-A446-8C8D3B8F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08" y="1748629"/>
            <a:ext cx="2683405" cy="1028639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B499F24-0C05-450F-923E-4F38E86B1C62}"/>
              </a:ext>
            </a:extLst>
          </p:cNvPr>
          <p:cNvSpPr/>
          <p:nvPr/>
        </p:nvSpPr>
        <p:spPr>
          <a:xfrm>
            <a:off x="727484" y="3617421"/>
            <a:ext cx="8262256" cy="266928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7C533-1170-4E70-AA73-2668EB6B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397EF4-4F45-4060-946C-0361A1AF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CFE42-F132-47A4-9476-FA2F6A98AA4A}"/>
              </a:ext>
            </a:extLst>
          </p:cNvPr>
          <p:cNvSpPr txBox="1"/>
          <p:nvPr/>
        </p:nvSpPr>
        <p:spPr>
          <a:xfrm>
            <a:off x="875126" y="761432"/>
            <a:ext cx="278948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операция «х» – умножение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627CA-C9AD-4546-ACB8-41306F821DCF}"/>
              </a:ext>
            </a:extLst>
          </p:cNvPr>
          <p:cNvSpPr txBox="1"/>
          <p:nvPr/>
        </p:nvSpPr>
        <p:spPr>
          <a:xfrm>
            <a:off x="877445" y="3723151"/>
            <a:ext cx="254242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операция «/» – деление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8968E4A-FB78-4919-9DD1-E5079F6EFE81}"/>
              </a:ext>
            </a:extLst>
          </p:cNvPr>
          <p:cNvSpPr/>
          <p:nvPr/>
        </p:nvSpPr>
        <p:spPr>
          <a:xfrm>
            <a:off x="727485" y="675659"/>
            <a:ext cx="8262256" cy="284827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B08C82-243A-4D20-8ECC-301913BE9F73}"/>
              </a:ext>
            </a:extLst>
          </p:cNvPr>
          <p:cNvSpPr/>
          <p:nvPr/>
        </p:nvSpPr>
        <p:spPr>
          <a:xfrm>
            <a:off x="6557969" y="5130834"/>
            <a:ext cx="1588445" cy="578097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FAE4FFC-8CA1-463B-9595-2CCF81C39F21}"/>
              </a:ext>
            </a:extLst>
          </p:cNvPr>
          <p:cNvSpPr/>
          <p:nvPr/>
        </p:nvSpPr>
        <p:spPr>
          <a:xfrm>
            <a:off x="997585" y="5129723"/>
            <a:ext cx="2111011" cy="58169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0E15904-813F-44AF-95A6-725FA6B641F2}"/>
              </a:ext>
            </a:extLst>
          </p:cNvPr>
          <p:cNvSpPr/>
          <p:nvPr/>
        </p:nvSpPr>
        <p:spPr>
          <a:xfrm>
            <a:off x="6535109" y="2996622"/>
            <a:ext cx="1493275" cy="43641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изогнутая вверх 23">
            <a:extLst>
              <a:ext uri="{FF2B5EF4-FFF2-40B4-BE49-F238E27FC236}">
                <a16:creationId xmlns:a16="http://schemas.microsoft.com/office/drawing/2014/main" id="{7B80E073-F37F-4C5C-8F95-5DA6EEFF8F1E}"/>
              </a:ext>
            </a:extLst>
          </p:cNvPr>
          <p:cNvSpPr/>
          <p:nvPr/>
        </p:nvSpPr>
        <p:spPr>
          <a:xfrm rot="5400000">
            <a:off x="6339549" y="5561558"/>
            <a:ext cx="235338" cy="155781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8B14EC4-5154-43D8-9911-5EC3D5DB0113}"/>
              </a:ext>
            </a:extLst>
          </p:cNvPr>
          <p:cNvSpPr/>
          <p:nvPr/>
        </p:nvSpPr>
        <p:spPr>
          <a:xfrm rot="5400000">
            <a:off x="6018504" y="5294214"/>
            <a:ext cx="76736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64A2BBA-93D9-4DD5-B826-8B22C198BD32}"/>
              </a:ext>
            </a:extLst>
          </p:cNvPr>
          <p:cNvSpPr/>
          <p:nvPr/>
        </p:nvSpPr>
        <p:spPr>
          <a:xfrm>
            <a:off x="3108596" y="4925691"/>
            <a:ext cx="3316450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изогнутая вверх 31">
            <a:extLst>
              <a:ext uri="{FF2B5EF4-FFF2-40B4-BE49-F238E27FC236}">
                <a16:creationId xmlns:a16="http://schemas.microsoft.com/office/drawing/2014/main" id="{21A239BF-A61D-4A7E-91C0-C0267F079F52}"/>
              </a:ext>
            </a:extLst>
          </p:cNvPr>
          <p:cNvSpPr/>
          <p:nvPr/>
        </p:nvSpPr>
        <p:spPr>
          <a:xfrm rot="5400000">
            <a:off x="6362410" y="3036402"/>
            <a:ext cx="235338" cy="155781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1B01704-89DC-48FB-A15E-192F500BC0A1}"/>
              </a:ext>
            </a:extLst>
          </p:cNvPr>
          <p:cNvSpPr/>
          <p:nvPr/>
        </p:nvSpPr>
        <p:spPr>
          <a:xfrm rot="5400000">
            <a:off x="5916361" y="2641622"/>
            <a:ext cx="1017370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C5B403B-B3B6-43F0-B1CA-D1551AB04CE8}"/>
              </a:ext>
            </a:extLst>
          </p:cNvPr>
          <p:cNvSpPr/>
          <p:nvPr/>
        </p:nvSpPr>
        <p:spPr>
          <a:xfrm flipV="1">
            <a:off x="3593411" y="2130180"/>
            <a:ext cx="2854495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A2FC596-230E-488B-A83C-878444A60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46" y="4393175"/>
            <a:ext cx="2371228" cy="1697689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4CF27D2-D284-4E55-90F9-6CA6EBC8F1DD}"/>
              </a:ext>
            </a:extLst>
          </p:cNvPr>
          <p:cNvSpPr/>
          <p:nvPr/>
        </p:nvSpPr>
        <p:spPr>
          <a:xfrm>
            <a:off x="910007" y="1716907"/>
            <a:ext cx="2683405" cy="1027234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9190D23-A35E-4FBE-8C34-AA2D003BE711}"/>
              </a:ext>
            </a:extLst>
          </p:cNvPr>
          <p:cNvSpPr/>
          <p:nvPr/>
        </p:nvSpPr>
        <p:spPr>
          <a:xfrm>
            <a:off x="930614" y="4423862"/>
            <a:ext cx="2318059" cy="1695652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9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4097A8D-9B3C-4C0B-927E-0E768B960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4" r="2"/>
          <a:stretch/>
        </p:blipFill>
        <p:spPr>
          <a:xfrm>
            <a:off x="3620985" y="3777284"/>
            <a:ext cx="5298301" cy="229681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A9F2D8B-A14A-4BE6-BEDC-328D727F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073" y="4711505"/>
            <a:ext cx="1479735" cy="151972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5AAF6DF-2C3F-42B2-A17F-C400B3263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8"/>
          <a:stretch/>
        </p:blipFill>
        <p:spPr>
          <a:xfrm>
            <a:off x="4499992" y="748607"/>
            <a:ext cx="4436754" cy="276314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B499F24-0C05-450F-923E-4F38E86B1C62}"/>
              </a:ext>
            </a:extLst>
          </p:cNvPr>
          <p:cNvSpPr/>
          <p:nvPr/>
        </p:nvSpPr>
        <p:spPr>
          <a:xfrm>
            <a:off x="727484" y="3617421"/>
            <a:ext cx="8262256" cy="266928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7C533-1170-4E70-AA73-2668EB6B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397EF4-4F45-4060-946C-0361A1AF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CFE42-F132-47A4-9476-FA2F6A98AA4A}"/>
              </a:ext>
            </a:extLst>
          </p:cNvPr>
          <p:cNvSpPr txBox="1"/>
          <p:nvPr/>
        </p:nvSpPr>
        <p:spPr>
          <a:xfrm>
            <a:off x="875126" y="761432"/>
            <a:ext cx="319281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операция «|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A|»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определитель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627CA-C9AD-4546-ACB8-41306F821DCF}"/>
              </a:ext>
            </a:extLst>
          </p:cNvPr>
          <p:cNvSpPr txBox="1"/>
          <p:nvPr/>
        </p:nvSpPr>
        <p:spPr>
          <a:xfrm>
            <a:off x="877445" y="3723151"/>
            <a:ext cx="244827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операция «Т» – транспонированная матрица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8968E4A-FB78-4919-9DD1-E5079F6EFE81}"/>
              </a:ext>
            </a:extLst>
          </p:cNvPr>
          <p:cNvSpPr/>
          <p:nvPr/>
        </p:nvSpPr>
        <p:spPr>
          <a:xfrm>
            <a:off x="727485" y="675659"/>
            <a:ext cx="8262256" cy="284827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0E15904-813F-44AF-95A6-725FA6B641F2}"/>
              </a:ext>
            </a:extLst>
          </p:cNvPr>
          <p:cNvSpPr/>
          <p:nvPr/>
        </p:nvSpPr>
        <p:spPr>
          <a:xfrm>
            <a:off x="6948264" y="3231962"/>
            <a:ext cx="1149901" cy="20684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изогнутая вверх 31">
            <a:extLst>
              <a:ext uri="{FF2B5EF4-FFF2-40B4-BE49-F238E27FC236}">
                <a16:creationId xmlns:a16="http://schemas.microsoft.com/office/drawing/2014/main" id="{21A239BF-A61D-4A7E-91C0-C0267F079F52}"/>
              </a:ext>
            </a:extLst>
          </p:cNvPr>
          <p:cNvSpPr/>
          <p:nvPr/>
        </p:nvSpPr>
        <p:spPr>
          <a:xfrm rot="5400000">
            <a:off x="6731368" y="3163266"/>
            <a:ext cx="235338" cy="155781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1B01704-89DC-48FB-A15E-192F500BC0A1}"/>
              </a:ext>
            </a:extLst>
          </p:cNvPr>
          <p:cNvSpPr/>
          <p:nvPr/>
        </p:nvSpPr>
        <p:spPr>
          <a:xfrm rot="5400000">
            <a:off x="6285319" y="2768486"/>
            <a:ext cx="1017370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C5B403B-B3B6-43F0-B1CA-D1551AB04CE8}"/>
              </a:ext>
            </a:extLst>
          </p:cNvPr>
          <p:cNvSpPr/>
          <p:nvPr/>
        </p:nvSpPr>
        <p:spPr>
          <a:xfrm flipV="1">
            <a:off x="2801093" y="2257043"/>
            <a:ext cx="4015772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DD1F7E2-7FD2-4678-BB88-F09C3C61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156" y="1598562"/>
            <a:ext cx="1224136" cy="1314441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4CF27D2-D284-4E55-90F9-6CA6EBC8F1DD}"/>
              </a:ext>
            </a:extLst>
          </p:cNvPr>
          <p:cNvSpPr/>
          <p:nvPr/>
        </p:nvSpPr>
        <p:spPr>
          <a:xfrm>
            <a:off x="1895156" y="1605130"/>
            <a:ext cx="1224136" cy="133281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4F09F0E-B8FC-4E44-B0E3-886D1E224B0C}"/>
              </a:ext>
            </a:extLst>
          </p:cNvPr>
          <p:cNvSpPr/>
          <p:nvPr/>
        </p:nvSpPr>
        <p:spPr>
          <a:xfrm>
            <a:off x="6470764" y="4722857"/>
            <a:ext cx="1627401" cy="533392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изогнутая вверх 2">
            <a:extLst>
              <a:ext uri="{FF2B5EF4-FFF2-40B4-BE49-F238E27FC236}">
                <a16:creationId xmlns:a16="http://schemas.microsoft.com/office/drawing/2014/main" id="{37A39FB7-849E-40F7-8AD9-21DE0EABE996}"/>
              </a:ext>
            </a:extLst>
          </p:cNvPr>
          <p:cNvSpPr/>
          <p:nvPr/>
        </p:nvSpPr>
        <p:spPr>
          <a:xfrm rot="5400000" flipH="1">
            <a:off x="6256150" y="5185157"/>
            <a:ext cx="209318" cy="166798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8B14EC4-5154-43D8-9911-5EC3D5DB0113}"/>
              </a:ext>
            </a:extLst>
          </p:cNvPr>
          <p:cNvSpPr/>
          <p:nvPr/>
        </p:nvSpPr>
        <p:spPr>
          <a:xfrm rot="5400000">
            <a:off x="6167308" y="5300198"/>
            <a:ext cx="265924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64A2BBA-93D9-4DD5-B826-8B22C198BD32}"/>
              </a:ext>
            </a:extLst>
          </p:cNvPr>
          <p:cNvSpPr/>
          <p:nvPr/>
        </p:nvSpPr>
        <p:spPr>
          <a:xfrm>
            <a:off x="2873866" y="5410299"/>
            <a:ext cx="3449264" cy="45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9190D23-A35E-4FBE-8C34-AA2D003BE711}"/>
              </a:ext>
            </a:extLst>
          </p:cNvPr>
          <p:cNvSpPr/>
          <p:nvPr/>
        </p:nvSpPr>
        <p:spPr>
          <a:xfrm>
            <a:off x="1478072" y="4656126"/>
            <a:ext cx="1395794" cy="1519727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0CB15F8-D9EF-41FE-A469-04DEF5F94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9" r="1"/>
          <a:stretch/>
        </p:blipFill>
        <p:spPr>
          <a:xfrm>
            <a:off x="3757550" y="2106193"/>
            <a:ext cx="5144399" cy="240407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7C533-1170-4E70-AA73-2668EB6B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397EF4-4F45-4060-946C-0361A1AF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CFE42-F132-47A4-9476-FA2F6A98AA4A}"/>
              </a:ext>
            </a:extLst>
          </p:cNvPr>
          <p:cNvSpPr txBox="1"/>
          <p:nvPr/>
        </p:nvSpPr>
        <p:spPr>
          <a:xfrm>
            <a:off x="903217" y="2002605"/>
            <a:ext cx="2706692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операция «-1» – обратная матрица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8968E4A-FB78-4919-9DD1-E5079F6EFE81}"/>
              </a:ext>
            </a:extLst>
          </p:cNvPr>
          <p:cNvSpPr/>
          <p:nvPr/>
        </p:nvSpPr>
        <p:spPr>
          <a:xfrm>
            <a:off x="755576" y="1916832"/>
            <a:ext cx="8262256" cy="284827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0E15904-813F-44AF-95A6-725FA6B641F2}"/>
              </a:ext>
            </a:extLst>
          </p:cNvPr>
          <p:cNvSpPr/>
          <p:nvPr/>
        </p:nvSpPr>
        <p:spPr>
          <a:xfrm>
            <a:off x="6579632" y="2921012"/>
            <a:ext cx="1550275" cy="563582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FF73816-A9BE-423D-BD60-AE612E5B8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1" t="46581" r="3104" b="1366"/>
          <a:stretch/>
        </p:blipFill>
        <p:spPr>
          <a:xfrm>
            <a:off x="1191987" y="3589482"/>
            <a:ext cx="2417922" cy="977122"/>
          </a:xfrm>
          <a:prstGeom prst="rect">
            <a:avLst/>
          </a:prstGeom>
        </p:spPr>
      </p:pic>
      <p:sp>
        <p:nvSpPr>
          <p:cNvPr id="27" name="Стрелка: изогнутая вверх 26">
            <a:extLst>
              <a:ext uri="{FF2B5EF4-FFF2-40B4-BE49-F238E27FC236}">
                <a16:creationId xmlns:a16="http://schemas.microsoft.com/office/drawing/2014/main" id="{0D0702D7-283C-4896-B954-533AD6BD110D}"/>
              </a:ext>
            </a:extLst>
          </p:cNvPr>
          <p:cNvSpPr/>
          <p:nvPr/>
        </p:nvSpPr>
        <p:spPr>
          <a:xfrm rot="5400000" flipH="1">
            <a:off x="6368520" y="3224830"/>
            <a:ext cx="209318" cy="166798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C5B403B-B3B6-43F0-B1CA-D1551AB04CE8}"/>
              </a:ext>
            </a:extLst>
          </p:cNvPr>
          <p:cNvSpPr/>
          <p:nvPr/>
        </p:nvSpPr>
        <p:spPr>
          <a:xfrm flipV="1">
            <a:off x="2740982" y="3368118"/>
            <a:ext cx="3684391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A846BC3-912F-4F9E-B29E-BD9131574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98" b="47946"/>
          <a:stretch/>
        </p:blipFill>
        <p:spPr>
          <a:xfrm>
            <a:off x="1269117" y="2702970"/>
            <a:ext cx="2340792" cy="977121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4CF27D2-D284-4E55-90F9-6CA6EBC8F1DD}"/>
              </a:ext>
            </a:extLst>
          </p:cNvPr>
          <p:cNvSpPr/>
          <p:nvPr/>
        </p:nvSpPr>
        <p:spPr>
          <a:xfrm>
            <a:off x="1247781" y="2702970"/>
            <a:ext cx="2362128" cy="186363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7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F2CEB-0EDB-4081-BA41-154DCFBC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2ADBA-32FE-4610-8008-D088B3C9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изучены основы ООП и принципы создания ПО в среде разработки 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Qt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Creator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dirty="0"/>
              <a:t>разработано кроссплатформенное ПО</a:t>
            </a:r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разработан интерфейс приложения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dirty="0"/>
              <a:t>обработка данных осуществляется посредством нажатия соответствующей кнопки</a:t>
            </a:r>
          </a:p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написан программный код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dirty="0"/>
              <a:t>реализовано два способа чтения данных: ручной ввод и считывание и файлов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dirty="0"/>
              <a:t>обеспечена простейшая математическая обработка данных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71FE41-EA03-4DF9-9F7A-CBD3322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11A1A-0AA7-44F5-B925-9CD8520B8DFE}"/>
              </a:ext>
            </a:extLst>
          </p:cNvPr>
          <p:cNvSpPr txBox="1"/>
          <p:nvPr/>
        </p:nvSpPr>
        <p:spPr>
          <a:xfrm>
            <a:off x="946268" y="5554987"/>
            <a:ext cx="75608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Разработанное ПО соответствует заданным требованиям</a:t>
            </a:r>
          </a:p>
        </p:txBody>
      </p:sp>
    </p:spTree>
    <p:extLst>
      <p:ext uri="{BB962C8B-B14F-4D97-AF65-F5344CB8AC3E}">
        <p14:creationId xmlns:p14="http://schemas.microsoft.com/office/powerpoint/2010/main" val="10499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01803-F6A1-4CF1-91EF-864469E3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31F55-FF4B-49DC-8193-8BFA4518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C7C540-F24E-445A-908B-093F1EA61FDC}"/>
              </a:ext>
            </a:extLst>
          </p:cNvPr>
          <p:cNvSpPr/>
          <p:nvPr/>
        </p:nvSpPr>
        <p:spPr>
          <a:xfrm>
            <a:off x="215516" y="908720"/>
            <a:ext cx="8712968" cy="5328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53AD6E-D2F2-469D-A695-32388A4C6C66}"/>
              </a:ext>
            </a:extLst>
          </p:cNvPr>
          <p:cNvSpPr/>
          <p:nvPr/>
        </p:nvSpPr>
        <p:spPr>
          <a:xfrm>
            <a:off x="417962" y="1548408"/>
            <a:ext cx="8308076" cy="4688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147356-E697-4365-AEA2-1D2BF7EA1D56}"/>
              </a:ext>
            </a:extLst>
          </p:cNvPr>
          <p:cNvSpPr/>
          <p:nvPr/>
        </p:nvSpPr>
        <p:spPr>
          <a:xfrm>
            <a:off x="683568" y="2150491"/>
            <a:ext cx="7776864" cy="3971991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742642-3150-4D55-B70B-C3F2BBE87899}"/>
              </a:ext>
            </a:extLst>
          </p:cNvPr>
          <p:cNvSpPr/>
          <p:nvPr/>
        </p:nvSpPr>
        <p:spPr>
          <a:xfrm>
            <a:off x="881744" y="2875167"/>
            <a:ext cx="2217673" cy="3084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BC4FA6-AAB7-4C6B-A14A-023DA56070B4}"/>
              </a:ext>
            </a:extLst>
          </p:cNvPr>
          <p:cNvSpPr/>
          <p:nvPr/>
        </p:nvSpPr>
        <p:spPr>
          <a:xfrm>
            <a:off x="3403641" y="2863154"/>
            <a:ext cx="2320434" cy="3096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3C15BD-0C31-4E35-92D2-A130F7A2FCC0}"/>
              </a:ext>
            </a:extLst>
          </p:cNvPr>
          <p:cNvSpPr/>
          <p:nvPr/>
        </p:nvSpPr>
        <p:spPr>
          <a:xfrm>
            <a:off x="5993289" y="2863154"/>
            <a:ext cx="2283837" cy="3096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Нижний колонтитул 3">
            <a:extLst>
              <a:ext uri="{FF2B5EF4-FFF2-40B4-BE49-F238E27FC236}">
                <a16:creationId xmlns:a16="http://schemas.microsoft.com/office/drawing/2014/main" id="{8424DF55-50B1-437D-8BE5-EDC822BA57F6}"/>
              </a:ext>
            </a:extLst>
          </p:cNvPr>
          <p:cNvSpPr txBox="1">
            <a:spLocks/>
          </p:cNvSpPr>
          <p:nvPr/>
        </p:nvSpPr>
        <p:spPr>
          <a:xfrm>
            <a:off x="419262" y="1591512"/>
            <a:ext cx="8308076" cy="541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Отделение инвестиционно-проектной деятельности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Нижний колонтитул 3">
            <a:extLst>
              <a:ext uri="{FF2B5EF4-FFF2-40B4-BE49-F238E27FC236}">
                <a16:creationId xmlns:a16="http://schemas.microsoft.com/office/drawing/2014/main" id="{70D8CF24-6969-4281-8EF0-C78DB9E7520C}"/>
              </a:ext>
            </a:extLst>
          </p:cNvPr>
          <p:cNvSpPr txBox="1">
            <a:spLocks/>
          </p:cNvSpPr>
          <p:nvPr/>
        </p:nvSpPr>
        <p:spPr>
          <a:xfrm>
            <a:off x="665920" y="2187425"/>
            <a:ext cx="8262564" cy="58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Использование вибродатчиков для оценки состояния </a:t>
            </a:r>
          </a:p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объекта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564E7EFB-4FB0-4F19-A195-2F66E069238F}"/>
              </a:ext>
            </a:extLst>
          </p:cNvPr>
          <p:cNvSpPr txBox="1">
            <a:spLocks/>
          </p:cNvSpPr>
          <p:nvPr/>
        </p:nvSpPr>
        <p:spPr>
          <a:xfrm>
            <a:off x="880444" y="2875168"/>
            <a:ext cx="2217673" cy="3039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электрической схемы датчика и расчет параметров</a:t>
            </a:r>
          </a:p>
        </p:txBody>
      </p:sp>
      <p:sp>
        <p:nvSpPr>
          <p:cNvPr id="19" name="Нижний колонтитул 3">
            <a:extLst>
              <a:ext uri="{FF2B5EF4-FFF2-40B4-BE49-F238E27FC236}">
                <a16:creationId xmlns:a16="http://schemas.microsoft.com/office/drawing/2014/main" id="{02238119-EF78-4B1A-AE46-9886CE495BBF}"/>
              </a:ext>
            </a:extLst>
          </p:cNvPr>
          <p:cNvSpPr txBox="1">
            <a:spLocks/>
          </p:cNvSpPr>
          <p:nvPr/>
        </p:nvSpPr>
        <p:spPr>
          <a:xfrm>
            <a:off x="3421289" y="2835064"/>
            <a:ext cx="2283115" cy="3096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ПО:</a:t>
            </a:r>
          </a:p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написание основного    кода программы</a:t>
            </a:r>
          </a:p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тестирование готового    ПО</a:t>
            </a:r>
          </a:p>
        </p:txBody>
      </p:sp>
      <p:sp>
        <p:nvSpPr>
          <p:cNvPr id="20" name="Нижний колонтитул 3">
            <a:extLst>
              <a:ext uri="{FF2B5EF4-FFF2-40B4-BE49-F238E27FC236}">
                <a16:creationId xmlns:a16="http://schemas.microsoft.com/office/drawing/2014/main" id="{4CCA4B4C-80F3-4C74-A749-C5CEA31D8513}"/>
              </a:ext>
            </a:extLst>
          </p:cNvPr>
          <p:cNvSpPr txBox="1">
            <a:spLocks/>
          </p:cNvSpPr>
          <p:nvPr/>
        </p:nvSpPr>
        <p:spPr>
          <a:xfrm>
            <a:off x="5989681" y="2794847"/>
            <a:ext cx="2272576" cy="310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Сборка датчика и внедрение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1F05B5D-5771-4766-8F9D-758335EAA3DC}"/>
              </a:ext>
            </a:extLst>
          </p:cNvPr>
          <p:cNvSpPr/>
          <p:nvPr/>
        </p:nvSpPr>
        <p:spPr>
          <a:xfrm>
            <a:off x="3477853" y="3563512"/>
            <a:ext cx="2208903" cy="792088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90000" rtlCol="0" anchor="ctr"/>
          <a:lstStyle/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создание ПО</a:t>
            </a:r>
          </a:p>
          <a:p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тестирование ПО на простых вещах</a:t>
            </a:r>
          </a:p>
        </p:txBody>
      </p:sp>
    </p:spTree>
    <p:extLst>
      <p:ext uri="{BB962C8B-B14F-4D97-AF65-F5344CB8AC3E}">
        <p14:creationId xmlns:p14="http://schemas.microsoft.com/office/powerpoint/2010/main" val="21035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1ACF0-7F47-4608-B77C-104F6DBC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7E6D9-91A6-4A40-9707-7A60419B6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82" y="2335427"/>
            <a:ext cx="8719636" cy="45084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Цель: </a:t>
            </a:r>
            <a:r>
              <a:rPr lang="ru-RU" dirty="0"/>
              <a:t>создание кроссплатформенного приложения, основные объекты которого в дальнейшем будут использоваться для создания ПО, обеспечивающего возможность обработки и хранения информации, поступающей с вибродатчиков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Задачи: 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изучить основы ООП и принципы создания ПО в среде разработки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Creator</a:t>
            </a:r>
            <a:endParaRPr lang="ru-RU" dirty="0"/>
          </a:p>
          <a:p>
            <a:pPr algn="just">
              <a:lnSpc>
                <a:spcPct val="100000"/>
              </a:lnSpc>
            </a:pPr>
            <a:r>
              <a:rPr lang="ru-RU" dirty="0"/>
              <a:t>разработать интерфейс приложения, позволяющий выполнять необходимую обработку данных посредством нажатия соответствующих кнопок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написать программный код, реализующий считывание данных и выполнение простейших математических операций над ними</a:t>
            </a:r>
          </a:p>
          <a:p>
            <a:pPr algn="just">
              <a:buNone/>
            </a:pPr>
            <a:endParaRPr lang="ru-RU" sz="1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C27648-D747-4ABD-8FA7-F3FC8CD3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4E944-2A51-4297-805B-EA02689EF22A}"/>
              </a:ext>
            </a:extLst>
          </p:cNvPr>
          <p:cNvSpPr txBox="1"/>
          <p:nvPr/>
        </p:nvSpPr>
        <p:spPr>
          <a:xfrm>
            <a:off x="1475656" y="874182"/>
            <a:ext cx="6192688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к приложению: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кроссплатформенность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чтение данных двумя способами: с сохраненного файла и с помощью ручного ввода</a:t>
            </a:r>
          </a:p>
        </p:txBody>
      </p:sp>
    </p:spTree>
    <p:extLst>
      <p:ext uri="{BB962C8B-B14F-4D97-AF65-F5344CB8AC3E}">
        <p14:creationId xmlns:p14="http://schemas.microsoft.com/office/powerpoint/2010/main" val="38768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8CB8E8-7AC5-475A-8A22-955EE5C8A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0" t="20996" r="25605" b="23955"/>
          <a:stretch/>
        </p:blipFill>
        <p:spPr>
          <a:xfrm>
            <a:off x="4490097" y="753322"/>
            <a:ext cx="4320478" cy="26637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FBC24C-D771-4542-B80C-4DC52C6A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24" y="760731"/>
            <a:ext cx="3672408" cy="25286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A41C7-F0F7-4EAB-83C4-A49FDE96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среды разработки </a:t>
            </a:r>
            <a:r>
              <a:rPr lang="ru-RU" dirty="0" err="1"/>
              <a:t>Qt</a:t>
            </a:r>
            <a:r>
              <a:rPr lang="ru-RU" dirty="0"/>
              <a:t> и создание проекта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C6BC1D-ECD1-4295-9C8B-9DCB026B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B58E22-C469-499D-8F87-321409F21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990" b="57655"/>
          <a:stretch/>
        </p:blipFill>
        <p:spPr>
          <a:xfrm>
            <a:off x="2845425" y="3616151"/>
            <a:ext cx="3886814" cy="2373400"/>
          </a:xfrm>
          <a:prstGeom prst="rect">
            <a:avLst/>
          </a:prstGeom>
        </p:spPr>
      </p:pic>
      <p:sp>
        <p:nvSpPr>
          <p:cNvPr id="9" name="Нижний колонтитул 3">
            <a:extLst>
              <a:ext uri="{FF2B5EF4-FFF2-40B4-BE49-F238E27FC236}">
                <a16:creationId xmlns:a16="http://schemas.microsoft.com/office/drawing/2014/main" id="{689B3816-DF5C-4537-BB61-60A7AF65333A}"/>
              </a:ext>
            </a:extLst>
          </p:cNvPr>
          <p:cNvSpPr txBox="1">
            <a:spLocks/>
          </p:cNvSpPr>
          <p:nvPr/>
        </p:nvSpPr>
        <p:spPr>
          <a:xfrm>
            <a:off x="850723" y="3270415"/>
            <a:ext cx="3672408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Creator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90B90388-6549-4F1E-BE12-13A6718E495B}"/>
              </a:ext>
            </a:extLst>
          </p:cNvPr>
          <p:cNvSpPr txBox="1">
            <a:spLocks/>
          </p:cNvSpPr>
          <p:nvPr/>
        </p:nvSpPr>
        <p:spPr>
          <a:xfrm>
            <a:off x="4712673" y="3270415"/>
            <a:ext cx="3996443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Настройки проекта</a:t>
            </a:r>
          </a:p>
        </p:txBody>
      </p:sp>
      <p:sp>
        <p:nvSpPr>
          <p:cNvPr id="11" name="Нижний колонтитул 3">
            <a:extLst>
              <a:ext uri="{FF2B5EF4-FFF2-40B4-BE49-F238E27FC236}">
                <a16:creationId xmlns:a16="http://schemas.microsoft.com/office/drawing/2014/main" id="{26FB31B5-5452-4531-B074-81AEE667E3A5}"/>
              </a:ext>
            </a:extLst>
          </p:cNvPr>
          <p:cNvSpPr txBox="1">
            <a:spLocks/>
          </p:cNvSpPr>
          <p:nvPr/>
        </p:nvSpPr>
        <p:spPr>
          <a:xfrm>
            <a:off x="2845424" y="6006063"/>
            <a:ext cx="3886814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Созданный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348777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FD2D8-CADC-4BBC-AE32-46B562AB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графического интерфейса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8A68C1-0A35-4ED9-A125-4A2B70B4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9ACF5F-D314-457C-990F-9C726B058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"/>
          <a:stretch/>
        </p:blipFill>
        <p:spPr>
          <a:xfrm>
            <a:off x="2267744" y="2085844"/>
            <a:ext cx="6714886" cy="336615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5B1E58-79C8-4C4E-A681-358793D566FA}"/>
              </a:ext>
            </a:extLst>
          </p:cNvPr>
          <p:cNvSpPr/>
          <p:nvPr/>
        </p:nvSpPr>
        <p:spPr>
          <a:xfrm>
            <a:off x="7357153" y="1102655"/>
            <a:ext cx="1593707" cy="813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вывода результатов</a:t>
            </a:r>
          </a:p>
        </p:txBody>
      </p:sp>
      <p:sp>
        <p:nvSpPr>
          <p:cNvPr id="8" name="Стрелка: изогнутая вверх 7">
            <a:extLst>
              <a:ext uri="{FF2B5EF4-FFF2-40B4-BE49-F238E27FC236}">
                <a16:creationId xmlns:a16="http://schemas.microsoft.com/office/drawing/2014/main" id="{F3C7D0DB-626E-4C27-9B61-9C4147ECBE19}"/>
              </a:ext>
            </a:extLst>
          </p:cNvPr>
          <p:cNvSpPr/>
          <p:nvPr/>
        </p:nvSpPr>
        <p:spPr>
          <a:xfrm rot="10800000">
            <a:off x="7141129" y="1552464"/>
            <a:ext cx="216024" cy="986672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изогнутая вверх 16">
            <a:extLst>
              <a:ext uri="{FF2B5EF4-FFF2-40B4-BE49-F238E27FC236}">
                <a16:creationId xmlns:a16="http://schemas.microsoft.com/office/drawing/2014/main" id="{56B6A3B7-862A-43CF-A061-DB72C7EAD45E}"/>
              </a:ext>
            </a:extLst>
          </p:cNvPr>
          <p:cNvSpPr/>
          <p:nvPr/>
        </p:nvSpPr>
        <p:spPr>
          <a:xfrm rot="10800000">
            <a:off x="4609948" y="1552464"/>
            <a:ext cx="203159" cy="936412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изогнутая вверх 17">
            <a:extLst>
              <a:ext uri="{FF2B5EF4-FFF2-40B4-BE49-F238E27FC236}">
                <a16:creationId xmlns:a16="http://schemas.microsoft.com/office/drawing/2014/main" id="{77F864AA-00B1-496D-BBAB-8B4A3C4E4B3B}"/>
              </a:ext>
            </a:extLst>
          </p:cNvPr>
          <p:cNvSpPr/>
          <p:nvPr/>
        </p:nvSpPr>
        <p:spPr>
          <a:xfrm rot="10800000" flipH="1">
            <a:off x="5452066" y="1589830"/>
            <a:ext cx="216022" cy="907301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изогнутая вверх 19">
            <a:extLst>
              <a:ext uri="{FF2B5EF4-FFF2-40B4-BE49-F238E27FC236}">
                <a16:creationId xmlns:a16="http://schemas.microsoft.com/office/drawing/2014/main" id="{C937AFB1-A46D-4265-B0DF-FEDCD0843623}"/>
              </a:ext>
            </a:extLst>
          </p:cNvPr>
          <p:cNvSpPr/>
          <p:nvPr/>
        </p:nvSpPr>
        <p:spPr>
          <a:xfrm flipH="1">
            <a:off x="3856810" y="4996673"/>
            <a:ext cx="216022" cy="907301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8F79D52-0481-4C2A-948D-9B3E46B4FB10}"/>
              </a:ext>
            </a:extLst>
          </p:cNvPr>
          <p:cNvSpPr/>
          <p:nvPr/>
        </p:nvSpPr>
        <p:spPr>
          <a:xfrm>
            <a:off x="2428009" y="5556222"/>
            <a:ext cx="3073623" cy="858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Место генерации блоков-элементов матрицы при ручном вводе данных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812C3DD-EC0B-4A25-A24E-29F365A826CF}"/>
              </a:ext>
            </a:extLst>
          </p:cNvPr>
          <p:cNvSpPr/>
          <p:nvPr/>
        </p:nvSpPr>
        <p:spPr>
          <a:xfrm>
            <a:off x="539552" y="2763257"/>
            <a:ext cx="1552964" cy="19871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Кнопки для задания размерности матрицы при ручном вводе данных</a:t>
            </a:r>
          </a:p>
        </p:txBody>
      </p:sp>
      <p:sp>
        <p:nvSpPr>
          <p:cNvPr id="23" name="Стрелка: изогнутая вверх 22">
            <a:extLst>
              <a:ext uri="{FF2B5EF4-FFF2-40B4-BE49-F238E27FC236}">
                <a16:creationId xmlns:a16="http://schemas.microsoft.com/office/drawing/2014/main" id="{9698EFA3-8F1F-4720-9DB3-AB3C788DE354}"/>
              </a:ext>
            </a:extLst>
          </p:cNvPr>
          <p:cNvSpPr/>
          <p:nvPr/>
        </p:nvSpPr>
        <p:spPr>
          <a:xfrm rot="5400000" flipH="1">
            <a:off x="1669850" y="2128917"/>
            <a:ext cx="224121" cy="1044559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30E2EE-AF4E-4D8A-83C3-CFD6DBEAF20D}"/>
              </a:ext>
            </a:extLst>
          </p:cNvPr>
          <p:cNvSpPr/>
          <p:nvPr/>
        </p:nvSpPr>
        <p:spPr>
          <a:xfrm>
            <a:off x="4774001" y="1104289"/>
            <a:ext cx="1904031" cy="813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Кнопки выбора желаемой операции</a:t>
            </a:r>
          </a:p>
        </p:txBody>
      </p:sp>
      <p:sp>
        <p:nvSpPr>
          <p:cNvPr id="25" name="Стрелка: изогнутая вверх 24">
            <a:extLst>
              <a:ext uri="{FF2B5EF4-FFF2-40B4-BE49-F238E27FC236}">
                <a16:creationId xmlns:a16="http://schemas.microsoft.com/office/drawing/2014/main" id="{49A92D99-CB4C-4F91-AD36-6A9F5047DDCD}"/>
              </a:ext>
            </a:extLst>
          </p:cNvPr>
          <p:cNvSpPr/>
          <p:nvPr/>
        </p:nvSpPr>
        <p:spPr>
          <a:xfrm rot="10800000">
            <a:off x="2411760" y="1291258"/>
            <a:ext cx="216022" cy="907301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88D8FAF-8CDE-46F7-9CF6-E5780B8CDDCA}"/>
              </a:ext>
            </a:extLst>
          </p:cNvPr>
          <p:cNvSpPr/>
          <p:nvPr/>
        </p:nvSpPr>
        <p:spPr>
          <a:xfrm>
            <a:off x="942273" y="780387"/>
            <a:ext cx="3204579" cy="1137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-выбор файлов для считывания данных </a:t>
            </a: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-запись результатов в файл</a:t>
            </a: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-закрытие приложения </a:t>
            </a:r>
          </a:p>
        </p:txBody>
      </p:sp>
    </p:spTree>
    <p:extLst>
      <p:ext uri="{BB962C8B-B14F-4D97-AF65-F5344CB8AC3E}">
        <p14:creationId xmlns:p14="http://schemas.microsoft.com/office/powerpoint/2010/main" val="33915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55B51-486B-45E7-BB5C-43FBAC23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сигналов и слотов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191D6A-1E3F-4BD6-8BA4-1778A94A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Цапович</a:t>
            </a:r>
            <a:r>
              <a:rPr lang="ru-RU" dirty="0"/>
              <a:t> Мария гр. 0781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BCBCC-64F0-481F-B5AA-0722528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08CFB5-ACFB-4B94-A929-D5CEB448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15885"/>
            <a:ext cx="3168352" cy="46106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DCC830-019E-45A4-8A0A-925644E47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59" y="915886"/>
            <a:ext cx="3266097" cy="4610624"/>
          </a:xfrm>
          <a:prstGeom prst="rect">
            <a:avLst/>
          </a:prstGeom>
        </p:spPr>
      </p:pic>
      <p:sp>
        <p:nvSpPr>
          <p:cNvPr id="11" name="Стрелка: изогнутая вверх 10">
            <a:extLst>
              <a:ext uri="{FF2B5EF4-FFF2-40B4-BE49-F238E27FC236}">
                <a16:creationId xmlns:a16="http://schemas.microsoft.com/office/drawing/2014/main" id="{7E1BECBD-FBF2-42CD-9C9A-6B157F9B340A}"/>
              </a:ext>
            </a:extLst>
          </p:cNvPr>
          <p:cNvSpPr/>
          <p:nvPr/>
        </p:nvSpPr>
        <p:spPr>
          <a:xfrm rot="16200000" flipV="1">
            <a:off x="4703859" y="1224182"/>
            <a:ext cx="216024" cy="1392464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CA4D8E5-26F4-4874-B943-8BFEFB1B3EB8}"/>
              </a:ext>
            </a:extLst>
          </p:cNvPr>
          <p:cNvSpPr/>
          <p:nvPr/>
        </p:nvSpPr>
        <p:spPr>
          <a:xfrm flipV="1">
            <a:off x="3880477" y="3356991"/>
            <a:ext cx="288032" cy="72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5DAF68B-89B0-46AC-ABA9-EBF48BA4319F}"/>
              </a:ext>
            </a:extLst>
          </p:cNvPr>
          <p:cNvSpPr/>
          <p:nvPr/>
        </p:nvSpPr>
        <p:spPr>
          <a:xfrm flipH="1">
            <a:off x="4115637" y="1844824"/>
            <a:ext cx="52871" cy="1584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ижний колонтитул 3">
            <a:extLst>
              <a:ext uri="{FF2B5EF4-FFF2-40B4-BE49-F238E27FC236}">
                <a16:creationId xmlns:a16="http://schemas.microsoft.com/office/drawing/2014/main" id="{6D5D6103-E720-4A69-AD26-90882641A271}"/>
              </a:ext>
            </a:extLst>
          </p:cNvPr>
          <p:cNvSpPr txBox="1">
            <a:spLocks/>
          </p:cNvSpPr>
          <p:nvPr/>
        </p:nvSpPr>
        <p:spPr>
          <a:xfrm>
            <a:off x="659253" y="5595244"/>
            <a:ext cx="3456384" cy="3422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типа настройки кнопки</a:t>
            </a:r>
          </a:p>
        </p:txBody>
      </p:sp>
      <p:sp>
        <p:nvSpPr>
          <p:cNvPr id="15" name="Нижний колонтитул 3">
            <a:extLst>
              <a:ext uri="{FF2B5EF4-FFF2-40B4-BE49-F238E27FC236}">
                <a16:creationId xmlns:a16="http://schemas.microsoft.com/office/drawing/2014/main" id="{C111ADC7-C557-47CF-90D1-481C37ADD1FC}"/>
              </a:ext>
            </a:extLst>
          </p:cNvPr>
          <p:cNvSpPr txBox="1">
            <a:spLocks/>
          </p:cNvSpPr>
          <p:nvPr/>
        </p:nvSpPr>
        <p:spPr>
          <a:xfrm>
            <a:off x="4927160" y="5595244"/>
            <a:ext cx="3266097" cy="3468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нужного слота</a:t>
            </a:r>
          </a:p>
        </p:txBody>
      </p:sp>
    </p:spTree>
    <p:extLst>
      <p:ext uri="{BB962C8B-B14F-4D97-AF65-F5344CB8AC3E}">
        <p14:creationId xmlns:p14="http://schemas.microsoft.com/office/powerpoint/2010/main" val="36046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AFE44-5980-4E8D-B231-C36C5E2A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разработанного ПО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F7D793-6679-46AF-83F0-94972563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4536CC-F893-417C-9332-880E7A1B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93" y="789741"/>
            <a:ext cx="3528392" cy="5631273"/>
          </a:xfrm>
          <a:prstGeom prst="rect">
            <a:avLst/>
          </a:prstGeom>
        </p:spPr>
      </p:pic>
      <p:sp>
        <p:nvSpPr>
          <p:cNvPr id="8" name="Стрелка: изогнутая вверх 7">
            <a:extLst>
              <a:ext uri="{FF2B5EF4-FFF2-40B4-BE49-F238E27FC236}">
                <a16:creationId xmlns:a16="http://schemas.microsoft.com/office/drawing/2014/main" id="{8DF7E83C-5A6C-4B51-B6F1-66DD56DADD4B}"/>
              </a:ext>
            </a:extLst>
          </p:cNvPr>
          <p:cNvSpPr/>
          <p:nvPr/>
        </p:nvSpPr>
        <p:spPr>
          <a:xfrm rot="5400000" flipH="1">
            <a:off x="2059744" y="795458"/>
            <a:ext cx="224122" cy="181805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изогнутая вверх 9">
            <a:extLst>
              <a:ext uri="{FF2B5EF4-FFF2-40B4-BE49-F238E27FC236}">
                <a16:creationId xmlns:a16="http://schemas.microsoft.com/office/drawing/2014/main" id="{4FEFAC1E-417D-475E-8666-DD6E73049581}"/>
              </a:ext>
            </a:extLst>
          </p:cNvPr>
          <p:cNvSpPr/>
          <p:nvPr/>
        </p:nvSpPr>
        <p:spPr>
          <a:xfrm rot="5400000" flipH="1">
            <a:off x="2067339" y="4192081"/>
            <a:ext cx="224122" cy="181805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4A26187-254C-4888-9CC3-D29A4211718A}"/>
              </a:ext>
            </a:extLst>
          </p:cNvPr>
          <p:cNvSpPr/>
          <p:nvPr/>
        </p:nvSpPr>
        <p:spPr>
          <a:xfrm>
            <a:off x="1129277" y="4590685"/>
            <a:ext cx="162919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Файлы для оформления интерфейса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DBB36D-0CD2-468C-92B7-A9C264A4C9EE}"/>
              </a:ext>
            </a:extLst>
          </p:cNvPr>
          <p:cNvSpPr/>
          <p:nvPr/>
        </p:nvSpPr>
        <p:spPr>
          <a:xfrm>
            <a:off x="852229" y="1344797"/>
            <a:ext cx="1913268" cy="610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Созданные классы</a:t>
            </a:r>
          </a:p>
        </p:txBody>
      </p:sp>
      <p:sp>
        <p:nvSpPr>
          <p:cNvPr id="11" name="Стрелка: изогнутая вверх 10">
            <a:extLst>
              <a:ext uri="{FF2B5EF4-FFF2-40B4-BE49-F238E27FC236}">
                <a16:creationId xmlns:a16="http://schemas.microsoft.com/office/drawing/2014/main" id="{FCD8A8D4-FBF8-4A19-99B4-646EF1C5E6FB}"/>
              </a:ext>
            </a:extLst>
          </p:cNvPr>
          <p:cNvSpPr/>
          <p:nvPr/>
        </p:nvSpPr>
        <p:spPr>
          <a:xfrm rot="5400000" flipH="1">
            <a:off x="2067080" y="2394323"/>
            <a:ext cx="224122" cy="181805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92409B7-6903-4D0F-A3BA-127E542DD36D}"/>
              </a:ext>
            </a:extLst>
          </p:cNvPr>
          <p:cNvSpPr/>
          <p:nvPr/>
        </p:nvSpPr>
        <p:spPr>
          <a:xfrm>
            <a:off x="121165" y="3023672"/>
            <a:ext cx="2637309" cy="4220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Созданный интерфейс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75BD37-3634-4DFC-BE23-DB99E6FEC727}"/>
              </a:ext>
            </a:extLst>
          </p:cNvPr>
          <p:cNvSpPr/>
          <p:nvPr/>
        </p:nvSpPr>
        <p:spPr>
          <a:xfrm>
            <a:off x="3099515" y="3500947"/>
            <a:ext cx="3168352" cy="2925317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CE3FC0E-4E95-450C-9BB6-04EE6A722A8D}"/>
              </a:ext>
            </a:extLst>
          </p:cNvPr>
          <p:cNvSpPr/>
          <p:nvPr/>
        </p:nvSpPr>
        <p:spPr>
          <a:xfrm>
            <a:off x="3099515" y="3023672"/>
            <a:ext cx="3168352" cy="422083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6005A3-EDA8-4E3C-8BCE-B48F67C0E853}"/>
              </a:ext>
            </a:extLst>
          </p:cNvPr>
          <p:cNvSpPr/>
          <p:nvPr/>
        </p:nvSpPr>
        <p:spPr>
          <a:xfrm>
            <a:off x="3099515" y="2053029"/>
            <a:ext cx="3168352" cy="915452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BC9CE06-24CB-4983-870D-58F87E904224}"/>
              </a:ext>
            </a:extLst>
          </p:cNvPr>
          <p:cNvSpPr/>
          <p:nvPr/>
        </p:nvSpPr>
        <p:spPr>
          <a:xfrm>
            <a:off x="3099515" y="1332087"/>
            <a:ext cx="3168352" cy="670997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изогнутая вверх 15">
            <a:extLst>
              <a:ext uri="{FF2B5EF4-FFF2-40B4-BE49-F238E27FC236}">
                <a16:creationId xmlns:a16="http://schemas.microsoft.com/office/drawing/2014/main" id="{71198577-CE01-40E1-990E-61FFBE3C86DB}"/>
              </a:ext>
            </a:extLst>
          </p:cNvPr>
          <p:cNvSpPr/>
          <p:nvPr/>
        </p:nvSpPr>
        <p:spPr>
          <a:xfrm rot="5400000" flipH="1">
            <a:off x="2059744" y="1635676"/>
            <a:ext cx="224122" cy="181805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07F0AE6-0543-4ECB-BE64-C735FB967031}"/>
              </a:ext>
            </a:extLst>
          </p:cNvPr>
          <p:cNvSpPr/>
          <p:nvPr/>
        </p:nvSpPr>
        <p:spPr>
          <a:xfrm>
            <a:off x="706821" y="2295905"/>
            <a:ext cx="2058676" cy="3899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 программы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EBDCE9-3E14-40AE-ADD5-249FA997496F}"/>
              </a:ext>
            </a:extLst>
          </p:cNvPr>
          <p:cNvSpPr/>
          <p:nvPr/>
        </p:nvSpPr>
        <p:spPr>
          <a:xfrm>
            <a:off x="3099515" y="789510"/>
            <a:ext cx="3168352" cy="48738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DC97265-9297-4E89-BD43-C928065D0443}"/>
              </a:ext>
            </a:extLst>
          </p:cNvPr>
          <p:cNvSpPr/>
          <p:nvPr/>
        </p:nvSpPr>
        <p:spPr>
          <a:xfrm>
            <a:off x="6755762" y="1219133"/>
            <a:ext cx="2236243" cy="199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Ключевой файл, содержащий списки файлов, входящих в проект, а также некоторые настройки программы</a:t>
            </a:r>
          </a:p>
        </p:txBody>
      </p:sp>
      <p:sp>
        <p:nvSpPr>
          <p:cNvPr id="24" name="Стрелка: изогнутая вверх 23">
            <a:extLst>
              <a:ext uri="{FF2B5EF4-FFF2-40B4-BE49-F238E27FC236}">
                <a16:creationId xmlns:a16="http://schemas.microsoft.com/office/drawing/2014/main" id="{2AC2A5BE-1B2B-479C-ABC7-4D0CA06B9CAA}"/>
              </a:ext>
            </a:extLst>
          </p:cNvPr>
          <p:cNvSpPr/>
          <p:nvPr/>
        </p:nvSpPr>
        <p:spPr>
          <a:xfrm rot="16200000">
            <a:off x="6946304" y="281069"/>
            <a:ext cx="254186" cy="1621942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D34ED-6AB6-424B-A079-8BFD80BD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 1: тестирование кроссплатформенности 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E126B9-0801-46B5-91E8-43E86ADE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F390CC-B761-4AAC-A8BB-E37BEB79D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7" y="908720"/>
            <a:ext cx="8725165" cy="46878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0EA6AD10-C75A-4245-A2B4-2C677AF49D6F}"/>
              </a:ext>
            </a:extLst>
          </p:cNvPr>
          <p:cNvSpPr txBox="1">
            <a:spLocks/>
          </p:cNvSpPr>
          <p:nvPr/>
        </p:nvSpPr>
        <p:spPr>
          <a:xfrm>
            <a:off x="1009077" y="5672529"/>
            <a:ext cx="7184180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приложения с помощью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VirtualBox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ОС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Mint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3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02B51F-2581-4AF2-BB14-A82DE5E36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408" b="8130"/>
          <a:stretch/>
        </p:blipFill>
        <p:spPr bwMode="auto">
          <a:xfrm>
            <a:off x="1913441" y="3230588"/>
            <a:ext cx="3088255" cy="31958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4AC6E-2813-41CD-A69F-C5177223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 2: тестирование способов считывания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D53CC6-C56F-457E-B72E-3E296DC2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C84C-5AC4-4756-9651-140B2E95B4E5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99B1BB-4146-4BDC-BECD-ADFB7F7CE6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2" t="2670" r="17641" b="12444"/>
          <a:stretch/>
        </p:blipFill>
        <p:spPr>
          <a:xfrm>
            <a:off x="1634373" y="904400"/>
            <a:ext cx="3470586" cy="20078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2228F4-5CBA-43D6-B8F6-67C2344B98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64153"/>
          <a:stretch/>
        </p:blipFill>
        <p:spPr>
          <a:xfrm>
            <a:off x="186710" y="3216732"/>
            <a:ext cx="1438700" cy="220741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2EE537-8869-4F61-A55C-3244BF7ED3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990" b="4543"/>
          <a:stretch/>
        </p:blipFill>
        <p:spPr>
          <a:xfrm>
            <a:off x="5390148" y="752117"/>
            <a:ext cx="3532935" cy="22623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1EC11F-B778-42C9-A58B-A85B68849D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02"/>
          <a:stretch/>
        </p:blipFill>
        <p:spPr>
          <a:xfrm>
            <a:off x="5244572" y="3234519"/>
            <a:ext cx="3729453" cy="223665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C9922C8-0530-488B-8E81-660F4A08AFB2}"/>
              </a:ext>
            </a:extLst>
          </p:cNvPr>
          <p:cNvSpPr/>
          <p:nvPr/>
        </p:nvSpPr>
        <p:spPr>
          <a:xfrm>
            <a:off x="1547664" y="764704"/>
            <a:ext cx="7488831" cy="230425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A1F7EEE-6C2A-4502-819E-FF26950C7CD2}"/>
              </a:ext>
            </a:extLst>
          </p:cNvPr>
          <p:cNvSpPr/>
          <p:nvPr/>
        </p:nvSpPr>
        <p:spPr>
          <a:xfrm>
            <a:off x="95605" y="3138582"/>
            <a:ext cx="8938523" cy="3306717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A1AD45-8296-4C30-B6F0-AB541ABA76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60" y="5516149"/>
            <a:ext cx="2694204" cy="962627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032D8F-590F-496B-B75E-1DFCB9F2C4C4}"/>
              </a:ext>
            </a:extLst>
          </p:cNvPr>
          <p:cNvCxnSpPr>
            <a:cxnSpLocks/>
          </p:cNvCxnSpPr>
          <p:nvPr/>
        </p:nvCxnSpPr>
        <p:spPr>
          <a:xfrm flipH="1">
            <a:off x="1653758" y="1444176"/>
            <a:ext cx="1" cy="14002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CCE9917-6EBE-4D64-B28E-B0A428E8DBF0}"/>
              </a:ext>
            </a:extLst>
          </p:cNvPr>
          <p:cNvCxnSpPr>
            <a:cxnSpLocks/>
          </p:cNvCxnSpPr>
          <p:nvPr/>
        </p:nvCxnSpPr>
        <p:spPr>
          <a:xfrm>
            <a:off x="1634373" y="2844434"/>
            <a:ext cx="146012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11FBB3C-93EC-41C5-BB0A-FFE6BA420E2E}"/>
              </a:ext>
            </a:extLst>
          </p:cNvPr>
          <p:cNvCxnSpPr>
            <a:cxnSpLocks/>
          </p:cNvCxnSpPr>
          <p:nvPr/>
        </p:nvCxnSpPr>
        <p:spPr>
          <a:xfrm flipV="1">
            <a:off x="3088764" y="2478265"/>
            <a:ext cx="0" cy="3661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51C1E3C5-C6B6-4513-A941-DC600CC99532}"/>
              </a:ext>
            </a:extLst>
          </p:cNvPr>
          <p:cNvCxnSpPr>
            <a:cxnSpLocks/>
          </p:cNvCxnSpPr>
          <p:nvPr/>
        </p:nvCxnSpPr>
        <p:spPr>
          <a:xfrm flipH="1">
            <a:off x="2584709" y="2478265"/>
            <a:ext cx="5040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8DFB451C-38D1-4A37-9260-6EF508634AF7}"/>
              </a:ext>
            </a:extLst>
          </p:cNvPr>
          <p:cNvCxnSpPr>
            <a:cxnSpLocks/>
          </p:cNvCxnSpPr>
          <p:nvPr/>
        </p:nvCxnSpPr>
        <p:spPr>
          <a:xfrm flipV="1">
            <a:off x="2584708" y="1444176"/>
            <a:ext cx="0" cy="103408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CA5F41E-C94C-4A67-8921-E38469590473}"/>
              </a:ext>
            </a:extLst>
          </p:cNvPr>
          <p:cNvCxnSpPr>
            <a:cxnSpLocks/>
          </p:cNvCxnSpPr>
          <p:nvPr/>
        </p:nvCxnSpPr>
        <p:spPr>
          <a:xfrm>
            <a:off x="1653758" y="1444176"/>
            <a:ext cx="93095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D851156-2896-4A54-B5A6-3F3BC318F203}"/>
              </a:ext>
            </a:extLst>
          </p:cNvPr>
          <p:cNvCxnSpPr>
            <a:cxnSpLocks/>
          </p:cNvCxnSpPr>
          <p:nvPr/>
        </p:nvCxnSpPr>
        <p:spPr>
          <a:xfrm flipH="1">
            <a:off x="5414203" y="1180428"/>
            <a:ext cx="5359" cy="1744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E017C4E0-D39F-4F4B-B32D-50AA8B0B8FFD}"/>
              </a:ext>
            </a:extLst>
          </p:cNvPr>
          <p:cNvCxnSpPr>
            <a:cxnSpLocks/>
          </p:cNvCxnSpPr>
          <p:nvPr/>
        </p:nvCxnSpPr>
        <p:spPr>
          <a:xfrm>
            <a:off x="5414203" y="2924944"/>
            <a:ext cx="1894101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F23FCBFF-8330-4275-9EDD-B858F09290A1}"/>
              </a:ext>
            </a:extLst>
          </p:cNvPr>
          <p:cNvCxnSpPr>
            <a:cxnSpLocks/>
          </p:cNvCxnSpPr>
          <p:nvPr/>
        </p:nvCxnSpPr>
        <p:spPr>
          <a:xfrm flipV="1">
            <a:off x="6372200" y="1171770"/>
            <a:ext cx="0" cy="87682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E1F57E8F-D778-4FCC-B985-CA5693466A5A}"/>
              </a:ext>
            </a:extLst>
          </p:cNvPr>
          <p:cNvCxnSpPr>
            <a:cxnSpLocks/>
          </p:cNvCxnSpPr>
          <p:nvPr/>
        </p:nvCxnSpPr>
        <p:spPr>
          <a:xfrm flipV="1">
            <a:off x="5414203" y="1180428"/>
            <a:ext cx="957997" cy="487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085D2D91-91D0-4A3E-AB13-04EB021F0804}"/>
              </a:ext>
            </a:extLst>
          </p:cNvPr>
          <p:cNvCxnSpPr>
            <a:cxnSpLocks/>
          </p:cNvCxnSpPr>
          <p:nvPr/>
        </p:nvCxnSpPr>
        <p:spPr>
          <a:xfrm flipV="1">
            <a:off x="7308304" y="2048591"/>
            <a:ext cx="0" cy="87635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0A7CEC7-66EA-4DD4-A67A-786856EB81DB}"/>
              </a:ext>
            </a:extLst>
          </p:cNvPr>
          <p:cNvCxnSpPr>
            <a:cxnSpLocks/>
          </p:cNvCxnSpPr>
          <p:nvPr/>
        </p:nvCxnSpPr>
        <p:spPr>
          <a:xfrm>
            <a:off x="6372200" y="2048591"/>
            <a:ext cx="936104" cy="554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Стрелка: вправо 65">
            <a:extLst>
              <a:ext uri="{FF2B5EF4-FFF2-40B4-BE49-F238E27FC236}">
                <a16:creationId xmlns:a16="http://schemas.microsoft.com/office/drawing/2014/main" id="{1842FAA8-4068-448B-AFF5-AF73B74F2D0E}"/>
              </a:ext>
            </a:extLst>
          </p:cNvPr>
          <p:cNvSpPr/>
          <p:nvPr/>
        </p:nvSpPr>
        <p:spPr>
          <a:xfrm>
            <a:off x="5085460" y="1883290"/>
            <a:ext cx="288031" cy="1440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вправо 66">
            <a:extLst>
              <a:ext uri="{FF2B5EF4-FFF2-40B4-BE49-F238E27FC236}">
                <a16:creationId xmlns:a16="http://schemas.microsoft.com/office/drawing/2014/main" id="{91979A59-ED18-4909-896F-F58D57A5EDD9}"/>
              </a:ext>
            </a:extLst>
          </p:cNvPr>
          <p:cNvSpPr/>
          <p:nvPr/>
        </p:nvSpPr>
        <p:spPr>
          <a:xfrm>
            <a:off x="1625410" y="4500324"/>
            <a:ext cx="288031" cy="1440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: вправо 67">
            <a:extLst>
              <a:ext uri="{FF2B5EF4-FFF2-40B4-BE49-F238E27FC236}">
                <a16:creationId xmlns:a16="http://schemas.microsoft.com/office/drawing/2014/main" id="{B5A9B60C-7EA8-4525-AD22-6A26F52471B4}"/>
              </a:ext>
            </a:extLst>
          </p:cNvPr>
          <p:cNvSpPr/>
          <p:nvPr/>
        </p:nvSpPr>
        <p:spPr>
          <a:xfrm>
            <a:off x="4956541" y="4500324"/>
            <a:ext cx="288031" cy="1440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2420D4D-8A14-48F4-B55B-7743E9B5D4DF}"/>
              </a:ext>
            </a:extLst>
          </p:cNvPr>
          <p:cNvSpPr/>
          <p:nvPr/>
        </p:nvSpPr>
        <p:spPr>
          <a:xfrm>
            <a:off x="298416" y="1184513"/>
            <a:ext cx="1051973" cy="639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Ручной ввод</a:t>
            </a:r>
          </a:p>
        </p:txBody>
      </p:sp>
      <p:sp>
        <p:nvSpPr>
          <p:cNvPr id="73" name="Стрелка: изогнутая вверх 72">
            <a:extLst>
              <a:ext uri="{FF2B5EF4-FFF2-40B4-BE49-F238E27FC236}">
                <a16:creationId xmlns:a16="http://schemas.microsoft.com/office/drawing/2014/main" id="{DF3D53AA-46DB-413B-A168-4A2B8D7F9C90}"/>
              </a:ext>
            </a:extLst>
          </p:cNvPr>
          <p:cNvSpPr/>
          <p:nvPr/>
        </p:nvSpPr>
        <p:spPr>
          <a:xfrm rot="5400000">
            <a:off x="1007100" y="1534732"/>
            <a:ext cx="224414" cy="803305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C7FA4530-2028-4597-9D85-49BD900EF2CB}"/>
              </a:ext>
            </a:extLst>
          </p:cNvPr>
          <p:cNvSpPr/>
          <p:nvPr/>
        </p:nvSpPr>
        <p:spPr>
          <a:xfrm>
            <a:off x="107504" y="5502293"/>
            <a:ext cx="2632597" cy="94300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00AC86E-49CC-4A37-B9AF-B642EA297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516148"/>
            <a:ext cx="2729364" cy="988447"/>
          </a:xfrm>
          <a:prstGeom prst="rect">
            <a:avLst/>
          </a:prstGeom>
        </p:spPr>
      </p:pic>
      <p:sp>
        <p:nvSpPr>
          <p:cNvPr id="75" name="Стрелка: изогнутая вверх 74">
            <a:extLst>
              <a:ext uri="{FF2B5EF4-FFF2-40B4-BE49-F238E27FC236}">
                <a16:creationId xmlns:a16="http://schemas.microsoft.com/office/drawing/2014/main" id="{28C7C6FA-E3AA-46EC-BD50-0C2A8B763FE7}"/>
              </a:ext>
            </a:extLst>
          </p:cNvPr>
          <p:cNvSpPr/>
          <p:nvPr/>
        </p:nvSpPr>
        <p:spPr>
          <a:xfrm rot="5400000">
            <a:off x="1891685" y="5207962"/>
            <a:ext cx="224889" cy="1462212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DB7C5961-E8A0-462D-A6CC-7DAA71681AA9}"/>
              </a:ext>
            </a:extLst>
          </p:cNvPr>
          <p:cNvSpPr/>
          <p:nvPr/>
        </p:nvSpPr>
        <p:spPr>
          <a:xfrm>
            <a:off x="637786" y="5662243"/>
            <a:ext cx="1686047" cy="667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Считывание с файла</a:t>
            </a: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6B73EE2E-C34F-49BB-A3E2-3C796F8FA9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668" y="6299854"/>
            <a:ext cx="546905" cy="5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3228</TotalTime>
  <Words>412</Words>
  <Application>Microsoft Office PowerPoint</Application>
  <PresentationFormat>Экран (4:3)</PresentationFormat>
  <Paragraphs>88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Тема1</vt:lpstr>
      <vt:lpstr>Разработка кроссплатформенного приложения, реализующего методы хранения и обработки данных, полученных от вибродатчиков, для оценки состояния объекта с использованием матричного исчисления в среде разработки Qt Creator на языке программирования С++</vt:lpstr>
      <vt:lpstr>Постановка задачи</vt:lpstr>
      <vt:lpstr>Цель и задачи работы</vt:lpstr>
      <vt:lpstr>Установка среды разработки Qt и создание проекта</vt:lpstr>
      <vt:lpstr>Разработка графического интерфейса</vt:lpstr>
      <vt:lpstr>Создание сигналов и слотов</vt:lpstr>
      <vt:lpstr>Структура разработанного ПО</vt:lpstr>
      <vt:lpstr>Требование 1: тестирование кроссплатформенности приложения</vt:lpstr>
      <vt:lpstr>Требование 2: тестирование способов считывания данных</vt:lpstr>
      <vt:lpstr>Тестирование приложения</vt:lpstr>
      <vt:lpstr>Тестирование приложения</vt:lpstr>
      <vt:lpstr>Тестирование приложения</vt:lpstr>
      <vt:lpstr>Тестирование приложения</vt:lpstr>
      <vt:lpstr>Результаты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Аналитический обзор методов моделирования процессов, происходящих в энергетических сетях, и создание компьютерной модели простейшей электрической цепи, содержащей индуктивные и резистивные элементы</dc:title>
  <dc:creator>ASUS</dc:creator>
  <cp:lastModifiedBy>Maria Tsapovich</cp:lastModifiedBy>
  <cp:revision>61</cp:revision>
  <dcterms:created xsi:type="dcterms:W3CDTF">2019-10-17T08:54:31Z</dcterms:created>
  <dcterms:modified xsi:type="dcterms:W3CDTF">2022-09-26T16:39:23Z</dcterms:modified>
</cp:coreProperties>
</file>