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5"/>
  </p:notesMasterIdLst>
  <p:handoutMasterIdLst>
    <p:handoutMasterId r:id="rId16"/>
  </p:handoutMasterIdLst>
  <p:sldIdLst>
    <p:sldId id="256" r:id="rId2"/>
    <p:sldId id="295" r:id="rId3"/>
    <p:sldId id="293" r:id="rId4"/>
    <p:sldId id="304" r:id="rId5"/>
    <p:sldId id="276" r:id="rId6"/>
    <p:sldId id="299" r:id="rId7"/>
    <p:sldId id="297" r:id="rId8"/>
    <p:sldId id="296" r:id="rId9"/>
    <p:sldId id="300" r:id="rId10"/>
    <p:sldId id="301" r:id="rId11"/>
    <p:sldId id="302" r:id="rId12"/>
    <p:sldId id="303" r:id="rId13"/>
    <p:sldId id="292" r:id="rId1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250" autoAdjust="0"/>
  </p:normalViewPr>
  <p:slideViewPr>
    <p:cSldViewPr>
      <p:cViewPr varScale="1">
        <p:scale>
          <a:sx n="82" d="100"/>
          <a:sy n="82" d="100"/>
        </p:scale>
        <p:origin x="1474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3154" y="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AB07F747-2F79-45DE-8524-6F50E3EAE79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C51B8A6-826B-49DD-8672-FCBC6CEA6EB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9C03AF-C727-4BAB-8479-4588726C3991}" type="datetimeFigureOut">
              <a:rPr lang="ru-RU" smtClean="0"/>
              <a:t>26.09.2022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570AB0C-EBCE-409D-98A2-6E7094E9F39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C43E60E-BB1B-4678-8EB8-65393AFB0BD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33F1BE-CD66-4950-9024-EA9D6A60F6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1024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2EF5D7-F6C7-4166-A4D8-43D42C11CCD6}" type="datetimeFigureOut">
              <a:rPr lang="ru-RU" smtClean="0"/>
              <a:t>26.09.2022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1C7D97-3C6E-4C83-A4BD-1F1F18D5E9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74630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1C7D97-3C6E-4C83-A4BD-1F1F18D5E968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5395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>
            <a:spLocks noChangeArrowheads="1"/>
          </p:cNvSpPr>
          <p:nvPr userDrawn="1"/>
        </p:nvSpPr>
        <p:spPr bwMode="auto">
          <a:xfrm>
            <a:off x="0" y="2648178"/>
            <a:ext cx="9144000" cy="2233311"/>
          </a:xfrm>
          <a:prstGeom prst="rect">
            <a:avLst/>
          </a:prstGeom>
          <a:solidFill>
            <a:srgbClr val="80BF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2409" y="2648177"/>
            <a:ext cx="7772400" cy="2233311"/>
          </a:xfrm>
        </p:spPr>
        <p:txBody>
          <a:bodyPr anchor="b"/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2409" y="5050302"/>
            <a:ext cx="5783652" cy="135795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pic>
        <p:nvPicPr>
          <p:cNvPr id="12" name="Picture 11" descr="C:\Users\lubamark\Documents\_дизайн\_Шаблоны презентаций\ТПУ_Карта стилизованная_CMYK.bmp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" r="46294" b="50024"/>
          <a:stretch>
            <a:fillRect/>
          </a:stretch>
        </p:blipFill>
        <p:spPr bwMode="auto">
          <a:xfrm>
            <a:off x="5122407" y="661182"/>
            <a:ext cx="4021592" cy="1986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5"/>
          <p:cNvSpPr>
            <a:spLocks noChangeArrowheads="1"/>
          </p:cNvSpPr>
          <p:nvPr userDrawn="1"/>
        </p:nvSpPr>
        <p:spPr bwMode="auto">
          <a:xfrm>
            <a:off x="0" y="0"/>
            <a:ext cx="6596061" cy="11214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none" lIns="68278" tIns="34139" rIns="68278" bIns="34139" anchor="ctr"/>
          <a:lstStyle>
            <a:lvl1pPr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ru-RU" altLang="ru-RU" sz="900" dirty="0"/>
          </a:p>
        </p:txBody>
      </p:sp>
      <p:sp>
        <p:nvSpPr>
          <p:cNvPr id="15" name="Rectangle 5"/>
          <p:cNvSpPr>
            <a:spLocks noChangeArrowheads="1"/>
          </p:cNvSpPr>
          <p:nvPr userDrawn="1"/>
        </p:nvSpPr>
        <p:spPr bwMode="auto">
          <a:xfrm>
            <a:off x="0" y="6278137"/>
            <a:ext cx="2720898" cy="5798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none" lIns="68278" tIns="34139" rIns="68278" bIns="34139" anchor="ctr"/>
          <a:lstStyle>
            <a:lvl1pPr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ru-RU" altLang="ru-RU" sz="900" dirty="0"/>
          </a:p>
        </p:txBody>
      </p:sp>
      <p:grpSp>
        <p:nvGrpSpPr>
          <p:cNvPr id="21" name="Группа 8"/>
          <p:cNvGrpSpPr>
            <a:grpSpLocks/>
          </p:cNvGrpSpPr>
          <p:nvPr userDrawn="1"/>
        </p:nvGrpSpPr>
        <p:grpSpPr bwMode="auto">
          <a:xfrm>
            <a:off x="872192" y="1167618"/>
            <a:ext cx="3744413" cy="780166"/>
            <a:chOff x="543276" y="545242"/>
            <a:chExt cx="1816737" cy="422585"/>
          </a:xfrm>
        </p:grpSpPr>
        <p:sp>
          <p:nvSpPr>
            <p:cNvPr id="22" name="Freeform 37"/>
            <p:cNvSpPr>
              <a:spLocks noEditPoints="1"/>
            </p:cNvSpPr>
            <p:nvPr/>
          </p:nvSpPr>
          <p:spPr bwMode="auto">
            <a:xfrm>
              <a:off x="1038084" y="565945"/>
              <a:ext cx="1321929" cy="401882"/>
            </a:xfrm>
            <a:custGeom>
              <a:avLst/>
              <a:gdLst>
                <a:gd name="T0" fmla="*/ 528 w 2132"/>
                <a:gd name="T1" fmla="*/ 586 h 649"/>
                <a:gd name="T2" fmla="*/ 791 w 2132"/>
                <a:gd name="T3" fmla="*/ 557 h 649"/>
                <a:gd name="T4" fmla="*/ 510 w 2132"/>
                <a:gd name="T5" fmla="*/ 564 h 649"/>
                <a:gd name="T6" fmla="*/ 490 w 2132"/>
                <a:gd name="T7" fmla="*/ 521 h 649"/>
                <a:gd name="T8" fmla="*/ 1337 w 2132"/>
                <a:gd name="T9" fmla="*/ 504 h 649"/>
                <a:gd name="T10" fmla="*/ 1257 w 2132"/>
                <a:gd name="T11" fmla="*/ 504 h 649"/>
                <a:gd name="T12" fmla="*/ 1001 w 2132"/>
                <a:gd name="T13" fmla="*/ 504 h 649"/>
                <a:gd name="T14" fmla="*/ 981 w 2132"/>
                <a:gd name="T15" fmla="*/ 504 h 649"/>
                <a:gd name="T16" fmla="*/ 799 w 2132"/>
                <a:gd name="T17" fmla="*/ 579 h 649"/>
                <a:gd name="T18" fmla="*/ 625 w 2132"/>
                <a:gd name="T19" fmla="*/ 522 h 649"/>
                <a:gd name="T20" fmla="*/ 508 w 2132"/>
                <a:gd name="T21" fmla="*/ 504 h 649"/>
                <a:gd name="T22" fmla="*/ 529 w 2132"/>
                <a:gd name="T23" fmla="*/ 574 h 649"/>
                <a:gd name="T24" fmla="*/ 470 w 2132"/>
                <a:gd name="T25" fmla="*/ 646 h 649"/>
                <a:gd name="T26" fmla="*/ 404 w 2132"/>
                <a:gd name="T27" fmla="*/ 536 h 649"/>
                <a:gd name="T28" fmla="*/ 249 w 2132"/>
                <a:gd name="T29" fmla="*/ 646 h 649"/>
                <a:gd name="T30" fmla="*/ 131 w 2132"/>
                <a:gd name="T31" fmla="*/ 504 h 649"/>
                <a:gd name="T32" fmla="*/ 23 w 2132"/>
                <a:gd name="T33" fmla="*/ 627 h 649"/>
                <a:gd name="T34" fmla="*/ 931 w 2132"/>
                <a:gd name="T35" fmla="*/ 503 h 649"/>
                <a:gd name="T36" fmla="*/ 872 w 2132"/>
                <a:gd name="T37" fmla="*/ 609 h 649"/>
                <a:gd name="T38" fmla="*/ 893 w 2132"/>
                <a:gd name="T39" fmla="*/ 646 h 649"/>
                <a:gd name="T40" fmla="*/ 914 w 2132"/>
                <a:gd name="T41" fmla="*/ 502 h 649"/>
                <a:gd name="T42" fmla="*/ 206 w 2132"/>
                <a:gd name="T43" fmla="*/ 387 h 649"/>
                <a:gd name="T44" fmla="*/ 267 w 2132"/>
                <a:gd name="T45" fmla="*/ 302 h 649"/>
                <a:gd name="T46" fmla="*/ 2111 w 2132"/>
                <a:gd name="T47" fmla="*/ 411 h 649"/>
                <a:gd name="T48" fmla="*/ 1976 w 2132"/>
                <a:gd name="T49" fmla="*/ 269 h 649"/>
                <a:gd name="T50" fmla="*/ 1805 w 2132"/>
                <a:gd name="T51" fmla="*/ 269 h 649"/>
                <a:gd name="T52" fmla="*/ 1549 w 2132"/>
                <a:gd name="T53" fmla="*/ 287 h 649"/>
                <a:gd name="T54" fmla="*/ 1337 w 2132"/>
                <a:gd name="T55" fmla="*/ 269 h 649"/>
                <a:gd name="T56" fmla="*/ 1423 w 2132"/>
                <a:gd name="T57" fmla="*/ 269 h 649"/>
                <a:gd name="T58" fmla="*/ 1337 w 2132"/>
                <a:gd name="T59" fmla="*/ 294 h 649"/>
                <a:gd name="T60" fmla="*/ 1280 w 2132"/>
                <a:gd name="T61" fmla="*/ 302 h 649"/>
                <a:gd name="T62" fmla="*/ 1126 w 2132"/>
                <a:gd name="T63" fmla="*/ 411 h 649"/>
                <a:gd name="T64" fmla="*/ 955 w 2132"/>
                <a:gd name="T65" fmla="*/ 337 h 649"/>
                <a:gd name="T66" fmla="*/ 791 w 2132"/>
                <a:gd name="T67" fmla="*/ 287 h 649"/>
                <a:gd name="T68" fmla="*/ 741 w 2132"/>
                <a:gd name="T69" fmla="*/ 269 h 649"/>
                <a:gd name="T70" fmla="*/ 515 w 2132"/>
                <a:gd name="T71" fmla="*/ 380 h 649"/>
                <a:gd name="T72" fmla="*/ 447 w 2132"/>
                <a:gd name="T73" fmla="*/ 269 h 649"/>
                <a:gd name="T74" fmla="*/ 363 w 2132"/>
                <a:gd name="T75" fmla="*/ 406 h 649"/>
                <a:gd name="T76" fmla="*/ 351 w 2132"/>
                <a:gd name="T77" fmla="*/ 386 h 649"/>
                <a:gd name="T78" fmla="*/ 105 w 2132"/>
                <a:gd name="T79" fmla="*/ 287 h 649"/>
                <a:gd name="T80" fmla="*/ 1640 w 2132"/>
                <a:gd name="T81" fmla="*/ 288 h 649"/>
                <a:gd name="T82" fmla="*/ 1680 w 2132"/>
                <a:gd name="T83" fmla="*/ 393 h 649"/>
                <a:gd name="T84" fmla="*/ 1583 w 2132"/>
                <a:gd name="T85" fmla="*/ 339 h 649"/>
                <a:gd name="T86" fmla="*/ 292 w 2132"/>
                <a:gd name="T87" fmla="*/ 303 h 649"/>
                <a:gd name="T88" fmla="*/ 182 w 2132"/>
                <a:gd name="T89" fmla="*/ 393 h 649"/>
                <a:gd name="T90" fmla="*/ 2059 w 2132"/>
                <a:gd name="T91" fmla="*/ 241 h 649"/>
                <a:gd name="T92" fmla="*/ 2058 w 2132"/>
                <a:gd name="T93" fmla="*/ 257 h 649"/>
                <a:gd name="T94" fmla="*/ 157 w 2132"/>
                <a:gd name="T95" fmla="*/ 132 h 649"/>
                <a:gd name="T96" fmla="*/ 244 w 2132"/>
                <a:gd name="T97" fmla="*/ 92 h 649"/>
                <a:gd name="T98" fmla="*/ 1046 w 2132"/>
                <a:gd name="T99" fmla="*/ 35 h 649"/>
                <a:gd name="T100" fmla="*/ 803 w 2132"/>
                <a:gd name="T101" fmla="*/ 145 h 649"/>
                <a:gd name="T102" fmla="*/ 658 w 2132"/>
                <a:gd name="T103" fmla="*/ 35 h 649"/>
                <a:gd name="T104" fmla="*/ 305 w 2132"/>
                <a:gd name="T105" fmla="*/ 35 h 649"/>
                <a:gd name="T106" fmla="*/ 325 w 2132"/>
                <a:gd name="T107" fmla="*/ 53 h 649"/>
                <a:gd name="T108" fmla="*/ 44 w 2132"/>
                <a:gd name="T109" fmla="*/ 52 h 649"/>
                <a:gd name="T110" fmla="*/ 529 w 2132"/>
                <a:gd name="T111" fmla="*/ 72 h 649"/>
                <a:gd name="T112" fmla="*/ 605 w 2132"/>
                <a:gd name="T113" fmla="*/ 173 h 649"/>
                <a:gd name="T114" fmla="*/ 507 w 2132"/>
                <a:gd name="T115" fmla="*/ 66 h 649"/>
                <a:gd name="T116" fmla="*/ 267 w 2132"/>
                <a:gd name="T117" fmla="*/ 105 h 649"/>
                <a:gd name="T118" fmla="*/ 132 w 2132"/>
                <a:gd name="T119" fmla="*/ 126 h 649"/>
                <a:gd name="T120" fmla="*/ 992 w 2132"/>
                <a:gd name="T121" fmla="*/ 9 h 649"/>
                <a:gd name="T122" fmla="*/ 967 w 2132"/>
                <a:gd name="T123" fmla="*/ 0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32" h="649">
                  <a:moveTo>
                    <a:pt x="490" y="581"/>
                  </a:moveTo>
                  <a:lnTo>
                    <a:pt x="490" y="630"/>
                  </a:lnTo>
                  <a:lnTo>
                    <a:pt x="505" y="630"/>
                  </a:lnTo>
                  <a:lnTo>
                    <a:pt x="516" y="629"/>
                  </a:lnTo>
                  <a:lnTo>
                    <a:pt x="525" y="626"/>
                  </a:lnTo>
                  <a:lnTo>
                    <a:pt x="533" y="622"/>
                  </a:lnTo>
                  <a:lnTo>
                    <a:pt x="538" y="616"/>
                  </a:lnTo>
                  <a:lnTo>
                    <a:pt x="539" y="606"/>
                  </a:lnTo>
                  <a:lnTo>
                    <a:pt x="538" y="596"/>
                  </a:lnTo>
                  <a:lnTo>
                    <a:pt x="534" y="590"/>
                  </a:lnTo>
                  <a:lnTo>
                    <a:pt x="528" y="586"/>
                  </a:lnTo>
                  <a:lnTo>
                    <a:pt x="520" y="582"/>
                  </a:lnTo>
                  <a:lnTo>
                    <a:pt x="512" y="581"/>
                  </a:lnTo>
                  <a:lnTo>
                    <a:pt x="503" y="581"/>
                  </a:lnTo>
                  <a:lnTo>
                    <a:pt x="490" y="581"/>
                  </a:lnTo>
                  <a:close/>
                  <a:moveTo>
                    <a:pt x="744" y="522"/>
                  </a:moveTo>
                  <a:lnTo>
                    <a:pt x="744" y="572"/>
                  </a:lnTo>
                  <a:lnTo>
                    <a:pt x="764" y="572"/>
                  </a:lnTo>
                  <a:lnTo>
                    <a:pt x="772" y="571"/>
                  </a:lnTo>
                  <a:lnTo>
                    <a:pt x="779" y="569"/>
                  </a:lnTo>
                  <a:lnTo>
                    <a:pt x="787" y="563"/>
                  </a:lnTo>
                  <a:lnTo>
                    <a:pt x="791" y="557"/>
                  </a:lnTo>
                  <a:lnTo>
                    <a:pt x="793" y="546"/>
                  </a:lnTo>
                  <a:lnTo>
                    <a:pt x="791" y="537"/>
                  </a:lnTo>
                  <a:lnTo>
                    <a:pt x="786" y="530"/>
                  </a:lnTo>
                  <a:lnTo>
                    <a:pt x="778" y="526"/>
                  </a:lnTo>
                  <a:lnTo>
                    <a:pt x="770" y="522"/>
                  </a:lnTo>
                  <a:lnTo>
                    <a:pt x="761" y="522"/>
                  </a:lnTo>
                  <a:lnTo>
                    <a:pt x="744" y="522"/>
                  </a:lnTo>
                  <a:close/>
                  <a:moveTo>
                    <a:pt x="490" y="521"/>
                  </a:moveTo>
                  <a:lnTo>
                    <a:pt x="490" y="564"/>
                  </a:lnTo>
                  <a:lnTo>
                    <a:pt x="501" y="564"/>
                  </a:lnTo>
                  <a:lnTo>
                    <a:pt x="510" y="564"/>
                  </a:lnTo>
                  <a:lnTo>
                    <a:pt x="519" y="563"/>
                  </a:lnTo>
                  <a:lnTo>
                    <a:pt x="527" y="561"/>
                  </a:lnTo>
                  <a:lnTo>
                    <a:pt x="532" y="557"/>
                  </a:lnTo>
                  <a:lnTo>
                    <a:pt x="536" y="551"/>
                  </a:lnTo>
                  <a:lnTo>
                    <a:pt x="537" y="542"/>
                  </a:lnTo>
                  <a:lnTo>
                    <a:pt x="536" y="533"/>
                  </a:lnTo>
                  <a:lnTo>
                    <a:pt x="532" y="527"/>
                  </a:lnTo>
                  <a:lnTo>
                    <a:pt x="525" y="524"/>
                  </a:lnTo>
                  <a:lnTo>
                    <a:pt x="519" y="521"/>
                  </a:lnTo>
                  <a:lnTo>
                    <a:pt x="512" y="521"/>
                  </a:lnTo>
                  <a:lnTo>
                    <a:pt x="490" y="521"/>
                  </a:lnTo>
                  <a:close/>
                  <a:moveTo>
                    <a:pt x="1362" y="504"/>
                  </a:moveTo>
                  <a:lnTo>
                    <a:pt x="1471" y="504"/>
                  </a:lnTo>
                  <a:lnTo>
                    <a:pt x="1471" y="522"/>
                  </a:lnTo>
                  <a:lnTo>
                    <a:pt x="1427" y="522"/>
                  </a:lnTo>
                  <a:lnTo>
                    <a:pt x="1427" y="646"/>
                  </a:lnTo>
                  <a:lnTo>
                    <a:pt x="1406" y="646"/>
                  </a:lnTo>
                  <a:lnTo>
                    <a:pt x="1406" y="522"/>
                  </a:lnTo>
                  <a:lnTo>
                    <a:pt x="1362" y="522"/>
                  </a:lnTo>
                  <a:lnTo>
                    <a:pt x="1362" y="504"/>
                  </a:lnTo>
                  <a:close/>
                  <a:moveTo>
                    <a:pt x="1257" y="504"/>
                  </a:moveTo>
                  <a:lnTo>
                    <a:pt x="1337" y="504"/>
                  </a:lnTo>
                  <a:lnTo>
                    <a:pt x="1337" y="522"/>
                  </a:lnTo>
                  <a:lnTo>
                    <a:pt x="1278" y="522"/>
                  </a:lnTo>
                  <a:lnTo>
                    <a:pt x="1278" y="563"/>
                  </a:lnTo>
                  <a:lnTo>
                    <a:pt x="1331" y="563"/>
                  </a:lnTo>
                  <a:lnTo>
                    <a:pt x="1331" y="581"/>
                  </a:lnTo>
                  <a:lnTo>
                    <a:pt x="1278" y="581"/>
                  </a:lnTo>
                  <a:lnTo>
                    <a:pt x="1278" y="629"/>
                  </a:lnTo>
                  <a:lnTo>
                    <a:pt x="1337" y="629"/>
                  </a:lnTo>
                  <a:lnTo>
                    <a:pt x="1337" y="646"/>
                  </a:lnTo>
                  <a:lnTo>
                    <a:pt x="1257" y="646"/>
                  </a:lnTo>
                  <a:lnTo>
                    <a:pt x="1257" y="504"/>
                  </a:lnTo>
                  <a:close/>
                  <a:moveTo>
                    <a:pt x="1119" y="504"/>
                  </a:moveTo>
                  <a:lnTo>
                    <a:pt x="1227" y="504"/>
                  </a:lnTo>
                  <a:lnTo>
                    <a:pt x="1227" y="522"/>
                  </a:lnTo>
                  <a:lnTo>
                    <a:pt x="1183" y="522"/>
                  </a:lnTo>
                  <a:lnTo>
                    <a:pt x="1183" y="646"/>
                  </a:lnTo>
                  <a:lnTo>
                    <a:pt x="1163" y="646"/>
                  </a:lnTo>
                  <a:lnTo>
                    <a:pt x="1163" y="522"/>
                  </a:lnTo>
                  <a:lnTo>
                    <a:pt x="1119" y="522"/>
                  </a:lnTo>
                  <a:lnTo>
                    <a:pt x="1119" y="504"/>
                  </a:lnTo>
                  <a:close/>
                  <a:moveTo>
                    <a:pt x="981" y="504"/>
                  </a:moveTo>
                  <a:lnTo>
                    <a:pt x="1001" y="504"/>
                  </a:lnTo>
                  <a:lnTo>
                    <a:pt x="1001" y="615"/>
                  </a:lnTo>
                  <a:lnTo>
                    <a:pt x="1001" y="615"/>
                  </a:lnTo>
                  <a:lnTo>
                    <a:pt x="1068" y="504"/>
                  </a:lnTo>
                  <a:lnTo>
                    <a:pt x="1089" y="504"/>
                  </a:lnTo>
                  <a:lnTo>
                    <a:pt x="1089" y="646"/>
                  </a:lnTo>
                  <a:lnTo>
                    <a:pt x="1069" y="646"/>
                  </a:lnTo>
                  <a:lnTo>
                    <a:pt x="1069" y="536"/>
                  </a:lnTo>
                  <a:lnTo>
                    <a:pt x="1069" y="536"/>
                  </a:lnTo>
                  <a:lnTo>
                    <a:pt x="1001" y="646"/>
                  </a:lnTo>
                  <a:lnTo>
                    <a:pt x="981" y="646"/>
                  </a:lnTo>
                  <a:lnTo>
                    <a:pt x="981" y="504"/>
                  </a:lnTo>
                  <a:close/>
                  <a:moveTo>
                    <a:pt x="724" y="504"/>
                  </a:moveTo>
                  <a:lnTo>
                    <a:pt x="761" y="504"/>
                  </a:lnTo>
                  <a:lnTo>
                    <a:pt x="775" y="505"/>
                  </a:lnTo>
                  <a:lnTo>
                    <a:pt x="788" y="508"/>
                  </a:lnTo>
                  <a:lnTo>
                    <a:pt x="799" y="513"/>
                  </a:lnTo>
                  <a:lnTo>
                    <a:pt x="807" y="521"/>
                  </a:lnTo>
                  <a:lnTo>
                    <a:pt x="813" y="532"/>
                  </a:lnTo>
                  <a:lnTo>
                    <a:pt x="815" y="547"/>
                  </a:lnTo>
                  <a:lnTo>
                    <a:pt x="813" y="561"/>
                  </a:lnTo>
                  <a:lnTo>
                    <a:pt x="807" y="572"/>
                  </a:lnTo>
                  <a:lnTo>
                    <a:pt x="799" y="579"/>
                  </a:lnTo>
                  <a:lnTo>
                    <a:pt x="788" y="586"/>
                  </a:lnTo>
                  <a:lnTo>
                    <a:pt x="777" y="588"/>
                  </a:lnTo>
                  <a:lnTo>
                    <a:pt x="764" y="589"/>
                  </a:lnTo>
                  <a:lnTo>
                    <a:pt x="744" y="589"/>
                  </a:lnTo>
                  <a:lnTo>
                    <a:pt x="744" y="646"/>
                  </a:lnTo>
                  <a:lnTo>
                    <a:pt x="724" y="646"/>
                  </a:lnTo>
                  <a:lnTo>
                    <a:pt x="724" y="504"/>
                  </a:lnTo>
                  <a:close/>
                  <a:moveTo>
                    <a:pt x="605" y="504"/>
                  </a:moveTo>
                  <a:lnTo>
                    <a:pt x="684" y="504"/>
                  </a:lnTo>
                  <a:lnTo>
                    <a:pt x="684" y="522"/>
                  </a:lnTo>
                  <a:lnTo>
                    <a:pt x="625" y="522"/>
                  </a:lnTo>
                  <a:lnTo>
                    <a:pt x="625" y="563"/>
                  </a:lnTo>
                  <a:lnTo>
                    <a:pt x="679" y="563"/>
                  </a:lnTo>
                  <a:lnTo>
                    <a:pt x="679" y="581"/>
                  </a:lnTo>
                  <a:lnTo>
                    <a:pt x="625" y="581"/>
                  </a:lnTo>
                  <a:lnTo>
                    <a:pt x="625" y="629"/>
                  </a:lnTo>
                  <a:lnTo>
                    <a:pt x="684" y="629"/>
                  </a:lnTo>
                  <a:lnTo>
                    <a:pt x="684" y="646"/>
                  </a:lnTo>
                  <a:lnTo>
                    <a:pt x="605" y="646"/>
                  </a:lnTo>
                  <a:lnTo>
                    <a:pt x="605" y="504"/>
                  </a:lnTo>
                  <a:close/>
                  <a:moveTo>
                    <a:pt x="470" y="504"/>
                  </a:moveTo>
                  <a:lnTo>
                    <a:pt x="508" y="504"/>
                  </a:lnTo>
                  <a:lnTo>
                    <a:pt x="522" y="505"/>
                  </a:lnTo>
                  <a:lnTo>
                    <a:pt x="534" y="507"/>
                  </a:lnTo>
                  <a:lnTo>
                    <a:pt x="544" y="513"/>
                  </a:lnTo>
                  <a:lnTo>
                    <a:pt x="551" y="519"/>
                  </a:lnTo>
                  <a:lnTo>
                    <a:pt x="557" y="528"/>
                  </a:lnTo>
                  <a:lnTo>
                    <a:pt x="558" y="540"/>
                  </a:lnTo>
                  <a:lnTo>
                    <a:pt x="555" y="552"/>
                  </a:lnTo>
                  <a:lnTo>
                    <a:pt x="550" y="562"/>
                  </a:lnTo>
                  <a:lnTo>
                    <a:pt x="540" y="570"/>
                  </a:lnTo>
                  <a:lnTo>
                    <a:pt x="529" y="574"/>
                  </a:lnTo>
                  <a:lnTo>
                    <a:pt x="529" y="574"/>
                  </a:lnTo>
                  <a:lnTo>
                    <a:pt x="542" y="577"/>
                  </a:lnTo>
                  <a:lnTo>
                    <a:pt x="552" y="585"/>
                  </a:lnTo>
                  <a:lnTo>
                    <a:pt x="559" y="594"/>
                  </a:lnTo>
                  <a:lnTo>
                    <a:pt x="562" y="608"/>
                  </a:lnTo>
                  <a:lnTo>
                    <a:pt x="560" y="621"/>
                  </a:lnTo>
                  <a:lnTo>
                    <a:pt x="553" y="632"/>
                  </a:lnTo>
                  <a:lnTo>
                    <a:pt x="545" y="638"/>
                  </a:lnTo>
                  <a:lnTo>
                    <a:pt x="534" y="642"/>
                  </a:lnTo>
                  <a:lnTo>
                    <a:pt x="521" y="646"/>
                  </a:lnTo>
                  <a:lnTo>
                    <a:pt x="507" y="646"/>
                  </a:lnTo>
                  <a:lnTo>
                    <a:pt x="470" y="646"/>
                  </a:lnTo>
                  <a:lnTo>
                    <a:pt x="470" y="504"/>
                  </a:lnTo>
                  <a:close/>
                  <a:moveTo>
                    <a:pt x="317" y="504"/>
                  </a:moveTo>
                  <a:lnTo>
                    <a:pt x="337" y="504"/>
                  </a:lnTo>
                  <a:lnTo>
                    <a:pt x="337" y="615"/>
                  </a:lnTo>
                  <a:lnTo>
                    <a:pt x="337" y="615"/>
                  </a:lnTo>
                  <a:lnTo>
                    <a:pt x="404" y="504"/>
                  </a:lnTo>
                  <a:lnTo>
                    <a:pt x="425" y="504"/>
                  </a:lnTo>
                  <a:lnTo>
                    <a:pt x="425" y="646"/>
                  </a:lnTo>
                  <a:lnTo>
                    <a:pt x="404" y="646"/>
                  </a:lnTo>
                  <a:lnTo>
                    <a:pt x="404" y="536"/>
                  </a:lnTo>
                  <a:lnTo>
                    <a:pt x="404" y="536"/>
                  </a:lnTo>
                  <a:lnTo>
                    <a:pt x="338" y="646"/>
                  </a:lnTo>
                  <a:lnTo>
                    <a:pt x="317" y="646"/>
                  </a:lnTo>
                  <a:lnTo>
                    <a:pt x="317" y="504"/>
                  </a:lnTo>
                  <a:close/>
                  <a:moveTo>
                    <a:pt x="161" y="504"/>
                  </a:moveTo>
                  <a:lnTo>
                    <a:pt x="182" y="504"/>
                  </a:lnTo>
                  <a:lnTo>
                    <a:pt x="182" y="563"/>
                  </a:lnTo>
                  <a:lnTo>
                    <a:pt x="249" y="563"/>
                  </a:lnTo>
                  <a:lnTo>
                    <a:pt x="249" y="504"/>
                  </a:lnTo>
                  <a:lnTo>
                    <a:pt x="269" y="504"/>
                  </a:lnTo>
                  <a:lnTo>
                    <a:pt x="269" y="646"/>
                  </a:lnTo>
                  <a:lnTo>
                    <a:pt x="249" y="646"/>
                  </a:lnTo>
                  <a:lnTo>
                    <a:pt x="249" y="581"/>
                  </a:lnTo>
                  <a:lnTo>
                    <a:pt x="182" y="581"/>
                  </a:lnTo>
                  <a:lnTo>
                    <a:pt x="182" y="646"/>
                  </a:lnTo>
                  <a:lnTo>
                    <a:pt x="161" y="646"/>
                  </a:lnTo>
                  <a:lnTo>
                    <a:pt x="161" y="504"/>
                  </a:lnTo>
                  <a:close/>
                  <a:moveTo>
                    <a:pt x="0" y="504"/>
                  </a:moveTo>
                  <a:lnTo>
                    <a:pt x="24" y="504"/>
                  </a:lnTo>
                  <a:lnTo>
                    <a:pt x="65" y="588"/>
                  </a:lnTo>
                  <a:lnTo>
                    <a:pt x="66" y="588"/>
                  </a:lnTo>
                  <a:lnTo>
                    <a:pt x="109" y="504"/>
                  </a:lnTo>
                  <a:lnTo>
                    <a:pt x="131" y="504"/>
                  </a:lnTo>
                  <a:lnTo>
                    <a:pt x="72" y="617"/>
                  </a:lnTo>
                  <a:lnTo>
                    <a:pt x="68" y="624"/>
                  </a:lnTo>
                  <a:lnTo>
                    <a:pt x="64" y="633"/>
                  </a:lnTo>
                  <a:lnTo>
                    <a:pt x="56" y="640"/>
                  </a:lnTo>
                  <a:lnTo>
                    <a:pt x="48" y="646"/>
                  </a:lnTo>
                  <a:lnTo>
                    <a:pt x="36" y="647"/>
                  </a:lnTo>
                  <a:lnTo>
                    <a:pt x="32" y="647"/>
                  </a:lnTo>
                  <a:lnTo>
                    <a:pt x="28" y="647"/>
                  </a:lnTo>
                  <a:lnTo>
                    <a:pt x="25" y="647"/>
                  </a:lnTo>
                  <a:lnTo>
                    <a:pt x="22" y="646"/>
                  </a:lnTo>
                  <a:lnTo>
                    <a:pt x="23" y="627"/>
                  </a:lnTo>
                  <a:lnTo>
                    <a:pt x="26" y="627"/>
                  </a:lnTo>
                  <a:lnTo>
                    <a:pt x="29" y="629"/>
                  </a:lnTo>
                  <a:lnTo>
                    <a:pt x="33" y="629"/>
                  </a:lnTo>
                  <a:lnTo>
                    <a:pt x="40" y="627"/>
                  </a:lnTo>
                  <a:lnTo>
                    <a:pt x="45" y="623"/>
                  </a:lnTo>
                  <a:lnTo>
                    <a:pt x="50" y="619"/>
                  </a:lnTo>
                  <a:lnTo>
                    <a:pt x="53" y="614"/>
                  </a:lnTo>
                  <a:lnTo>
                    <a:pt x="54" y="609"/>
                  </a:lnTo>
                  <a:lnTo>
                    <a:pt x="0" y="504"/>
                  </a:lnTo>
                  <a:close/>
                  <a:moveTo>
                    <a:pt x="914" y="502"/>
                  </a:moveTo>
                  <a:lnTo>
                    <a:pt x="931" y="503"/>
                  </a:lnTo>
                  <a:lnTo>
                    <a:pt x="947" y="507"/>
                  </a:lnTo>
                  <a:lnTo>
                    <a:pt x="944" y="528"/>
                  </a:lnTo>
                  <a:lnTo>
                    <a:pt x="931" y="521"/>
                  </a:lnTo>
                  <a:lnTo>
                    <a:pt x="916" y="519"/>
                  </a:lnTo>
                  <a:lnTo>
                    <a:pt x="897" y="522"/>
                  </a:lnTo>
                  <a:lnTo>
                    <a:pt x="882" y="530"/>
                  </a:lnTo>
                  <a:lnTo>
                    <a:pt x="871" y="542"/>
                  </a:lnTo>
                  <a:lnTo>
                    <a:pt x="864" y="557"/>
                  </a:lnTo>
                  <a:lnTo>
                    <a:pt x="861" y="575"/>
                  </a:lnTo>
                  <a:lnTo>
                    <a:pt x="864" y="593"/>
                  </a:lnTo>
                  <a:lnTo>
                    <a:pt x="872" y="609"/>
                  </a:lnTo>
                  <a:lnTo>
                    <a:pt x="883" y="621"/>
                  </a:lnTo>
                  <a:lnTo>
                    <a:pt x="897" y="627"/>
                  </a:lnTo>
                  <a:lnTo>
                    <a:pt x="914" y="631"/>
                  </a:lnTo>
                  <a:lnTo>
                    <a:pt x="925" y="630"/>
                  </a:lnTo>
                  <a:lnTo>
                    <a:pt x="937" y="627"/>
                  </a:lnTo>
                  <a:lnTo>
                    <a:pt x="946" y="623"/>
                  </a:lnTo>
                  <a:lnTo>
                    <a:pt x="947" y="644"/>
                  </a:lnTo>
                  <a:lnTo>
                    <a:pt x="935" y="647"/>
                  </a:lnTo>
                  <a:lnTo>
                    <a:pt x="924" y="648"/>
                  </a:lnTo>
                  <a:lnTo>
                    <a:pt x="914" y="649"/>
                  </a:lnTo>
                  <a:lnTo>
                    <a:pt x="893" y="646"/>
                  </a:lnTo>
                  <a:lnTo>
                    <a:pt x="875" y="639"/>
                  </a:lnTo>
                  <a:lnTo>
                    <a:pt x="860" y="629"/>
                  </a:lnTo>
                  <a:lnTo>
                    <a:pt x="849" y="614"/>
                  </a:lnTo>
                  <a:lnTo>
                    <a:pt x="842" y="595"/>
                  </a:lnTo>
                  <a:lnTo>
                    <a:pt x="839" y="575"/>
                  </a:lnTo>
                  <a:lnTo>
                    <a:pt x="842" y="554"/>
                  </a:lnTo>
                  <a:lnTo>
                    <a:pt x="849" y="536"/>
                  </a:lnTo>
                  <a:lnTo>
                    <a:pt x="861" y="521"/>
                  </a:lnTo>
                  <a:lnTo>
                    <a:pt x="876" y="511"/>
                  </a:lnTo>
                  <a:lnTo>
                    <a:pt x="894" y="504"/>
                  </a:lnTo>
                  <a:lnTo>
                    <a:pt x="914" y="502"/>
                  </a:lnTo>
                  <a:close/>
                  <a:moveTo>
                    <a:pt x="232" y="284"/>
                  </a:moveTo>
                  <a:lnTo>
                    <a:pt x="218" y="287"/>
                  </a:lnTo>
                  <a:lnTo>
                    <a:pt x="206" y="293"/>
                  </a:lnTo>
                  <a:lnTo>
                    <a:pt x="198" y="302"/>
                  </a:lnTo>
                  <a:lnTo>
                    <a:pt x="191" y="313"/>
                  </a:lnTo>
                  <a:lnTo>
                    <a:pt x="187" y="326"/>
                  </a:lnTo>
                  <a:lnTo>
                    <a:pt x="186" y="340"/>
                  </a:lnTo>
                  <a:lnTo>
                    <a:pt x="187" y="354"/>
                  </a:lnTo>
                  <a:lnTo>
                    <a:pt x="190" y="367"/>
                  </a:lnTo>
                  <a:lnTo>
                    <a:pt x="197" y="379"/>
                  </a:lnTo>
                  <a:lnTo>
                    <a:pt x="206" y="387"/>
                  </a:lnTo>
                  <a:lnTo>
                    <a:pt x="218" y="394"/>
                  </a:lnTo>
                  <a:lnTo>
                    <a:pt x="232" y="396"/>
                  </a:lnTo>
                  <a:lnTo>
                    <a:pt x="247" y="394"/>
                  </a:lnTo>
                  <a:lnTo>
                    <a:pt x="259" y="387"/>
                  </a:lnTo>
                  <a:lnTo>
                    <a:pt x="268" y="379"/>
                  </a:lnTo>
                  <a:lnTo>
                    <a:pt x="274" y="367"/>
                  </a:lnTo>
                  <a:lnTo>
                    <a:pt x="278" y="354"/>
                  </a:lnTo>
                  <a:lnTo>
                    <a:pt x="279" y="340"/>
                  </a:lnTo>
                  <a:lnTo>
                    <a:pt x="278" y="326"/>
                  </a:lnTo>
                  <a:lnTo>
                    <a:pt x="274" y="313"/>
                  </a:lnTo>
                  <a:lnTo>
                    <a:pt x="267" y="302"/>
                  </a:lnTo>
                  <a:lnTo>
                    <a:pt x="259" y="293"/>
                  </a:lnTo>
                  <a:lnTo>
                    <a:pt x="247" y="287"/>
                  </a:lnTo>
                  <a:lnTo>
                    <a:pt x="232" y="284"/>
                  </a:lnTo>
                  <a:close/>
                  <a:moveTo>
                    <a:pt x="2023" y="269"/>
                  </a:moveTo>
                  <a:lnTo>
                    <a:pt x="2044" y="269"/>
                  </a:lnTo>
                  <a:lnTo>
                    <a:pt x="2044" y="380"/>
                  </a:lnTo>
                  <a:lnTo>
                    <a:pt x="2044" y="380"/>
                  </a:lnTo>
                  <a:lnTo>
                    <a:pt x="2110" y="269"/>
                  </a:lnTo>
                  <a:lnTo>
                    <a:pt x="2132" y="269"/>
                  </a:lnTo>
                  <a:lnTo>
                    <a:pt x="2132" y="411"/>
                  </a:lnTo>
                  <a:lnTo>
                    <a:pt x="2111" y="411"/>
                  </a:lnTo>
                  <a:lnTo>
                    <a:pt x="2111" y="302"/>
                  </a:lnTo>
                  <a:lnTo>
                    <a:pt x="2111" y="302"/>
                  </a:lnTo>
                  <a:lnTo>
                    <a:pt x="2044" y="411"/>
                  </a:lnTo>
                  <a:lnTo>
                    <a:pt x="2023" y="411"/>
                  </a:lnTo>
                  <a:lnTo>
                    <a:pt x="2023" y="269"/>
                  </a:lnTo>
                  <a:close/>
                  <a:moveTo>
                    <a:pt x="1868" y="269"/>
                  </a:moveTo>
                  <a:lnTo>
                    <a:pt x="1888" y="269"/>
                  </a:lnTo>
                  <a:lnTo>
                    <a:pt x="1888" y="380"/>
                  </a:lnTo>
                  <a:lnTo>
                    <a:pt x="1888" y="380"/>
                  </a:lnTo>
                  <a:lnTo>
                    <a:pt x="1955" y="269"/>
                  </a:lnTo>
                  <a:lnTo>
                    <a:pt x="1976" y="269"/>
                  </a:lnTo>
                  <a:lnTo>
                    <a:pt x="1976" y="411"/>
                  </a:lnTo>
                  <a:lnTo>
                    <a:pt x="1956" y="411"/>
                  </a:lnTo>
                  <a:lnTo>
                    <a:pt x="1956" y="302"/>
                  </a:lnTo>
                  <a:lnTo>
                    <a:pt x="1956" y="302"/>
                  </a:lnTo>
                  <a:lnTo>
                    <a:pt x="1888" y="411"/>
                  </a:lnTo>
                  <a:lnTo>
                    <a:pt x="1868" y="411"/>
                  </a:lnTo>
                  <a:lnTo>
                    <a:pt x="1868" y="269"/>
                  </a:lnTo>
                  <a:close/>
                  <a:moveTo>
                    <a:pt x="1723" y="269"/>
                  </a:moveTo>
                  <a:lnTo>
                    <a:pt x="1744" y="269"/>
                  </a:lnTo>
                  <a:lnTo>
                    <a:pt x="1744" y="332"/>
                  </a:lnTo>
                  <a:lnTo>
                    <a:pt x="1805" y="269"/>
                  </a:lnTo>
                  <a:lnTo>
                    <a:pt x="1832" y="269"/>
                  </a:lnTo>
                  <a:lnTo>
                    <a:pt x="1765" y="336"/>
                  </a:lnTo>
                  <a:lnTo>
                    <a:pt x="1837" y="411"/>
                  </a:lnTo>
                  <a:lnTo>
                    <a:pt x="1807" y="411"/>
                  </a:lnTo>
                  <a:lnTo>
                    <a:pt x="1744" y="341"/>
                  </a:lnTo>
                  <a:lnTo>
                    <a:pt x="1744" y="411"/>
                  </a:lnTo>
                  <a:lnTo>
                    <a:pt x="1723" y="411"/>
                  </a:lnTo>
                  <a:lnTo>
                    <a:pt x="1723" y="269"/>
                  </a:lnTo>
                  <a:close/>
                  <a:moveTo>
                    <a:pt x="1469" y="269"/>
                  </a:moveTo>
                  <a:lnTo>
                    <a:pt x="1549" y="269"/>
                  </a:lnTo>
                  <a:lnTo>
                    <a:pt x="1549" y="287"/>
                  </a:lnTo>
                  <a:lnTo>
                    <a:pt x="1490" y="287"/>
                  </a:lnTo>
                  <a:lnTo>
                    <a:pt x="1490" y="328"/>
                  </a:lnTo>
                  <a:lnTo>
                    <a:pt x="1543" y="328"/>
                  </a:lnTo>
                  <a:lnTo>
                    <a:pt x="1543" y="347"/>
                  </a:lnTo>
                  <a:lnTo>
                    <a:pt x="1490" y="347"/>
                  </a:lnTo>
                  <a:lnTo>
                    <a:pt x="1490" y="393"/>
                  </a:lnTo>
                  <a:lnTo>
                    <a:pt x="1549" y="393"/>
                  </a:lnTo>
                  <a:lnTo>
                    <a:pt x="1549" y="411"/>
                  </a:lnTo>
                  <a:lnTo>
                    <a:pt x="1469" y="411"/>
                  </a:lnTo>
                  <a:lnTo>
                    <a:pt x="1469" y="269"/>
                  </a:lnTo>
                  <a:close/>
                  <a:moveTo>
                    <a:pt x="1337" y="269"/>
                  </a:moveTo>
                  <a:lnTo>
                    <a:pt x="1357" y="269"/>
                  </a:lnTo>
                  <a:lnTo>
                    <a:pt x="1357" y="292"/>
                  </a:lnTo>
                  <a:lnTo>
                    <a:pt x="1358" y="307"/>
                  </a:lnTo>
                  <a:lnTo>
                    <a:pt x="1362" y="319"/>
                  </a:lnTo>
                  <a:lnTo>
                    <a:pt x="1369" y="328"/>
                  </a:lnTo>
                  <a:lnTo>
                    <a:pt x="1378" y="334"/>
                  </a:lnTo>
                  <a:lnTo>
                    <a:pt x="1392" y="336"/>
                  </a:lnTo>
                  <a:lnTo>
                    <a:pt x="1398" y="336"/>
                  </a:lnTo>
                  <a:lnTo>
                    <a:pt x="1403" y="335"/>
                  </a:lnTo>
                  <a:lnTo>
                    <a:pt x="1403" y="269"/>
                  </a:lnTo>
                  <a:lnTo>
                    <a:pt x="1423" y="269"/>
                  </a:lnTo>
                  <a:lnTo>
                    <a:pt x="1423" y="411"/>
                  </a:lnTo>
                  <a:lnTo>
                    <a:pt x="1403" y="411"/>
                  </a:lnTo>
                  <a:lnTo>
                    <a:pt x="1403" y="353"/>
                  </a:lnTo>
                  <a:lnTo>
                    <a:pt x="1398" y="353"/>
                  </a:lnTo>
                  <a:lnTo>
                    <a:pt x="1392" y="354"/>
                  </a:lnTo>
                  <a:lnTo>
                    <a:pt x="1376" y="352"/>
                  </a:lnTo>
                  <a:lnTo>
                    <a:pt x="1362" y="348"/>
                  </a:lnTo>
                  <a:lnTo>
                    <a:pt x="1352" y="339"/>
                  </a:lnTo>
                  <a:lnTo>
                    <a:pt x="1343" y="327"/>
                  </a:lnTo>
                  <a:lnTo>
                    <a:pt x="1339" y="312"/>
                  </a:lnTo>
                  <a:lnTo>
                    <a:pt x="1337" y="294"/>
                  </a:lnTo>
                  <a:lnTo>
                    <a:pt x="1337" y="269"/>
                  </a:lnTo>
                  <a:close/>
                  <a:moveTo>
                    <a:pt x="1192" y="269"/>
                  </a:moveTo>
                  <a:lnTo>
                    <a:pt x="1212" y="269"/>
                  </a:lnTo>
                  <a:lnTo>
                    <a:pt x="1212" y="380"/>
                  </a:lnTo>
                  <a:lnTo>
                    <a:pt x="1213" y="380"/>
                  </a:lnTo>
                  <a:lnTo>
                    <a:pt x="1280" y="269"/>
                  </a:lnTo>
                  <a:lnTo>
                    <a:pt x="1301" y="269"/>
                  </a:lnTo>
                  <a:lnTo>
                    <a:pt x="1301" y="411"/>
                  </a:lnTo>
                  <a:lnTo>
                    <a:pt x="1281" y="411"/>
                  </a:lnTo>
                  <a:lnTo>
                    <a:pt x="1281" y="302"/>
                  </a:lnTo>
                  <a:lnTo>
                    <a:pt x="1280" y="302"/>
                  </a:lnTo>
                  <a:lnTo>
                    <a:pt x="1213" y="411"/>
                  </a:lnTo>
                  <a:lnTo>
                    <a:pt x="1192" y="411"/>
                  </a:lnTo>
                  <a:lnTo>
                    <a:pt x="1192" y="269"/>
                  </a:lnTo>
                  <a:close/>
                  <a:moveTo>
                    <a:pt x="1037" y="269"/>
                  </a:moveTo>
                  <a:lnTo>
                    <a:pt x="1057" y="269"/>
                  </a:lnTo>
                  <a:lnTo>
                    <a:pt x="1057" y="328"/>
                  </a:lnTo>
                  <a:lnTo>
                    <a:pt x="1126" y="328"/>
                  </a:lnTo>
                  <a:lnTo>
                    <a:pt x="1126" y="269"/>
                  </a:lnTo>
                  <a:lnTo>
                    <a:pt x="1146" y="269"/>
                  </a:lnTo>
                  <a:lnTo>
                    <a:pt x="1146" y="411"/>
                  </a:lnTo>
                  <a:lnTo>
                    <a:pt x="1126" y="411"/>
                  </a:lnTo>
                  <a:lnTo>
                    <a:pt x="1126" y="347"/>
                  </a:lnTo>
                  <a:lnTo>
                    <a:pt x="1057" y="347"/>
                  </a:lnTo>
                  <a:lnTo>
                    <a:pt x="1057" y="411"/>
                  </a:lnTo>
                  <a:lnTo>
                    <a:pt x="1037" y="411"/>
                  </a:lnTo>
                  <a:lnTo>
                    <a:pt x="1037" y="269"/>
                  </a:lnTo>
                  <a:close/>
                  <a:moveTo>
                    <a:pt x="880" y="269"/>
                  </a:moveTo>
                  <a:lnTo>
                    <a:pt x="905" y="269"/>
                  </a:lnTo>
                  <a:lnTo>
                    <a:pt x="942" y="324"/>
                  </a:lnTo>
                  <a:lnTo>
                    <a:pt x="980" y="269"/>
                  </a:lnTo>
                  <a:lnTo>
                    <a:pt x="1003" y="269"/>
                  </a:lnTo>
                  <a:lnTo>
                    <a:pt x="955" y="337"/>
                  </a:lnTo>
                  <a:lnTo>
                    <a:pt x="1008" y="411"/>
                  </a:lnTo>
                  <a:lnTo>
                    <a:pt x="982" y="411"/>
                  </a:lnTo>
                  <a:lnTo>
                    <a:pt x="940" y="351"/>
                  </a:lnTo>
                  <a:lnTo>
                    <a:pt x="899" y="411"/>
                  </a:lnTo>
                  <a:lnTo>
                    <a:pt x="876" y="411"/>
                  </a:lnTo>
                  <a:lnTo>
                    <a:pt x="927" y="337"/>
                  </a:lnTo>
                  <a:lnTo>
                    <a:pt x="880" y="269"/>
                  </a:lnTo>
                  <a:close/>
                  <a:moveTo>
                    <a:pt x="771" y="269"/>
                  </a:moveTo>
                  <a:lnTo>
                    <a:pt x="851" y="269"/>
                  </a:lnTo>
                  <a:lnTo>
                    <a:pt x="851" y="287"/>
                  </a:lnTo>
                  <a:lnTo>
                    <a:pt x="791" y="287"/>
                  </a:lnTo>
                  <a:lnTo>
                    <a:pt x="791" y="328"/>
                  </a:lnTo>
                  <a:lnTo>
                    <a:pt x="846" y="328"/>
                  </a:lnTo>
                  <a:lnTo>
                    <a:pt x="846" y="347"/>
                  </a:lnTo>
                  <a:lnTo>
                    <a:pt x="791" y="347"/>
                  </a:lnTo>
                  <a:lnTo>
                    <a:pt x="791" y="393"/>
                  </a:lnTo>
                  <a:lnTo>
                    <a:pt x="851" y="393"/>
                  </a:lnTo>
                  <a:lnTo>
                    <a:pt x="851" y="411"/>
                  </a:lnTo>
                  <a:lnTo>
                    <a:pt x="771" y="411"/>
                  </a:lnTo>
                  <a:lnTo>
                    <a:pt x="771" y="269"/>
                  </a:lnTo>
                  <a:close/>
                  <a:moveTo>
                    <a:pt x="633" y="269"/>
                  </a:moveTo>
                  <a:lnTo>
                    <a:pt x="741" y="269"/>
                  </a:lnTo>
                  <a:lnTo>
                    <a:pt x="741" y="287"/>
                  </a:lnTo>
                  <a:lnTo>
                    <a:pt x="697" y="287"/>
                  </a:lnTo>
                  <a:lnTo>
                    <a:pt x="697" y="411"/>
                  </a:lnTo>
                  <a:lnTo>
                    <a:pt x="677" y="411"/>
                  </a:lnTo>
                  <a:lnTo>
                    <a:pt x="677" y="287"/>
                  </a:lnTo>
                  <a:lnTo>
                    <a:pt x="633" y="287"/>
                  </a:lnTo>
                  <a:lnTo>
                    <a:pt x="633" y="269"/>
                  </a:lnTo>
                  <a:close/>
                  <a:moveTo>
                    <a:pt x="494" y="269"/>
                  </a:moveTo>
                  <a:lnTo>
                    <a:pt x="515" y="269"/>
                  </a:lnTo>
                  <a:lnTo>
                    <a:pt x="515" y="380"/>
                  </a:lnTo>
                  <a:lnTo>
                    <a:pt x="515" y="380"/>
                  </a:lnTo>
                  <a:lnTo>
                    <a:pt x="582" y="269"/>
                  </a:lnTo>
                  <a:lnTo>
                    <a:pt x="603" y="269"/>
                  </a:lnTo>
                  <a:lnTo>
                    <a:pt x="603" y="411"/>
                  </a:lnTo>
                  <a:lnTo>
                    <a:pt x="582" y="411"/>
                  </a:lnTo>
                  <a:lnTo>
                    <a:pt x="582" y="302"/>
                  </a:lnTo>
                  <a:lnTo>
                    <a:pt x="582" y="302"/>
                  </a:lnTo>
                  <a:lnTo>
                    <a:pt x="516" y="411"/>
                  </a:lnTo>
                  <a:lnTo>
                    <a:pt x="494" y="411"/>
                  </a:lnTo>
                  <a:lnTo>
                    <a:pt x="494" y="269"/>
                  </a:lnTo>
                  <a:close/>
                  <a:moveTo>
                    <a:pt x="359" y="269"/>
                  </a:moveTo>
                  <a:lnTo>
                    <a:pt x="447" y="269"/>
                  </a:lnTo>
                  <a:lnTo>
                    <a:pt x="447" y="411"/>
                  </a:lnTo>
                  <a:lnTo>
                    <a:pt x="427" y="411"/>
                  </a:lnTo>
                  <a:lnTo>
                    <a:pt x="427" y="287"/>
                  </a:lnTo>
                  <a:lnTo>
                    <a:pt x="380" y="287"/>
                  </a:lnTo>
                  <a:lnTo>
                    <a:pt x="380" y="328"/>
                  </a:lnTo>
                  <a:lnTo>
                    <a:pt x="380" y="342"/>
                  </a:lnTo>
                  <a:lnTo>
                    <a:pt x="379" y="357"/>
                  </a:lnTo>
                  <a:lnTo>
                    <a:pt x="378" y="371"/>
                  </a:lnTo>
                  <a:lnTo>
                    <a:pt x="374" y="384"/>
                  </a:lnTo>
                  <a:lnTo>
                    <a:pt x="370" y="396"/>
                  </a:lnTo>
                  <a:lnTo>
                    <a:pt x="363" y="406"/>
                  </a:lnTo>
                  <a:lnTo>
                    <a:pt x="354" y="411"/>
                  </a:lnTo>
                  <a:lnTo>
                    <a:pt x="341" y="413"/>
                  </a:lnTo>
                  <a:lnTo>
                    <a:pt x="335" y="413"/>
                  </a:lnTo>
                  <a:lnTo>
                    <a:pt x="329" y="412"/>
                  </a:lnTo>
                  <a:lnTo>
                    <a:pt x="325" y="411"/>
                  </a:lnTo>
                  <a:lnTo>
                    <a:pt x="325" y="394"/>
                  </a:lnTo>
                  <a:lnTo>
                    <a:pt x="329" y="395"/>
                  </a:lnTo>
                  <a:lnTo>
                    <a:pt x="334" y="395"/>
                  </a:lnTo>
                  <a:lnTo>
                    <a:pt x="338" y="396"/>
                  </a:lnTo>
                  <a:lnTo>
                    <a:pt x="345" y="393"/>
                  </a:lnTo>
                  <a:lnTo>
                    <a:pt x="351" y="386"/>
                  </a:lnTo>
                  <a:lnTo>
                    <a:pt x="355" y="376"/>
                  </a:lnTo>
                  <a:lnTo>
                    <a:pt x="357" y="363"/>
                  </a:lnTo>
                  <a:lnTo>
                    <a:pt x="359" y="349"/>
                  </a:lnTo>
                  <a:lnTo>
                    <a:pt x="359" y="334"/>
                  </a:lnTo>
                  <a:lnTo>
                    <a:pt x="359" y="321"/>
                  </a:lnTo>
                  <a:lnTo>
                    <a:pt x="359" y="269"/>
                  </a:lnTo>
                  <a:close/>
                  <a:moveTo>
                    <a:pt x="18" y="269"/>
                  </a:moveTo>
                  <a:lnTo>
                    <a:pt x="126" y="269"/>
                  </a:lnTo>
                  <a:lnTo>
                    <a:pt x="126" y="411"/>
                  </a:lnTo>
                  <a:lnTo>
                    <a:pt x="105" y="411"/>
                  </a:lnTo>
                  <a:lnTo>
                    <a:pt x="105" y="287"/>
                  </a:lnTo>
                  <a:lnTo>
                    <a:pt x="37" y="287"/>
                  </a:lnTo>
                  <a:lnTo>
                    <a:pt x="37" y="411"/>
                  </a:lnTo>
                  <a:lnTo>
                    <a:pt x="18" y="411"/>
                  </a:lnTo>
                  <a:lnTo>
                    <a:pt x="18" y="269"/>
                  </a:lnTo>
                  <a:close/>
                  <a:moveTo>
                    <a:pt x="1658" y="267"/>
                  </a:moveTo>
                  <a:lnTo>
                    <a:pt x="1674" y="268"/>
                  </a:lnTo>
                  <a:lnTo>
                    <a:pt x="1689" y="273"/>
                  </a:lnTo>
                  <a:lnTo>
                    <a:pt x="1688" y="293"/>
                  </a:lnTo>
                  <a:lnTo>
                    <a:pt x="1674" y="287"/>
                  </a:lnTo>
                  <a:lnTo>
                    <a:pt x="1658" y="284"/>
                  </a:lnTo>
                  <a:lnTo>
                    <a:pt x="1640" y="288"/>
                  </a:lnTo>
                  <a:lnTo>
                    <a:pt x="1625" y="295"/>
                  </a:lnTo>
                  <a:lnTo>
                    <a:pt x="1614" y="307"/>
                  </a:lnTo>
                  <a:lnTo>
                    <a:pt x="1607" y="322"/>
                  </a:lnTo>
                  <a:lnTo>
                    <a:pt x="1605" y="340"/>
                  </a:lnTo>
                  <a:lnTo>
                    <a:pt x="1607" y="358"/>
                  </a:lnTo>
                  <a:lnTo>
                    <a:pt x="1614" y="375"/>
                  </a:lnTo>
                  <a:lnTo>
                    <a:pt x="1626" y="385"/>
                  </a:lnTo>
                  <a:lnTo>
                    <a:pt x="1641" y="393"/>
                  </a:lnTo>
                  <a:lnTo>
                    <a:pt x="1658" y="396"/>
                  </a:lnTo>
                  <a:lnTo>
                    <a:pt x="1669" y="395"/>
                  </a:lnTo>
                  <a:lnTo>
                    <a:pt x="1680" y="393"/>
                  </a:lnTo>
                  <a:lnTo>
                    <a:pt x="1688" y="388"/>
                  </a:lnTo>
                  <a:lnTo>
                    <a:pt x="1689" y="409"/>
                  </a:lnTo>
                  <a:lnTo>
                    <a:pt x="1678" y="412"/>
                  </a:lnTo>
                  <a:lnTo>
                    <a:pt x="1667" y="413"/>
                  </a:lnTo>
                  <a:lnTo>
                    <a:pt x="1657" y="413"/>
                  </a:lnTo>
                  <a:lnTo>
                    <a:pt x="1637" y="411"/>
                  </a:lnTo>
                  <a:lnTo>
                    <a:pt x="1618" y="405"/>
                  </a:lnTo>
                  <a:lnTo>
                    <a:pt x="1603" y="394"/>
                  </a:lnTo>
                  <a:lnTo>
                    <a:pt x="1592" y="379"/>
                  </a:lnTo>
                  <a:lnTo>
                    <a:pt x="1585" y="361"/>
                  </a:lnTo>
                  <a:lnTo>
                    <a:pt x="1583" y="339"/>
                  </a:lnTo>
                  <a:lnTo>
                    <a:pt x="1585" y="319"/>
                  </a:lnTo>
                  <a:lnTo>
                    <a:pt x="1593" y="302"/>
                  </a:lnTo>
                  <a:lnTo>
                    <a:pt x="1603" y="287"/>
                  </a:lnTo>
                  <a:lnTo>
                    <a:pt x="1618" y="276"/>
                  </a:lnTo>
                  <a:lnTo>
                    <a:pt x="1637" y="269"/>
                  </a:lnTo>
                  <a:lnTo>
                    <a:pt x="1658" y="267"/>
                  </a:lnTo>
                  <a:close/>
                  <a:moveTo>
                    <a:pt x="232" y="267"/>
                  </a:moveTo>
                  <a:lnTo>
                    <a:pt x="252" y="269"/>
                  </a:lnTo>
                  <a:lnTo>
                    <a:pt x="269" y="277"/>
                  </a:lnTo>
                  <a:lnTo>
                    <a:pt x="282" y="288"/>
                  </a:lnTo>
                  <a:lnTo>
                    <a:pt x="292" y="303"/>
                  </a:lnTo>
                  <a:lnTo>
                    <a:pt x="298" y="320"/>
                  </a:lnTo>
                  <a:lnTo>
                    <a:pt x="300" y="340"/>
                  </a:lnTo>
                  <a:lnTo>
                    <a:pt x="298" y="361"/>
                  </a:lnTo>
                  <a:lnTo>
                    <a:pt x="292" y="378"/>
                  </a:lnTo>
                  <a:lnTo>
                    <a:pt x="282" y="393"/>
                  </a:lnTo>
                  <a:lnTo>
                    <a:pt x="269" y="405"/>
                  </a:lnTo>
                  <a:lnTo>
                    <a:pt x="252" y="411"/>
                  </a:lnTo>
                  <a:lnTo>
                    <a:pt x="232" y="413"/>
                  </a:lnTo>
                  <a:lnTo>
                    <a:pt x="213" y="411"/>
                  </a:lnTo>
                  <a:lnTo>
                    <a:pt x="195" y="405"/>
                  </a:lnTo>
                  <a:lnTo>
                    <a:pt x="182" y="393"/>
                  </a:lnTo>
                  <a:lnTo>
                    <a:pt x="172" y="378"/>
                  </a:lnTo>
                  <a:lnTo>
                    <a:pt x="167" y="361"/>
                  </a:lnTo>
                  <a:lnTo>
                    <a:pt x="164" y="340"/>
                  </a:lnTo>
                  <a:lnTo>
                    <a:pt x="167" y="320"/>
                  </a:lnTo>
                  <a:lnTo>
                    <a:pt x="172" y="303"/>
                  </a:lnTo>
                  <a:lnTo>
                    <a:pt x="182" y="288"/>
                  </a:lnTo>
                  <a:lnTo>
                    <a:pt x="195" y="277"/>
                  </a:lnTo>
                  <a:lnTo>
                    <a:pt x="213" y="269"/>
                  </a:lnTo>
                  <a:lnTo>
                    <a:pt x="232" y="267"/>
                  </a:lnTo>
                  <a:close/>
                  <a:moveTo>
                    <a:pt x="2052" y="236"/>
                  </a:moveTo>
                  <a:lnTo>
                    <a:pt x="2059" y="241"/>
                  </a:lnTo>
                  <a:lnTo>
                    <a:pt x="2068" y="243"/>
                  </a:lnTo>
                  <a:lnTo>
                    <a:pt x="2077" y="244"/>
                  </a:lnTo>
                  <a:lnTo>
                    <a:pt x="2087" y="243"/>
                  </a:lnTo>
                  <a:lnTo>
                    <a:pt x="2096" y="241"/>
                  </a:lnTo>
                  <a:lnTo>
                    <a:pt x="2103" y="236"/>
                  </a:lnTo>
                  <a:lnTo>
                    <a:pt x="2106" y="254"/>
                  </a:lnTo>
                  <a:lnTo>
                    <a:pt x="2097" y="257"/>
                  </a:lnTo>
                  <a:lnTo>
                    <a:pt x="2087" y="259"/>
                  </a:lnTo>
                  <a:lnTo>
                    <a:pt x="2077" y="260"/>
                  </a:lnTo>
                  <a:lnTo>
                    <a:pt x="2068" y="259"/>
                  </a:lnTo>
                  <a:lnTo>
                    <a:pt x="2058" y="257"/>
                  </a:lnTo>
                  <a:lnTo>
                    <a:pt x="2049" y="254"/>
                  </a:lnTo>
                  <a:lnTo>
                    <a:pt x="2052" y="236"/>
                  </a:lnTo>
                  <a:close/>
                  <a:moveTo>
                    <a:pt x="199" y="50"/>
                  </a:moveTo>
                  <a:lnTo>
                    <a:pt x="185" y="52"/>
                  </a:lnTo>
                  <a:lnTo>
                    <a:pt x="173" y="57"/>
                  </a:lnTo>
                  <a:lnTo>
                    <a:pt x="163" y="67"/>
                  </a:lnTo>
                  <a:lnTo>
                    <a:pt x="157" y="78"/>
                  </a:lnTo>
                  <a:lnTo>
                    <a:pt x="154" y="92"/>
                  </a:lnTo>
                  <a:lnTo>
                    <a:pt x="152" y="105"/>
                  </a:lnTo>
                  <a:lnTo>
                    <a:pt x="153" y="119"/>
                  </a:lnTo>
                  <a:lnTo>
                    <a:pt x="157" y="132"/>
                  </a:lnTo>
                  <a:lnTo>
                    <a:pt x="163" y="143"/>
                  </a:lnTo>
                  <a:lnTo>
                    <a:pt x="172" y="153"/>
                  </a:lnTo>
                  <a:lnTo>
                    <a:pt x="184" y="158"/>
                  </a:lnTo>
                  <a:lnTo>
                    <a:pt x="199" y="160"/>
                  </a:lnTo>
                  <a:lnTo>
                    <a:pt x="214" y="158"/>
                  </a:lnTo>
                  <a:lnTo>
                    <a:pt x="225" y="153"/>
                  </a:lnTo>
                  <a:lnTo>
                    <a:pt x="234" y="143"/>
                  </a:lnTo>
                  <a:lnTo>
                    <a:pt x="240" y="132"/>
                  </a:lnTo>
                  <a:lnTo>
                    <a:pt x="244" y="119"/>
                  </a:lnTo>
                  <a:lnTo>
                    <a:pt x="245" y="105"/>
                  </a:lnTo>
                  <a:lnTo>
                    <a:pt x="244" y="92"/>
                  </a:lnTo>
                  <a:lnTo>
                    <a:pt x="240" y="78"/>
                  </a:lnTo>
                  <a:lnTo>
                    <a:pt x="234" y="67"/>
                  </a:lnTo>
                  <a:lnTo>
                    <a:pt x="224" y="57"/>
                  </a:lnTo>
                  <a:lnTo>
                    <a:pt x="213" y="52"/>
                  </a:lnTo>
                  <a:lnTo>
                    <a:pt x="199" y="50"/>
                  </a:lnTo>
                  <a:close/>
                  <a:moveTo>
                    <a:pt x="938" y="35"/>
                  </a:moveTo>
                  <a:lnTo>
                    <a:pt x="958" y="35"/>
                  </a:lnTo>
                  <a:lnTo>
                    <a:pt x="958" y="145"/>
                  </a:lnTo>
                  <a:lnTo>
                    <a:pt x="958" y="145"/>
                  </a:lnTo>
                  <a:lnTo>
                    <a:pt x="1026" y="35"/>
                  </a:lnTo>
                  <a:lnTo>
                    <a:pt x="1046" y="35"/>
                  </a:lnTo>
                  <a:lnTo>
                    <a:pt x="1046" y="176"/>
                  </a:lnTo>
                  <a:lnTo>
                    <a:pt x="1026" y="176"/>
                  </a:lnTo>
                  <a:lnTo>
                    <a:pt x="1026" y="66"/>
                  </a:lnTo>
                  <a:lnTo>
                    <a:pt x="1026" y="66"/>
                  </a:lnTo>
                  <a:lnTo>
                    <a:pt x="959" y="176"/>
                  </a:lnTo>
                  <a:lnTo>
                    <a:pt x="938" y="176"/>
                  </a:lnTo>
                  <a:lnTo>
                    <a:pt x="938" y="35"/>
                  </a:lnTo>
                  <a:close/>
                  <a:moveTo>
                    <a:pt x="783" y="35"/>
                  </a:moveTo>
                  <a:lnTo>
                    <a:pt x="803" y="35"/>
                  </a:lnTo>
                  <a:lnTo>
                    <a:pt x="803" y="145"/>
                  </a:lnTo>
                  <a:lnTo>
                    <a:pt x="803" y="145"/>
                  </a:lnTo>
                  <a:lnTo>
                    <a:pt x="871" y="35"/>
                  </a:lnTo>
                  <a:lnTo>
                    <a:pt x="891" y="35"/>
                  </a:lnTo>
                  <a:lnTo>
                    <a:pt x="891" y="176"/>
                  </a:lnTo>
                  <a:lnTo>
                    <a:pt x="871" y="176"/>
                  </a:lnTo>
                  <a:lnTo>
                    <a:pt x="871" y="66"/>
                  </a:lnTo>
                  <a:lnTo>
                    <a:pt x="871" y="66"/>
                  </a:lnTo>
                  <a:lnTo>
                    <a:pt x="804" y="176"/>
                  </a:lnTo>
                  <a:lnTo>
                    <a:pt x="783" y="176"/>
                  </a:lnTo>
                  <a:lnTo>
                    <a:pt x="783" y="35"/>
                  </a:lnTo>
                  <a:close/>
                  <a:moveTo>
                    <a:pt x="639" y="35"/>
                  </a:moveTo>
                  <a:lnTo>
                    <a:pt x="658" y="35"/>
                  </a:lnTo>
                  <a:lnTo>
                    <a:pt x="658" y="97"/>
                  </a:lnTo>
                  <a:lnTo>
                    <a:pt x="719" y="35"/>
                  </a:lnTo>
                  <a:lnTo>
                    <a:pt x="746" y="35"/>
                  </a:lnTo>
                  <a:lnTo>
                    <a:pt x="680" y="101"/>
                  </a:lnTo>
                  <a:lnTo>
                    <a:pt x="752" y="176"/>
                  </a:lnTo>
                  <a:lnTo>
                    <a:pt x="722" y="176"/>
                  </a:lnTo>
                  <a:lnTo>
                    <a:pt x="658" y="107"/>
                  </a:lnTo>
                  <a:lnTo>
                    <a:pt x="658" y="176"/>
                  </a:lnTo>
                  <a:lnTo>
                    <a:pt x="639" y="176"/>
                  </a:lnTo>
                  <a:lnTo>
                    <a:pt x="639" y="35"/>
                  </a:lnTo>
                  <a:close/>
                  <a:moveTo>
                    <a:pt x="305" y="35"/>
                  </a:moveTo>
                  <a:lnTo>
                    <a:pt x="338" y="35"/>
                  </a:lnTo>
                  <a:lnTo>
                    <a:pt x="383" y="152"/>
                  </a:lnTo>
                  <a:lnTo>
                    <a:pt x="426" y="35"/>
                  </a:lnTo>
                  <a:lnTo>
                    <a:pt x="460" y="35"/>
                  </a:lnTo>
                  <a:lnTo>
                    <a:pt x="460" y="176"/>
                  </a:lnTo>
                  <a:lnTo>
                    <a:pt x="440" y="176"/>
                  </a:lnTo>
                  <a:lnTo>
                    <a:pt x="440" y="53"/>
                  </a:lnTo>
                  <a:lnTo>
                    <a:pt x="439" y="53"/>
                  </a:lnTo>
                  <a:lnTo>
                    <a:pt x="392" y="176"/>
                  </a:lnTo>
                  <a:lnTo>
                    <a:pt x="372" y="176"/>
                  </a:lnTo>
                  <a:lnTo>
                    <a:pt x="325" y="53"/>
                  </a:lnTo>
                  <a:lnTo>
                    <a:pt x="325" y="53"/>
                  </a:lnTo>
                  <a:lnTo>
                    <a:pt x="325" y="176"/>
                  </a:lnTo>
                  <a:lnTo>
                    <a:pt x="305" y="176"/>
                  </a:lnTo>
                  <a:lnTo>
                    <a:pt x="305" y="35"/>
                  </a:lnTo>
                  <a:close/>
                  <a:moveTo>
                    <a:pt x="0" y="35"/>
                  </a:moveTo>
                  <a:lnTo>
                    <a:pt x="109" y="35"/>
                  </a:lnTo>
                  <a:lnTo>
                    <a:pt x="109" y="52"/>
                  </a:lnTo>
                  <a:lnTo>
                    <a:pt x="65" y="52"/>
                  </a:lnTo>
                  <a:lnTo>
                    <a:pt x="65" y="176"/>
                  </a:lnTo>
                  <a:lnTo>
                    <a:pt x="44" y="176"/>
                  </a:lnTo>
                  <a:lnTo>
                    <a:pt x="44" y="52"/>
                  </a:lnTo>
                  <a:lnTo>
                    <a:pt x="0" y="52"/>
                  </a:lnTo>
                  <a:lnTo>
                    <a:pt x="0" y="35"/>
                  </a:lnTo>
                  <a:close/>
                  <a:moveTo>
                    <a:pt x="573" y="31"/>
                  </a:moveTo>
                  <a:lnTo>
                    <a:pt x="589" y="33"/>
                  </a:lnTo>
                  <a:lnTo>
                    <a:pt x="604" y="38"/>
                  </a:lnTo>
                  <a:lnTo>
                    <a:pt x="603" y="57"/>
                  </a:lnTo>
                  <a:lnTo>
                    <a:pt x="589" y="52"/>
                  </a:lnTo>
                  <a:lnTo>
                    <a:pt x="574" y="50"/>
                  </a:lnTo>
                  <a:lnTo>
                    <a:pt x="555" y="52"/>
                  </a:lnTo>
                  <a:lnTo>
                    <a:pt x="540" y="60"/>
                  </a:lnTo>
                  <a:lnTo>
                    <a:pt x="529" y="72"/>
                  </a:lnTo>
                  <a:lnTo>
                    <a:pt x="521" y="87"/>
                  </a:lnTo>
                  <a:lnTo>
                    <a:pt x="519" y="105"/>
                  </a:lnTo>
                  <a:lnTo>
                    <a:pt x="521" y="124"/>
                  </a:lnTo>
                  <a:lnTo>
                    <a:pt x="530" y="139"/>
                  </a:lnTo>
                  <a:lnTo>
                    <a:pt x="540" y="150"/>
                  </a:lnTo>
                  <a:lnTo>
                    <a:pt x="555" y="158"/>
                  </a:lnTo>
                  <a:lnTo>
                    <a:pt x="573" y="160"/>
                  </a:lnTo>
                  <a:lnTo>
                    <a:pt x="583" y="160"/>
                  </a:lnTo>
                  <a:lnTo>
                    <a:pt x="594" y="157"/>
                  </a:lnTo>
                  <a:lnTo>
                    <a:pt x="604" y="154"/>
                  </a:lnTo>
                  <a:lnTo>
                    <a:pt x="605" y="173"/>
                  </a:lnTo>
                  <a:lnTo>
                    <a:pt x="593" y="177"/>
                  </a:lnTo>
                  <a:lnTo>
                    <a:pt x="582" y="178"/>
                  </a:lnTo>
                  <a:lnTo>
                    <a:pt x="573" y="178"/>
                  </a:lnTo>
                  <a:lnTo>
                    <a:pt x="551" y="176"/>
                  </a:lnTo>
                  <a:lnTo>
                    <a:pt x="533" y="170"/>
                  </a:lnTo>
                  <a:lnTo>
                    <a:pt x="518" y="158"/>
                  </a:lnTo>
                  <a:lnTo>
                    <a:pt x="507" y="144"/>
                  </a:lnTo>
                  <a:lnTo>
                    <a:pt x="500" y="126"/>
                  </a:lnTo>
                  <a:lnTo>
                    <a:pt x="498" y="104"/>
                  </a:lnTo>
                  <a:lnTo>
                    <a:pt x="500" y="84"/>
                  </a:lnTo>
                  <a:lnTo>
                    <a:pt x="507" y="66"/>
                  </a:lnTo>
                  <a:lnTo>
                    <a:pt x="519" y="52"/>
                  </a:lnTo>
                  <a:lnTo>
                    <a:pt x="534" y="41"/>
                  </a:lnTo>
                  <a:lnTo>
                    <a:pt x="552" y="34"/>
                  </a:lnTo>
                  <a:lnTo>
                    <a:pt x="573" y="31"/>
                  </a:lnTo>
                  <a:close/>
                  <a:moveTo>
                    <a:pt x="199" y="31"/>
                  </a:moveTo>
                  <a:lnTo>
                    <a:pt x="219" y="35"/>
                  </a:lnTo>
                  <a:lnTo>
                    <a:pt x="235" y="41"/>
                  </a:lnTo>
                  <a:lnTo>
                    <a:pt x="249" y="53"/>
                  </a:lnTo>
                  <a:lnTo>
                    <a:pt x="259" y="68"/>
                  </a:lnTo>
                  <a:lnTo>
                    <a:pt x="265" y="85"/>
                  </a:lnTo>
                  <a:lnTo>
                    <a:pt x="267" y="105"/>
                  </a:lnTo>
                  <a:lnTo>
                    <a:pt x="265" y="126"/>
                  </a:lnTo>
                  <a:lnTo>
                    <a:pt x="259" y="143"/>
                  </a:lnTo>
                  <a:lnTo>
                    <a:pt x="249" y="158"/>
                  </a:lnTo>
                  <a:lnTo>
                    <a:pt x="235" y="169"/>
                  </a:lnTo>
                  <a:lnTo>
                    <a:pt x="219" y="176"/>
                  </a:lnTo>
                  <a:lnTo>
                    <a:pt x="199" y="178"/>
                  </a:lnTo>
                  <a:lnTo>
                    <a:pt x="178" y="176"/>
                  </a:lnTo>
                  <a:lnTo>
                    <a:pt x="161" y="169"/>
                  </a:lnTo>
                  <a:lnTo>
                    <a:pt x="148" y="158"/>
                  </a:lnTo>
                  <a:lnTo>
                    <a:pt x="139" y="143"/>
                  </a:lnTo>
                  <a:lnTo>
                    <a:pt x="132" y="126"/>
                  </a:lnTo>
                  <a:lnTo>
                    <a:pt x="130" y="105"/>
                  </a:lnTo>
                  <a:lnTo>
                    <a:pt x="132" y="85"/>
                  </a:lnTo>
                  <a:lnTo>
                    <a:pt x="139" y="68"/>
                  </a:lnTo>
                  <a:lnTo>
                    <a:pt x="148" y="53"/>
                  </a:lnTo>
                  <a:lnTo>
                    <a:pt x="162" y="41"/>
                  </a:lnTo>
                  <a:lnTo>
                    <a:pt x="178" y="35"/>
                  </a:lnTo>
                  <a:lnTo>
                    <a:pt x="199" y="31"/>
                  </a:lnTo>
                  <a:close/>
                  <a:moveTo>
                    <a:pt x="967" y="0"/>
                  </a:moveTo>
                  <a:lnTo>
                    <a:pt x="973" y="5"/>
                  </a:lnTo>
                  <a:lnTo>
                    <a:pt x="983" y="8"/>
                  </a:lnTo>
                  <a:lnTo>
                    <a:pt x="992" y="9"/>
                  </a:lnTo>
                  <a:lnTo>
                    <a:pt x="1001" y="8"/>
                  </a:lnTo>
                  <a:lnTo>
                    <a:pt x="1011" y="5"/>
                  </a:lnTo>
                  <a:lnTo>
                    <a:pt x="1017" y="0"/>
                  </a:lnTo>
                  <a:lnTo>
                    <a:pt x="1021" y="19"/>
                  </a:lnTo>
                  <a:lnTo>
                    <a:pt x="1013" y="22"/>
                  </a:lnTo>
                  <a:lnTo>
                    <a:pt x="1001" y="24"/>
                  </a:lnTo>
                  <a:lnTo>
                    <a:pt x="992" y="24"/>
                  </a:lnTo>
                  <a:lnTo>
                    <a:pt x="983" y="24"/>
                  </a:lnTo>
                  <a:lnTo>
                    <a:pt x="972" y="22"/>
                  </a:lnTo>
                  <a:lnTo>
                    <a:pt x="965" y="19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rgbClr val="000000">
                <a:lumMod val="95000"/>
                <a:lumOff val="5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100" b="0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endParaRPr>
            </a:p>
          </p:txBody>
        </p:sp>
        <p:grpSp>
          <p:nvGrpSpPr>
            <p:cNvPr id="23" name="Group 34"/>
            <p:cNvGrpSpPr>
              <a:grpSpLocks noChangeAspect="1"/>
            </p:cNvGrpSpPr>
            <p:nvPr/>
          </p:nvGrpSpPr>
          <p:grpSpPr bwMode="auto">
            <a:xfrm>
              <a:off x="543276" y="545242"/>
              <a:ext cx="421345" cy="421345"/>
              <a:chOff x="1099" y="205"/>
              <a:chExt cx="340" cy="340"/>
            </a:xfrm>
          </p:grpSpPr>
          <p:sp>
            <p:nvSpPr>
              <p:cNvPr id="24" name="Freeform 38"/>
              <p:cNvSpPr>
                <a:spLocks noEditPoints="1"/>
              </p:cNvSpPr>
              <p:nvPr/>
            </p:nvSpPr>
            <p:spPr bwMode="auto">
              <a:xfrm>
                <a:off x="1099" y="325"/>
                <a:ext cx="341" cy="220"/>
              </a:xfrm>
              <a:custGeom>
                <a:avLst/>
                <a:gdLst>
                  <a:gd name="T0" fmla="*/ 240 w 680"/>
                  <a:gd name="T1" fmla="*/ 240 h 441"/>
                  <a:gd name="T2" fmla="*/ 440 w 680"/>
                  <a:gd name="T3" fmla="*/ 240 h 441"/>
                  <a:gd name="T4" fmla="*/ 440 w 680"/>
                  <a:gd name="T5" fmla="*/ 441 h 441"/>
                  <a:gd name="T6" fmla="*/ 240 w 680"/>
                  <a:gd name="T7" fmla="*/ 441 h 441"/>
                  <a:gd name="T8" fmla="*/ 240 w 680"/>
                  <a:gd name="T9" fmla="*/ 240 h 441"/>
                  <a:gd name="T10" fmla="*/ 480 w 680"/>
                  <a:gd name="T11" fmla="*/ 0 h 441"/>
                  <a:gd name="T12" fmla="*/ 680 w 680"/>
                  <a:gd name="T13" fmla="*/ 0 h 441"/>
                  <a:gd name="T14" fmla="*/ 680 w 680"/>
                  <a:gd name="T15" fmla="*/ 441 h 441"/>
                  <a:gd name="T16" fmla="*/ 480 w 680"/>
                  <a:gd name="T17" fmla="*/ 441 h 441"/>
                  <a:gd name="T18" fmla="*/ 480 w 680"/>
                  <a:gd name="T19" fmla="*/ 0 h 441"/>
                  <a:gd name="T20" fmla="*/ 0 w 680"/>
                  <a:gd name="T21" fmla="*/ 0 h 441"/>
                  <a:gd name="T22" fmla="*/ 200 w 680"/>
                  <a:gd name="T23" fmla="*/ 0 h 441"/>
                  <a:gd name="T24" fmla="*/ 200 w 680"/>
                  <a:gd name="T25" fmla="*/ 441 h 441"/>
                  <a:gd name="T26" fmla="*/ 0 w 680"/>
                  <a:gd name="T27" fmla="*/ 441 h 441"/>
                  <a:gd name="T28" fmla="*/ 0 w 680"/>
                  <a:gd name="T29" fmla="*/ 0 h 4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240" y="240"/>
                    </a:moveTo>
                    <a:lnTo>
                      <a:pt x="440" y="24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240"/>
                    </a:lnTo>
                    <a:close/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441"/>
                    </a:lnTo>
                    <a:lnTo>
                      <a:pt x="480" y="441"/>
                    </a:lnTo>
                    <a:lnTo>
                      <a:pt x="48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441"/>
                    </a:lnTo>
                    <a:lnTo>
                      <a:pt x="0" y="4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>
                  <a:lumMod val="95000"/>
                  <a:lumOff val="5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100" b="0" i="0" u="none" strike="noStrike" kern="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endParaRPr>
              </a:p>
            </p:txBody>
          </p:sp>
          <p:sp>
            <p:nvSpPr>
              <p:cNvPr id="25" name="Freeform 39"/>
              <p:cNvSpPr>
                <a:spLocks noEditPoints="1"/>
              </p:cNvSpPr>
              <p:nvPr/>
            </p:nvSpPr>
            <p:spPr bwMode="auto">
              <a:xfrm>
                <a:off x="1099" y="205"/>
                <a:ext cx="340" cy="220"/>
              </a:xfrm>
              <a:custGeom>
                <a:avLst/>
                <a:gdLst>
                  <a:gd name="T0" fmla="*/ 30 w 680"/>
                  <a:gd name="T1" fmla="*/ 0 h 441"/>
                  <a:gd name="T2" fmla="*/ 43 w 680"/>
                  <a:gd name="T3" fmla="*/ 0 h 441"/>
                  <a:gd name="T4" fmla="*/ 43 w 680"/>
                  <a:gd name="T5" fmla="*/ 12 h 441"/>
                  <a:gd name="T6" fmla="*/ 30 w 680"/>
                  <a:gd name="T7" fmla="*/ 12 h 441"/>
                  <a:gd name="T8" fmla="*/ 30 w 680"/>
                  <a:gd name="T9" fmla="*/ 0 h 441"/>
                  <a:gd name="T10" fmla="*/ 15 w 680"/>
                  <a:gd name="T11" fmla="*/ 0 h 441"/>
                  <a:gd name="T12" fmla="*/ 28 w 680"/>
                  <a:gd name="T13" fmla="*/ 0 h 441"/>
                  <a:gd name="T14" fmla="*/ 28 w 680"/>
                  <a:gd name="T15" fmla="*/ 27 h 441"/>
                  <a:gd name="T16" fmla="*/ 15 w 680"/>
                  <a:gd name="T17" fmla="*/ 27 h 441"/>
                  <a:gd name="T18" fmla="*/ 15 w 680"/>
                  <a:gd name="T19" fmla="*/ 0 h 441"/>
                  <a:gd name="T20" fmla="*/ 0 w 680"/>
                  <a:gd name="T21" fmla="*/ 0 h 441"/>
                  <a:gd name="T22" fmla="*/ 13 w 680"/>
                  <a:gd name="T23" fmla="*/ 0 h 441"/>
                  <a:gd name="T24" fmla="*/ 13 w 680"/>
                  <a:gd name="T25" fmla="*/ 12 h 441"/>
                  <a:gd name="T26" fmla="*/ 0 w 680"/>
                  <a:gd name="T27" fmla="*/ 12 h 441"/>
                  <a:gd name="T28" fmla="*/ 0 w 680"/>
                  <a:gd name="T29" fmla="*/ 0 h 44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201"/>
                    </a:lnTo>
                    <a:lnTo>
                      <a:pt x="480" y="201"/>
                    </a:lnTo>
                    <a:lnTo>
                      <a:pt x="480" y="0"/>
                    </a:lnTo>
                    <a:close/>
                    <a:moveTo>
                      <a:pt x="240" y="0"/>
                    </a:moveTo>
                    <a:lnTo>
                      <a:pt x="440" y="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201"/>
                    </a:lnTo>
                    <a:lnTo>
                      <a:pt x="0" y="20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BF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29" name="Rectangle 13"/>
          <p:cNvSpPr>
            <a:spLocks noChangeArrowheads="1"/>
          </p:cNvSpPr>
          <p:nvPr userDrawn="1"/>
        </p:nvSpPr>
        <p:spPr bwMode="auto">
          <a:xfrm>
            <a:off x="4252870" y="6569620"/>
            <a:ext cx="1296988" cy="288380"/>
          </a:xfrm>
          <a:prstGeom prst="rect">
            <a:avLst/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8278" tIns="34139" rIns="68278" bIns="34139" anchor="ctr"/>
          <a:lstStyle>
            <a:lvl1pPr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1600" b="1" dirty="0">
                <a:solidFill>
                  <a:schemeClr val="bg1"/>
                </a:solidFill>
              </a:rPr>
              <a:t>2022</a:t>
            </a:r>
          </a:p>
        </p:txBody>
      </p:sp>
      <p:sp>
        <p:nvSpPr>
          <p:cNvPr id="30" name="Rectangle 5"/>
          <p:cNvSpPr>
            <a:spLocks noChangeArrowheads="1"/>
          </p:cNvSpPr>
          <p:nvPr userDrawn="1"/>
        </p:nvSpPr>
        <p:spPr bwMode="auto">
          <a:xfrm>
            <a:off x="8229600" y="6017985"/>
            <a:ext cx="914399" cy="83650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none" lIns="68278" tIns="34139" rIns="68278" bIns="34139" anchor="ctr"/>
          <a:lstStyle>
            <a:lvl1pPr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ru-RU" altLang="ru-RU" sz="900" dirty="0"/>
          </a:p>
        </p:txBody>
      </p:sp>
    </p:spTree>
    <p:extLst>
      <p:ext uri="{BB962C8B-B14F-4D97-AF65-F5344CB8AC3E}">
        <p14:creationId xmlns:p14="http://schemas.microsoft.com/office/powerpoint/2010/main" val="3156143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err="1"/>
              <a:t>Цапович</a:t>
            </a:r>
            <a:r>
              <a:rPr lang="ru-RU" dirty="0"/>
              <a:t> Мария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1C84C-5AC4-4756-9651-140B2E95B4E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4580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4176" y="987615"/>
            <a:ext cx="4148253" cy="518934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18718" y="1022539"/>
            <a:ext cx="4035350" cy="515442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Студент группы 0781 ИЯТШ ТПУ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1C84C-5AC4-4756-9651-140B2E95B4E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0666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7106" y="0"/>
            <a:ext cx="8346894" cy="735984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0700" y="1857490"/>
            <a:ext cx="4247482" cy="43321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28118" y="1033578"/>
            <a:ext cx="4212170" cy="823912"/>
          </a:xfrm>
        </p:spPr>
        <p:txBody>
          <a:bodyPr anchor="b">
            <a:normAutofit/>
          </a:bodyPr>
          <a:lstStyle>
            <a:lvl1pPr marL="0" indent="0">
              <a:buNone/>
              <a:defRPr lang="ru-RU" sz="2400" b="1" kern="1200" dirty="0" smtClean="0">
                <a:solidFill>
                  <a:srgbClr val="80BF44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811" y="1857490"/>
            <a:ext cx="4191465" cy="43321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Студент группы 0781 ИЯТШ ТПУ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1C84C-5AC4-4756-9651-140B2E95B4E5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268356" y="1028006"/>
            <a:ext cx="4212170" cy="823912"/>
          </a:xfrm>
        </p:spPr>
        <p:txBody>
          <a:bodyPr anchor="b">
            <a:normAutofit/>
          </a:bodyPr>
          <a:lstStyle>
            <a:lvl1pPr marL="0" indent="0">
              <a:buNone/>
              <a:defRPr lang="ru-RU" sz="2400" b="1" kern="1200" dirty="0" smtClean="0">
                <a:solidFill>
                  <a:srgbClr val="80BF44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166513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Студент группы 0781 ИЯТШ ТПУ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1C84C-5AC4-4756-9651-140B2E95B4E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7035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2820" y="987426"/>
            <a:ext cx="7437867" cy="51824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err="1"/>
              <a:t>Цапович</a:t>
            </a:r>
            <a:r>
              <a:rPr lang="ru-RU" dirty="0"/>
              <a:t> Мария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1C84C-5AC4-4756-9651-140B2E95B4E5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Rectangle 9"/>
          <p:cNvSpPr>
            <a:spLocks noChangeArrowheads="1"/>
          </p:cNvSpPr>
          <p:nvPr userDrawn="1"/>
        </p:nvSpPr>
        <p:spPr bwMode="auto">
          <a:xfrm>
            <a:off x="-78057" y="998577"/>
            <a:ext cx="620408" cy="5853923"/>
          </a:xfrm>
          <a:prstGeom prst="rect">
            <a:avLst/>
          </a:prstGeom>
          <a:solidFill>
            <a:srgbClr val="80BF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881744" y="0"/>
            <a:ext cx="8262256" cy="7207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3278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1873" y="987426"/>
            <a:ext cx="3367146" cy="4881562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Студент группы 0781 ИЯТШ ТПУ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1C84C-5AC4-4756-9651-140B2E95B4E5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81744" y="0"/>
            <a:ext cx="8262256" cy="72072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0735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Студент группы 0781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1C84C-5AC4-4756-9651-140B2E95B4E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3548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5"/>
          <p:cNvSpPr>
            <a:spLocks noChangeArrowheads="1"/>
          </p:cNvSpPr>
          <p:nvPr/>
        </p:nvSpPr>
        <p:spPr bwMode="auto">
          <a:xfrm>
            <a:off x="97974" y="143443"/>
            <a:ext cx="541562" cy="553243"/>
          </a:xfrm>
          <a:prstGeom prst="rect">
            <a:avLst/>
          </a:prstGeom>
          <a:solidFill>
            <a:srgbClr val="969696">
              <a:alpha val="63000"/>
            </a:srgbClr>
          </a:solidFill>
          <a:ln>
            <a:noFill/>
          </a:ln>
          <a:effectLst/>
        </p:spPr>
        <p:txBody>
          <a:bodyPr wrap="none" lIns="68278" tIns="34139" rIns="68278" bIns="34139" anchor="ctr"/>
          <a:lstStyle>
            <a:lvl1pPr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ru-RU" altLang="ru-RU" sz="9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1744" y="0"/>
            <a:ext cx="8262256" cy="7207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0408" y="1340734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86928" y="6478777"/>
            <a:ext cx="55063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dirty="0"/>
              <a:t>Студент группы 0781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7973" y="217714"/>
            <a:ext cx="522435" cy="4680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000">
                <a:solidFill>
                  <a:schemeClr val="tx1"/>
                </a:solidFill>
              </a:defRPr>
            </a:lvl1pPr>
          </a:lstStyle>
          <a:p>
            <a:fld id="{F8F1C84C-5AC4-4756-9651-140B2E95B4E5}" type="slidenum">
              <a:rPr lang="ru-RU" smtClean="0"/>
              <a:pPr/>
              <a:t>‹#›</a:t>
            </a:fld>
            <a:endParaRPr lang="ru-RU" dirty="0"/>
          </a:p>
        </p:txBody>
      </p:sp>
      <p:grpSp>
        <p:nvGrpSpPr>
          <p:cNvPr id="25" name="Group 34"/>
          <p:cNvGrpSpPr>
            <a:grpSpLocks noChangeAspect="1"/>
          </p:cNvGrpSpPr>
          <p:nvPr/>
        </p:nvGrpSpPr>
        <p:grpSpPr bwMode="auto">
          <a:xfrm>
            <a:off x="8575996" y="6308511"/>
            <a:ext cx="501097" cy="503018"/>
            <a:chOff x="1099" y="205"/>
            <a:chExt cx="340" cy="340"/>
          </a:xfrm>
        </p:grpSpPr>
        <p:sp>
          <p:nvSpPr>
            <p:cNvPr id="26" name="Freeform 38"/>
            <p:cNvSpPr>
              <a:spLocks noEditPoints="1"/>
            </p:cNvSpPr>
            <p:nvPr/>
          </p:nvSpPr>
          <p:spPr bwMode="auto">
            <a:xfrm>
              <a:off x="1099" y="325"/>
              <a:ext cx="341" cy="218"/>
            </a:xfrm>
            <a:custGeom>
              <a:avLst/>
              <a:gdLst>
                <a:gd name="T0" fmla="*/ 240 w 680"/>
                <a:gd name="T1" fmla="*/ 240 h 441"/>
                <a:gd name="T2" fmla="*/ 440 w 680"/>
                <a:gd name="T3" fmla="*/ 240 h 441"/>
                <a:gd name="T4" fmla="*/ 440 w 680"/>
                <a:gd name="T5" fmla="*/ 441 h 441"/>
                <a:gd name="T6" fmla="*/ 240 w 680"/>
                <a:gd name="T7" fmla="*/ 441 h 441"/>
                <a:gd name="T8" fmla="*/ 240 w 680"/>
                <a:gd name="T9" fmla="*/ 240 h 441"/>
                <a:gd name="T10" fmla="*/ 480 w 680"/>
                <a:gd name="T11" fmla="*/ 0 h 441"/>
                <a:gd name="T12" fmla="*/ 680 w 680"/>
                <a:gd name="T13" fmla="*/ 0 h 441"/>
                <a:gd name="T14" fmla="*/ 680 w 680"/>
                <a:gd name="T15" fmla="*/ 441 h 441"/>
                <a:gd name="T16" fmla="*/ 480 w 680"/>
                <a:gd name="T17" fmla="*/ 441 h 441"/>
                <a:gd name="T18" fmla="*/ 480 w 680"/>
                <a:gd name="T19" fmla="*/ 0 h 441"/>
                <a:gd name="T20" fmla="*/ 0 w 680"/>
                <a:gd name="T21" fmla="*/ 0 h 441"/>
                <a:gd name="T22" fmla="*/ 200 w 680"/>
                <a:gd name="T23" fmla="*/ 0 h 441"/>
                <a:gd name="T24" fmla="*/ 200 w 680"/>
                <a:gd name="T25" fmla="*/ 441 h 441"/>
                <a:gd name="T26" fmla="*/ 0 w 680"/>
                <a:gd name="T27" fmla="*/ 441 h 441"/>
                <a:gd name="T28" fmla="*/ 0 w 680"/>
                <a:gd name="T29" fmla="*/ 0 h 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80" h="441">
                  <a:moveTo>
                    <a:pt x="240" y="240"/>
                  </a:moveTo>
                  <a:lnTo>
                    <a:pt x="440" y="240"/>
                  </a:lnTo>
                  <a:lnTo>
                    <a:pt x="440" y="441"/>
                  </a:lnTo>
                  <a:lnTo>
                    <a:pt x="240" y="441"/>
                  </a:lnTo>
                  <a:lnTo>
                    <a:pt x="240" y="240"/>
                  </a:lnTo>
                  <a:close/>
                  <a:moveTo>
                    <a:pt x="480" y="0"/>
                  </a:moveTo>
                  <a:lnTo>
                    <a:pt x="680" y="0"/>
                  </a:lnTo>
                  <a:lnTo>
                    <a:pt x="680" y="441"/>
                  </a:lnTo>
                  <a:lnTo>
                    <a:pt x="480" y="441"/>
                  </a:lnTo>
                  <a:lnTo>
                    <a:pt x="480" y="0"/>
                  </a:lnTo>
                  <a:close/>
                  <a:moveTo>
                    <a:pt x="0" y="0"/>
                  </a:moveTo>
                  <a:lnTo>
                    <a:pt x="200" y="0"/>
                  </a:lnTo>
                  <a:lnTo>
                    <a:pt x="200" y="441"/>
                  </a:lnTo>
                  <a:lnTo>
                    <a:pt x="0" y="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baseline="-25000">
                <a:latin typeface="Arial" charset="0"/>
              </a:endParaRPr>
            </a:p>
          </p:txBody>
        </p:sp>
        <p:sp>
          <p:nvSpPr>
            <p:cNvPr id="27" name="Freeform 39"/>
            <p:cNvSpPr>
              <a:spLocks noEditPoints="1"/>
            </p:cNvSpPr>
            <p:nvPr/>
          </p:nvSpPr>
          <p:spPr bwMode="auto">
            <a:xfrm>
              <a:off x="1099" y="205"/>
              <a:ext cx="340" cy="220"/>
            </a:xfrm>
            <a:custGeom>
              <a:avLst/>
              <a:gdLst>
                <a:gd name="T0" fmla="*/ 30 w 680"/>
                <a:gd name="T1" fmla="*/ 0 h 441"/>
                <a:gd name="T2" fmla="*/ 43 w 680"/>
                <a:gd name="T3" fmla="*/ 0 h 441"/>
                <a:gd name="T4" fmla="*/ 43 w 680"/>
                <a:gd name="T5" fmla="*/ 12 h 441"/>
                <a:gd name="T6" fmla="*/ 30 w 680"/>
                <a:gd name="T7" fmla="*/ 12 h 441"/>
                <a:gd name="T8" fmla="*/ 30 w 680"/>
                <a:gd name="T9" fmla="*/ 0 h 441"/>
                <a:gd name="T10" fmla="*/ 15 w 680"/>
                <a:gd name="T11" fmla="*/ 0 h 441"/>
                <a:gd name="T12" fmla="*/ 28 w 680"/>
                <a:gd name="T13" fmla="*/ 0 h 441"/>
                <a:gd name="T14" fmla="*/ 28 w 680"/>
                <a:gd name="T15" fmla="*/ 27 h 441"/>
                <a:gd name="T16" fmla="*/ 15 w 680"/>
                <a:gd name="T17" fmla="*/ 27 h 441"/>
                <a:gd name="T18" fmla="*/ 15 w 680"/>
                <a:gd name="T19" fmla="*/ 0 h 441"/>
                <a:gd name="T20" fmla="*/ 0 w 680"/>
                <a:gd name="T21" fmla="*/ 0 h 441"/>
                <a:gd name="T22" fmla="*/ 13 w 680"/>
                <a:gd name="T23" fmla="*/ 0 h 441"/>
                <a:gd name="T24" fmla="*/ 13 w 680"/>
                <a:gd name="T25" fmla="*/ 12 h 441"/>
                <a:gd name="T26" fmla="*/ 0 w 680"/>
                <a:gd name="T27" fmla="*/ 12 h 441"/>
                <a:gd name="T28" fmla="*/ 0 w 680"/>
                <a:gd name="T29" fmla="*/ 0 h 441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680" h="441">
                  <a:moveTo>
                    <a:pt x="480" y="0"/>
                  </a:moveTo>
                  <a:lnTo>
                    <a:pt x="680" y="0"/>
                  </a:lnTo>
                  <a:lnTo>
                    <a:pt x="680" y="201"/>
                  </a:lnTo>
                  <a:lnTo>
                    <a:pt x="480" y="201"/>
                  </a:lnTo>
                  <a:lnTo>
                    <a:pt x="480" y="0"/>
                  </a:lnTo>
                  <a:close/>
                  <a:moveTo>
                    <a:pt x="240" y="0"/>
                  </a:moveTo>
                  <a:lnTo>
                    <a:pt x="440" y="0"/>
                  </a:lnTo>
                  <a:lnTo>
                    <a:pt x="440" y="441"/>
                  </a:lnTo>
                  <a:lnTo>
                    <a:pt x="240" y="441"/>
                  </a:lnTo>
                  <a:lnTo>
                    <a:pt x="240" y="0"/>
                  </a:lnTo>
                  <a:close/>
                  <a:moveTo>
                    <a:pt x="0" y="0"/>
                  </a:moveTo>
                  <a:lnTo>
                    <a:pt x="200" y="0"/>
                  </a:lnTo>
                  <a:lnTo>
                    <a:pt x="200" y="201"/>
                  </a:lnTo>
                  <a:lnTo>
                    <a:pt x="0" y="2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B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cxnSp>
        <p:nvCxnSpPr>
          <p:cNvPr id="28" name="AutoShape 12"/>
          <p:cNvCxnSpPr>
            <a:cxnSpLocks noChangeShapeType="1"/>
          </p:cNvCxnSpPr>
          <p:nvPr/>
        </p:nvCxnSpPr>
        <p:spPr bwMode="auto">
          <a:xfrm>
            <a:off x="881744" y="720725"/>
            <a:ext cx="8262256" cy="0"/>
          </a:xfrm>
          <a:prstGeom prst="straightConnector1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32" name="Picture 30" descr="ТПУ_Презентация_квадраты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08511"/>
            <a:ext cx="2520950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2862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5" r:id="rId4"/>
    <p:sldLayoutId id="2147483666" r:id="rId5"/>
    <p:sldLayoutId id="2147483668" r:id="rId6"/>
    <p:sldLayoutId id="2147483669" r:id="rId7"/>
    <p:sldLayoutId id="2147483663" r:id="rId8"/>
  </p:sldLayoutIdLst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600" kern="1200">
          <a:solidFill>
            <a:schemeClr val="accent6">
              <a:lumMod val="75000"/>
            </a:schemeClr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2780928"/>
            <a:ext cx="9144000" cy="1854811"/>
          </a:xfrm>
        </p:spPr>
        <p:txBody>
          <a:bodyPr/>
          <a:lstStyle/>
          <a:p>
            <a:pPr algn="ctr"/>
            <a:r>
              <a:rPr lang="ru-RU" sz="2600" dirty="0"/>
              <a:t>Разработка плагина для среды AutoCAD, позволяющего учитывать особенности взаимодействия используемых элементов технического обеспечения автоматизированной системы противопожарной защиты (АСПЗ)</a:t>
            </a:r>
            <a:endParaRPr lang="en-GB" sz="26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77AE6DD-BEF8-440B-B802-9D39755CA4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947" y="780263"/>
            <a:ext cx="4560005" cy="4592953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529357-DF90-3F3C-3A9F-844176B97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Тестирование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5EDF0F9-DAA2-B91A-08C2-061BFF1CD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CB57E28-6D53-7931-178E-889160829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1C84C-5AC4-4756-9651-140B2E95B4E5}" type="slidenum">
              <a:rPr lang="ru-RU" smtClean="0"/>
              <a:pPr/>
              <a:t>10</a:t>
            </a:fld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7CFF40B7-F0F2-BF54-6503-9D3B52BC2776}"/>
              </a:ext>
            </a:extLst>
          </p:cNvPr>
          <p:cNvSpPr/>
          <p:nvPr/>
        </p:nvSpPr>
        <p:spPr>
          <a:xfrm>
            <a:off x="97973" y="5333959"/>
            <a:ext cx="4596745" cy="59203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Спроектированная АСПЗ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382D0073-C5C2-B399-890F-59B11830B8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6016" y="779857"/>
            <a:ext cx="4304050" cy="4978659"/>
          </a:xfrm>
          <a:prstGeom prst="rect">
            <a:avLst/>
          </a:prstGeom>
        </p:spPr>
      </p:pic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CCBBE5B5-FBF1-3C8B-01A8-6CE1701C2044}"/>
              </a:ext>
            </a:extLst>
          </p:cNvPr>
          <p:cNvSpPr/>
          <p:nvPr/>
        </p:nvSpPr>
        <p:spPr>
          <a:xfrm>
            <a:off x="4716016" y="5333958"/>
            <a:ext cx="4304050" cy="59203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Результат работы плагина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955ADBE7-D57A-BB34-7882-FF11B4492653}"/>
              </a:ext>
            </a:extLst>
          </p:cNvPr>
          <p:cNvSpPr/>
          <p:nvPr/>
        </p:nvSpPr>
        <p:spPr>
          <a:xfrm>
            <a:off x="1835696" y="1556792"/>
            <a:ext cx="432048" cy="36004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CC38BD6C-EEC9-B312-61CE-63965A7FCF94}"/>
              </a:ext>
            </a:extLst>
          </p:cNvPr>
          <p:cNvSpPr/>
          <p:nvPr/>
        </p:nvSpPr>
        <p:spPr>
          <a:xfrm>
            <a:off x="1835696" y="2716699"/>
            <a:ext cx="432048" cy="36004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1140279E-C087-0C28-B46D-F83D526AC8C0}"/>
              </a:ext>
            </a:extLst>
          </p:cNvPr>
          <p:cNvSpPr/>
          <p:nvPr/>
        </p:nvSpPr>
        <p:spPr>
          <a:xfrm>
            <a:off x="3051300" y="2805880"/>
            <a:ext cx="432048" cy="36004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FEF7D92F-0ACC-C2A6-FC74-5562240C578D}"/>
              </a:ext>
            </a:extLst>
          </p:cNvPr>
          <p:cNvSpPr/>
          <p:nvPr/>
        </p:nvSpPr>
        <p:spPr>
          <a:xfrm>
            <a:off x="4763050" y="3789041"/>
            <a:ext cx="2417034" cy="592038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CA725209-02C3-7C62-7886-709D100E87A1}"/>
              </a:ext>
            </a:extLst>
          </p:cNvPr>
          <p:cNvSpPr/>
          <p:nvPr/>
        </p:nvSpPr>
        <p:spPr>
          <a:xfrm>
            <a:off x="4763050" y="4574441"/>
            <a:ext cx="2417034" cy="206735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899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529357-DF90-3F3C-3A9F-844176B97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Тестирование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5EDF0F9-DAA2-B91A-08C2-061BFF1CD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CB57E28-6D53-7931-178E-889160829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1C84C-5AC4-4756-9651-140B2E95B4E5}" type="slidenum">
              <a:rPr lang="ru-RU" smtClean="0"/>
              <a:pPr/>
              <a:t>11</a:t>
            </a:fld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6D970D5-09C2-77AB-881C-EE822E5BE5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070" y="1007840"/>
            <a:ext cx="4542103" cy="4483453"/>
          </a:xfrm>
          <a:prstGeom prst="rect">
            <a:avLst/>
          </a:prstGeom>
        </p:spPr>
      </p:pic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7CFF40B7-F0F2-BF54-6503-9D3B52BC2776}"/>
              </a:ext>
            </a:extLst>
          </p:cNvPr>
          <p:cNvSpPr/>
          <p:nvPr/>
        </p:nvSpPr>
        <p:spPr>
          <a:xfrm>
            <a:off x="182926" y="5596344"/>
            <a:ext cx="4542103" cy="59203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Спроектированная АСПЗ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2645058-CC8A-CE3F-B414-736E8D095A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7643" y="759539"/>
            <a:ext cx="4213287" cy="4836805"/>
          </a:xfrm>
          <a:prstGeom prst="rect">
            <a:avLst/>
          </a:prstGeom>
        </p:spPr>
      </p:pic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CCBBE5B5-FBF1-3C8B-01A8-6CE1701C2044}"/>
              </a:ext>
            </a:extLst>
          </p:cNvPr>
          <p:cNvSpPr/>
          <p:nvPr/>
        </p:nvSpPr>
        <p:spPr>
          <a:xfrm>
            <a:off x="4754110" y="5596344"/>
            <a:ext cx="4224611" cy="59203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Результат работы плагина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1C612653-79EC-CA2C-3938-E644A7EE6C50}"/>
              </a:ext>
            </a:extLst>
          </p:cNvPr>
          <p:cNvSpPr/>
          <p:nvPr/>
        </p:nvSpPr>
        <p:spPr>
          <a:xfrm>
            <a:off x="4763050" y="4005064"/>
            <a:ext cx="2417034" cy="57606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3EF83B73-C850-DF2D-5DA2-9FB8AE46D4DA}"/>
              </a:ext>
            </a:extLst>
          </p:cNvPr>
          <p:cNvSpPr/>
          <p:nvPr/>
        </p:nvSpPr>
        <p:spPr>
          <a:xfrm>
            <a:off x="1907704" y="1819061"/>
            <a:ext cx="432048" cy="36004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8CF1A351-19E4-392E-22AB-13B5033D764D}"/>
              </a:ext>
            </a:extLst>
          </p:cNvPr>
          <p:cNvSpPr/>
          <p:nvPr/>
        </p:nvSpPr>
        <p:spPr>
          <a:xfrm>
            <a:off x="1907704" y="2978968"/>
            <a:ext cx="432048" cy="36004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7550662E-2781-1392-8289-833E592AA28C}"/>
              </a:ext>
            </a:extLst>
          </p:cNvPr>
          <p:cNvSpPr/>
          <p:nvPr/>
        </p:nvSpPr>
        <p:spPr>
          <a:xfrm>
            <a:off x="3123308" y="3068149"/>
            <a:ext cx="432048" cy="36004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A2538884-9D9C-3626-867C-D85A57F1F0BD}"/>
              </a:ext>
            </a:extLst>
          </p:cNvPr>
          <p:cNvSpPr/>
          <p:nvPr/>
        </p:nvSpPr>
        <p:spPr>
          <a:xfrm>
            <a:off x="4757643" y="4774502"/>
            <a:ext cx="3702789" cy="380626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6CBF5F4E-A26F-6CFF-9D2D-48F8CD969A69}"/>
              </a:ext>
            </a:extLst>
          </p:cNvPr>
          <p:cNvSpPr/>
          <p:nvPr/>
        </p:nvSpPr>
        <p:spPr>
          <a:xfrm>
            <a:off x="1320698" y="1956487"/>
            <a:ext cx="432048" cy="134971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0210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529357-DF90-3F3C-3A9F-844176B97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Тестирование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5EDF0F9-DAA2-B91A-08C2-061BFF1CD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CB57E28-6D53-7931-178E-889160829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1C84C-5AC4-4756-9651-140B2E95B4E5}" type="slidenum">
              <a:rPr lang="ru-RU" smtClean="0"/>
              <a:pPr/>
              <a:t>12</a:t>
            </a:fld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278068A-FEA0-DB5B-1FDD-448F92D082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4802" y="780834"/>
            <a:ext cx="4285264" cy="4929285"/>
          </a:xfrm>
          <a:prstGeom prst="rect">
            <a:avLst/>
          </a:prstGeom>
        </p:spPr>
      </p:pic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CCBBE5B5-FBF1-3C8B-01A8-6CE1701C2044}"/>
              </a:ext>
            </a:extLst>
          </p:cNvPr>
          <p:cNvSpPr/>
          <p:nvPr/>
        </p:nvSpPr>
        <p:spPr>
          <a:xfrm>
            <a:off x="4716016" y="5602319"/>
            <a:ext cx="4304050" cy="59203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Результат работы плагина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CB0866B-C9F2-3B61-46CE-99EF0929D8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958" y="811295"/>
            <a:ext cx="4569760" cy="5012676"/>
          </a:xfrm>
          <a:prstGeom prst="rect">
            <a:avLst/>
          </a:prstGeom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90C93B0E-8501-D33A-326D-314E43173936}"/>
              </a:ext>
            </a:extLst>
          </p:cNvPr>
          <p:cNvSpPr/>
          <p:nvPr/>
        </p:nvSpPr>
        <p:spPr>
          <a:xfrm>
            <a:off x="108622" y="5590721"/>
            <a:ext cx="4596745" cy="59203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Спроектированная АСПЗ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A5F275B9-9511-6CBF-7DA1-3FB444493288}"/>
              </a:ext>
            </a:extLst>
          </p:cNvPr>
          <p:cNvSpPr/>
          <p:nvPr/>
        </p:nvSpPr>
        <p:spPr>
          <a:xfrm>
            <a:off x="4788024" y="4268815"/>
            <a:ext cx="3600400" cy="792088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04C5CD4C-C56C-7186-2509-AF8D928BD250}"/>
              </a:ext>
            </a:extLst>
          </p:cNvPr>
          <p:cNvSpPr/>
          <p:nvPr/>
        </p:nvSpPr>
        <p:spPr>
          <a:xfrm>
            <a:off x="4795124" y="1771270"/>
            <a:ext cx="1001012" cy="28957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E28A7915-70BF-389F-0099-7EFE11F02548}"/>
              </a:ext>
            </a:extLst>
          </p:cNvPr>
          <p:cNvSpPr/>
          <p:nvPr/>
        </p:nvSpPr>
        <p:spPr>
          <a:xfrm>
            <a:off x="1691680" y="1591250"/>
            <a:ext cx="432048" cy="36004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2378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9F2CEB-0EDB-4081-BA41-154DCFBC1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Результаты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EB2ADBA-32FE-4610-8008-D088B3C91D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202" y="880727"/>
            <a:ext cx="7886700" cy="4639336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00000"/>
              </a:lnSpc>
            </a:pPr>
            <a:r>
              <a:rPr lang="ru-RU" b="1" dirty="0">
                <a:solidFill>
                  <a:schemeClr val="accent6">
                    <a:lumMod val="75000"/>
                  </a:schemeClr>
                </a:solidFill>
              </a:rPr>
              <a:t>изучены особенности создания плагинов для среды AutoCAD</a:t>
            </a:r>
          </a:p>
          <a:p>
            <a:pPr algn="just">
              <a:lnSpc>
                <a:spcPct val="100000"/>
              </a:lnSpc>
              <a:buFontTx/>
              <a:buChar char="-"/>
            </a:pPr>
            <a:r>
              <a:rPr lang="ru-RU" dirty="0"/>
              <a:t>создан плагин, вызывающийся в среде </a:t>
            </a:r>
            <a:r>
              <a:rPr lang="en-US" dirty="0"/>
              <a:t>AutoCAD</a:t>
            </a:r>
            <a:r>
              <a:rPr lang="ru-RU" dirty="0"/>
              <a:t> с помощью команды </a:t>
            </a:r>
            <a:r>
              <a:rPr lang="en-US" dirty="0" err="1"/>
              <a:t>ScanPj</a:t>
            </a:r>
            <a:r>
              <a:rPr lang="en-US" dirty="0"/>
              <a:t> </a:t>
            </a:r>
            <a:endParaRPr lang="ru-RU" dirty="0"/>
          </a:p>
          <a:p>
            <a:pPr algn="just">
              <a:lnSpc>
                <a:spcPct val="100000"/>
              </a:lnSpc>
            </a:pPr>
            <a:r>
              <a:rPr lang="ru-RU" b="1" dirty="0">
                <a:solidFill>
                  <a:schemeClr val="accent6">
                    <a:lumMod val="75000"/>
                  </a:schemeClr>
                </a:solidFill>
              </a:rPr>
              <a:t>изучены особенности взаимодействия используемых элементов технического обеспечения АСПЗ</a:t>
            </a:r>
          </a:p>
          <a:p>
            <a:pPr algn="just">
              <a:lnSpc>
                <a:spcPct val="100000"/>
              </a:lnSpc>
              <a:buFontTx/>
              <a:buChar char="-"/>
            </a:pPr>
            <a:r>
              <a:rPr lang="ru-RU" dirty="0"/>
              <a:t>плагин определяет комплектацию АСПЗ и принадлежность датчиков к зонам</a:t>
            </a:r>
          </a:p>
          <a:p>
            <a:pPr algn="just">
              <a:lnSpc>
                <a:spcPct val="100000"/>
              </a:lnSpc>
            </a:pPr>
            <a:r>
              <a:rPr lang="ru-RU" b="1" dirty="0">
                <a:solidFill>
                  <a:schemeClr val="accent6">
                    <a:lumMod val="75000"/>
                  </a:schemeClr>
                </a:solidFill>
              </a:rPr>
              <a:t>осуществлена программная реализацию оповещения проектировщика о нарушении накладываемых технических ограничений на разрабатываемую АСПЗ</a:t>
            </a:r>
          </a:p>
          <a:p>
            <a:pPr marL="342900" indent="-342900" algn="just">
              <a:buFontTx/>
              <a:buChar char="-"/>
            </a:pPr>
            <a:r>
              <a:rPr lang="ru-RU" dirty="0"/>
              <a:t>с</a:t>
            </a:r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читывание необходимых данных производится с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.dwg </a:t>
            </a:r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файла</a:t>
            </a:r>
          </a:p>
          <a:p>
            <a:pPr marL="342900" indent="-342900" algn="just">
              <a:buFontTx/>
              <a:buChar char="-"/>
            </a:pPr>
            <a:r>
              <a:rPr lang="ru-RU" dirty="0"/>
              <a:t>р</a:t>
            </a:r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езультат работы представлен в виде появляющегося консольного окна</a:t>
            </a:r>
          </a:p>
          <a:p>
            <a:pPr marL="0" indent="0" algn="just">
              <a:buNone/>
            </a:pPr>
            <a:endParaRPr lang="en-US" dirty="0">
              <a:solidFill>
                <a:schemeClr val="tx1"/>
              </a:solidFill>
            </a:endParaRPr>
          </a:p>
          <a:p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DE6F683-A29C-4634-9266-A11C07172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371FE41-EA03-4DF9-9F7A-CBD3322DB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1C84C-5AC4-4756-9651-140B2E95B4E5}" type="slidenum">
              <a:rPr lang="ru-RU" smtClean="0"/>
              <a:pPr/>
              <a:t>13</a:t>
            </a:fld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A11A1A-0AA7-44F5-B925-9CD8520B8DFE}"/>
              </a:ext>
            </a:extLst>
          </p:cNvPr>
          <p:cNvSpPr txBox="1"/>
          <p:nvPr/>
        </p:nvSpPr>
        <p:spPr>
          <a:xfrm>
            <a:off x="946268" y="5554987"/>
            <a:ext cx="7560840" cy="70788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ru-RU" sz="20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Разработанный плагин соответствует предъявленным требованиям</a:t>
            </a:r>
          </a:p>
        </p:txBody>
      </p:sp>
    </p:spTree>
    <p:extLst>
      <p:ext uri="{BB962C8B-B14F-4D97-AF65-F5344CB8AC3E}">
        <p14:creationId xmlns:p14="http://schemas.microsoft.com/office/powerpoint/2010/main" val="1049949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D01803-F6A1-4CF1-91EF-864469E3E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Постановка задачи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E878228-169D-4C50-9EB4-5BD69A190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AB31F55-FF4B-49DC-8193-8BFA45185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1C84C-5AC4-4756-9651-140B2E95B4E5}" type="slidenum">
              <a:rPr lang="ru-RU" smtClean="0"/>
              <a:pPr/>
              <a:t>2</a:t>
            </a:fld>
            <a:endParaRPr lang="ru-RU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64C7C540-F24E-445A-908B-093F1EA61FDC}"/>
              </a:ext>
            </a:extLst>
          </p:cNvPr>
          <p:cNvSpPr/>
          <p:nvPr/>
        </p:nvSpPr>
        <p:spPr>
          <a:xfrm>
            <a:off x="215516" y="908720"/>
            <a:ext cx="8712968" cy="532859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4553AD6E-D2F2-469D-A695-32388A4C6C66}"/>
              </a:ext>
            </a:extLst>
          </p:cNvPr>
          <p:cNvSpPr/>
          <p:nvPr/>
        </p:nvSpPr>
        <p:spPr>
          <a:xfrm>
            <a:off x="323528" y="1321984"/>
            <a:ext cx="8496944" cy="491182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11147356-E697-4365-AEA2-1D2BF7EA1D56}"/>
              </a:ext>
            </a:extLst>
          </p:cNvPr>
          <p:cNvSpPr/>
          <p:nvPr/>
        </p:nvSpPr>
        <p:spPr>
          <a:xfrm>
            <a:off x="417962" y="1724629"/>
            <a:ext cx="8308076" cy="4397854"/>
          </a:xfrm>
          <a:prstGeom prst="rect">
            <a:avLst/>
          </a:prstGeom>
          <a:solidFill>
            <a:schemeClr val="bg2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E9742642-3150-4D55-B70B-C3F2BBE87899}"/>
              </a:ext>
            </a:extLst>
          </p:cNvPr>
          <p:cNvSpPr/>
          <p:nvPr/>
        </p:nvSpPr>
        <p:spPr>
          <a:xfrm>
            <a:off x="519950" y="2492896"/>
            <a:ext cx="1906187" cy="35530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C3BC4FA6-AAB7-4C6B-A14A-023DA56070B4}"/>
              </a:ext>
            </a:extLst>
          </p:cNvPr>
          <p:cNvSpPr/>
          <p:nvPr/>
        </p:nvSpPr>
        <p:spPr>
          <a:xfrm>
            <a:off x="2528007" y="2485888"/>
            <a:ext cx="4124271" cy="35530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623C15BD-0C31-4E35-92D2-A130F7A2FCC0}"/>
              </a:ext>
            </a:extLst>
          </p:cNvPr>
          <p:cNvSpPr/>
          <p:nvPr/>
        </p:nvSpPr>
        <p:spPr>
          <a:xfrm>
            <a:off x="6724404" y="2492895"/>
            <a:ext cx="1885591" cy="35530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Нижний колонтитул 3">
            <a:extLst>
              <a:ext uri="{FF2B5EF4-FFF2-40B4-BE49-F238E27FC236}">
                <a16:creationId xmlns:a16="http://schemas.microsoft.com/office/drawing/2014/main" id="{6B61FE8A-FCCE-4B3F-AB8C-E793445FB6DD}"/>
              </a:ext>
            </a:extLst>
          </p:cNvPr>
          <p:cNvSpPr txBox="1">
            <a:spLocks/>
          </p:cNvSpPr>
          <p:nvPr/>
        </p:nvSpPr>
        <p:spPr>
          <a:xfrm>
            <a:off x="215516" y="943645"/>
            <a:ext cx="8712968" cy="34387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Нижний колонтитул 3">
            <a:extLst>
              <a:ext uri="{FF2B5EF4-FFF2-40B4-BE49-F238E27FC236}">
                <a16:creationId xmlns:a16="http://schemas.microsoft.com/office/drawing/2014/main" id="{8424DF55-50B1-437D-8BE5-EDC822BA57F6}"/>
              </a:ext>
            </a:extLst>
          </p:cNvPr>
          <p:cNvSpPr txBox="1">
            <a:spLocks/>
          </p:cNvSpPr>
          <p:nvPr/>
        </p:nvSpPr>
        <p:spPr>
          <a:xfrm>
            <a:off x="417962" y="1372652"/>
            <a:ext cx="8308076" cy="3175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b="1" spc="-4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Г</a:t>
            </a:r>
            <a:r>
              <a:rPr lang="ru-RU" b="1" spc="-40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руппа разработки</a:t>
            </a:r>
            <a:endParaRPr lang="ru-RU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Нижний колонтитул 3">
            <a:extLst>
              <a:ext uri="{FF2B5EF4-FFF2-40B4-BE49-F238E27FC236}">
                <a16:creationId xmlns:a16="http://schemas.microsoft.com/office/drawing/2014/main" id="{70D8CF24-6969-4281-8EF0-C78DB9E7520C}"/>
              </a:ext>
            </a:extLst>
          </p:cNvPr>
          <p:cNvSpPr txBox="1">
            <a:spLocks/>
          </p:cNvSpPr>
          <p:nvPr/>
        </p:nvSpPr>
        <p:spPr>
          <a:xfrm>
            <a:off x="683568" y="1744158"/>
            <a:ext cx="7776864" cy="6421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Разработка автоматизированной системы противопожарной защиты (АСПЗ)</a:t>
            </a:r>
          </a:p>
        </p:txBody>
      </p:sp>
      <p:sp>
        <p:nvSpPr>
          <p:cNvPr id="18" name="Нижний колонтитул 3">
            <a:extLst>
              <a:ext uri="{FF2B5EF4-FFF2-40B4-BE49-F238E27FC236}">
                <a16:creationId xmlns:a16="http://schemas.microsoft.com/office/drawing/2014/main" id="{564E7EFB-4FB0-4F19-A195-2F66E069238F}"/>
              </a:ext>
            </a:extLst>
          </p:cNvPr>
          <p:cNvSpPr txBox="1">
            <a:spLocks/>
          </p:cNvSpPr>
          <p:nvPr/>
        </p:nvSpPr>
        <p:spPr>
          <a:xfrm>
            <a:off x="465792" y="2489392"/>
            <a:ext cx="1967781" cy="34454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Проектирование АСПЗ в 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AutoCAD</a:t>
            </a:r>
            <a:endParaRPr lang="ru-RU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Нижний колонтитул 3">
            <a:extLst>
              <a:ext uri="{FF2B5EF4-FFF2-40B4-BE49-F238E27FC236}">
                <a16:creationId xmlns:a16="http://schemas.microsoft.com/office/drawing/2014/main" id="{02238119-EF78-4B1A-AE46-9886CE495BBF}"/>
              </a:ext>
            </a:extLst>
          </p:cNvPr>
          <p:cNvSpPr txBox="1">
            <a:spLocks/>
          </p:cNvSpPr>
          <p:nvPr/>
        </p:nvSpPr>
        <p:spPr>
          <a:xfrm>
            <a:off x="2520571" y="2489392"/>
            <a:ext cx="4087790" cy="355656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Проверка спроектированной АСПЗ на соответствие СП 484.1311500.2020</a:t>
            </a:r>
          </a:p>
          <a:p>
            <a:pPr algn="ctr"/>
            <a:r>
              <a:rPr lang="ru-RU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 ГОСТ Р 53325-2012:</a:t>
            </a:r>
          </a:p>
          <a:p>
            <a:pPr marL="285750" indent="-285750" algn="just">
              <a:buFontTx/>
              <a:buChar char="-"/>
            </a:pPr>
            <a:r>
              <a:rPr lang="ru-RU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Наличие всех необходимых технических средств в пределах зоны пожаротушения для полной комплектации системы</a:t>
            </a:r>
          </a:p>
          <a:p>
            <a:pPr marL="285750" indent="-285750" algn="just">
              <a:buFontTx/>
              <a:buChar char="-"/>
            </a:pPr>
            <a:r>
              <a:rPr lang="ru-RU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Подсчет всех имеющихся устройств и исключение лишних</a:t>
            </a:r>
          </a:p>
          <a:p>
            <a:pPr marL="285750" indent="-285750" algn="just">
              <a:buFontTx/>
              <a:buChar char="-"/>
            </a:pPr>
            <a:r>
              <a:rPr lang="ru-RU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Потребляемая схемой мощность</a:t>
            </a:r>
          </a:p>
          <a:p>
            <a:pPr marL="285750" indent="-285750" algn="just">
              <a:buFontTx/>
              <a:buChar char="-"/>
            </a:pPr>
            <a:r>
              <a:rPr lang="ru-RU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Полученная общая стоимость датчиков, используемых при проектировании</a:t>
            </a:r>
          </a:p>
        </p:txBody>
      </p:sp>
      <p:sp>
        <p:nvSpPr>
          <p:cNvPr id="20" name="Нижний колонтитул 3">
            <a:extLst>
              <a:ext uri="{FF2B5EF4-FFF2-40B4-BE49-F238E27FC236}">
                <a16:creationId xmlns:a16="http://schemas.microsoft.com/office/drawing/2014/main" id="{4CCA4B4C-80F3-4C74-A749-C5CEA31D8513}"/>
              </a:ext>
            </a:extLst>
          </p:cNvPr>
          <p:cNvSpPr txBox="1">
            <a:spLocks/>
          </p:cNvSpPr>
          <p:nvPr/>
        </p:nvSpPr>
        <p:spPr>
          <a:xfrm>
            <a:off x="6731840" y="2492896"/>
            <a:ext cx="1863285" cy="34666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Проверка АСПЗ в тестовых условиях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83AEC12C-FBAF-1A6B-7738-8D47A22176BF}"/>
              </a:ext>
            </a:extLst>
          </p:cNvPr>
          <p:cNvSpPr/>
          <p:nvPr/>
        </p:nvSpPr>
        <p:spPr>
          <a:xfrm>
            <a:off x="2513135" y="2780928"/>
            <a:ext cx="4124271" cy="3024336"/>
          </a:xfrm>
          <a:prstGeom prst="rect">
            <a:avLst/>
          </a:prstGeom>
          <a:noFill/>
          <a:ln w="9525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 contourW="12700">
            <a:contourClr>
              <a:schemeClr val="accent6">
                <a:lumMod val="75000"/>
              </a:schemeClr>
            </a:contourClr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3535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01ACF0-7F47-4608-B77C-104F6DBCD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и задачи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3F7E6D9-91A6-4A40-9707-7A60419B6D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847" y="850810"/>
            <a:ext cx="8719636" cy="6007190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ru-RU" b="1" dirty="0">
                <a:solidFill>
                  <a:schemeClr val="accent6">
                    <a:lumMod val="75000"/>
                  </a:schemeClr>
                </a:solidFill>
              </a:rPr>
              <a:t>Цель: </a:t>
            </a:r>
            <a:r>
              <a:rPr lang="ru-RU" dirty="0">
                <a:solidFill>
                  <a:schemeClr val="tx1"/>
                </a:solidFill>
              </a:rPr>
              <a:t>уменьшение вероятности допущения ошибок проектировщиков автоматизированной системы противопожарной защиты (АСПЗ) за счет автоматизации проверки чертежей на этапе создания </a:t>
            </a:r>
            <a:r>
              <a:rPr lang="en-US" dirty="0">
                <a:solidFill>
                  <a:schemeClr val="tx1"/>
                </a:solidFill>
              </a:rPr>
              <a:t>.dwg </a:t>
            </a:r>
            <a:r>
              <a:rPr lang="ru-RU" dirty="0">
                <a:solidFill>
                  <a:schemeClr val="tx1"/>
                </a:solidFill>
              </a:rPr>
              <a:t>файла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buNone/>
            </a:pPr>
            <a:endParaRPr lang="ru-RU" dirty="0">
              <a:solidFill>
                <a:schemeClr val="tx1"/>
              </a:solidFill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  <a:buNone/>
            </a:pPr>
            <a:endParaRPr lang="ru-RU" dirty="0">
              <a:solidFill>
                <a:schemeClr val="tx1"/>
              </a:solidFill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  <a:buNone/>
            </a:pPr>
            <a:endParaRPr lang="ru-RU" dirty="0">
              <a:solidFill>
                <a:schemeClr val="tx1"/>
              </a:solidFill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  <a:buNone/>
            </a:pPr>
            <a:endParaRPr lang="ru-RU" dirty="0"/>
          </a:p>
          <a:p>
            <a:pPr algn="just">
              <a:lnSpc>
                <a:spcPct val="100000"/>
              </a:lnSpc>
              <a:spcBef>
                <a:spcPts val="0"/>
              </a:spcBef>
              <a:buNone/>
            </a:pPr>
            <a:endParaRPr lang="ru-RU" dirty="0"/>
          </a:p>
          <a:p>
            <a:pPr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ru-RU" b="1" dirty="0">
                <a:solidFill>
                  <a:schemeClr val="accent6">
                    <a:lumMod val="75000"/>
                  </a:schemeClr>
                </a:solidFill>
              </a:rPr>
              <a:t>Задачи: </a:t>
            </a:r>
          </a:p>
          <a:p>
            <a:pPr algn="just"/>
            <a:r>
              <a:rPr lang="ru-RU" dirty="0">
                <a:solidFill>
                  <a:schemeClr val="tx1"/>
                </a:solidFill>
              </a:rPr>
              <a:t>изучить особенности создания плагинов для среды AutoCAD</a:t>
            </a:r>
          </a:p>
          <a:p>
            <a:pPr algn="just"/>
            <a:r>
              <a:rPr lang="ru-RU" dirty="0">
                <a:solidFill>
                  <a:schemeClr val="tx1"/>
                </a:solidFill>
              </a:rPr>
              <a:t>изучить особенности взаимодействия используемых элементов технического обеспечения АСПЗ</a:t>
            </a:r>
          </a:p>
          <a:p>
            <a:pPr algn="just"/>
            <a:r>
              <a:rPr lang="ru-RU" dirty="0">
                <a:solidFill>
                  <a:schemeClr val="tx1"/>
                </a:solidFill>
              </a:rPr>
              <a:t>осуществить программную реализацию оповещения проектировщика о нарушении накладываемых технических ограничений на разрабатываемую АСПЗ на этапе создания .</a:t>
            </a:r>
            <a:r>
              <a:rPr lang="ru-RU" dirty="0" err="1">
                <a:solidFill>
                  <a:schemeClr val="tx1"/>
                </a:solidFill>
              </a:rPr>
              <a:t>dwg</a:t>
            </a:r>
            <a:r>
              <a:rPr lang="ru-RU" dirty="0">
                <a:solidFill>
                  <a:schemeClr val="tx1"/>
                </a:solidFill>
              </a:rPr>
              <a:t> файла посредством вызова соответствующей команды</a:t>
            </a:r>
          </a:p>
          <a:p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FDD2715-0510-4CBD-8AD4-A2694B588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FC27648-D747-4ABD-8FA7-F3FC8CD31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1C84C-5AC4-4756-9651-140B2E95B4E5}" type="slidenum">
              <a:rPr lang="ru-RU" smtClean="0"/>
              <a:pPr/>
              <a:t>3</a:t>
            </a:fld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C4E944-2A51-4297-805B-EA02689EF22A}"/>
              </a:ext>
            </a:extLst>
          </p:cNvPr>
          <p:cNvSpPr txBox="1"/>
          <p:nvPr/>
        </p:nvSpPr>
        <p:spPr>
          <a:xfrm>
            <a:off x="267855" y="2204864"/>
            <a:ext cx="8608290" cy="132343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ru-RU" sz="20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Требования к работе:</a:t>
            </a:r>
          </a:p>
          <a:p>
            <a:pPr marL="342900" indent="-342900" algn="just">
              <a:buFontTx/>
              <a:buChar char="-"/>
            </a:pPr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работа с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.dwg </a:t>
            </a:r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файлом</a:t>
            </a:r>
          </a:p>
          <a:p>
            <a:pPr marL="342900" indent="-342900" algn="just">
              <a:buFontTx/>
              <a:buChar char="-"/>
            </a:pPr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результат работы должен быть представлен в виде появляющегося консольного окна</a:t>
            </a:r>
          </a:p>
        </p:txBody>
      </p:sp>
    </p:spTree>
    <p:extLst>
      <p:ext uri="{BB962C8B-B14F-4D97-AF65-F5344CB8AC3E}">
        <p14:creationId xmlns:p14="http://schemas.microsoft.com/office/powerpoint/2010/main" val="3876805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B3CD13C3-E2D0-CA67-38CF-AF2F550042BF}"/>
              </a:ext>
            </a:extLst>
          </p:cNvPr>
          <p:cNvSpPr/>
          <p:nvPr/>
        </p:nvSpPr>
        <p:spPr>
          <a:xfrm>
            <a:off x="4932042" y="980728"/>
            <a:ext cx="3672408" cy="54006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83BBDEEE-FE8F-0F45-2337-CCE7C2F9A2F1}"/>
              </a:ext>
            </a:extLst>
          </p:cNvPr>
          <p:cNvSpPr/>
          <p:nvPr/>
        </p:nvSpPr>
        <p:spPr>
          <a:xfrm>
            <a:off x="5148064" y="2647018"/>
            <a:ext cx="3312368" cy="359029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52CD37-0D10-7640-E681-36364162B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решения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6907935-E3BE-7486-81A2-058B9EB84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631BE20-984B-B9CE-7DD4-3754D9AD2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1C84C-5AC4-4756-9651-140B2E95B4E5}" type="slidenum">
              <a:rPr lang="ru-RU" smtClean="0"/>
              <a:pPr/>
              <a:t>4</a:t>
            </a:fld>
            <a:endParaRPr lang="ru-RU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B6C82255-F3C9-7E89-845A-3C33CB94D051}"/>
              </a:ext>
            </a:extLst>
          </p:cNvPr>
          <p:cNvSpPr/>
          <p:nvPr/>
        </p:nvSpPr>
        <p:spPr>
          <a:xfrm>
            <a:off x="539552" y="980728"/>
            <a:ext cx="3672408" cy="54006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9B6FFF-BF16-A824-8DAE-120CEF6DDB25}"/>
              </a:ext>
            </a:extLst>
          </p:cNvPr>
          <p:cNvSpPr txBox="1"/>
          <p:nvPr/>
        </p:nvSpPr>
        <p:spPr>
          <a:xfrm>
            <a:off x="530547" y="1030702"/>
            <a:ext cx="36724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AutoCAD (.dwg)</a:t>
            </a:r>
            <a:endParaRPr lang="ru-RU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232867C-19A3-585B-1B74-EC93055FFF6C}"/>
              </a:ext>
            </a:extLst>
          </p:cNvPr>
          <p:cNvSpPr txBox="1"/>
          <p:nvPr/>
        </p:nvSpPr>
        <p:spPr>
          <a:xfrm>
            <a:off x="4923037" y="1040017"/>
            <a:ext cx="36724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Visual Studio</a:t>
            </a:r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(.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dll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ru-RU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B2543973-C0C9-62C1-3ECB-37303625DC62}"/>
              </a:ext>
            </a:extLst>
          </p:cNvPr>
          <p:cNvSpPr/>
          <p:nvPr/>
        </p:nvSpPr>
        <p:spPr>
          <a:xfrm>
            <a:off x="5148062" y="1497222"/>
            <a:ext cx="3312368" cy="92332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E4243DB-1AF1-0077-0CFE-51E0AE777C08}"/>
              </a:ext>
            </a:extLst>
          </p:cNvPr>
          <p:cNvSpPr txBox="1"/>
          <p:nvPr/>
        </p:nvSpPr>
        <p:spPr>
          <a:xfrm>
            <a:off x="5148062" y="1463685"/>
            <a:ext cx="3312368" cy="923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Б</a:t>
            </a:r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анк датчиков, используемых при проектировании АСПЗ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21C5BA0-658A-3C80-1051-4131C14D0DF2}"/>
              </a:ext>
            </a:extLst>
          </p:cNvPr>
          <p:cNvSpPr txBox="1"/>
          <p:nvPr/>
        </p:nvSpPr>
        <p:spPr>
          <a:xfrm>
            <a:off x="5148062" y="2740433"/>
            <a:ext cx="331236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Функция, вызываемая при выполнении в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AutoCAD</a:t>
            </a:r>
            <a:endParaRPr lang="ru-RU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пользовательской команды</a:t>
            </a:r>
          </a:p>
          <a:p>
            <a:pPr algn="ctr"/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«</a:t>
            </a:r>
            <a:r>
              <a:rPr lang="en-US" b="1" u="sng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ScanPj</a:t>
            </a:r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»</a:t>
            </a:r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FA02E657-D111-B16E-4AF6-75DE61E810EC}"/>
              </a:ext>
            </a:extLst>
          </p:cNvPr>
          <p:cNvSpPr/>
          <p:nvPr/>
        </p:nvSpPr>
        <p:spPr>
          <a:xfrm>
            <a:off x="5291799" y="4053302"/>
            <a:ext cx="3024336" cy="7125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F1940D6-152C-93E7-D867-BFCA32D882A6}"/>
              </a:ext>
            </a:extLst>
          </p:cNvPr>
          <p:cNvSpPr txBox="1"/>
          <p:nvPr/>
        </p:nvSpPr>
        <p:spPr>
          <a:xfrm>
            <a:off x="5273796" y="4062952"/>
            <a:ext cx="3006333" cy="6485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Открытые </a:t>
            </a:r>
            <a:r>
              <a:rPr lang="ru-RU" b="1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таблицы блоков</a:t>
            </a:r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D43FA415-CE08-4782-8C84-CD67F8AD88C8}"/>
              </a:ext>
            </a:extLst>
          </p:cNvPr>
          <p:cNvSpPr/>
          <p:nvPr/>
        </p:nvSpPr>
        <p:spPr>
          <a:xfrm>
            <a:off x="719570" y="1492867"/>
            <a:ext cx="3312368" cy="474444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92F69E3-0FDE-88BB-9F17-E1AC2C44A138}"/>
              </a:ext>
            </a:extLst>
          </p:cNvPr>
          <p:cNvSpPr txBox="1"/>
          <p:nvPr/>
        </p:nvSpPr>
        <p:spPr>
          <a:xfrm>
            <a:off x="719570" y="1463685"/>
            <a:ext cx="33123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Чертеж шахты/помещения</a:t>
            </a:r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48FE63A5-8270-C247-E2B3-D38DB0F7C5C9}"/>
              </a:ext>
            </a:extLst>
          </p:cNvPr>
          <p:cNvSpPr/>
          <p:nvPr/>
        </p:nvSpPr>
        <p:spPr>
          <a:xfrm>
            <a:off x="863586" y="1862200"/>
            <a:ext cx="3024336" cy="20721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A9A1265-9EE5-29AD-621A-B22F08235AF2}"/>
              </a:ext>
            </a:extLst>
          </p:cNvPr>
          <p:cNvSpPr txBox="1"/>
          <p:nvPr/>
        </p:nvSpPr>
        <p:spPr>
          <a:xfrm>
            <a:off x="863586" y="1908354"/>
            <a:ext cx="30243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Расстановка датчиков (блоков)</a:t>
            </a:r>
          </a:p>
        </p:txBody>
      </p: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2BAC489F-22A7-D4DB-55E6-30F2E522899E}"/>
              </a:ext>
            </a:extLst>
          </p:cNvPr>
          <p:cNvSpPr/>
          <p:nvPr/>
        </p:nvSpPr>
        <p:spPr>
          <a:xfrm>
            <a:off x="1043608" y="2583866"/>
            <a:ext cx="2664296" cy="12003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8F8C8CC-78F4-6420-6A71-120E8A223414}"/>
              </a:ext>
            </a:extLst>
          </p:cNvPr>
          <p:cNvSpPr txBox="1"/>
          <p:nvPr/>
        </p:nvSpPr>
        <p:spPr>
          <a:xfrm>
            <a:off x="1043609" y="2583866"/>
            <a:ext cx="2664296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Автоматическое помещение всех добавленных блоков в </a:t>
            </a:r>
            <a:r>
              <a:rPr lang="ru-RU" b="1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таблицу блоков </a:t>
            </a:r>
          </a:p>
        </p:txBody>
      </p: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FDF55678-4075-AC72-0F14-D6BB1A6BB8F1}"/>
              </a:ext>
            </a:extLst>
          </p:cNvPr>
          <p:cNvSpPr/>
          <p:nvPr/>
        </p:nvSpPr>
        <p:spPr>
          <a:xfrm>
            <a:off x="863586" y="4079122"/>
            <a:ext cx="3024336" cy="63240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6136FC0-16E6-64E2-72A7-AD58F40EBA5F}"/>
              </a:ext>
            </a:extLst>
          </p:cNvPr>
          <p:cNvSpPr txBox="1"/>
          <p:nvPr/>
        </p:nvSpPr>
        <p:spPr>
          <a:xfrm>
            <a:off x="854583" y="4187541"/>
            <a:ext cx="30243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Загрузка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dll</a:t>
            </a:r>
            <a:endParaRPr lang="ru-RU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id="{FB117E7C-AE7A-0973-4825-FCC2EC01F1B4}"/>
              </a:ext>
            </a:extLst>
          </p:cNvPr>
          <p:cNvSpPr/>
          <p:nvPr/>
        </p:nvSpPr>
        <p:spPr>
          <a:xfrm>
            <a:off x="863586" y="4887882"/>
            <a:ext cx="3024336" cy="8727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BB14333-041A-210D-8652-358980B9256A}"/>
              </a:ext>
            </a:extLst>
          </p:cNvPr>
          <p:cNvSpPr txBox="1"/>
          <p:nvPr/>
        </p:nvSpPr>
        <p:spPr>
          <a:xfrm>
            <a:off x="854583" y="4996301"/>
            <a:ext cx="30243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Вызов в командной строке команды </a:t>
            </a:r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«</a:t>
            </a:r>
            <a:r>
              <a:rPr lang="en-US" b="1" u="sng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ScanPj</a:t>
            </a:r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»</a:t>
            </a:r>
          </a:p>
        </p:txBody>
      </p:sp>
      <p:cxnSp>
        <p:nvCxnSpPr>
          <p:cNvPr id="37" name="Соединитель: уступ 36">
            <a:extLst>
              <a:ext uri="{FF2B5EF4-FFF2-40B4-BE49-F238E27FC236}">
                <a16:creationId xmlns:a16="http://schemas.microsoft.com/office/drawing/2014/main" id="{8D8EDF0D-1DF3-B723-9985-ADD97B407788}"/>
              </a:ext>
            </a:extLst>
          </p:cNvPr>
          <p:cNvCxnSpPr>
            <a:stCxn id="34" idx="2"/>
            <a:endCxn id="13" idx="0"/>
          </p:cNvCxnSpPr>
          <p:nvPr/>
        </p:nvCxnSpPr>
        <p:spPr>
          <a:xfrm rot="5400000" flipH="1" flipV="1">
            <a:off x="3033183" y="1989589"/>
            <a:ext cx="3113636" cy="4428494"/>
          </a:xfrm>
          <a:prstGeom prst="bentConnector5">
            <a:avLst>
              <a:gd name="adj1" fmla="val -7342"/>
              <a:gd name="adj2" fmla="val 48374"/>
              <a:gd name="adj3" fmla="val 103831"/>
            </a:avLst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ED51E9A2-8BB9-AF82-2430-F3A4B7337CA1}"/>
              </a:ext>
            </a:extLst>
          </p:cNvPr>
          <p:cNvSpPr/>
          <p:nvPr/>
        </p:nvSpPr>
        <p:spPr>
          <a:xfrm>
            <a:off x="5291799" y="4919386"/>
            <a:ext cx="3024337" cy="12003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B4243A2-FC4B-09B9-FF70-C801C22D1759}"/>
              </a:ext>
            </a:extLst>
          </p:cNvPr>
          <p:cNvSpPr txBox="1"/>
          <p:nvPr/>
        </p:nvSpPr>
        <p:spPr>
          <a:xfrm>
            <a:off x="5291799" y="4926131"/>
            <a:ext cx="300633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Перебор объектов таблицы и поиск совпадений с банком датчиков</a:t>
            </a:r>
          </a:p>
        </p:txBody>
      </p: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062ECF30-1EBC-8A27-623E-997FFEF95F00}"/>
              </a:ext>
            </a:extLst>
          </p:cNvPr>
          <p:cNvCxnSpPr>
            <a:stCxn id="26" idx="2"/>
            <a:endCxn id="32" idx="0"/>
          </p:cNvCxnSpPr>
          <p:nvPr/>
        </p:nvCxnSpPr>
        <p:spPr>
          <a:xfrm>
            <a:off x="2375754" y="3934318"/>
            <a:ext cx="0" cy="144804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>
            <a:extLst>
              <a:ext uri="{FF2B5EF4-FFF2-40B4-BE49-F238E27FC236}">
                <a16:creationId xmlns:a16="http://schemas.microsoft.com/office/drawing/2014/main" id="{94E3E8FB-821E-EDE0-25B7-523560D307B2}"/>
              </a:ext>
            </a:extLst>
          </p:cNvPr>
          <p:cNvCxnSpPr>
            <a:stCxn id="32" idx="2"/>
            <a:endCxn id="34" idx="0"/>
          </p:cNvCxnSpPr>
          <p:nvPr/>
        </p:nvCxnSpPr>
        <p:spPr>
          <a:xfrm flipH="1">
            <a:off x="2366751" y="4711528"/>
            <a:ext cx="9003" cy="176354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35">
            <a:extLst>
              <a:ext uri="{FF2B5EF4-FFF2-40B4-BE49-F238E27FC236}">
                <a16:creationId xmlns:a16="http://schemas.microsoft.com/office/drawing/2014/main" id="{986BB71D-9B4F-A9D5-03B0-1B6D96972F52}"/>
              </a:ext>
            </a:extLst>
          </p:cNvPr>
          <p:cNvCxnSpPr>
            <a:stCxn id="18" idx="2"/>
            <a:endCxn id="21" idx="0"/>
          </p:cNvCxnSpPr>
          <p:nvPr/>
        </p:nvCxnSpPr>
        <p:spPr>
          <a:xfrm flipH="1">
            <a:off x="6794965" y="4765863"/>
            <a:ext cx="9002" cy="153523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7182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146905C4-7E8D-ADB0-CD2E-A1DD87DA93A3}"/>
              </a:ext>
            </a:extLst>
          </p:cNvPr>
          <p:cNvSpPr/>
          <p:nvPr/>
        </p:nvSpPr>
        <p:spPr>
          <a:xfrm>
            <a:off x="49696" y="720725"/>
            <a:ext cx="5386400" cy="5773005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9A41C7-F0F7-4EAB-83C4-A49FDE96A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блоков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6425230-21F6-4852-98E4-62124C323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9C6BC1D-ECD1-4295-9C8B-9DCB026B6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1C84C-5AC4-4756-9651-140B2E95B4E5}" type="slidenum">
              <a:rPr lang="ru-RU" smtClean="0"/>
              <a:pPr/>
              <a:t>5</a:t>
            </a:fld>
            <a:endParaRPr lang="ru-RU"/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6F03FCBA-EE4D-D4D6-274C-3A3E538BD06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8538"/>
          <a:stretch/>
        </p:blipFill>
        <p:spPr>
          <a:xfrm>
            <a:off x="1919376" y="814815"/>
            <a:ext cx="3425091" cy="1299800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D4A0357A-864A-C42A-CABE-226E8C66AB1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1159" t="27822" r="6906" b="4994"/>
          <a:stretch/>
        </p:blipFill>
        <p:spPr>
          <a:xfrm>
            <a:off x="1903984" y="2208705"/>
            <a:ext cx="3458299" cy="2610036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E458EDFE-9177-AAA5-7810-54848798A68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0175" t="24288" r="7627" b="51093"/>
          <a:stretch/>
        </p:blipFill>
        <p:spPr>
          <a:xfrm>
            <a:off x="1903984" y="4893874"/>
            <a:ext cx="3458299" cy="1487454"/>
          </a:xfrm>
          <a:prstGeom prst="rect">
            <a:avLst/>
          </a:prstGeom>
        </p:spPr>
      </p:pic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F2B9A699-4D09-7504-E2E9-0E50656578C1}"/>
              </a:ext>
            </a:extLst>
          </p:cNvPr>
          <p:cNvSpPr/>
          <p:nvPr/>
        </p:nvSpPr>
        <p:spPr>
          <a:xfrm>
            <a:off x="150469" y="814815"/>
            <a:ext cx="1696899" cy="1299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Открытие настроек определения блока</a:t>
            </a:r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A9DE4CC3-A2DC-A90F-1D11-ACF7F27749F0}"/>
              </a:ext>
            </a:extLst>
          </p:cNvPr>
          <p:cNvSpPr/>
          <p:nvPr/>
        </p:nvSpPr>
        <p:spPr>
          <a:xfrm>
            <a:off x="145428" y="2216333"/>
            <a:ext cx="1690268" cy="143662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Выбор элементов и определение блока</a:t>
            </a: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8C499E84-9671-9681-C2F5-340B369466D7}"/>
              </a:ext>
            </a:extLst>
          </p:cNvPr>
          <p:cNvSpPr/>
          <p:nvPr/>
        </p:nvSpPr>
        <p:spPr>
          <a:xfrm>
            <a:off x="139452" y="4893874"/>
            <a:ext cx="1690268" cy="102630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Определение атрибутов блока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6247ACE-5185-F558-D7CC-3B36A39EB37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3348"/>
          <a:stretch/>
        </p:blipFill>
        <p:spPr>
          <a:xfrm>
            <a:off x="6652998" y="792592"/>
            <a:ext cx="2056284" cy="5091723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383656AE-36D4-82D7-4B2E-76D2565FA128}"/>
              </a:ext>
            </a:extLst>
          </p:cNvPr>
          <p:cNvSpPr/>
          <p:nvPr/>
        </p:nvSpPr>
        <p:spPr>
          <a:xfrm>
            <a:off x="6652998" y="5884314"/>
            <a:ext cx="2056284" cy="60941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Используемые блоки</a:t>
            </a:r>
          </a:p>
        </p:txBody>
      </p:sp>
      <p:sp>
        <p:nvSpPr>
          <p:cNvPr id="7" name="Стрелка: вправо 6">
            <a:extLst>
              <a:ext uri="{FF2B5EF4-FFF2-40B4-BE49-F238E27FC236}">
                <a16:creationId xmlns:a16="http://schemas.microsoft.com/office/drawing/2014/main" id="{8F9FCD20-FBC1-D8D0-AFAA-337FDDB79462}"/>
              </a:ext>
            </a:extLst>
          </p:cNvPr>
          <p:cNvSpPr/>
          <p:nvPr/>
        </p:nvSpPr>
        <p:spPr>
          <a:xfrm>
            <a:off x="5699760" y="3212976"/>
            <a:ext cx="744448" cy="648072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7771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Прямоугольник 53">
            <a:extLst>
              <a:ext uri="{FF2B5EF4-FFF2-40B4-BE49-F238E27FC236}">
                <a16:creationId xmlns:a16="http://schemas.microsoft.com/office/drawing/2014/main" id="{89D87E69-08FE-D97B-247A-BC5710F90B4F}"/>
              </a:ext>
            </a:extLst>
          </p:cNvPr>
          <p:cNvSpPr/>
          <p:nvPr/>
        </p:nvSpPr>
        <p:spPr>
          <a:xfrm>
            <a:off x="4111738" y="1795986"/>
            <a:ext cx="4782570" cy="422530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1" name="Прямоугольник 50">
            <a:extLst>
              <a:ext uri="{FF2B5EF4-FFF2-40B4-BE49-F238E27FC236}">
                <a16:creationId xmlns:a16="http://schemas.microsoft.com/office/drawing/2014/main" id="{CAE5111B-6890-C22E-92FE-A76C656E9000}"/>
              </a:ext>
            </a:extLst>
          </p:cNvPr>
          <p:cNvSpPr/>
          <p:nvPr/>
        </p:nvSpPr>
        <p:spPr>
          <a:xfrm>
            <a:off x="123976" y="795120"/>
            <a:ext cx="3739305" cy="558620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Прямоугольник 35">
            <a:extLst>
              <a:ext uri="{FF2B5EF4-FFF2-40B4-BE49-F238E27FC236}">
                <a16:creationId xmlns:a16="http://schemas.microsoft.com/office/drawing/2014/main" id="{BDA05467-7BA1-8441-737C-AAB04C8F2554}"/>
              </a:ext>
            </a:extLst>
          </p:cNvPr>
          <p:cNvSpPr/>
          <p:nvPr/>
        </p:nvSpPr>
        <p:spPr>
          <a:xfrm>
            <a:off x="249693" y="2000595"/>
            <a:ext cx="3503255" cy="42630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7418FD53-A74D-2AD2-1709-062F3F683CB6}"/>
              </a:ext>
            </a:extLst>
          </p:cNvPr>
          <p:cNvSpPr/>
          <p:nvPr/>
        </p:nvSpPr>
        <p:spPr>
          <a:xfrm>
            <a:off x="207551" y="3044647"/>
            <a:ext cx="4115099" cy="35741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switch (</a:t>
            </a:r>
            <a:r>
              <a:rPr lang="en-US" sz="15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br.Name</a:t>
            </a:r>
            <a:r>
              <a:rPr lang="en-US" sz="1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sz="1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r>
              <a:rPr lang="en-US" sz="1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case “</a:t>
            </a:r>
            <a:r>
              <a:rPr lang="ru-RU" sz="1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ППКУП</a:t>
            </a:r>
            <a:r>
              <a:rPr lang="en-US" sz="1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r>
              <a:rPr lang="ru-RU" sz="1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endParaRPr lang="en-US" sz="15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	if (</a:t>
            </a:r>
            <a:r>
              <a:rPr lang="en-US" sz="15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ar.Tag</a:t>
            </a:r>
            <a:r>
              <a:rPr lang="en-US" sz="1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== “</a:t>
            </a:r>
            <a:r>
              <a:rPr lang="ru-RU" sz="1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ПОМЕЩЕНИЕ</a:t>
            </a:r>
            <a:r>
              <a:rPr lang="en-US" sz="1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r>
              <a:rPr lang="ru-RU" sz="1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ru-RU" sz="1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r>
              <a:rPr lang="en-US" sz="1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//…</a:t>
            </a:r>
          </a:p>
          <a:p>
            <a:r>
              <a:rPr lang="en-US" sz="1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}</a:t>
            </a:r>
          </a:p>
          <a:p>
            <a:pPr lvl="2"/>
            <a:r>
              <a:rPr lang="en-US" sz="1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(</a:t>
            </a:r>
            <a:r>
              <a:rPr lang="en-US" sz="15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ar.Tag</a:t>
            </a:r>
            <a:r>
              <a:rPr lang="en-US" sz="1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== “IP”</a:t>
            </a:r>
            <a:r>
              <a:rPr lang="ru-RU" sz="1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lvl="2"/>
            <a:r>
              <a:rPr lang="ru-RU" sz="1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lvl="2"/>
            <a:r>
              <a:rPr lang="en-US" sz="1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//…</a:t>
            </a:r>
          </a:p>
          <a:p>
            <a:pPr lvl="2"/>
            <a:r>
              <a:rPr lang="en-US" sz="1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}</a:t>
            </a:r>
          </a:p>
          <a:p>
            <a:pPr lvl="2"/>
            <a:r>
              <a:rPr lang="en-US" sz="1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break;</a:t>
            </a:r>
            <a:endParaRPr lang="ru-RU" sz="15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15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E773D3-7CCC-7781-3BB9-7E156471F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таблицей блоков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A37691C-B777-9315-111D-8DBEC0CFA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A31D7F0-ADA6-0E98-99FB-E78C3AA27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1C84C-5AC4-4756-9651-140B2E95B4E5}" type="slidenum">
              <a:rPr lang="ru-RU" smtClean="0"/>
              <a:pPr/>
              <a:t>6</a:t>
            </a:fld>
            <a:endParaRPr lang="ru-RU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FE74CFAE-61F3-78A2-FD6A-011E65CA1E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25" r="27060"/>
          <a:stretch/>
        </p:blipFill>
        <p:spPr>
          <a:xfrm>
            <a:off x="4221502" y="2640175"/>
            <a:ext cx="4500669" cy="3116950"/>
          </a:xfrm>
          <a:prstGeom prst="rect">
            <a:avLst/>
          </a:prstGeom>
        </p:spPr>
      </p:pic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96095024-D468-73C7-2B19-C52ABC8C009A}"/>
              </a:ext>
            </a:extLst>
          </p:cNvPr>
          <p:cNvSpPr/>
          <p:nvPr/>
        </p:nvSpPr>
        <p:spPr>
          <a:xfrm>
            <a:off x="4494787" y="2988026"/>
            <a:ext cx="1152128" cy="216024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3C635997-30BE-2CA2-7C7F-C164DE11B1EC}"/>
              </a:ext>
            </a:extLst>
          </p:cNvPr>
          <p:cNvSpPr/>
          <p:nvPr/>
        </p:nvSpPr>
        <p:spPr>
          <a:xfrm>
            <a:off x="249691" y="3252188"/>
            <a:ext cx="2306085" cy="702995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6E29F841-1C5A-4A38-779E-A78777142C6F}"/>
              </a:ext>
            </a:extLst>
          </p:cNvPr>
          <p:cNvSpPr/>
          <p:nvPr/>
        </p:nvSpPr>
        <p:spPr>
          <a:xfrm>
            <a:off x="4357357" y="4157714"/>
            <a:ext cx="1152128" cy="216024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6D5114DC-02A5-100E-F644-3FF1906799FE}"/>
              </a:ext>
            </a:extLst>
          </p:cNvPr>
          <p:cNvSpPr/>
          <p:nvPr/>
        </p:nvSpPr>
        <p:spPr>
          <a:xfrm>
            <a:off x="1144671" y="4103070"/>
            <a:ext cx="2547627" cy="323392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B47CF47D-4A5C-8323-B641-E25582012E53}"/>
              </a:ext>
            </a:extLst>
          </p:cNvPr>
          <p:cNvSpPr/>
          <p:nvPr/>
        </p:nvSpPr>
        <p:spPr>
          <a:xfrm>
            <a:off x="1144670" y="5012766"/>
            <a:ext cx="2547627" cy="323392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523CE4C8-A950-6B9B-306F-48C15F6C36E7}"/>
              </a:ext>
            </a:extLst>
          </p:cNvPr>
          <p:cNvSpPr/>
          <p:nvPr/>
        </p:nvSpPr>
        <p:spPr>
          <a:xfrm>
            <a:off x="4351360" y="4482003"/>
            <a:ext cx="1152128" cy="216024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0309D488-9157-684A-0DF2-E01486FE1A6F}"/>
              </a:ext>
            </a:extLst>
          </p:cNvPr>
          <p:cNvSpPr/>
          <p:nvPr/>
        </p:nvSpPr>
        <p:spPr>
          <a:xfrm>
            <a:off x="7623965" y="4512123"/>
            <a:ext cx="1152128" cy="216024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ru-RU" dirty="0"/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D4A33347-A473-14E0-BAA7-63A5510B0CC2}"/>
              </a:ext>
            </a:extLst>
          </p:cNvPr>
          <p:cNvSpPr/>
          <p:nvPr/>
        </p:nvSpPr>
        <p:spPr>
          <a:xfrm>
            <a:off x="7623965" y="4179703"/>
            <a:ext cx="1152128" cy="216024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1" name="Прямоугольник 30">
            <a:extLst>
              <a:ext uri="{FF2B5EF4-FFF2-40B4-BE49-F238E27FC236}">
                <a16:creationId xmlns:a16="http://schemas.microsoft.com/office/drawing/2014/main" id="{898F8BB3-1F39-AC29-F66B-A8292A7CD7D9}"/>
              </a:ext>
            </a:extLst>
          </p:cNvPr>
          <p:cNvSpPr/>
          <p:nvPr/>
        </p:nvSpPr>
        <p:spPr>
          <a:xfrm>
            <a:off x="249691" y="1214828"/>
            <a:ext cx="3503255" cy="5768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95EC2B4-B86F-BE51-6449-60A64811B38C}"/>
              </a:ext>
            </a:extLst>
          </p:cNvPr>
          <p:cNvSpPr txBox="1"/>
          <p:nvPr/>
        </p:nvSpPr>
        <p:spPr>
          <a:xfrm>
            <a:off x="353553" y="1195299"/>
            <a:ext cx="329552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Открытые таблицы блоков для чтения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3E7A3AC-C6A8-2EE9-D183-9EC008802D42}"/>
              </a:ext>
            </a:extLst>
          </p:cNvPr>
          <p:cNvSpPr txBox="1"/>
          <p:nvPr/>
        </p:nvSpPr>
        <p:spPr>
          <a:xfrm>
            <a:off x="498152" y="2031161"/>
            <a:ext cx="300633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Перебор объектов таблицы и поиск совпадений с банком датчиков</a:t>
            </a:r>
          </a:p>
        </p:txBody>
      </p:sp>
      <p:cxnSp>
        <p:nvCxnSpPr>
          <p:cNvPr id="38" name="Соединитель: уступ 37">
            <a:extLst>
              <a:ext uri="{FF2B5EF4-FFF2-40B4-BE49-F238E27FC236}">
                <a16:creationId xmlns:a16="http://schemas.microsoft.com/office/drawing/2014/main" id="{95EB5351-955B-07BA-3D1C-E4B877F9F62A}"/>
              </a:ext>
            </a:extLst>
          </p:cNvPr>
          <p:cNvCxnSpPr>
            <a:cxnSpLocks/>
            <a:stCxn id="13" idx="3"/>
            <a:endCxn id="12" idx="1"/>
          </p:cNvCxnSpPr>
          <p:nvPr/>
        </p:nvCxnSpPr>
        <p:spPr>
          <a:xfrm flipV="1">
            <a:off x="2555776" y="3096038"/>
            <a:ext cx="1939011" cy="507648"/>
          </a:xfrm>
          <a:prstGeom prst="bentConnector3">
            <a:avLst/>
          </a:prstGeom>
          <a:ln w="38100">
            <a:solidFill>
              <a:schemeClr val="accent6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Соединитель: уступ 40">
            <a:extLst>
              <a:ext uri="{FF2B5EF4-FFF2-40B4-BE49-F238E27FC236}">
                <a16:creationId xmlns:a16="http://schemas.microsoft.com/office/drawing/2014/main" id="{F022CB59-4B77-527C-1C7E-69F1B924EB67}"/>
              </a:ext>
            </a:extLst>
          </p:cNvPr>
          <p:cNvCxnSpPr>
            <a:cxnSpLocks/>
            <a:stCxn id="16" idx="3"/>
            <a:endCxn id="14" idx="1"/>
          </p:cNvCxnSpPr>
          <p:nvPr/>
        </p:nvCxnSpPr>
        <p:spPr>
          <a:xfrm>
            <a:off x="3692298" y="4264766"/>
            <a:ext cx="665059" cy="960"/>
          </a:xfrm>
          <a:prstGeom prst="bentConnector3">
            <a:avLst/>
          </a:prstGeom>
          <a:ln w="38100">
            <a:solidFill>
              <a:schemeClr val="accent6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Соединитель: уступ 44">
            <a:extLst>
              <a:ext uri="{FF2B5EF4-FFF2-40B4-BE49-F238E27FC236}">
                <a16:creationId xmlns:a16="http://schemas.microsoft.com/office/drawing/2014/main" id="{E441E78C-95B3-B210-00F6-8FFA21B6D070}"/>
              </a:ext>
            </a:extLst>
          </p:cNvPr>
          <p:cNvCxnSpPr>
            <a:cxnSpLocks/>
            <a:stCxn id="18" idx="3"/>
            <a:endCxn id="19" idx="1"/>
          </p:cNvCxnSpPr>
          <p:nvPr/>
        </p:nvCxnSpPr>
        <p:spPr>
          <a:xfrm flipV="1">
            <a:off x="3692297" y="4590015"/>
            <a:ext cx="659063" cy="584447"/>
          </a:xfrm>
          <a:prstGeom prst="bentConnector3">
            <a:avLst/>
          </a:prstGeom>
          <a:ln w="38100">
            <a:solidFill>
              <a:schemeClr val="accent6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 стрелкой 47">
            <a:extLst>
              <a:ext uri="{FF2B5EF4-FFF2-40B4-BE49-F238E27FC236}">
                <a16:creationId xmlns:a16="http://schemas.microsoft.com/office/drawing/2014/main" id="{E12C5F26-18BF-6EEF-687A-F589A5E68AEA}"/>
              </a:ext>
            </a:extLst>
          </p:cNvPr>
          <p:cNvCxnSpPr>
            <a:cxnSpLocks/>
            <a:stCxn id="31" idx="2"/>
            <a:endCxn id="36" idx="0"/>
          </p:cNvCxnSpPr>
          <p:nvPr/>
        </p:nvCxnSpPr>
        <p:spPr>
          <a:xfrm>
            <a:off x="2001319" y="1791723"/>
            <a:ext cx="2" cy="208872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E4E61A48-A12E-8825-EC56-76859F30DE98}"/>
              </a:ext>
            </a:extLst>
          </p:cNvPr>
          <p:cNvSpPr txBox="1"/>
          <p:nvPr/>
        </p:nvSpPr>
        <p:spPr>
          <a:xfrm>
            <a:off x="123974" y="795120"/>
            <a:ext cx="3739305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Visual Studio</a:t>
            </a:r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(.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dll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ru-RU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D3E8156-E90F-B451-C216-8B0114C71D6E}"/>
              </a:ext>
            </a:extLst>
          </p:cNvPr>
          <p:cNvSpPr txBox="1"/>
          <p:nvPr/>
        </p:nvSpPr>
        <p:spPr>
          <a:xfrm>
            <a:off x="4111738" y="1795986"/>
            <a:ext cx="4841388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AutoCAD (.dwg)</a:t>
            </a:r>
            <a:endParaRPr lang="ru-RU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8189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9C322E-4B61-52FF-59EE-0ECE07FF9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Визуализация результата (</a:t>
            </a:r>
            <a:r>
              <a:rPr lang="en-US" dirty="0"/>
              <a:t>Windows Forms</a:t>
            </a:r>
            <a:r>
              <a:rPr lang="ru-RU" dirty="0"/>
              <a:t>)</a:t>
            </a:r>
            <a:r>
              <a:rPr lang="en-US" dirty="0"/>
              <a:t> </a:t>
            </a:r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13C10B6-A6A6-2E62-DAB2-530563EF3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453A389-9BEE-C828-5C1E-8902F92B8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1C84C-5AC4-4756-9651-140B2E95B4E5}" type="slidenum">
              <a:rPr lang="ru-RU" smtClean="0"/>
              <a:pPr/>
              <a:t>7</a:t>
            </a:fld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473153A-13A0-CBEF-1EA3-B972A78A17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1920" y="946002"/>
            <a:ext cx="5040560" cy="4513202"/>
          </a:xfrm>
          <a:prstGeom prst="rect">
            <a:avLst/>
          </a:prstGeo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AA9AAFE8-1524-3AA4-68E3-51DAD3444048}"/>
              </a:ext>
            </a:extLst>
          </p:cNvPr>
          <p:cNvSpPr/>
          <p:nvPr/>
        </p:nvSpPr>
        <p:spPr>
          <a:xfrm>
            <a:off x="3851920" y="5517232"/>
            <a:ext cx="5040560" cy="72008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Конструктор окна для взаимодействия с пользователем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75F38DF-8076-D355-3260-25EA450E74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946002"/>
            <a:ext cx="3216101" cy="4513202"/>
          </a:xfrm>
          <a:prstGeom prst="rect">
            <a:avLst/>
          </a:prstGeom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A8769BBC-9F67-38E4-AF7C-6DEABDAE86DA}"/>
              </a:ext>
            </a:extLst>
          </p:cNvPr>
          <p:cNvSpPr/>
          <p:nvPr/>
        </p:nvSpPr>
        <p:spPr>
          <a:xfrm>
            <a:off x="399532" y="5517232"/>
            <a:ext cx="3212105" cy="72008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Обозреватель решений проекта</a:t>
            </a:r>
          </a:p>
        </p:txBody>
      </p:sp>
    </p:spTree>
    <p:extLst>
      <p:ext uri="{BB962C8B-B14F-4D97-AF65-F5344CB8AC3E}">
        <p14:creationId xmlns:p14="http://schemas.microsoft.com/office/powerpoint/2010/main" val="2115666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43AB9D-E074-33E0-3AEC-CA3CA1331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Загрузка плагина</a:t>
            </a:r>
            <a:r>
              <a:rPr lang="en-US" dirty="0"/>
              <a:t> (.</a:t>
            </a:r>
            <a:r>
              <a:rPr lang="en-US" dirty="0" err="1"/>
              <a:t>dll</a:t>
            </a:r>
            <a:r>
              <a:rPr lang="en-US" dirty="0"/>
              <a:t>)</a:t>
            </a:r>
            <a:r>
              <a:rPr lang="ru-RU" dirty="0"/>
              <a:t> в </a:t>
            </a:r>
            <a:r>
              <a:rPr lang="en-US" dirty="0"/>
              <a:t>AutoCAD</a:t>
            </a:r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56DC660-3826-C131-92E1-2BA3A88D8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90DECA9-0F0F-3C51-2A4C-8DEE706AE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1C84C-5AC4-4756-9651-140B2E95B4E5}" type="slidenum">
              <a:rPr lang="ru-RU" smtClean="0"/>
              <a:pPr/>
              <a:t>8</a:t>
            </a:fld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99937AC-E1FE-6C19-A86A-86F02E0D2C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686"/>
          <a:stretch/>
        </p:blipFill>
        <p:spPr>
          <a:xfrm>
            <a:off x="2123728" y="872113"/>
            <a:ext cx="6858608" cy="1451485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684AF9C-EA63-C8FA-F9FE-DB1FBF8C13E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5818"/>
          <a:stretch/>
        </p:blipFill>
        <p:spPr>
          <a:xfrm>
            <a:off x="2123728" y="2348110"/>
            <a:ext cx="5928673" cy="2750151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4CECE20-6897-0A22-2F72-55792A93CA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3728" y="5202134"/>
            <a:ext cx="6885823" cy="1122774"/>
          </a:xfrm>
          <a:prstGeom prst="rect">
            <a:avLst/>
          </a:prstGeom>
        </p:spPr>
      </p:pic>
      <p:sp>
        <p:nvSpPr>
          <p:cNvPr id="9" name="Стрелка: изогнутая вверх 8">
            <a:extLst>
              <a:ext uri="{FF2B5EF4-FFF2-40B4-BE49-F238E27FC236}">
                <a16:creationId xmlns:a16="http://schemas.microsoft.com/office/drawing/2014/main" id="{32EDD654-E092-6B59-C0CE-DD82AAC482DA}"/>
              </a:ext>
            </a:extLst>
          </p:cNvPr>
          <p:cNvSpPr/>
          <p:nvPr/>
        </p:nvSpPr>
        <p:spPr>
          <a:xfrm rot="5400000" flipH="1">
            <a:off x="1369179" y="711255"/>
            <a:ext cx="224122" cy="1818050"/>
          </a:xfrm>
          <a:prstGeom prst="bentUp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9C5B879C-92F6-3692-9179-ABA5BBA440A1}"/>
              </a:ext>
            </a:extLst>
          </p:cNvPr>
          <p:cNvSpPr/>
          <p:nvPr/>
        </p:nvSpPr>
        <p:spPr>
          <a:xfrm>
            <a:off x="91549" y="1044300"/>
            <a:ext cx="1913268" cy="102751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Загрузка приложения .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</a:t>
            </a:r>
            <a:endParaRPr lang="ru-RU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Стрелка: изогнутая вверх 10">
            <a:extLst>
              <a:ext uri="{FF2B5EF4-FFF2-40B4-BE49-F238E27FC236}">
                <a16:creationId xmlns:a16="http://schemas.microsoft.com/office/drawing/2014/main" id="{8339BD61-4499-ECB7-B558-00090E60FCF7}"/>
              </a:ext>
            </a:extLst>
          </p:cNvPr>
          <p:cNvSpPr/>
          <p:nvPr/>
        </p:nvSpPr>
        <p:spPr>
          <a:xfrm rot="5400000" flipH="1">
            <a:off x="1369179" y="3014998"/>
            <a:ext cx="224122" cy="1818050"/>
          </a:xfrm>
          <a:prstGeom prst="bentUp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50D5C2C7-858F-4E34-5A3C-57E075D38483}"/>
              </a:ext>
            </a:extLst>
          </p:cNvPr>
          <p:cNvSpPr/>
          <p:nvPr/>
        </p:nvSpPr>
        <p:spPr>
          <a:xfrm>
            <a:off x="91548" y="3519011"/>
            <a:ext cx="1913269" cy="74561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Выбор сборки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.NET</a:t>
            </a:r>
            <a:endParaRPr lang="ru-RU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Стрелка: изогнутая вверх 12">
            <a:extLst>
              <a:ext uri="{FF2B5EF4-FFF2-40B4-BE49-F238E27FC236}">
                <a16:creationId xmlns:a16="http://schemas.microsoft.com/office/drawing/2014/main" id="{23F0CD0A-64B6-3C73-A333-5C8CE1E64A93}"/>
              </a:ext>
            </a:extLst>
          </p:cNvPr>
          <p:cNvSpPr/>
          <p:nvPr/>
        </p:nvSpPr>
        <p:spPr>
          <a:xfrm rot="5400000" flipH="1">
            <a:off x="1369179" y="4937081"/>
            <a:ext cx="224122" cy="1818050"/>
          </a:xfrm>
          <a:prstGeom prst="bentUp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31B696E5-C0E1-83B1-74D1-CC770BAA3339}"/>
              </a:ext>
            </a:extLst>
          </p:cNvPr>
          <p:cNvSpPr/>
          <p:nvPr/>
        </p:nvSpPr>
        <p:spPr>
          <a:xfrm>
            <a:off x="97973" y="5321512"/>
            <a:ext cx="1906844" cy="9843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Выполнить созданную команду</a:t>
            </a:r>
          </a:p>
        </p:txBody>
      </p:sp>
    </p:spTree>
    <p:extLst>
      <p:ext uri="{BB962C8B-B14F-4D97-AF65-F5344CB8AC3E}">
        <p14:creationId xmlns:p14="http://schemas.microsoft.com/office/powerpoint/2010/main" val="1956578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F989B662-54F3-858B-86B9-D8B233A74A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958" y="811295"/>
            <a:ext cx="4569760" cy="5012676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529357-DF90-3F3C-3A9F-844176B97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Тестирование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5EDF0F9-DAA2-B91A-08C2-061BFF1CD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CB57E28-6D53-7931-178E-889160829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1C84C-5AC4-4756-9651-140B2E95B4E5}" type="slidenum">
              <a:rPr lang="ru-RU" smtClean="0"/>
              <a:pPr/>
              <a:t>9</a:t>
            </a:fld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5760485-AA39-F904-EE78-512DBC052E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6016" y="811295"/>
            <a:ext cx="4304050" cy="4927380"/>
          </a:xfrm>
          <a:prstGeom prst="rect">
            <a:avLst/>
          </a:prstGeom>
        </p:spPr>
      </p:pic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7CFF40B7-F0F2-BF54-6503-9D3B52BC2776}"/>
              </a:ext>
            </a:extLst>
          </p:cNvPr>
          <p:cNvSpPr/>
          <p:nvPr/>
        </p:nvSpPr>
        <p:spPr>
          <a:xfrm>
            <a:off x="108622" y="5590721"/>
            <a:ext cx="4596745" cy="59203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Спроектированная АСПЗ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CCBBE5B5-FBF1-3C8B-01A8-6CE1701C2044}"/>
              </a:ext>
            </a:extLst>
          </p:cNvPr>
          <p:cNvSpPr/>
          <p:nvPr/>
        </p:nvSpPr>
        <p:spPr>
          <a:xfrm>
            <a:off x="4716016" y="5590721"/>
            <a:ext cx="4304050" cy="59203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Результат работы плагина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DD553106-F80B-A18F-51A6-CC58442F0E2B}"/>
              </a:ext>
            </a:extLst>
          </p:cNvPr>
          <p:cNvSpPr/>
          <p:nvPr/>
        </p:nvSpPr>
        <p:spPr>
          <a:xfrm>
            <a:off x="4788024" y="1016744"/>
            <a:ext cx="2489042" cy="4068440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337D8FBC-7AEC-24B2-005C-7F962E55C82C}"/>
              </a:ext>
            </a:extLst>
          </p:cNvPr>
          <p:cNvSpPr/>
          <p:nvPr/>
        </p:nvSpPr>
        <p:spPr>
          <a:xfrm>
            <a:off x="1115616" y="1034029"/>
            <a:ext cx="2592288" cy="2322963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5910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Тема1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Тема1</Template>
  <TotalTime>4345</TotalTime>
  <Words>481</Words>
  <Application>Microsoft Office PowerPoint</Application>
  <PresentationFormat>Экран (4:3)</PresentationFormat>
  <Paragraphs>105</Paragraphs>
  <Slides>13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6" baseType="lpstr">
      <vt:lpstr>Arial</vt:lpstr>
      <vt:lpstr>Calibri</vt:lpstr>
      <vt:lpstr>Тема1</vt:lpstr>
      <vt:lpstr>Разработка плагина для среды AutoCAD, позволяющего учитывать особенности взаимодействия используемых элементов технического обеспечения автоматизированной системы противопожарной защиты (АСПЗ)</vt:lpstr>
      <vt:lpstr>Постановка задачи</vt:lpstr>
      <vt:lpstr>Цель и задачи работы</vt:lpstr>
      <vt:lpstr>Структура решения</vt:lpstr>
      <vt:lpstr>Создание блоков</vt:lpstr>
      <vt:lpstr>Работа с таблицей блоков</vt:lpstr>
      <vt:lpstr>Визуализация результата (Windows Forms) </vt:lpstr>
      <vt:lpstr>Загрузка плагина (.dll) в AutoCAD</vt:lpstr>
      <vt:lpstr>Тестирование</vt:lpstr>
      <vt:lpstr>Тестирование</vt:lpstr>
      <vt:lpstr>Тестирование</vt:lpstr>
      <vt:lpstr>Тестирование</vt:lpstr>
      <vt:lpstr>Результаты работы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Аналитический обзор методов моделирования процессов, происходящих в энергетических сетях, и создание компьютерной модели простейшей электрической цепи, содержащей индуктивные и резистивные элементы</dc:title>
  <dc:creator>ASUS</dc:creator>
  <cp:lastModifiedBy>Maria Tsapovich</cp:lastModifiedBy>
  <cp:revision>84</cp:revision>
  <dcterms:created xsi:type="dcterms:W3CDTF">2019-10-17T08:54:31Z</dcterms:created>
  <dcterms:modified xsi:type="dcterms:W3CDTF">2022-09-26T16:33:18Z</dcterms:modified>
</cp:coreProperties>
</file>