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3294E-CA93-4314-A198-83E630DE1D53}" type="datetimeFigureOut">
              <a:rPr lang="en-US" smtClean="0"/>
              <a:t>1/6/20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942D9-9E13-472B-B08E-77234377D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942D9-9E13-472B-B08E-77234377D0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84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942D9-9E13-472B-B08E-77234377D0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4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5835-65FE-4D69-8C3D-C46F056BDB7F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16E5-652B-4840-9C1B-E54451BE9A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864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5835-65FE-4D69-8C3D-C46F056BDB7F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16E5-652B-4840-9C1B-E54451BE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94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8"/>
            <a:ext cx="5800725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5835-65FE-4D69-8C3D-C46F056BDB7F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16E5-652B-4840-9C1B-E54451BE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7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22960" y="1586039"/>
            <a:ext cx="7543800" cy="2329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384"/>
            <a:ext cx="7543800" cy="1450757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586039"/>
            <a:ext cx="7543800" cy="4685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" y="6459786"/>
            <a:ext cx="9143999" cy="365125"/>
          </a:xfrm>
        </p:spPr>
        <p:txBody>
          <a:bodyPr/>
          <a:lstStyle>
            <a:lvl1pPr algn="l">
              <a:defRPr cap="none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86078" y="1472751"/>
            <a:ext cx="7480682" cy="8092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92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5835-65FE-4D69-8C3D-C46F056BDB7F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16E5-652B-4840-9C1B-E54451BE9A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03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59786"/>
            <a:ext cx="9144000" cy="365125"/>
          </a:xfrm>
        </p:spPr>
        <p:txBody>
          <a:bodyPr/>
          <a:lstStyle>
            <a:lvl1pPr algn="l">
              <a:defRPr cap="none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19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459786"/>
            <a:ext cx="9144000" cy="365125"/>
          </a:xfrm>
        </p:spPr>
        <p:txBody>
          <a:bodyPr/>
          <a:lstStyle>
            <a:lvl1pPr algn="l">
              <a:defRPr cap="none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0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5835-65FE-4D69-8C3D-C46F056BDB7F}" type="datetimeFigureOut">
              <a:rPr lang="en-US" smtClean="0"/>
              <a:t>1/6/20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16E5-652B-4840-9C1B-E54451BE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8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2" y="6459786"/>
            <a:ext cx="9143988" cy="365125"/>
          </a:xfrm>
        </p:spPr>
        <p:txBody>
          <a:bodyPr/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59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5A65835-65FE-4D69-8C3D-C46F056BDB7F}" type="datetimeFigureOut">
              <a:rPr lang="en-US" smtClean="0"/>
              <a:t>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EF16E5-652B-4840-9C1B-E54451BE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7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5835-65FE-4D69-8C3D-C46F056BDB7F}" type="datetimeFigureOut">
              <a:rPr lang="en-US" smtClean="0"/>
              <a:t>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16E5-652B-4840-9C1B-E54451BE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1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25A65835-65FE-4D69-8C3D-C46F056BDB7F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BAEF16E5-652B-4840-9C1B-E54451BE9A8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68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70260" indent="-17026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ourier New" panose="02070309020205020404" pitchFamily="49" charset="0"/>
        <a:buChar char="o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41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Autocaffe</a:t>
            </a:r>
            <a:endParaRPr lang="en-US" dirty="0" smtClean="0"/>
          </a:p>
          <a:p>
            <a:pPr lvl="1"/>
            <a:r>
              <a:rPr lang="en-US" dirty="0" smtClean="0"/>
              <a:t>Verified that “dengue-sg” has no gaps in data</a:t>
            </a:r>
          </a:p>
          <a:p>
            <a:pPr lvl="1"/>
            <a:r>
              <a:rPr lang="en-US" dirty="0" smtClean="0"/>
              <a:t>Average, maximum, minimum of temperature and rainfall aggregated from daily to weekly</a:t>
            </a:r>
          </a:p>
          <a:p>
            <a:pPr lvl="2"/>
            <a:r>
              <a:rPr lang="en-US" dirty="0" smtClean="0"/>
              <a:t>Maximum consecutive days of rainfall (&gt; 0) within the </a:t>
            </a:r>
            <a:r>
              <a:rPr lang="en-US" dirty="0" smtClean="0"/>
              <a:t>week</a:t>
            </a:r>
            <a:endParaRPr lang="en-US" dirty="0"/>
          </a:p>
          <a:p>
            <a:pPr lvl="2"/>
            <a:r>
              <a:rPr lang="en-US" dirty="0" smtClean="0"/>
              <a:t>Number of rainy days (&gt; 0) within the week</a:t>
            </a:r>
          </a:p>
          <a:p>
            <a:pPr lvl="2"/>
            <a:r>
              <a:rPr lang="en-US" dirty="0" smtClean="0"/>
              <a:t>Number of hot days (&gt; 27.8 </a:t>
            </a:r>
            <a:r>
              <a:rPr lang="en-US" dirty="0" err="1" smtClean="0"/>
              <a:t>degC</a:t>
            </a:r>
            <a:r>
              <a:rPr lang="en-US" dirty="0" smtClean="0"/>
              <a:t>) within the week</a:t>
            </a:r>
            <a:endParaRPr lang="en-US" dirty="0" smtClean="0"/>
          </a:p>
          <a:p>
            <a:pPr lvl="1"/>
            <a:r>
              <a:rPr lang="en-US" dirty="0" smtClean="0"/>
              <a:t>“population-sg” midyear average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Spatial average to 5 regions (north, northeast, west, east, central</a:t>
            </a:r>
            <a:r>
              <a:rPr lang="en-US" dirty="0" smtClean="0"/>
              <a:t>), and to sg</a:t>
            </a:r>
          </a:p>
          <a:p>
            <a:pPr lvl="1"/>
            <a:r>
              <a:rPr lang="en-US" dirty="0" smtClean="0"/>
              <a:t>Compute absolute humidity from temperature-sg-</a:t>
            </a:r>
            <a:r>
              <a:rPr lang="en-US" dirty="0" err="1" smtClean="0"/>
              <a:t>avg</a:t>
            </a:r>
            <a:r>
              <a:rPr lang="en-US" dirty="0" smtClean="0"/>
              <a:t> and relative humidity</a:t>
            </a:r>
          </a:p>
          <a:p>
            <a:pPr lvl="1"/>
            <a:r>
              <a:rPr lang="en-US" dirty="0" smtClean="0"/>
              <a:t>Use Holt-Winters method to extract trend (slope) and seasonality components [1]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smtClean="0"/>
              <a:t>1] Y</a:t>
            </a:r>
            <a:r>
              <a:rPr lang="en-US" dirty="0"/>
              <a:t>. Shi </a:t>
            </a:r>
            <a:r>
              <a:rPr lang="en-US" i="1" dirty="0"/>
              <a:t>et al.</a:t>
            </a:r>
            <a:r>
              <a:rPr lang="en-US" dirty="0"/>
              <a:t>, “Three-Month Real-Time Dengue Forecast Models: An Early Warning System for Outbreak Alerts and Policy Decision Support in Singapore,” </a:t>
            </a:r>
            <a:r>
              <a:rPr lang="en-US" i="1" dirty="0"/>
              <a:t>Environ. Health </a:t>
            </a:r>
            <a:r>
              <a:rPr lang="en-US" i="1" dirty="0" err="1"/>
              <a:t>Perspect</a:t>
            </a:r>
            <a:r>
              <a:rPr lang="en-US" i="1" dirty="0"/>
              <a:t>.</a:t>
            </a:r>
            <a:r>
              <a:rPr lang="en-US" dirty="0"/>
              <a:t>, vol. 124, no. 9, pp. 1369–1375, 2016, </a:t>
            </a:r>
            <a:r>
              <a:rPr lang="en-US" dirty="0" err="1"/>
              <a:t>doi</a:t>
            </a:r>
            <a:r>
              <a:rPr lang="en-US" dirty="0"/>
              <a:t>: 10.1289/ehp.1509981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 dengue-sg-log as output [1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Gradient of 0 to -4 week dengue-sg-log</a:t>
            </a:r>
            <a:endParaRPr lang="en-US" dirty="0" smtClean="0"/>
          </a:p>
          <a:p>
            <a:r>
              <a:rPr lang="en-US" dirty="0" smtClean="0"/>
              <a:t>Temperature data in 4-week blocks [2]</a:t>
            </a:r>
          </a:p>
          <a:p>
            <a:pPr lvl="1"/>
            <a:r>
              <a:rPr lang="en-US" dirty="0" smtClean="0"/>
              <a:t>Use mean of temperature-</a:t>
            </a:r>
            <a:r>
              <a:rPr lang="en-US" dirty="0" err="1" smtClean="0"/>
              <a:t>avg</a:t>
            </a:r>
            <a:r>
              <a:rPr lang="en-US" dirty="0" smtClean="0"/>
              <a:t> for weeks </a:t>
            </a:r>
            <a:r>
              <a:rPr lang="en-US" dirty="0" smtClean="0"/>
              <a:t>0, -1:-4, -5</a:t>
            </a:r>
            <a:r>
              <a:rPr lang="en-US" dirty="0" smtClean="0"/>
              <a:t>:-8, -9:-12, -13:-16, and -17:-</a:t>
            </a:r>
            <a:r>
              <a:rPr lang="en-US" dirty="0" smtClean="0"/>
              <a:t>20</a:t>
            </a:r>
          </a:p>
          <a:p>
            <a:pPr lvl="2"/>
            <a:r>
              <a:rPr lang="en-US" dirty="0" smtClean="0"/>
              <a:t>“normalized” by dividing 25</a:t>
            </a:r>
            <a:endParaRPr lang="en-US" dirty="0" smtClean="0"/>
          </a:p>
          <a:p>
            <a:pPr lvl="1"/>
            <a:r>
              <a:rPr lang="en-US" dirty="0" smtClean="0"/>
              <a:t>Label </a:t>
            </a:r>
            <a:r>
              <a:rPr lang="en-US" dirty="0" smtClean="0"/>
              <a:t>temperature-</a:t>
            </a:r>
            <a:r>
              <a:rPr lang="en-US" dirty="0" err="1" smtClean="0"/>
              <a:t>avg</a:t>
            </a:r>
            <a:r>
              <a:rPr lang="en-US" dirty="0" smtClean="0"/>
              <a:t> </a:t>
            </a:r>
            <a:r>
              <a:rPr lang="en-US" dirty="0" smtClean="0"/>
              <a:t>for weeks -17:-20</a:t>
            </a:r>
          </a:p>
          <a:p>
            <a:pPr lvl="2"/>
            <a:r>
              <a:rPr lang="en-US" dirty="0" smtClean="0"/>
              <a:t>&lt; 27.8 </a:t>
            </a:r>
            <a:r>
              <a:rPr lang="en-US" dirty="0" err="1" smtClean="0"/>
              <a:t>degC</a:t>
            </a:r>
            <a:r>
              <a:rPr lang="en-US" dirty="0" smtClean="0"/>
              <a:t> as 1 else </a:t>
            </a:r>
            <a:r>
              <a:rPr lang="en-US" dirty="0" smtClean="0"/>
              <a:t>0</a:t>
            </a:r>
          </a:p>
          <a:p>
            <a:pPr lvl="1"/>
            <a:r>
              <a:rPr lang="en-US" dirty="0" smtClean="0"/>
              <a:t>Mean number of hot days in a week</a:t>
            </a:r>
            <a:endParaRPr lang="en-US" dirty="0" smtClean="0"/>
          </a:p>
          <a:p>
            <a:r>
              <a:rPr lang="en-US" dirty="0" smtClean="0"/>
              <a:t>Rainfall data in 4-week blocks [2]</a:t>
            </a:r>
          </a:p>
          <a:p>
            <a:pPr lvl="1"/>
            <a:r>
              <a:rPr lang="en-US" dirty="0"/>
              <a:t>Use mean of </a:t>
            </a:r>
            <a:r>
              <a:rPr lang="en-US" dirty="0" smtClean="0"/>
              <a:t>rainfall-</a:t>
            </a:r>
            <a:r>
              <a:rPr lang="en-US" dirty="0" err="1" smtClean="0"/>
              <a:t>avg</a:t>
            </a:r>
            <a:r>
              <a:rPr lang="en-US" dirty="0" smtClean="0"/>
              <a:t> </a:t>
            </a:r>
            <a:r>
              <a:rPr lang="en-US" dirty="0"/>
              <a:t>for weeks </a:t>
            </a:r>
            <a:r>
              <a:rPr lang="en-US" dirty="0" smtClean="0"/>
              <a:t>-1:-4, -5</a:t>
            </a:r>
            <a:r>
              <a:rPr lang="en-US" dirty="0"/>
              <a:t>:-8, -9:-12, -13:-16, and -17:-</a:t>
            </a:r>
            <a:r>
              <a:rPr lang="en-US" dirty="0" smtClean="0"/>
              <a:t>20</a:t>
            </a:r>
          </a:p>
          <a:p>
            <a:pPr lvl="1"/>
            <a:r>
              <a:rPr lang="en-US" dirty="0" smtClean="0"/>
              <a:t>Label mean rainfall-</a:t>
            </a:r>
            <a:r>
              <a:rPr lang="en-US" dirty="0" err="1" smtClean="0"/>
              <a:t>avg</a:t>
            </a:r>
            <a:r>
              <a:rPr lang="en-US" dirty="0" smtClean="0"/>
              <a:t> for weeks -13:-16</a:t>
            </a:r>
          </a:p>
          <a:p>
            <a:pPr lvl="2"/>
            <a:r>
              <a:rPr lang="en-US" dirty="0" smtClean="0"/>
              <a:t>&lt; 10.7 mm || &gt; 21.4 mm as 1 else 0</a:t>
            </a:r>
          </a:p>
          <a:p>
            <a:pPr lvl="1"/>
            <a:r>
              <a:rPr lang="en-US" dirty="0"/>
              <a:t>Use mean of </a:t>
            </a:r>
            <a:r>
              <a:rPr lang="en-US" dirty="0" smtClean="0"/>
              <a:t>weekly rainy </a:t>
            </a:r>
            <a:r>
              <a:rPr lang="en-US" dirty="0"/>
              <a:t>days (rainfall-</a:t>
            </a:r>
            <a:r>
              <a:rPr lang="en-US" dirty="0" err="1"/>
              <a:t>avg</a:t>
            </a:r>
            <a:r>
              <a:rPr lang="en-US" dirty="0"/>
              <a:t> &gt; 0) for weeks -1:-4, -5:-8, -9:-</a:t>
            </a:r>
            <a:r>
              <a:rPr lang="en-US" dirty="0" smtClean="0"/>
              <a:t>12, -13:-16, -17:-20</a:t>
            </a:r>
            <a:endParaRPr lang="en-US" dirty="0"/>
          </a:p>
          <a:p>
            <a:pPr lvl="2"/>
            <a:r>
              <a:rPr lang="en-US" dirty="0" smtClean="0"/>
              <a:t>High rainy </a:t>
            </a:r>
            <a:r>
              <a:rPr lang="en-US" dirty="0"/>
              <a:t>days could </a:t>
            </a:r>
            <a:r>
              <a:rPr lang="en-US" dirty="0" smtClean="0"/>
              <a:t>create </a:t>
            </a:r>
            <a:r>
              <a:rPr lang="en-US" dirty="0"/>
              <a:t>flush events [3]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/>
              <a:t>mean of max consecutive rainy days (rainfall-</a:t>
            </a:r>
            <a:r>
              <a:rPr lang="en-US" dirty="0" err="1" smtClean="0"/>
              <a:t>avg</a:t>
            </a:r>
            <a:r>
              <a:rPr lang="en-US" dirty="0" smtClean="0"/>
              <a:t> &gt; 0) for weeks -1:-4, -5:-8, -9:-12</a:t>
            </a:r>
          </a:p>
          <a:p>
            <a:pPr lvl="2"/>
            <a:r>
              <a:rPr lang="en-US" dirty="0" smtClean="0"/>
              <a:t>A combination of high and low consecutive rainy days could create stagnant conditions</a:t>
            </a:r>
          </a:p>
          <a:p>
            <a:pPr lvl="2"/>
            <a:r>
              <a:rPr lang="en-US" dirty="0" smtClean="0"/>
              <a:t>High consecutive rainy days could also create flush events [3]</a:t>
            </a:r>
            <a:endParaRPr lang="en-US" dirty="0"/>
          </a:p>
          <a:p>
            <a:r>
              <a:rPr lang="en-US" dirty="0" smtClean="0"/>
              <a:t>Normalized population-sg</a:t>
            </a:r>
          </a:p>
          <a:p>
            <a:pPr lvl="1"/>
            <a:r>
              <a:rPr lang="en-US" dirty="0" smtClean="0"/>
              <a:t>Mean of weeks -1:-20</a:t>
            </a:r>
          </a:p>
          <a:p>
            <a:r>
              <a:rPr lang="en-US" dirty="0" smtClean="0"/>
              <a:t>dengue-sg-log [1]</a:t>
            </a:r>
          </a:p>
          <a:p>
            <a:pPr lvl="1"/>
            <a:r>
              <a:rPr lang="en-US" dirty="0" smtClean="0"/>
              <a:t>Weeks -1:-6</a:t>
            </a:r>
          </a:p>
          <a:p>
            <a:r>
              <a:rPr lang="en-US" dirty="0" smtClean="0"/>
              <a:t>Absolute humidity [4]</a:t>
            </a:r>
          </a:p>
          <a:p>
            <a:pPr lvl="1"/>
            <a:r>
              <a:rPr lang="en-US" dirty="0"/>
              <a:t>Cross-Correlation </a:t>
            </a:r>
            <a:r>
              <a:rPr lang="en-US" dirty="0" smtClean="0"/>
              <a:t>Analysis showed lag week = 4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600" dirty="0"/>
              <a:t>[</a:t>
            </a:r>
            <a:r>
              <a:rPr lang="en-US" sz="600" dirty="0" smtClean="0"/>
              <a:t>1] Y</a:t>
            </a:r>
            <a:r>
              <a:rPr lang="en-US" sz="600" dirty="0"/>
              <a:t>. L. </a:t>
            </a:r>
            <a:r>
              <a:rPr lang="en-US" sz="600" dirty="0" err="1"/>
              <a:t>Hii</a:t>
            </a:r>
            <a:r>
              <a:rPr lang="en-US" sz="600" dirty="0"/>
              <a:t>, H. Zhu, N. Ng, L. C. Ng, and J. </a:t>
            </a:r>
            <a:r>
              <a:rPr lang="en-US" sz="600" dirty="0" err="1"/>
              <a:t>Rocklöv</a:t>
            </a:r>
            <a:r>
              <a:rPr lang="en-US" sz="600" dirty="0"/>
              <a:t>, “Forecast of Dengue Incidence Using Temperature and Rainfall,” </a:t>
            </a:r>
            <a:r>
              <a:rPr lang="en-US" sz="600" i="1" dirty="0"/>
              <a:t>PLOS Neglected Tropical Diseases</a:t>
            </a:r>
            <a:r>
              <a:rPr lang="en-US" sz="600" dirty="0"/>
              <a:t>, vol. 6, no. 11, p. e1908, Nov. 2012, </a:t>
            </a:r>
            <a:r>
              <a:rPr lang="en-US" sz="600" dirty="0" err="1"/>
              <a:t>doi</a:t>
            </a:r>
            <a:r>
              <a:rPr lang="en-US" sz="600" dirty="0"/>
              <a:t>: 10.1371/journal.pntd.0001908</a:t>
            </a:r>
            <a:r>
              <a:rPr lang="en-US" sz="600" dirty="0" smtClean="0"/>
              <a:t>.</a:t>
            </a:r>
          </a:p>
          <a:p>
            <a:r>
              <a:rPr lang="en-US" sz="600" dirty="0" smtClean="0"/>
              <a:t>[2] Y</a:t>
            </a:r>
            <a:r>
              <a:rPr lang="en-US" sz="600" dirty="0"/>
              <a:t>. L. </a:t>
            </a:r>
            <a:r>
              <a:rPr lang="en-US" sz="600" dirty="0" err="1"/>
              <a:t>Hii</a:t>
            </a:r>
            <a:r>
              <a:rPr lang="en-US" sz="600" dirty="0"/>
              <a:t>, J. </a:t>
            </a:r>
            <a:r>
              <a:rPr lang="en-US" sz="600" dirty="0" err="1"/>
              <a:t>Rocklöv</a:t>
            </a:r>
            <a:r>
              <a:rPr lang="en-US" sz="600" dirty="0"/>
              <a:t>, N. Ng, C. S. Tang, F. Y. Pang, and R. </a:t>
            </a:r>
            <a:r>
              <a:rPr lang="en-US" sz="600" dirty="0" err="1"/>
              <a:t>Sauerborn</a:t>
            </a:r>
            <a:r>
              <a:rPr lang="en-US" sz="600" dirty="0"/>
              <a:t>, “Climate variability and increase in intensity and magnitude of dengue incidence in Singapore,” </a:t>
            </a:r>
            <a:r>
              <a:rPr lang="en-US" sz="600" i="1" dirty="0"/>
              <a:t>Glob Health Action</a:t>
            </a:r>
            <a:r>
              <a:rPr lang="en-US" sz="600" dirty="0"/>
              <a:t>, vol. 2, Nov. 2009, </a:t>
            </a:r>
            <a:r>
              <a:rPr lang="en-US" sz="600" dirty="0" err="1"/>
              <a:t>doi</a:t>
            </a:r>
            <a:r>
              <a:rPr lang="en-US" sz="600" dirty="0"/>
              <a:t>: 10.3402/gha.v2i0.2036</a:t>
            </a:r>
            <a:r>
              <a:rPr lang="en-US" sz="600" dirty="0" smtClean="0"/>
              <a:t>.</a:t>
            </a:r>
          </a:p>
          <a:p>
            <a:r>
              <a:rPr lang="en-US" sz="600" dirty="0" smtClean="0"/>
              <a:t>[3] C</a:t>
            </a:r>
            <a:r>
              <a:rPr lang="en-US" sz="600" dirty="0"/>
              <a:t>. M. </a:t>
            </a:r>
            <a:r>
              <a:rPr lang="en-US" sz="600" dirty="0" err="1"/>
              <a:t>Benedum</a:t>
            </a:r>
            <a:r>
              <a:rPr lang="en-US" sz="600" dirty="0"/>
              <a:t>, O. M. E. </a:t>
            </a:r>
            <a:r>
              <a:rPr lang="en-US" sz="600" dirty="0" err="1"/>
              <a:t>Seidahmed</a:t>
            </a:r>
            <a:r>
              <a:rPr lang="en-US" sz="600" dirty="0"/>
              <a:t>, E. A. B. </a:t>
            </a:r>
            <a:r>
              <a:rPr lang="en-US" sz="600" dirty="0" err="1"/>
              <a:t>Eltahir</a:t>
            </a:r>
            <a:r>
              <a:rPr lang="en-US" sz="600" dirty="0"/>
              <a:t>, and N. </a:t>
            </a:r>
            <a:r>
              <a:rPr lang="en-US" sz="600" dirty="0" err="1"/>
              <a:t>Markuzon</a:t>
            </a:r>
            <a:r>
              <a:rPr lang="en-US" sz="600" dirty="0"/>
              <a:t>, “Statistical modeling of the effect of rainfall flushing on dengue transmission in Singapore,” </a:t>
            </a:r>
            <a:r>
              <a:rPr lang="en-US" sz="600" i="1" dirty="0"/>
              <a:t>PLOS Neglected Tropical Diseases</a:t>
            </a:r>
            <a:r>
              <a:rPr lang="en-US" sz="600" dirty="0"/>
              <a:t>, vol. 12, no. 12, p. e0006935, Dec. 2018, </a:t>
            </a:r>
            <a:r>
              <a:rPr lang="en-US" sz="600" dirty="0" err="1"/>
              <a:t>doi</a:t>
            </a:r>
            <a:r>
              <a:rPr lang="en-US" sz="600" dirty="0"/>
              <a:t>: 10.1371/journal.pntd.0006935</a:t>
            </a:r>
            <a:r>
              <a:rPr lang="en-US" sz="600" dirty="0" smtClean="0"/>
              <a:t>.</a:t>
            </a:r>
          </a:p>
          <a:p>
            <a:r>
              <a:rPr lang="en-US" sz="600" dirty="0" smtClean="0"/>
              <a:t>[4] T</a:t>
            </a:r>
            <a:r>
              <a:rPr lang="en-US" sz="600" dirty="0"/>
              <a:t>. M. </a:t>
            </a:r>
            <a:r>
              <a:rPr lang="en-US" sz="600" dirty="0" err="1"/>
              <a:t>Carvajal</a:t>
            </a:r>
            <a:r>
              <a:rPr lang="en-US" sz="600" dirty="0"/>
              <a:t>, K. M. </a:t>
            </a:r>
            <a:r>
              <a:rPr lang="en-US" sz="600" dirty="0" err="1"/>
              <a:t>Viacrusis</a:t>
            </a:r>
            <a:r>
              <a:rPr lang="en-US" sz="600" dirty="0"/>
              <a:t>, L. F. T. Hernandez, H. T. Ho, D. M. </a:t>
            </a:r>
            <a:r>
              <a:rPr lang="en-US" sz="600" dirty="0" err="1"/>
              <a:t>Amalin</a:t>
            </a:r>
            <a:r>
              <a:rPr lang="en-US" sz="600" dirty="0"/>
              <a:t>, and K. Watanabe, “Machine learning methods reveal the temporal pattern of dengue incidence using meteorological factors in metropolitan Manila, Philippines,” </a:t>
            </a:r>
            <a:r>
              <a:rPr lang="en-US" sz="600" i="1" dirty="0"/>
              <a:t>BMC Infect. Dis.</a:t>
            </a:r>
            <a:r>
              <a:rPr lang="en-US" sz="600" dirty="0"/>
              <a:t>, vol. 18, no. 1, p. 183, 17 2018, </a:t>
            </a:r>
            <a:r>
              <a:rPr lang="en-US" sz="600" dirty="0" err="1"/>
              <a:t>doi</a:t>
            </a:r>
            <a:r>
              <a:rPr lang="en-US" sz="600" dirty="0"/>
              <a:t>: 10.1186/s12879-018-3066-0</a:t>
            </a:r>
            <a:r>
              <a:rPr lang="en-US" sz="600" dirty="0" smtClean="0"/>
              <a:t>.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3406827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extraction (unused)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Extrapolated missing past data for temperature-central</a:t>
            </a:r>
          </a:p>
          <a:p>
            <a:pPr lvl="2"/>
            <a:r>
              <a:rPr lang="en-US" dirty="0"/>
              <a:t>Use temperature by week-of-year for the past 5 “normal-looking” years</a:t>
            </a:r>
          </a:p>
          <a:p>
            <a:pPr lvl="2"/>
            <a:r>
              <a:rPr lang="en-US" dirty="0"/>
              <a:t>Find offset temperature from mean temperature of the past 5 years</a:t>
            </a:r>
          </a:p>
          <a:p>
            <a:pPr lvl="2"/>
            <a:r>
              <a:rPr lang="en-US" dirty="0"/>
              <a:t>Apply offset temperature to the mean annual temperature of temperature-</a:t>
            </a:r>
            <a:r>
              <a:rPr lang="en-US" dirty="0" err="1"/>
              <a:t>changi</a:t>
            </a:r>
            <a:r>
              <a:rPr lang="en-US" dirty="0"/>
              <a:t> (representative) to missing years</a:t>
            </a:r>
          </a:p>
          <a:p>
            <a:pPr lvl="2"/>
            <a:r>
              <a:rPr lang="en-US" dirty="0"/>
              <a:t>Scaled using IQR of temperatures in the year (avoid extreme/anomalies)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05288"/>
      </p:ext>
    </p:extLst>
  </p:cSld>
  <p:clrMapOvr>
    <a:masterClrMapping/>
  </p:clrMapOvr>
</p:sld>
</file>

<file path=ppt/theme/theme1.xml><?xml version="1.0" encoding="utf-8"?>
<a:theme xmlns:a="http://schemas.openxmlformats.org/drawingml/2006/main" name="bottom bar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ttom bar" id="{AFFF83AE-E223-4720-8FA0-8339F1734F96}" vid="{6AB506BC-AEB0-48BF-86A7-D28FA9DA59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bottom bar</Template>
  <TotalTime>9574</TotalTime>
  <Words>782</Words>
  <Application>Microsoft Office PowerPoint</Application>
  <PresentationFormat>On-screen Show (4:3)</PresentationFormat>
  <Paragraphs>49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Courier New</vt:lpstr>
      <vt:lpstr>bottom bar</vt:lpstr>
      <vt:lpstr>PowerPoint Presentation</vt:lpstr>
      <vt:lpstr>Data extraction</vt:lpstr>
      <vt:lpstr>Feature engineering</vt:lpstr>
      <vt:lpstr>Data extraction (unused)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Yier</dc:creator>
  <cp:lastModifiedBy>Li Yier</cp:lastModifiedBy>
  <cp:revision>19</cp:revision>
  <dcterms:created xsi:type="dcterms:W3CDTF">2019-12-26T00:53:03Z</dcterms:created>
  <dcterms:modified xsi:type="dcterms:W3CDTF">2020-01-06T14:40:26Z</dcterms:modified>
</cp:coreProperties>
</file>