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A245C-2014-4237-A66C-09D9AA5BCFD6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DA7A88-A30A-4A4E-BCEC-6F55A784D747}">
      <dgm:prSet/>
      <dgm:spPr>
        <a:solidFill>
          <a:schemeClr val="accent1"/>
        </a:solidFill>
      </dgm:spPr>
      <dgm:t>
        <a:bodyPr/>
        <a:lstStyle/>
        <a:p>
          <a:pPr>
            <a:defRPr b="1"/>
          </a:pPr>
          <a:r>
            <a:rPr lang="en-US" baseline="0"/>
            <a:t>Software must initialize the following:</a:t>
          </a:r>
          <a:endParaRPr lang="en-US"/>
        </a:p>
      </dgm:t>
    </dgm:pt>
    <dgm:pt modelId="{A5274F76-C03B-45EB-931E-460E71A1DC80}" type="parTrans" cxnId="{F1454477-7D4A-4BE8-B264-5C3E58C40162}">
      <dgm:prSet/>
      <dgm:spPr/>
      <dgm:t>
        <a:bodyPr/>
        <a:lstStyle/>
        <a:p>
          <a:endParaRPr lang="en-US"/>
        </a:p>
      </dgm:t>
    </dgm:pt>
    <dgm:pt modelId="{23C7213E-14C6-4C34-A304-2BEBEA12564D}" type="sibTrans" cxnId="{F1454477-7D4A-4BE8-B264-5C3E58C40162}">
      <dgm:prSet/>
      <dgm:spPr/>
      <dgm:t>
        <a:bodyPr/>
        <a:lstStyle/>
        <a:p>
          <a:endParaRPr lang="en-US"/>
        </a:p>
      </dgm:t>
    </dgm:pt>
    <dgm:pt modelId="{CF793E30-188A-4053-A234-CCD6361CE77A}">
      <dgm:prSet/>
      <dgm:spPr/>
      <dgm:t>
        <a:bodyPr/>
        <a:lstStyle/>
        <a:p>
          <a:r>
            <a:rPr lang="en-US"/>
            <a:t>Baud Rate</a:t>
          </a:r>
        </a:p>
      </dgm:t>
    </dgm:pt>
    <dgm:pt modelId="{3BBCAB1A-35CA-4821-8DA4-844E16D34F49}" type="parTrans" cxnId="{88D3AEC1-AD30-482D-B8B1-DE7D90E1AD96}">
      <dgm:prSet/>
      <dgm:spPr/>
      <dgm:t>
        <a:bodyPr/>
        <a:lstStyle/>
        <a:p>
          <a:endParaRPr lang="en-US"/>
        </a:p>
      </dgm:t>
    </dgm:pt>
    <dgm:pt modelId="{B8727FA4-7D35-4286-BA36-D6D8B66F73CD}" type="sibTrans" cxnId="{88D3AEC1-AD30-482D-B8B1-DE7D90E1AD96}">
      <dgm:prSet/>
      <dgm:spPr/>
      <dgm:t>
        <a:bodyPr/>
        <a:lstStyle/>
        <a:p>
          <a:endParaRPr lang="en-US"/>
        </a:p>
      </dgm:t>
    </dgm:pt>
    <dgm:pt modelId="{52D21103-F28C-4BA8-BB7C-C0DB304733C4}">
      <dgm:prSet/>
      <dgm:spPr/>
      <dgm:t>
        <a:bodyPr/>
        <a:lstStyle/>
        <a:p>
          <a:r>
            <a:rPr lang="en-US"/>
            <a:t>Parity</a:t>
          </a:r>
        </a:p>
      </dgm:t>
    </dgm:pt>
    <dgm:pt modelId="{5DAB8B78-6DB6-475C-B1EA-56F5C2AEB176}" type="parTrans" cxnId="{14942685-F6E8-4805-B996-A721BAF937AB}">
      <dgm:prSet/>
      <dgm:spPr/>
      <dgm:t>
        <a:bodyPr/>
        <a:lstStyle/>
        <a:p>
          <a:endParaRPr lang="en-US"/>
        </a:p>
      </dgm:t>
    </dgm:pt>
    <dgm:pt modelId="{419A02D1-3A2E-44E8-80C6-9063C1A0B5F9}" type="sibTrans" cxnId="{14942685-F6E8-4805-B996-A721BAF937AB}">
      <dgm:prSet/>
      <dgm:spPr/>
      <dgm:t>
        <a:bodyPr/>
        <a:lstStyle/>
        <a:p>
          <a:endParaRPr lang="en-US"/>
        </a:p>
      </dgm:t>
    </dgm:pt>
    <dgm:pt modelId="{0AB3EA42-1593-49D9-86E3-357CBEA118AA}">
      <dgm:prSet/>
      <dgm:spPr/>
      <dgm:t>
        <a:bodyPr/>
        <a:lstStyle/>
        <a:p>
          <a:r>
            <a:rPr lang="en-US"/>
            <a:t>Data Bits</a:t>
          </a:r>
        </a:p>
      </dgm:t>
    </dgm:pt>
    <dgm:pt modelId="{22F31603-3CBC-424D-AE15-9647359DE0DE}" type="parTrans" cxnId="{9002E7AE-6F69-492B-ADDE-26E4AEB4852C}">
      <dgm:prSet/>
      <dgm:spPr/>
      <dgm:t>
        <a:bodyPr/>
        <a:lstStyle/>
        <a:p>
          <a:endParaRPr lang="en-US"/>
        </a:p>
      </dgm:t>
    </dgm:pt>
    <dgm:pt modelId="{671CC778-1442-4844-A272-C59F52290615}" type="sibTrans" cxnId="{9002E7AE-6F69-492B-ADDE-26E4AEB4852C}">
      <dgm:prSet/>
      <dgm:spPr/>
      <dgm:t>
        <a:bodyPr/>
        <a:lstStyle/>
        <a:p>
          <a:endParaRPr lang="en-US"/>
        </a:p>
      </dgm:t>
    </dgm:pt>
    <dgm:pt modelId="{117C325A-8944-4C89-B26B-B8CA7D5F03DF}">
      <dgm:prSet/>
      <dgm:spPr>
        <a:solidFill>
          <a:schemeClr val="accent2"/>
        </a:solidFill>
      </dgm:spPr>
      <dgm:t>
        <a:bodyPr/>
        <a:lstStyle/>
        <a:p>
          <a:pPr>
            <a:defRPr b="1"/>
          </a:pPr>
          <a:r>
            <a:rPr lang="en-US" baseline="0"/>
            <a:t>Arduino Serial Functions:</a:t>
          </a:r>
          <a:endParaRPr lang="en-US"/>
        </a:p>
      </dgm:t>
    </dgm:pt>
    <dgm:pt modelId="{95F92CC3-7156-4496-AEB6-57595E010C23}" type="parTrans" cxnId="{87C3F0A5-EEA9-4DE9-BC76-BF88F06452A8}">
      <dgm:prSet/>
      <dgm:spPr/>
      <dgm:t>
        <a:bodyPr/>
        <a:lstStyle/>
        <a:p>
          <a:endParaRPr lang="en-US"/>
        </a:p>
      </dgm:t>
    </dgm:pt>
    <dgm:pt modelId="{0EF7F259-C4EA-48E1-9CCD-C7BA29DE4EBC}" type="sibTrans" cxnId="{87C3F0A5-EEA9-4DE9-BC76-BF88F06452A8}">
      <dgm:prSet/>
      <dgm:spPr/>
      <dgm:t>
        <a:bodyPr/>
        <a:lstStyle/>
        <a:p>
          <a:endParaRPr lang="en-US"/>
        </a:p>
      </dgm:t>
    </dgm:pt>
    <dgm:pt modelId="{22763516-B2AC-43AA-9F54-70F6090AE142}">
      <dgm:prSet/>
      <dgm:spPr/>
      <dgm:t>
        <a:bodyPr/>
        <a:lstStyle/>
        <a:p>
          <a:r>
            <a:rPr lang="en-US" dirty="0" err="1"/>
            <a:t>Serial.begin</a:t>
          </a:r>
          <a:r>
            <a:rPr lang="en-US" dirty="0"/>
            <a:t>(BR)        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void</a:t>
          </a:r>
        </a:p>
      </dgm:t>
    </dgm:pt>
    <dgm:pt modelId="{7B46B49F-B4C4-489D-8630-567DA46099F2}" type="parTrans" cxnId="{0430142F-3164-4F6E-B5DC-49135388EC36}">
      <dgm:prSet/>
      <dgm:spPr/>
      <dgm:t>
        <a:bodyPr/>
        <a:lstStyle/>
        <a:p>
          <a:endParaRPr lang="en-US"/>
        </a:p>
      </dgm:t>
    </dgm:pt>
    <dgm:pt modelId="{93E3C8A6-D522-405F-A05F-94CFDB90C5C0}" type="sibTrans" cxnId="{0430142F-3164-4F6E-B5DC-49135388EC36}">
      <dgm:prSet/>
      <dgm:spPr/>
      <dgm:t>
        <a:bodyPr/>
        <a:lstStyle/>
        <a:p>
          <a:endParaRPr lang="en-US"/>
        </a:p>
      </dgm:t>
    </dgm:pt>
    <dgm:pt modelId="{2E4192ED-49DF-4280-8EB6-C4487558DEE2}">
      <dgm:prSet/>
      <dgm:spPr/>
      <dgm:t>
        <a:bodyPr/>
        <a:lstStyle/>
        <a:p>
          <a:r>
            <a:rPr lang="en-US"/>
            <a:t>Serial.available() 	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bool</a:t>
          </a:r>
        </a:p>
      </dgm:t>
    </dgm:pt>
    <dgm:pt modelId="{32D42E66-9F3C-4DF3-903A-830D34BE5760}" type="parTrans" cxnId="{17B94E16-5D9A-4DFD-A33A-57F803A43D6D}">
      <dgm:prSet/>
      <dgm:spPr/>
      <dgm:t>
        <a:bodyPr/>
        <a:lstStyle/>
        <a:p>
          <a:endParaRPr lang="en-US"/>
        </a:p>
      </dgm:t>
    </dgm:pt>
    <dgm:pt modelId="{B6104E9B-F4ED-4974-8DB3-FE52E7A7B7C6}" type="sibTrans" cxnId="{17B94E16-5D9A-4DFD-A33A-57F803A43D6D}">
      <dgm:prSet/>
      <dgm:spPr/>
      <dgm:t>
        <a:bodyPr/>
        <a:lstStyle/>
        <a:p>
          <a:endParaRPr lang="en-US"/>
        </a:p>
      </dgm:t>
    </dgm:pt>
    <dgm:pt modelId="{56055A5C-7699-45A2-B5EB-37569A4D2277}">
      <dgm:prSet/>
      <dgm:spPr/>
      <dgm:t>
        <a:bodyPr/>
        <a:lstStyle/>
        <a:p>
          <a:r>
            <a:rPr lang="en-US"/>
            <a:t>Serial.read()		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byte</a:t>
          </a:r>
        </a:p>
      </dgm:t>
    </dgm:pt>
    <dgm:pt modelId="{FD657E63-9EC4-48C8-93C7-61E7A7FB3EAE}" type="parTrans" cxnId="{217CC6D0-DDE2-4DFB-A892-E29152946C0D}">
      <dgm:prSet/>
      <dgm:spPr/>
      <dgm:t>
        <a:bodyPr/>
        <a:lstStyle/>
        <a:p>
          <a:endParaRPr lang="en-US"/>
        </a:p>
      </dgm:t>
    </dgm:pt>
    <dgm:pt modelId="{BC70F9FA-649B-43A1-9914-3E20096A6FE0}" type="sibTrans" cxnId="{217CC6D0-DDE2-4DFB-A892-E29152946C0D}">
      <dgm:prSet/>
      <dgm:spPr/>
      <dgm:t>
        <a:bodyPr/>
        <a:lstStyle/>
        <a:p>
          <a:endParaRPr lang="en-US"/>
        </a:p>
      </dgm:t>
    </dgm:pt>
    <dgm:pt modelId="{F034F544-D3F0-445C-AB98-B65CDC32F9FA}">
      <dgm:prSet/>
      <dgm:spPr/>
      <dgm:t>
        <a:bodyPr/>
        <a:lstStyle/>
        <a:p>
          <a:r>
            <a:rPr lang="en-US" dirty="0" err="1"/>
            <a:t>Serial.write</a:t>
          </a:r>
          <a:r>
            <a:rPr lang="en-US" dirty="0"/>
            <a:t>(</a:t>
          </a:r>
          <a:r>
            <a:rPr lang="en-US" dirty="0" err="1"/>
            <a:t>val</a:t>
          </a:r>
          <a:r>
            <a:rPr lang="en-US" dirty="0"/>
            <a:t>)	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void</a:t>
          </a:r>
        </a:p>
      </dgm:t>
    </dgm:pt>
    <dgm:pt modelId="{5DFDA6C6-A227-41E3-BDC9-DCD518628D62}" type="parTrans" cxnId="{4EDDB910-9890-4649-8424-03645564BD81}">
      <dgm:prSet/>
      <dgm:spPr/>
      <dgm:t>
        <a:bodyPr/>
        <a:lstStyle/>
        <a:p>
          <a:endParaRPr lang="en-US"/>
        </a:p>
      </dgm:t>
    </dgm:pt>
    <dgm:pt modelId="{C38DEBE9-DF08-4ED1-873F-BBC3206D1654}" type="sibTrans" cxnId="{4EDDB910-9890-4649-8424-03645564BD81}">
      <dgm:prSet/>
      <dgm:spPr/>
      <dgm:t>
        <a:bodyPr/>
        <a:lstStyle/>
        <a:p>
          <a:endParaRPr lang="en-US"/>
        </a:p>
      </dgm:t>
    </dgm:pt>
    <dgm:pt modelId="{66C8E248-A7A2-4502-8834-82DDB9D868D5}" type="pres">
      <dgm:prSet presAssocID="{AF3A245C-2014-4237-A66C-09D9AA5BCFD6}" presName="Name0" presStyleCnt="0">
        <dgm:presLayoutVars>
          <dgm:dir/>
          <dgm:animLvl val="lvl"/>
          <dgm:resizeHandles val="exact"/>
        </dgm:presLayoutVars>
      </dgm:prSet>
      <dgm:spPr/>
    </dgm:pt>
    <dgm:pt modelId="{F6F8242F-8A8A-43E5-98D8-01ABE5FA76F5}" type="pres">
      <dgm:prSet presAssocID="{E5DA7A88-A30A-4A4E-BCEC-6F55A784D747}" presName="linNode" presStyleCnt="0"/>
      <dgm:spPr/>
    </dgm:pt>
    <dgm:pt modelId="{06E956A0-33D1-440C-9D70-7FC2170E2AC6}" type="pres">
      <dgm:prSet presAssocID="{E5DA7A88-A30A-4A4E-BCEC-6F55A784D74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42DF73A-D2F0-4066-926C-E9998F52DB38}" type="pres">
      <dgm:prSet presAssocID="{E5DA7A88-A30A-4A4E-BCEC-6F55A784D747}" presName="descendantText" presStyleLbl="alignAccFollowNode1" presStyleIdx="0" presStyleCnt="2">
        <dgm:presLayoutVars>
          <dgm:bulletEnabled val="1"/>
        </dgm:presLayoutVars>
      </dgm:prSet>
      <dgm:spPr/>
    </dgm:pt>
    <dgm:pt modelId="{A99A8370-C441-4D80-9A5F-95C43031E891}" type="pres">
      <dgm:prSet presAssocID="{23C7213E-14C6-4C34-A304-2BEBEA12564D}" presName="sp" presStyleCnt="0"/>
      <dgm:spPr/>
    </dgm:pt>
    <dgm:pt modelId="{E4D71A66-78CD-499C-9B14-1F7281F0E623}" type="pres">
      <dgm:prSet presAssocID="{117C325A-8944-4C89-B26B-B8CA7D5F03DF}" presName="linNode" presStyleCnt="0"/>
      <dgm:spPr/>
    </dgm:pt>
    <dgm:pt modelId="{9AE8F42A-BC45-4000-AC64-4BA51756ABD9}" type="pres">
      <dgm:prSet presAssocID="{117C325A-8944-4C89-B26B-B8CA7D5F03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2E3AD3-2316-4916-BB53-6608D23BA773}" type="pres">
      <dgm:prSet presAssocID="{117C325A-8944-4C89-B26B-B8CA7D5F03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EDDB910-9890-4649-8424-03645564BD81}" srcId="{117C325A-8944-4C89-B26B-B8CA7D5F03DF}" destId="{F034F544-D3F0-445C-AB98-B65CDC32F9FA}" srcOrd="3" destOrd="0" parTransId="{5DFDA6C6-A227-41E3-BDC9-DCD518628D62}" sibTransId="{C38DEBE9-DF08-4ED1-873F-BBC3206D1654}"/>
    <dgm:cxn modelId="{48428B14-E525-4A1D-B777-984325BC94A9}" type="presOf" srcId="{2E4192ED-49DF-4280-8EB6-C4487558DEE2}" destId="{F82E3AD3-2316-4916-BB53-6608D23BA773}" srcOrd="0" destOrd="1" presId="urn:microsoft.com/office/officeart/2005/8/layout/vList5"/>
    <dgm:cxn modelId="{17B94E16-5D9A-4DFD-A33A-57F803A43D6D}" srcId="{117C325A-8944-4C89-B26B-B8CA7D5F03DF}" destId="{2E4192ED-49DF-4280-8EB6-C4487558DEE2}" srcOrd="1" destOrd="0" parTransId="{32D42E66-9F3C-4DF3-903A-830D34BE5760}" sibTransId="{B6104E9B-F4ED-4974-8DB3-FE52E7A7B7C6}"/>
    <dgm:cxn modelId="{7A049521-064F-472E-822F-1A2080FF3376}" type="presOf" srcId="{22763516-B2AC-43AA-9F54-70F6090AE142}" destId="{F82E3AD3-2316-4916-BB53-6608D23BA773}" srcOrd="0" destOrd="0" presId="urn:microsoft.com/office/officeart/2005/8/layout/vList5"/>
    <dgm:cxn modelId="{0430142F-3164-4F6E-B5DC-49135388EC36}" srcId="{117C325A-8944-4C89-B26B-B8CA7D5F03DF}" destId="{22763516-B2AC-43AA-9F54-70F6090AE142}" srcOrd="0" destOrd="0" parTransId="{7B46B49F-B4C4-489D-8630-567DA46099F2}" sibTransId="{93E3C8A6-D522-405F-A05F-94CFDB90C5C0}"/>
    <dgm:cxn modelId="{FB473F32-507D-43D9-8BBD-EE06D5C09475}" type="presOf" srcId="{AF3A245C-2014-4237-A66C-09D9AA5BCFD6}" destId="{66C8E248-A7A2-4502-8834-82DDB9D868D5}" srcOrd="0" destOrd="0" presId="urn:microsoft.com/office/officeart/2005/8/layout/vList5"/>
    <dgm:cxn modelId="{CA87E136-DDA5-4DAC-8196-588ECEFC4616}" type="presOf" srcId="{E5DA7A88-A30A-4A4E-BCEC-6F55A784D747}" destId="{06E956A0-33D1-440C-9D70-7FC2170E2AC6}" srcOrd="0" destOrd="0" presId="urn:microsoft.com/office/officeart/2005/8/layout/vList5"/>
    <dgm:cxn modelId="{F1454477-7D4A-4BE8-B264-5C3E58C40162}" srcId="{AF3A245C-2014-4237-A66C-09D9AA5BCFD6}" destId="{E5DA7A88-A30A-4A4E-BCEC-6F55A784D747}" srcOrd="0" destOrd="0" parTransId="{A5274F76-C03B-45EB-931E-460E71A1DC80}" sibTransId="{23C7213E-14C6-4C34-A304-2BEBEA12564D}"/>
    <dgm:cxn modelId="{187B7258-255E-4BEC-9F9A-C9DB50446A52}" type="presOf" srcId="{117C325A-8944-4C89-B26B-B8CA7D5F03DF}" destId="{9AE8F42A-BC45-4000-AC64-4BA51756ABD9}" srcOrd="0" destOrd="0" presId="urn:microsoft.com/office/officeart/2005/8/layout/vList5"/>
    <dgm:cxn modelId="{14942685-F6E8-4805-B996-A721BAF937AB}" srcId="{E5DA7A88-A30A-4A4E-BCEC-6F55A784D747}" destId="{52D21103-F28C-4BA8-BB7C-C0DB304733C4}" srcOrd="1" destOrd="0" parTransId="{5DAB8B78-6DB6-475C-B1EA-56F5C2AEB176}" sibTransId="{419A02D1-3A2E-44E8-80C6-9063C1A0B5F9}"/>
    <dgm:cxn modelId="{87C3F0A5-EEA9-4DE9-BC76-BF88F06452A8}" srcId="{AF3A245C-2014-4237-A66C-09D9AA5BCFD6}" destId="{117C325A-8944-4C89-B26B-B8CA7D5F03DF}" srcOrd="1" destOrd="0" parTransId="{95F92CC3-7156-4496-AEB6-57595E010C23}" sibTransId="{0EF7F259-C4EA-48E1-9CCD-C7BA29DE4EBC}"/>
    <dgm:cxn modelId="{9E580BA9-E551-43AB-9569-17EE782BF180}" type="presOf" srcId="{52D21103-F28C-4BA8-BB7C-C0DB304733C4}" destId="{C42DF73A-D2F0-4066-926C-E9998F52DB38}" srcOrd="0" destOrd="1" presId="urn:microsoft.com/office/officeart/2005/8/layout/vList5"/>
    <dgm:cxn modelId="{9002E7AE-6F69-492B-ADDE-26E4AEB4852C}" srcId="{E5DA7A88-A30A-4A4E-BCEC-6F55A784D747}" destId="{0AB3EA42-1593-49D9-86E3-357CBEA118AA}" srcOrd="2" destOrd="0" parTransId="{22F31603-3CBC-424D-AE15-9647359DE0DE}" sibTransId="{671CC778-1442-4844-A272-C59F52290615}"/>
    <dgm:cxn modelId="{ACE046B1-A60B-4EE1-B816-DAAD928662E8}" type="presOf" srcId="{CF793E30-188A-4053-A234-CCD6361CE77A}" destId="{C42DF73A-D2F0-4066-926C-E9998F52DB38}" srcOrd="0" destOrd="0" presId="urn:microsoft.com/office/officeart/2005/8/layout/vList5"/>
    <dgm:cxn modelId="{88D3AEC1-AD30-482D-B8B1-DE7D90E1AD96}" srcId="{E5DA7A88-A30A-4A4E-BCEC-6F55A784D747}" destId="{CF793E30-188A-4053-A234-CCD6361CE77A}" srcOrd="0" destOrd="0" parTransId="{3BBCAB1A-35CA-4821-8DA4-844E16D34F49}" sibTransId="{B8727FA4-7D35-4286-BA36-D6D8B66F73CD}"/>
    <dgm:cxn modelId="{B8303BCB-4684-4E1E-844A-4AB63BAA058F}" type="presOf" srcId="{0AB3EA42-1593-49D9-86E3-357CBEA118AA}" destId="{C42DF73A-D2F0-4066-926C-E9998F52DB38}" srcOrd="0" destOrd="2" presId="urn:microsoft.com/office/officeart/2005/8/layout/vList5"/>
    <dgm:cxn modelId="{217CC6D0-DDE2-4DFB-A892-E29152946C0D}" srcId="{117C325A-8944-4C89-B26B-B8CA7D5F03DF}" destId="{56055A5C-7699-45A2-B5EB-37569A4D2277}" srcOrd="2" destOrd="0" parTransId="{FD657E63-9EC4-48C8-93C7-61E7A7FB3EAE}" sibTransId="{BC70F9FA-649B-43A1-9914-3E20096A6FE0}"/>
    <dgm:cxn modelId="{871A58D4-766D-4044-8E8D-C440286C4962}" type="presOf" srcId="{56055A5C-7699-45A2-B5EB-37569A4D2277}" destId="{F82E3AD3-2316-4916-BB53-6608D23BA773}" srcOrd="0" destOrd="2" presId="urn:microsoft.com/office/officeart/2005/8/layout/vList5"/>
    <dgm:cxn modelId="{EA4811DB-109E-46D4-A8E4-14143919FDEF}" type="presOf" srcId="{F034F544-D3F0-445C-AB98-B65CDC32F9FA}" destId="{F82E3AD3-2316-4916-BB53-6608D23BA773}" srcOrd="0" destOrd="3" presId="urn:microsoft.com/office/officeart/2005/8/layout/vList5"/>
    <dgm:cxn modelId="{FFDA4B61-B727-4D4B-A196-4736E330395A}" type="presParOf" srcId="{66C8E248-A7A2-4502-8834-82DDB9D868D5}" destId="{F6F8242F-8A8A-43E5-98D8-01ABE5FA76F5}" srcOrd="0" destOrd="0" presId="urn:microsoft.com/office/officeart/2005/8/layout/vList5"/>
    <dgm:cxn modelId="{B72E8300-E565-46FA-9AEF-A1324F14B4D6}" type="presParOf" srcId="{F6F8242F-8A8A-43E5-98D8-01ABE5FA76F5}" destId="{06E956A0-33D1-440C-9D70-7FC2170E2AC6}" srcOrd="0" destOrd="0" presId="urn:microsoft.com/office/officeart/2005/8/layout/vList5"/>
    <dgm:cxn modelId="{DD2E8E3A-F6BF-43EE-8F5E-30DDEC979162}" type="presParOf" srcId="{F6F8242F-8A8A-43E5-98D8-01ABE5FA76F5}" destId="{C42DF73A-D2F0-4066-926C-E9998F52DB38}" srcOrd="1" destOrd="0" presId="urn:microsoft.com/office/officeart/2005/8/layout/vList5"/>
    <dgm:cxn modelId="{F4497F32-C324-4184-8BFE-A531EE02D78C}" type="presParOf" srcId="{66C8E248-A7A2-4502-8834-82DDB9D868D5}" destId="{A99A8370-C441-4D80-9A5F-95C43031E891}" srcOrd="1" destOrd="0" presId="urn:microsoft.com/office/officeart/2005/8/layout/vList5"/>
    <dgm:cxn modelId="{E429A626-9F6B-4FF3-AE04-B3319102EA48}" type="presParOf" srcId="{66C8E248-A7A2-4502-8834-82DDB9D868D5}" destId="{E4D71A66-78CD-499C-9B14-1F7281F0E623}" srcOrd="2" destOrd="0" presId="urn:microsoft.com/office/officeart/2005/8/layout/vList5"/>
    <dgm:cxn modelId="{B269E53A-4923-41EE-AB4D-632088481AEC}" type="presParOf" srcId="{E4D71A66-78CD-499C-9B14-1F7281F0E623}" destId="{9AE8F42A-BC45-4000-AC64-4BA51756ABD9}" srcOrd="0" destOrd="0" presId="urn:microsoft.com/office/officeart/2005/8/layout/vList5"/>
    <dgm:cxn modelId="{206C1D21-8726-420E-AA48-B5ACE7CAC3BA}" type="presParOf" srcId="{E4D71A66-78CD-499C-9B14-1F7281F0E623}" destId="{F82E3AD3-2316-4916-BB53-6608D23BA7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DF73A-D2F0-4066-926C-E9998F52DB38}">
      <dsp:nvSpPr>
        <dsp:cNvPr id="0" name=""/>
        <dsp:cNvSpPr/>
      </dsp:nvSpPr>
      <dsp:spPr>
        <a:xfrm rot="5400000">
          <a:off x="2164448" y="-372709"/>
          <a:ext cx="1657154" cy="281696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Baud Rate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Parity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Data Bits</a:t>
          </a:r>
        </a:p>
      </dsp:txBody>
      <dsp:txXfrm rot="-5400000">
        <a:off x="1584543" y="288092"/>
        <a:ext cx="2736069" cy="1495362"/>
      </dsp:txXfrm>
    </dsp:sp>
    <dsp:sp modelId="{06E956A0-33D1-440C-9D70-7FC2170E2AC6}">
      <dsp:nvSpPr>
        <dsp:cNvPr id="0" name=""/>
        <dsp:cNvSpPr/>
      </dsp:nvSpPr>
      <dsp:spPr>
        <a:xfrm>
          <a:off x="0" y="51"/>
          <a:ext cx="1584543" cy="2071443"/>
        </a:xfrm>
        <a:prstGeom prst="roundRect">
          <a:avLst/>
        </a:prstGeom>
        <a:solidFill>
          <a:schemeClr val="accent1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Software must initialize the following:</a:t>
          </a:r>
          <a:endParaRPr lang="en-US" sz="1800" kern="1200"/>
        </a:p>
      </dsp:txBody>
      <dsp:txXfrm>
        <a:off x="77351" y="77402"/>
        <a:ext cx="1429841" cy="1916741"/>
      </dsp:txXfrm>
    </dsp:sp>
    <dsp:sp modelId="{F82E3AD3-2316-4916-BB53-6608D23BA773}">
      <dsp:nvSpPr>
        <dsp:cNvPr id="0" name=""/>
        <dsp:cNvSpPr/>
      </dsp:nvSpPr>
      <dsp:spPr>
        <a:xfrm rot="5400000">
          <a:off x="2164448" y="1802305"/>
          <a:ext cx="1657154" cy="281696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Serial.begin</a:t>
          </a:r>
          <a:r>
            <a:rPr lang="en-US" sz="1400" kern="1200" dirty="0"/>
            <a:t>(BR)        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void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Serial.available() 	 </a:t>
          </a: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bool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Serial.read()		 </a:t>
          </a: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byte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Serial.write</a:t>
          </a:r>
          <a:r>
            <a:rPr lang="en-US" sz="1400" kern="1200" dirty="0"/>
            <a:t>(</a:t>
          </a:r>
          <a:r>
            <a:rPr lang="en-US" sz="1400" kern="1200" dirty="0" err="1"/>
            <a:t>val</a:t>
          </a:r>
          <a:r>
            <a:rPr lang="en-US" sz="1400" kern="1200" dirty="0"/>
            <a:t>)	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 void</a:t>
          </a:r>
        </a:p>
      </dsp:txBody>
      <dsp:txXfrm rot="-5400000">
        <a:off x="1584543" y="2463106"/>
        <a:ext cx="2736069" cy="1495362"/>
      </dsp:txXfrm>
    </dsp:sp>
    <dsp:sp modelId="{9AE8F42A-BC45-4000-AC64-4BA51756ABD9}">
      <dsp:nvSpPr>
        <dsp:cNvPr id="0" name=""/>
        <dsp:cNvSpPr/>
      </dsp:nvSpPr>
      <dsp:spPr>
        <a:xfrm>
          <a:off x="0" y="2175067"/>
          <a:ext cx="1584543" cy="2071443"/>
        </a:xfrm>
        <a:prstGeom prst="roundRect">
          <a:avLst/>
        </a:prstGeom>
        <a:solidFill>
          <a:schemeClr val="accent2"/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Arduino Serial Functions:</a:t>
          </a:r>
          <a:endParaRPr lang="en-US" sz="1800" kern="1200"/>
        </a:p>
      </dsp:txBody>
      <dsp:txXfrm>
        <a:off x="77351" y="2252418"/>
        <a:ext cx="1429841" cy="191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4C0B6-4798-4A9E-9204-C37785C0A6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60876-81A0-4096-B454-26E12B024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3F212B6-FC36-4152-A564-6B12AE0EBC43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5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464B-14A2-4389-99D4-EE5ED8A67616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BAF7-E500-4583-80A2-AA90B76E3ED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998D-664F-4CE6-B132-06A4EDCFAEAB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8218-2629-4689-9C0E-F1CDC75C959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9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3EF6-C10C-4092-95F4-D14B269AB04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B75-8B56-4C7C-8DFA-33D11B9D74F5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118C-5DF4-4550-A013-09A108236B82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72D-E7B3-40BD-8350-34A31C36691F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6160-D1EB-46C4-A9B4-4FC82B7DDCE8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BAF6-519A-4227-ADDF-4B83EBFF027A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5FFAA9-22DF-45D4-9472-58D2A1EDF471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433862-006E-4C75-9989-374CA7715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marvelvietnam.com/top9/bai-viet/truyen-nhan-du-lieu-voi-giao-tiep-serial-uart-tren-arduino-ohtech/521556228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ud-rate-and-its-importance/" TargetMode="External"/><Relationship Id="rId2" Type="http://schemas.openxmlformats.org/officeDocument/2006/relationships/hyperlink" Target="https://www.analog.com/en/analog-dialogue/articles/uart-a-hardware-communication-protoc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n/articles/uarts-ensure-reliable-long-haul-industrial-communications#:~:text=With%20appropriate%20line%20drivers%2C%20a%20UART%20can%20work,to%201000%20m%20for%20RS-485%20or%20RS-422%20interfaces." TargetMode="External"/><Relationship Id="rId5" Type="http://schemas.openxmlformats.org/officeDocument/2006/relationships/hyperlink" Target="https://automationforum.co/what-is-uart-basics-of-uart/#:~:text=Advantages%20of%20UART%3A%201%20No%20clock%20signal%202,for%20it.%204%20Only%20two%20wires%20are%20used." TargetMode="External"/><Relationship Id="rId4" Type="http://schemas.openxmlformats.org/officeDocument/2006/relationships/hyperlink" Target="https://www.microchip.com/en-us/product/ATmega8U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elpbook.net/2017/half-duplex-full-duplex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rofsdiscuss.com/q/1654484/what-is-the-difference-between-baud-rate-an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E9D-A628-B492-E716-0C7DCD812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42365-B838-F4BF-9D1C-E032DD4D7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Universal Asynchronous Receiver/Transmitter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Michael Mollica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221C-3C54-708D-5D2A-06100CA4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2DB8F-5904-0257-6F87-DB3712BE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FFC45-B2B3-E7A3-57C5-851FE398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95" y="1108104"/>
            <a:ext cx="8610010" cy="4641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E3E65-CDA3-7FB0-3799-CDA6F8EB069B}"/>
              </a:ext>
            </a:extLst>
          </p:cNvPr>
          <p:cNvSpPr txBox="1"/>
          <p:nvPr/>
        </p:nvSpPr>
        <p:spPr>
          <a:xfrm>
            <a:off x="2040193" y="6099730"/>
            <a:ext cx="811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ATMega8U2 USART Block Diagram (Chip on Arduino UNO) [3]</a:t>
            </a:r>
          </a:p>
        </p:txBody>
      </p:sp>
    </p:spTree>
    <p:extLst>
      <p:ext uri="{BB962C8B-B14F-4D97-AF65-F5344CB8AC3E}">
        <p14:creationId xmlns:p14="http://schemas.microsoft.com/office/powerpoint/2010/main" val="113482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7E97-B387-9DBA-C150-DD9C0380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B3FF-F7C8-F6C9-2B89-9A8D34C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Parity Generator</a:t>
            </a:r>
          </a:p>
          <a:p>
            <a:pPr lvl="1"/>
            <a:r>
              <a:rPr lang="en-US" dirty="0"/>
              <a:t>Even Parity = Dn-1 </a:t>
            </a:r>
            <a:r>
              <a:rPr lang="en-US" dirty="0" err="1"/>
              <a:t>xor</a:t>
            </a:r>
            <a:r>
              <a:rPr lang="en-US" dirty="0"/>
              <a:t> … </a:t>
            </a:r>
            <a:r>
              <a:rPr lang="en-US" dirty="0" err="1"/>
              <a:t>xor</a:t>
            </a:r>
            <a:r>
              <a:rPr lang="en-US" dirty="0"/>
              <a:t> D1 </a:t>
            </a:r>
            <a:r>
              <a:rPr lang="en-US" dirty="0" err="1"/>
              <a:t>xor</a:t>
            </a:r>
            <a:r>
              <a:rPr lang="en-US" dirty="0"/>
              <a:t> D0 </a:t>
            </a:r>
            <a:r>
              <a:rPr lang="en-US" dirty="0" err="1"/>
              <a:t>xor</a:t>
            </a:r>
            <a:r>
              <a:rPr lang="en-US" dirty="0"/>
              <a:t> 0</a:t>
            </a:r>
          </a:p>
          <a:p>
            <a:pPr lvl="1"/>
            <a:r>
              <a:rPr lang="en-US" dirty="0"/>
              <a:t>Odd Parity = Dn-1 </a:t>
            </a:r>
            <a:r>
              <a:rPr lang="en-US" dirty="0" err="1"/>
              <a:t>xor</a:t>
            </a:r>
            <a:r>
              <a:rPr lang="en-US" dirty="0"/>
              <a:t> … </a:t>
            </a:r>
            <a:r>
              <a:rPr lang="en-US" dirty="0" err="1"/>
              <a:t>xor</a:t>
            </a:r>
            <a:r>
              <a:rPr lang="en-US" dirty="0"/>
              <a:t> D1 </a:t>
            </a:r>
            <a:r>
              <a:rPr lang="en-US" dirty="0" err="1"/>
              <a:t>xor</a:t>
            </a:r>
            <a:r>
              <a:rPr lang="en-US" dirty="0"/>
              <a:t> D0 </a:t>
            </a:r>
            <a:r>
              <a:rPr lang="en-US" dirty="0" err="1"/>
              <a:t>xor</a:t>
            </a:r>
            <a:r>
              <a:rPr lang="en-US" dirty="0"/>
              <a:t> 1</a:t>
            </a:r>
          </a:p>
          <a:p>
            <a:r>
              <a:rPr lang="en-US" b="1" dirty="0"/>
              <a:t>Clock Recovery</a:t>
            </a:r>
          </a:p>
          <a:p>
            <a:pPr lvl="1"/>
            <a:r>
              <a:rPr lang="en-US" dirty="0"/>
              <a:t>Synchronizes the receiver input with the system clock</a:t>
            </a:r>
          </a:p>
          <a:p>
            <a:r>
              <a:rPr lang="en-US" b="1" dirty="0"/>
              <a:t>Data Recovery</a:t>
            </a:r>
          </a:p>
          <a:p>
            <a:pPr lvl="1"/>
            <a:r>
              <a:rPr lang="en-US" dirty="0"/>
              <a:t>Samples each received bit three times and outputs the majority value</a:t>
            </a:r>
          </a:p>
          <a:p>
            <a:r>
              <a:rPr lang="en-US" b="1" dirty="0"/>
              <a:t>Parity Checker</a:t>
            </a:r>
          </a:p>
          <a:p>
            <a:pPr lvl="1"/>
            <a:r>
              <a:rPr lang="en-US" dirty="0"/>
              <a:t>Compares receiver parity bit with calculated parity</a:t>
            </a:r>
          </a:p>
          <a:p>
            <a:r>
              <a:rPr lang="en-US" b="1" dirty="0"/>
              <a:t>UDR (Transmit &amp; Receive)</a:t>
            </a:r>
          </a:p>
          <a:p>
            <a:pPr lvl="1"/>
            <a:r>
              <a:rPr lang="en-US" dirty="0"/>
              <a:t>Buffer used to store transmitted and received data (FIFO)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CA01-01E4-3EB2-75AD-344C430E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2EBB-7EE1-3840-7BE8-E78ECCD7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583180"/>
            <a:ext cx="9418320" cy="1691640"/>
          </a:xfrm>
        </p:spPr>
        <p:txBody>
          <a:bodyPr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BCAE-32DD-331B-4F1D-9AE47BEB5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i="1" dirty="0"/>
              <a:t>*Particularly for Arduino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B0BA-621F-6360-A7DF-A7F9091C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14F-599F-9259-DF16-60606679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UART Configuration</a:t>
            </a:r>
          </a:p>
        </p:txBody>
      </p:sp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B3812004-43D5-833C-68FA-9F6741F9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2263252"/>
            <a:ext cx="4807287" cy="2980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81C9E-351B-4232-C694-AD31DDB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E99BE7-E6EE-0BA7-7224-CB1D551AB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6473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743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095-EAF1-61DF-3B5D-E3BB2C7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UART?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6F0B-B1E0-4134-F84B-1CC4742E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8F98-2E54-103E-0137-28A79F103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Clock required</a:t>
            </a:r>
          </a:p>
          <a:p>
            <a:r>
              <a:rPr lang="en-US" dirty="0"/>
              <a:t>Two wires needed</a:t>
            </a:r>
          </a:p>
          <a:p>
            <a:r>
              <a:rPr lang="en-US" dirty="0"/>
              <a:t>Error checking</a:t>
            </a:r>
          </a:p>
          <a:p>
            <a:r>
              <a:rPr lang="en-US" dirty="0"/>
              <a:t>Modifiable data packet</a:t>
            </a:r>
          </a:p>
          <a:p>
            <a:r>
              <a:rPr lang="en-US" dirty="0"/>
              <a:t>Long distance (Up to 1000 meters)</a:t>
            </a:r>
          </a:p>
          <a:p>
            <a:r>
              <a:rPr lang="en-US" dirty="0"/>
              <a:t>No addressing needed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9477C-7186-DA10-F6A6-B98B8DEE5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6BCA8-E3A8-6A84-2577-6C4845A7F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</a:p>
          <a:p>
            <a:r>
              <a:rPr lang="en-US" dirty="0"/>
              <a:t>Must configure Baud Rate</a:t>
            </a:r>
          </a:p>
          <a:p>
            <a:r>
              <a:rPr lang="en-US" dirty="0"/>
              <a:t>9-bit maximum data packet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1F4CA-BFE2-F2FF-A3DD-1721AEF2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FFBA2-0CD2-1549-830D-EB245B5B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Application in Capstone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2F084C6-88FF-2602-FB9F-F1198301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873184"/>
            <a:ext cx="4010820" cy="3128439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0B11B00-622B-4824-CD91-5816C6CE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40" y="684748"/>
            <a:ext cx="5351619" cy="35053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1A08-91F4-EFC9-EF12-6CADCF5E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Send shifter data captured on Arduino UNO to Arduino Mega Master MCU</a:t>
            </a:r>
          </a:p>
          <a:p>
            <a:r>
              <a:rPr lang="en-US" sz="1600" dirty="0"/>
              <a:t>UART sends shifter position at 115200 Baud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B406B-0337-E307-F8DC-6F6CBF7A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68EAA-9923-7F1C-08E6-4908CADD5C60}"/>
              </a:ext>
            </a:extLst>
          </p:cNvPr>
          <p:cNvSpPr txBox="1"/>
          <p:nvPr/>
        </p:nvSpPr>
        <p:spPr>
          <a:xfrm>
            <a:off x="643468" y="4080387"/>
            <a:ext cx="373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Master MCU connection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5308F-2FEF-795F-1F5C-2AA169012FA1}"/>
              </a:ext>
            </a:extLst>
          </p:cNvPr>
          <p:cNvSpPr txBox="1"/>
          <p:nvPr/>
        </p:nvSpPr>
        <p:spPr>
          <a:xfrm>
            <a:off x="5288640" y="4192986"/>
            <a:ext cx="373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Shifter MCU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4612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92592-3AC9-D37F-1067-7395D447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6298-0F6D-3400-C03C-1E92DC0E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 dirty="0"/>
              <a:t>[1] </a:t>
            </a:r>
            <a:r>
              <a:rPr lang="en-US" sz="2400" dirty="0">
                <a:hlinkClick r:id="rId2"/>
              </a:rPr>
              <a:t>UART: A Hardware Communication Protocol Understanding Universal Asynchronous Receiver/Transmitter | Analog Devices</a:t>
            </a:r>
            <a:endParaRPr lang="en-US" sz="2400" dirty="0"/>
          </a:p>
          <a:p>
            <a:r>
              <a:rPr lang="en-US" sz="2400" dirty="0"/>
              <a:t>[2] </a:t>
            </a:r>
            <a:r>
              <a:rPr lang="en-US" sz="2400" dirty="0">
                <a:hlinkClick r:id="rId3"/>
              </a:rPr>
              <a:t>Baud Rate and its importance – </a:t>
            </a:r>
            <a:r>
              <a:rPr lang="en-US" sz="2400" dirty="0" err="1">
                <a:hlinkClick r:id="rId3"/>
              </a:rPr>
              <a:t>GeeksforGeeks</a:t>
            </a:r>
            <a:endParaRPr lang="en-US" sz="2400" dirty="0"/>
          </a:p>
          <a:p>
            <a:r>
              <a:rPr lang="en-US" sz="2400" dirty="0"/>
              <a:t>[3] </a:t>
            </a:r>
            <a:r>
              <a:rPr lang="en-US" sz="2400" dirty="0">
                <a:hlinkClick r:id="rId4"/>
              </a:rPr>
              <a:t>ATmega8U2 | Microchip Technology</a:t>
            </a:r>
            <a:endParaRPr lang="en-US" sz="2400" dirty="0"/>
          </a:p>
          <a:p>
            <a:r>
              <a:rPr lang="en-US" sz="2400" dirty="0"/>
              <a:t>[4] </a:t>
            </a:r>
            <a:r>
              <a:rPr lang="en-US" sz="2400" dirty="0">
                <a:hlinkClick r:id="rId5"/>
              </a:rPr>
              <a:t>What is UART? Basics of UART | Instrumentation and Control Engineering (automationforum.co)</a:t>
            </a:r>
            <a:endParaRPr lang="en-US" sz="2400" dirty="0"/>
          </a:p>
          <a:p>
            <a:r>
              <a:rPr lang="en-US" sz="2400" dirty="0"/>
              <a:t>[5] </a:t>
            </a:r>
            <a:r>
              <a:rPr lang="en-US" sz="2400" dirty="0">
                <a:hlinkClick r:id="rId6"/>
              </a:rPr>
              <a:t>UARTs Provide Reliable Serial Communication | </a:t>
            </a:r>
            <a:r>
              <a:rPr lang="en-US" sz="2400" dirty="0" err="1">
                <a:hlinkClick r:id="rId6"/>
              </a:rPr>
              <a:t>DigiKey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36CF-1C0F-7353-50C1-801B895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2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256-2470-E34B-F7DC-901C7B77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50B2-106E-E99D-30E8-84251E5D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Gordon Bell – Digital Equipment Corporation (1960’s)</a:t>
            </a:r>
          </a:p>
          <a:p>
            <a:r>
              <a:rPr lang="en-US" dirty="0"/>
              <a:t>Idea was to create a “Universal” communication protocol</a:t>
            </a:r>
          </a:p>
          <a:p>
            <a:pPr lvl="1"/>
            <a:r>
              <a:rPr lang="en-US" dirty="0"/>
              <a:t>Data Format</a:t>
            </a:r>
          </a:p>
          <a:p>
            <a:pPr lvl="1"/>
            <a:r>
              <a:rPr lang="en-US" dirty="0"/>
              <a:t>Transmission Speed</a:t>
            </a:r>
          </a:p>
          <a:p>
            <a:r>
              <a:rPr lang="en-US" dirty="0"/>
              <a:t>Less common in modern electronics due to USB and Ethernet protocols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BB681-6D59-5F91-07F6-2E6B8DB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Download Digital Equipment Corporation (DEC) Logo in SVG Vector or PNG ...">
            <a:extLst>
              <a:ext uri="{FF2B5EF4-FFF2-40B4-BE49-F238E27FC236}">
                <a16:creationId xmlns:a16="http://schemas.microsoft.com/office/drawing/2014/main" id="{A77C8CB7-87C9-20F0-8EEE-0DFFDD6D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73" y="2752860"/>
            <a:ext cx="6959957" cy="4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5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AD34-9608-C340-9509-66CAE0C11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439629"/>
            <a:ext cx="9418320" cy="1978742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6DE20-970C-FB7D-E059-1E918853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28D9-E900-1597-DF51-50E4265E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vs. 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408F-4D93-6778-3DFC-79A0AEFF1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F6B3-14B8-BE97-BEEA-D169C825F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Combinational Logic</a:t>
            </a:r>
          </a:p>
          <a:p>
            <a:r>
              <a:rPr lang="en-US" dirty="0"/>
              <a:t>Push Buttons</a:t>
            </a:r>
          </a:p>
          <a:p>
            <a:r>
              <a:rPr lang="en-US" dirty="0"/>
              <a:t>Switches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CCA6-CE27-96A6-C7CB-3F00B07BD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BDDD7-D854-5DE7-9D9C-C22C1C6B1E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  <a:p>
            <a:r>
              <a:rPr lang="en-US" dirty="0"/>
              <a:t>State Machines</a:t>
            </a:r>
          </a:p>
          <a:p>
            <a:r>
              <a:rPr lang="en-US" dirty="0"/>
              <a:t>Processors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2878-93F3-A3F6-0CCD-2D3E728B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CCDB5-6531-C0E5-F013-DF331CD7144B}"/>
              </a:ext>
            </a:extLst>
          </p:cNvPr>
          <p:cNvSpPr txBox="1"/>
          <p:nvPr/>
        </p:nvSpPr>
        <p:spPr>
          <a:xfrm>
            <a:off x="1261872" y="4821179"/>
            <a:ext cx="80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UART still requires speed to be configured even though it does not operate with a clock.</a:t>
            </a:r>
          </a:p>
        </p:txBody>
      </p:sp>
    </p:spTree>
    <p:extLst>
      <p:ext uri="{BB962C8B-B14F-4D97-AF65-F5344CB8AC3E}">
        <p14:creationId xmlns:p14="http://schemas.microsoft.com/office/powerpoint/2010/main" val="282780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BCB9-3688-1C4D-88D8-5D51FC1B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E593-C558-CBB3-2F7F-1CE48F0E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Simplex / Half Duplex / Full Duplex</a:t>
            </a:r>
          </a:p>
          <a:p>
            <a:r>
              <a:rPr lang="en-US" dirty="0"/>
              <a:t>Receiver &amp; Transmitter</a:t>
            </a:r>
          </a:p>
          <a:p>
            <a:r>
              <a:rPr lang="en-US" dirty="0"/>
              <a:t>Bits are sent/received one at a time</a:t>
            </a:r>
          </a:p>
          <a:p>
            <a:r>
              <a:rPr lang="en-US" dirty="0"/>
              <a:t>Much more widely used compared to Parallel Communication</a:t>
            </a:r>
          </a:p>
          <a:p>
            <a:pPr lvl="1"/>
            <a:r>
              <a:rPr lang="en-US" dirty="0"/>
              <a:t>Trouble in High Frequency Systems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764A5D4-0141-CE79-D097-CF9B928BE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33157" y="1579453"/>
            <a:ext cx="5209989" cy="36990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29EB-FB99-C367-2EBA-B9BB28B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8BC0-DA5B-95D8-F331-13D2D536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641063"/>
            <a:ext cx="3525938" cy="5572924"/>
          </a:xfrm>
        </p:spPr>
        <p:txBody>
          <a:bodyPr anchor="t">
            <a:normAutofit/>
          </a:bodyPr>
          <a:lstStyle/>
          <a:p>
            <a:r>
              <a:rPr lang="en-US" dirty="0"/>
              <a:t>UART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054E-7F4E-87BE-1E8D-053CE8BE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894" y="641064"/>
            <a:ext cx="6286571" cy="3458988"/>
          </a:xfrm>
        </p:spPr>
        <p:txBody>
          <a:bodyPr>
            <a:normAutofit/>
          </a:bodyPr>
          <a:lstStyle/>
          <a:p>
            <a:r>
              <a:rPr lang="en-US" dirty="0"/>
              <a:t>Two lines for serial data (Rx, Tx)</a:t>
            </a:r>
          </a:p>
          <a:p>
            <a:r>
              <a:rPr lang="en-US" dirty="0"/>
              <a:t>One line for common ground</a:t>
            </a:r>
          </a:p>
          <a:p>
            <a:r>
              <a:rPr lang="en-US" dirty="0"/>
              <a:t>Device 1 Rx connects to Device 2 Tx (and vice versa)</a:t>
            </a:r>
          </a:p>
          <a:p>
            <a:r>
              <a:rPr lang="en-US" dirty="0"/>
              <a:t>1 Master and 1 Slave</a:t>
            </a:r>
          </a:p>
          <a:p>
            <a:r>
              <a:rPr lang="en-US" dirty="0"/>
              <a:t>Both devices must have the same Baud Rate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253135-ED90-B556-F251-07BC20C3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83" y="4343401"/>
            <a:ext cx="5600193" cy="18760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2C7D1-D97A-EB21-4082-F52ACB1D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223FE-9B7D-D67D-5E2C-AC13E3D2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3200"/>
              <a:t>Baud Rate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968C99-C531-1CC5-52E6-E58787E8E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049" b="12206"/>
          <a:stretch/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5908-A50A-5F33-992B-26D45C4E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500" u="sng" dirty="0"/>
              <a:t>Baud Rate != Bit Rate</a:t>
            </a:r>
          </a:p>
          <a:p>
            <a:r>
              <a:rPr lang="en-US" sz="1500" dirty="0"/>
              <a:t>Bit Rate = # of Bits / Time</a:t>
            </a:r>
          </a:p>
          <a:p>
            <a:pPr lvl="1"/>
            <a:r>
              <a:rPr lang="en-US" sz="1500" dirty="0"/>
              <a:t>Alternatively, Bit Rate = Baud Rate x Bits per symbol</a:t>
            </a:r>
          </a:p>
          <a:p>
            <a:r>
              <a:rPr lang="en-US" sz="1500" dirty="0"/>
              <a:t>Baud Rate = # of symbols / Time </a:t>
            </a:r>
          </a:p>
          <a:p>
            <a:r>
              <a:rPr lang="en-US" sz="1500" dirty="0"/>
              <a:t>9600, 57600, 115200,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7335-D8A5-F7D1-57A4-261EC750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4433862-006E-4C75-9989-374CA771528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E6C-6967-6321-1DA9-F88A567C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2B87-1D17-09CD-0BAC-8A9AB365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in </a:t>
            </a:r>
            <a:r>
              <a:rPr lang="en-US" u="sng" dirty="0"/>
              <a:t>packets</a:t>
            </a:r>
          </a:p>
          <a:p>
            <a:r>
              <a:rPr lang="en-US" dirty="0"/>
              <a:t>Packets contain: Start bit, Stop bit, Parity bits, and Data bits</a:t>
            </a:r>
          </a:p>
          <a:p>
            <a:r>
              <a:rPr lang="en-US" dirty="0"/>
              <a:t>Start bit denotes the beginning of a data frame and begins the process of reading in the UART (Usually LOW)</a:t>
            </a:r>
          </a:p>
          <a:p>
            <a:r>
              <a:rPr lang="en-US" dirty="0"/>
              <a:t>Parity bits are used for error checking (Even, Odd)</a:t>
            </a:r>
          </a:p>
          <a:p>
            <a:r>
              <a:rPr lang="en-US" dirty="0"/>
              <a:t>Stop bit(s) denotes the end of a data frame (Usually HIGH)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2405-19F7-5C2E-4421-DF817E91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A4867-45C6-6FD5-9E22-7C5AD653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7" y="5211997"/>
            <a:ext cx="8420830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8403-93B7-62D8-D926-96794E1C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542867"/>
            <a:ext cx="9418320" cy="1772265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4667-FDAF-468E-C519-49653AD0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4433862-006E-4C75-9989-374CA7715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5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427</TotalTime>
  <Words>571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Wingdings</vt:lpstr>
      <vt:lpstr>Wingdings 2</vt:lpstr>
      <vt:lpstr>View</vt:lpstr>
      <vt:lpstr>UART</vt:lpstr>
      <vt:lpstr>History Of UART</vt:lpstr>
      <vt:lpstr>BACKGROUND</vt:lpstr>
      <vt:lpstr>Asynchronous vs. Synchronous</vt:lpstr>
      <vt:lpstr>Serial Communication</vt:lpstr>
      <vt:lpstr>UART Connectivity</vt:lpstr>
      <vt:lpstr>Baud Rate</vt:lpstr>
      <vt:lpstr>UART Packet</vt:lpstr>
      <vt:lpstr>HARDWARE</vt:lpstr>
      <vt:lpstr>PowerPoint Presentation</vt:lpstr>
      <vt:lpstr>Key Hardware Components</vt:lpstr>
      <vt:lpstr>SOFTWARE</vt:lpstr>
      <vt:lpstr>UART Configuration</vt:lpstr>
      <vt:lpstr>Why Choose UART?</vt:lpstr>
      <vt:lpstr>Application in Capstone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dc:creator>michael mollica</dc:creator>
  <cp:lastModifiedBy>michael mollica</cp:lastModifiedBy>
  <cp:revision>82</cp:revision>
  <dcterms:created xsi:type="dcterms:W3CDTF">2023-03-28T20:13:16Z</dcterms:created>
  <dcterms:modified xsi:type="dcterms:W3CDTF">2023-04-11T02:18:57Z</dcterms:modified>
</cp:coreProperties>
</file>