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0"/>
  </p:notesMasterIdLst>
  <p:handoutMasterIdLst>
    <p:handoutMasterId r:id="rId21"/>
  </p:handoutMasterIdLst>
  <p:sldIdLst>
    <p:sldId id="256" r:id="rId5"/>
    <p:sldId id="265" r:id="rId6"/>
    <p:sldId id="273" r:id="rId7"/>
    <p:sldId id="271" r:id="rId8"/>
    <p:sldId id="257" r:id="rId9"/>
    <p:sldId id="258" r:id="rId10"/>
    <p:sldId id="267" r:id="rId11"/>
    <p:sldId id="259" r:id="rId12"/>
    <p:sldId id="260" r:id="rId13"/>
    <p:sldId id="269" r:id="rId14"/>
    <p:sldId id="270" r:id="rId15"/>
    <p:sldId id="268" r:id="rId16"/>
    <p:sldId id="278" r:id="rId17"/>
    <p:sldId id="276" r:id="rId18"/>
    <p:sldId id="27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1E42"/>
    <a:srgbClr val="E2DED9"/>
    <a:srgbClr val="FDFDFD"/>
    <a:srgbClr val="DEDBD8"/>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C2FFA5D-87B4-456A-9821-1D502468CF0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73" autoAdjust="0"/>
    <p:restoredTop sz="70035" autoAdjust="0"/>
  </p:normalViewPr>
  <p:slideViewPr>
    <p:cSldViewPr snapToGrid="0">
      <p:cViewPr varScale="1">
        <p:scale>
          <a:sx n="80" d="100"/>
          <a:sy n="80" d="100"/>
        </p:scale>
        <p:origin x="1194" y="78"/>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AD81DDF-98D4-498E-A94D-DDD7A807AD4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391BFCE-55A1-4C09-B4B5-9359AD6F4D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E4FA28-26D5-4BDF-9A75-C27596ADE055}" type="datetimeFigureOut">
              <a:rPr lang="en-US" smtClean="0"/>
              <a:t>4/5/2023</a:t>
            </a:fld>
            <a:endParaRPr lang="en-US" dirty="0"/>
          </a:p>
        </p:txBody>
      </p:sp>
      <p:sp>
        <p:nvSpPr>
          <p:cNvPr id="4" name="Footer Placeholder 3">
            <a:extLst>
              <a:ext uri="{FF2B5EF4-FFF2-40B4-BE49-F238E27FC236}">
                <a16:creationId xmlns:a16="http://schemas.microsoft.com/office/drawing/2014/main" id="{4BEEB1F3-97EE-4F0D-B402-E34820EC68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054877F-A04A-4D6A-A0A8-95CC6E2D2A3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507CFE-5866-4B40-8953-42375E9B5DB3}" type="slidenum">
              <a:rPr lang="en-US" smtClean="0"/>
              <a:t>‹#›</a:t>
            </a:fld>
            <a:endParaRPr lang="en-US" dirty="0"/>
          </a:p>
        </p:txBody>
      </p:sp>
    </p:spTree>
    <p:extLst>
      <p:ext uri="{BB962C8B-B14F-4D97-AF65-F5344CB8AC3E}">
        <p14:creationId xmlns:p14="http://schemas.microsoft.com/office/powerpoint/2010/main" val="19552507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FE1D6F-8584-4A53-833D-DCA47225B220}" type="datetimeFigureOut">
              <a:rPr lang="en-US" smtClean="0"/>
              <a:t>4/5/2023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3874D-A20A-4B3E-9C12-F524953D5B76}" type="slidenum">
              <a:rPr lang="en-US" smtClean="0"/>
              <a:t>‹#›</a:t>
            </a:fld>
            <a:endParaRPr lang="en-US" dirty="0"/>
          </a:p>
        </p:txBody>
      </p:sp>
    </p:spTree>
    <p:extLst>
      <p:ext uri="{BB962C8B-B14F-4D97-AF65-F5344CB8AC3E}">
        <p14:creationId xmlns:p14="http://schemas.microsoft.com/office/powerpoint/2010/main" val="2285305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definition of the Rotary encoder is to give you guy a general idea. But eventually, I will take about the absolute encoder.</a:t>
            </a:r>
          </a:p>
          <a:p>
            <a:endParaRPr lang="en-US" dirty="0"/>
          </a:p>
        </p:txBody>
      </p:sp>
      <p:sp>
        <p:nvSpPr>
          <p:cNvPr id="4" name="Slide Number Placeholder 3"/>
          <p:cNvSpPr>
            <a:spLocks noGrp="1"/>
          </p:cNvSpPr>
          <p:nvPr>
            <p:ph type="sldNum" sz="quarter" idx="5"/>
          </p:nvPr>
        </p:nvSpPr>
        <p:spPr/>
        <p:txBody>
          <a:bodyPr/>
          <a:lstStyle/>
          <a:p>
            <a:fld id="{BCF3874D-A20A-4B3E-9C12-F524953D5B76}" type="slidenum">
              <a:rPr lang="en-US" smtClean="0"/>
              <a:t>3</a:t>
            </a:fld>
            <a:endParaRPr lang="en-US" dirty="0"/>
          </a:p>
        </p:txBody>
      </p:sp>
    </p:spTree>
    <p:extLst>
      <p:ext uri="{BB962C8B-B14F-4D97-AF65-F5344CB8AC3E}">
        <p14:creationId xmlns:p14="http://schemas.microsoft.com/office/powerpoint/2010/main" val="18473155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Absolute encoders have three types of outputs: parallel, serial, and analog. Furthermore, the most common output would be the parallel, and parallel depends on the number of wires for each bit.  As shown in the picture, each bit represents a wire, and each bit helps to represent its unique position. Also, our absolute encoder is parallel and has 10 bits. The absolute encoder with serial output is usually used in microcontrollers since serial output has a clock. Further, the absolute encoder output sends one bit for each clock pulse. The analog output will depend on the position of the absolute encoder and send out a voltage signal or current signal. Overall, each of the outputs  I mentioned will help you in finding the correct absolute encoder that you need. Parallel is not be the only option.</a:t>
            </a:r>
          </a:p>
        </p:txBody>
      </p:sp>
      <p:sp>
        <p:nvSpPr>
          <p:cNvPr id="4" name="Slide Number Placeholder 3"/>
          <p:cNvSpPr>
            <a:spLocks noGrp="1"/>
          </p:cNvSpPr>
          <p:nvPr>
            <p:ph type="sldNum" sz="quarter" idx="5"/>
          </p:nvPr>
        </p:nvSpPr>
        <p:spPr/>
        <p:txBody>
          <a:bodyPr/>
          <a:lstStyle/>
          <a:p>
            <a:fld id="{BCF3874D-A20A-4B3E-9C12-F524953D5B76}" type="slidenum">
              <a:rPr lang="en-US" smtClean="0"/>
              <a:t>13</a:t>
            </a:fld>
            <a:endParaRPr lang="en-US" dirty="0"/>
          </a:p>
        </p:txBody>
      </p:sp>
    </p:spTree>
    <p:extLst>
      <p:ext uri="{BB962C8B-B14F-4D97-AF65-F5344CB8AC3E}">
        <p14:creationId xmlns:p14="http://schemas.microsoft.com/office/powerpoint/2010/main" val="3239186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Overall, incremental encoders have the advantage of constantly running machines that require little precision. In other words, the incremental encoder measures position, speed, and distance when power is on. Also, this is useful for applications that require constant monitoring of the object's movement but do not require high levels of precision. On the other hand, the absolute encoder can handle things that increments can't do. As a result, absolute encoders are more precise and safer. Also, absolute encoders are more capable to measure even the smallest movements. The absolute encoder can show the exact position of a shaft within a single revolution. Furthermore, the absolute encoder provides a backup feature that the incremental encoder does not have. If the power is cut off, the absolute encoder can still remember the position of the shaft, and the machine will not move unexpectedly.</a:t>
            </a:r>
          </a:p>
        </p:txBody>
      </p:sp>
      <p:sp>
        <p:nvSpPr>
          <p:cNvPr id="4" name="Slide Number Placeholder 3"/>
          <p:cNvSpPr>
            <a:spLocks noGrp="1"/>
          </p:cNvSpPr>
          <p:nvPr>
            <p:ph type="sldNum" sz="quarter" idx="5"/>
          </p:nvPr>
        </p:nvSpPr>
        <p:spPr/>
        <p:txBody>
          <a:bodyPr/>
          <a:lstStyle/>
          <a:p>
            <a:fld id="{BCF3874D-A20A-4B3E-9C12-F524953D5B76}" type="slidenum">
              <a:rPr lang="en-US" smtClean="0"/>
              <a:t>14</a:t>
            </a:fld>
            <a:endParaRPr lang="en-US" dirty="0"/>
          </a:p>
        </p:txBody>
      </p:sp>
    </p:spTree>
    <p:extLst>
      <p:ext uri="{BB962C8B-B14F-4D97-AF65-F5344CB8AC3E}">
        <p14:creationId xmlns:p14="http://schemas.microsoft.com/office/powerpoint/2010/main" val="3197144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Most automation companies, industrial companies, warehouse distributors, and daily life equipment use a rotary encoder. The most common rotary encoder is the increment rotary, and it usually uses to monitor speed, measure position, or measure distance. An example of a company and daily life equipment would be an old trackball mouse. Inside the old trackball mouse has an incremental encoder to check its position by counting the positional changes. Furthermore, another example would be inside of assembly line or package line would be checking the speed of a component or the distance. However, an incremental encoder is not the only type of rotary encoder. The other type of rotary encoder is an absolute rotary encoder. An absolute encoder checks the Angular position, velocity, and distance. An example that uses an absolute encoder would be a hospital bed to determine the height. The incremental and absolute rotary encoder has advantages and disadvantages, depending on the situation.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BCF3874D-A20A-4B3E-9C12-F524953D5B76}" type="slidenum">
              <a:rPr lang="en-US" smtClean="0"/>
              <a:t>5</a:t>
            </a:fld>
            <a:endParaRPr lang="en-US" dirty="0"/>
          </a:p>
        </p:txBody>
      </p:sp>
    </p:spTree>
    <p:extLst>
      <p:ext uri="{BB962C8B-B14F-4D97-AF65-F5344CB8AC3E}">
        <p14:creationId xmlns:p14="http://schemas.microsoft.com/office/powerpoint/2010/main" val="2819861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Advantage and disadvantages of both rotary encoders will tell you why I chose the absolute encoder for my team. First, let's talk about the increment rotary encoder benefit. The benefits are that the increment encoder will get information immediately, is less complex, and is easier to buy. However, the increment has some drawbacks. One of the drawbacks of this device is that increment is volatile, which means if the encoder loses power, the position or value it holds will be lost. Also, one of the benefits is a drawback to the device because if it's less complex, it means that the disk inside of the encoder has the same mark. If the disk has the same marking, then there is a chance that the encoder will read an overlapping code. Furthermore, another drawback is that the increment encoder will need a reference point to help to recalibrate or somewhere to call home. Overall, each of the advantages and disadvantages of the incremental encoder will give a general idea of when to use the component.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BCF3874D-A20A-4B3E-9C12-F524953D5B76}" type="slidenum">
              <a:rPr lang="en-US" smtClean="0"/>
              <a:t>6</a:t>
            </a:fld>
            <a:endParaRPr lang="en-US" dirty="0"/>
          </a:p>
        </p:txBody>
      </p:sp>
    </p:spTree>
    <p:extLst>
      <p:ext uri="{BB962C8B-B14F-4D97-AF65-F5344CB8AC3E}">
        <p14:creationId xmlns:p14="http://schemas.microsoft.com/office/powerpoint/2010/main" val="1721791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Now let's talk about the absolute encoder. The benefit of the absolute encoder is that it's nonvolatile, which means the position or value will not be lost when power is lost. Also, an awesome benefit is that it does not need a fixed reference point because it is nonvolatile. Since absolute encoders are more complex, each position of the disk will have a unique mark, and each mark will help to improve the resolution. However, the disadvantages will be that it's an expensive product and hard to design due to the unique markings for each position for a particular resolution. Overall, each of the advantages of the absolute encoder overcomes the disadvantage of the incremental encoder, which means the absolute encoder is better than incremental.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BCF3874D-A20A-4B3E-9C12-F524953D5B76}" type="slidenum">
              <a:rPr lang="en-US" smtClean="0"/>
              <a:t>7</a:t>
            </a:fld>
            <a:endParaRPr lang="en-US" dirty="0"/>
          </a:p>
        </p:txBody>
      </p:sp>
    </p:spTree>
    <p:extLst>
      <p:ext uri="{BB962C8B-B14F-4D97-AF65-F5344CB8AC3E}">
        <p14:creationId xmlns:p14="http://schemas.microsoft.com/office/powerpoint/2010/main" val="2764614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I already talk about the advantage and disadvantages of both rotary encoders. Some detail about increment is that the output is a square wave produced by two signals. However, you can use one or two signal waves to help with a task that needs them. Also, incremental encoders measure specific movements and send information immediately when power is on. Additionally, the incremental encoder can miss reading the disk, leading to imprecision. The absolution encoder, however, overcomes all the problems associated with incremental encoders. Also, the absolution encoder has an output with a unique bit for each position, and it can remember the value when the power is off. Considering that the encoder is precise by a unique bit, it would be safe to say that it would help to prevent any danger. Overall, if a person needs a precise position when the power goes out, then an absolute encoder will help fix the problem. Also, this applies to the incremental encoder, but the absolute encoder has a special benefit.</a:t>
            </a:r>
          </a:p>
        </p:txBody>
      </p:sp>
      <p:sp>
        <p:nvSpPr>
          <p:cNvPr id="4" name="Slide Number Placeholder 3"/>
          <p:cNvSpPr>
            <a:spLocks noGrp="1"/>
          </p:cNvSpPr>
          <p:nvPr>
            <p:ph type="sldNum" sz="quarter" idx="5"/>
          </p:nvPr>
        </p:nvSpPr>
        <p:spPr/>
        <p:txBody>
          <a:bodyPr/>
          <a:lstStyle/>
          <a:p>
            <a:fld id="{BCF3874D-A20A-4B3E-9C12-F524953D5B76}" type="slidenum">
              <a:rPr lang="en-US" smtClean="0"/>
              <a:t>8</a:t>
            </a:fld>
            <a:endParaRPr lang="en-US" dirty="0"/>
          </a:p>
        </p:txBody>
      </p:sp>
    </p:spTree>
    <p:extLst>
      <p:ext uri="{BB962C8B-B14F-4D97-AF65-F5344CB8AC3E}">
        <p14:creationId xmlns:p14="http://schemas.microsoft.com/office/powerpoint/2010/main" val="38126460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now explain how an absolute rotary encoder works and what components it contains. The part that the absolute encoder has is the LED, shaft, Rotor plate, fixed slit, and phototransistor. Each of the components will play a part produces the </a:t>
            </a:r>
            <a:r>
              <a:rPr lang="en-US" dirty="0" err="1"/>
              <a:t>output.Let's</a:t>
            </a:r>
            <a:r>
              <a:rPr lang="en-US" dirty="0"/>
              <a:t> begin by rotating the shaft. When the shaft rotates, the disk will rotate along with it. Also, each LED will emit at the Rotor plate. As you can see in the picture, the rotor plate has a tiny marking, and those marking has a unique code. During rotation, the LED will pass through the mark on the disk. After passing the mark, the LED will pass the fixed slit, which allows it to emit effectively to the phototransistor. Furthermore, the transistor will detect if the LED is on or off and produce an output of 0 and 1. Overall, the picture will show what is inside the absolute and give an idea of how each component works.</a:t>
            </a:r>
          </a:p>
        </p:txBody>
      </p:sp>
      <p:sp>
        <p:nvSpPr>
          <p:cNvPr id="4" name="Slide Number Placeholder 3"/>
          <p:cNvSpPr>
            <a:spLocks noGrp="1"/>
          </p:cNvSpPr>
          <p:nvPr>
            <p:ph type="sldNum" sz="quarter" idx="5"/>
          </p:nvPr>
        </p:nvSpPr>
        <p:spPr/>
        <p:txBody>
          <a:bodyPr/>
          <a:lstStyle/>
          <a:p>
            <a:fld id="{BCF3874D-A20A-4B3E-9C12-F524953D5B76}" type="slidenum">
              <a:rPr lang="en-US" smtClean="0"/>
              <a:t>9</a:t>
            </a:fld>
            <a:endParaRPr lang="en-US" dirty="0"/>
          </a:p>
        </p:txBody>
      </p:sp>
    </p:spTree>
    <p:extLst>
      <p:ext uri="{BB962C8B-B14F-4D97-AF65-F5344CB8AC3E}">
        <p14:creationId xmlns:p14="http://schemas.microsoft.com/office/powerpoint/2010/main" val="31723434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absolute rotary encoder has features such as single and multi-turn. A single turn measures the position in a single rotation, and a multi-turn measures the position beyond a single rotation. Also, the multi-turn can keep track of the rotation. Both single and multi-turn have a usage in different situations.  An example of single-turn encoder use in real life would be an automatic door that does not need to measure more than one rotation because the door usually opens around 180 degrees or 90 degrees. The real-life application of multi-turn would be robotic manipulators, which go beyond 360 degrees and need to track </a:t>
            </a:r>
            <a:r>
              <a:rPr lang="en-US" dirty="0" err="1"/>
              <a:t>rotation.The</a:t>
            </a:r>
            <a:r>
              <a:rPr lang="en-US" dirty="0"/>
              <a:t> only problem with both features would be the cost. An absolute single-turn encoder will cost more than an incremental encoder, and an absolute multi-turn encoder will cost more than both a single-turn encoder and an incremental encoder. Our group used an Absolute single turn encoder because it is reliable and costs less than a muti-turn. talk about the group when researching</a:t>
            </a:r>
          </a:p>
        </p:txBody>
      </p:sp>
      <p:sp>
        <p:nvSpPr>
          <p:cNvPr id="4" name="Slide Number Placeholder 3"/>
          <p:cNvSpPr>
            <a:spLocks noGrp="1"/>
          </p:cNvSpPr>
          <p:nvPr>
            <p:ph type="sldNum" sz="quarter" idx="5"/>
          </p:nvPr>
        </p:nvSpPr>
        <p:spPr/>
        <p:txBody>
          <a:bodyPr/>
          <a:lstStyle/>
          <a:p>
            <a:fld id="{BCF3874D-A20A-4B3E-9C12-F524953D5B76}" type="slidenum">
              <a:rPr lang="en-US" smtClean="0"/>
              <a:t>10</a:t>
            </a:fld>
            <a:endParaRPr lang="en-US" dirty="0"/>
          </a:p>
        </p:txBody>
      </p:sp>
    </p:spTree>
    <p:extLst>
      <p:ext uri="{BB962C8B-B14F-4D97-AF65-F5344CB8AC3E}">
        <p14:creationId xmlns:p14="http://schemas.microsoft.com/office/powerpoint/2010/main" val="14075179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absolute rotary encoder that the team chose was TRD-NA1024NWD. Also, there were three reasons behind this: reliability, remembering its old value when the power went out, and good resolution. Furthermore, The reliable part is that the encoder is medium-duty, which means it can last a couple of years. In addition, the absolute encoder is a single turn, and the output is gray code. However, the resolution is 10-bit and has 1024 unique positions. The resolution will help us to get better accuracy on our steering wheel. Overall, the encoder met our condition for a capstone project, and the team installed it in the vehicle and got the information. But the downside of our encoder was that need a pull resistor to get our output and very good ground. In the next slide, we will talk about grey code.</a:t>
            </a:r>
          </a:p>
        </p:txBody>
      </p:sp>
      <p:sp>
        <p:nvSpPr>
          <p:cNvPr id="4" name="Slide Number Placeholder 3"/>
          <p:cNvSpPr>
            <a:spLocks noGrp="1"/>
          </p:cNvSpPr>
          <p:nvPr>
            <p:ph type="sldNum" sz="quarter" idx="5"/>
          </p:nvPr>
        </p:nvSpPr>
        <p:spPr/>
        <p:txBody>
          <a:bodyPr/>
          <a:lstStyle/>
          <a:p>
            <a:fld id="{BCF3874D-A20A-4B3E-9C12-F524953D5B76}" type="slidenum">
              <a:rPr lang="en-US" smtClean="0"/>
              <a:t>11</a:t>
            </a:fld>
            <a:endParaRPr lang="en-US" dirty="0"/>
          </a:p>
        </p:txBody>
      </p:sp>
    </p:spTree>
    <p:extLst>
      <p:ext uri="{BB962C8B-B14F-4D97-AF65-F5344CB8AC3E}">
        <p14:creationId xmlns:p14="http://schemas.microsoft.com/office/powerpoint/2010/main" val="2770857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0"/>
              </a:spcAft>
            </a:pPr>
            <a:r>
              <a:rPr lang="en-US" dirty="0">
                <a:solidFill>
                  <a:srgbClr val="0E101A"/>
                </a:solidFill>
                <a:effectLst/>
              </a:rPr>
              <a:t> Frank Gray created grey code, and the binary are be to be converted to gray code. Grey code is important to the absolute encoder because it helps to minimize error and become more accurate. By minimizing error, we mean reducing the switch binary. If it was binary, then there is a possible chance of an overlap bit. However, grey code gives a big advantage to the absolute encoder and gives a precise position. Also, the grey code creates a unique position on the rotor plate. In general, gray code can be useful for equipment that deals with precision or absolute encoding.</a:t>
            </a:r>
          </a:p>
          <a:p>
            <a:pPr>
              <a:spcBef>
                <a:spcPts val="0"/>
              </a:spcBef>
              <a:spcAft>
                <a:spcPts val="0"/>
              </a:spcAft>
            </a:pPr>
            <a:br>
              <a:rPr lang="en-US" dirty="0">
                <a:solidFill>
                  <a:srgbClr val="0E101A"/>
                </a:solidFill>
                <a:effectLst/>
              </a:rPr>
            </a:br>
            <a:endParaRPr lang="en-US" dirty="0">
              <a:solidFill>
                <a:srgbClr val="0E101A"/>
              </a:solidFill>
              <a:effectLst/>
            </a:endParaRPr>
          </a:p>
          <a:p>
            <a:pPr>
              <a:spcBef>
                <a:spcPts val="0"/>
              </a:spcBef>
              <a:spcAft>
                <a:spcPts val="0"/>
              </a:spcAft>
            </a:pPr>
            <a:br>
              <a:rPr lang="en-US" dirty="0">
                <a:solidFill>
                  <a:srgbClr val="0E101A"/>
                </a:solidFill>
                <a:effectLst/>
              </a:rPr>
            </a:br>
            <a:endParaRPr lang="en-US" dirty="0">
              <a:solidFill>
                <a:srgbClr val="0E101A"/>
              </a:solidFill>
              <a:effectLst/>
            </a:endParaRPr>
          </a:p>
          <a:p>
            <a:pPr>
              <a:spcBef>
                <a:spcPts val="0"/>
              </a:spcBef>
              <a:spcAft>
                <a:spcPts val="0"/>
              </a:spcAft>
            </a:pPr>
            <a:br>
              <a:rPr lang="en-US" dirty="0">
                <a:solidFill>
                  <a:srgbClr val="0E101A"/>
                </a:solidFill>
                <a:effectLst/>
              </a:rPr>
            </a:br>
            <a:r>
              <a:rPr lang="en-US" dirty="0">
                <a:solidFill>
                  <a:srgbClr val="0E101A"/>
                </a:solidFill>
                <a:effectLst/>
              </a:rPr>
              <a:t>need for </a:t>
            </a:r>
            <a:r>
              <a:rPr lang="en-US">
                <a:solidFill>
                  <a:srgbClr val="0E101A"/>
                </a:solidFill>
                <a:effectLst/>
              </a:rPr>
              <a:t>extra time</a:t>
            </a:r>
            <a:endParaRPr lang="en-US" dirty="0">
              <a:solidFill>
                <a:srgbClr val="0E101A"/>
              </a:solidFill>
              <a:effectLst/>
            </a:endParaRPr>
          </a:p>
          <a:p>
            <a:pPr>
              <a:spcBef>
                <a:spcPts val="0"/>
              </a:spcBef>
              <a:spcAft>
                <a:spcPts val="0"/>
              </a:spcAft>
            </a:pPr>
            <a:r>
              <a:rPr lang="en-US" dirty="0">
                <a:solidFill>
                  <a:srgbClr val="0E101A"/>
                </a:solidFill>
                <a:effectLst/>
              </a:rPr>
              <a:t>To convert binary to Grey code</a:t>
            </a:r>
          </a:p>
          <a:p>
            <a:pPr>
              <a:spcBef>
                <a:spcPts val="0"/>
              </a:spcBef>
              <a:spcAft>
                <a:spcPts val="0"/>
              </a:spcAft>
              <a:buFont typeface="+mj-lt"/>
              <a:buAutoNum type="arabicPeriod"/>
            </a:pPr>
            <a:r>
              <a:rPr lang="en-US" dirty="0">
                <a:solidFill>
                  <a:srgbClr val="0E101A"/>
                </a:solidFill>
                <a:effectLst/>
              </a:rPr>
              <a:t>get MSB </a:t>
            </a:r>
          </a:p>
          <a:p>
            <a:pPr>
              <a:spcBef>
                <a:spcPts val="0"/>
              </a:spcBef>
              <a:spcAft>
                <a:spcPts val="0"/>
              </a:spcAft>
              <a:buFont typeface="+mj-lt"/>
              <a:buAutoNum type="arabicPeriod"/>
            </a:pPr>
            <a:r>
              <a:rPr lang="en-US" dirty="0">
                <a:solidFill>
                  <a:srgbClr val="0E101A"/>
                </a:solidFill>
                <a:effectLst/>
              </a:rPr>
              <a:t>add the MSB to the next bit and ignore the carry</a:t>
            </a:r>
          </a:p>
          <a:p>
            <a:pPr>
              <a:spcBef>
                <a:spcPts val="0"/>
              </a:spcBef>
              <a:spcAft>
                <a:spcPts val="0"/>
              </a:spcAft>
              <a:buFont typeface="+mj-lt"/>
              <a:buAutoNum type="arabicPeriod"/>
            </a:pPr>
            <a:r>
              <a:rPr lang="en-US" dirty="0">
                <a:solidFill>
                  <a:srgbClr val="0E101A"/>
                </a:solidFill>
                <a:effectLst/>
              </a:rPr>
              <a:t>Repeat the process</a:t>
            </a:r>
          </a:p>
          <a:p>
            <a:endParaRPr lang="en-US" dirty="0"/>
          </a:p>
        </p:txBody>
      </p:sp>
      <p:sp>
        <p:nvSpPr>
          <p:cNvPr id="4" name="Slide Number Placeholder 3"/>
          <p:cNvSpPr>
            <a:spLocks noGrp="1"/>
          </p:cNvSpPr>
          <p:nvPr>
            <p:ph type="sldNum" sz="quarter" idx="5"/>
          </p:nvPr>
        </p:nvSpPr>
        <p:spPr/>
        <p:txBody>
          <a:bodyPr/>
          <a:lstStyle/>
          <a:p>
            <a:fld id="{BCF3874D-A20A-4B3E-9C12-F524953D5B76}" type="slidenum">
              <a:rPr lang="en-US" smtClean="0"/>
              <a:t>12</a:t>
            </a:fld>
            <a:endParaRPr lang="en-US" dirty="0"/>
          </a:p>
        </p:txBody>
      </p:sp>
    </p:spTree>
    <p:extLst>
      <p:ext uri="{BB962C8B-B14F-4D97-AF65-F5344CB8AC3E}">
        <p14:creationId xmlns:p14="http://schemas.microsoft.com/office/powerpoint/2010/main" val="2155217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7464" y="802298"/>
            <a:ext cx="8637073" cy="2541431"/>
          </a:xfrm>
        </p:spPr>
        <p:txBody>
          <a:bodyPr bIns="0" anchor="b">
            <a:normAutofit/>
          </a:bodyPr>
          <a:lstStyle>
            <a:lvl1pPr algn="l">
              <a:defRPr sz="6600"/>
            </a:lvl1pPr>
          </a:lstStyle>
          <a:p>
            <a:r>
              <a:rPr lang="en-US" noProof="0"/>
              <a:t>Click to edit Master title style</a:t>
            </a:r>
          </a:p>
        </p:txBody>
      </p:sp>
      <p:sp>
        <p:nvSpPr>
          <p:cNvPr id="3" name="Subtitle 2"/>
          <p:cNvSpPr>
            <a:spLocks noGrp="1"/>
          </p:cNvSpPr>
          <p:nvPr>
            <p:ph type="subTitle" idx="1"/>
          </p:nvPr>
        </p:nvSpPr>
        <p:spPr>
          <a:xfrm>
            <a:off x="1777464"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6913821" y="6370429"/>
            <a:ext cx="3500715" cy="309201"/>
          </a:xfrm>
        </p:spPr>
        <p:txBody>
          <a:bodyPr/>
          <a:lstStyle/>
          <a:p>
            <a:fld id="{2D202488-4139-4052-B998-251C9C912739}" type="datetimeFigureOut">
              <a:rPr lang="en-US" noProof="0" smtClean="0"/>
              <a:t>4/5/2023</a:t>
            </a:fld>
            <a:endParaRPr lang="en-US" noProof="0" dirty="0"/>
          </a:p>
        </p:txBody>
      </p:sp>
      <p:sp>
        <p:nvSpPr>
          <p:cNvPr id="5" name="Footer Placeholder 4"/>
          <p:cNvSpPr>
            <a:spLocks noGrp="1"/>
          </p:cNvSpPr>
          <p:nvPr>
            <p:ph type="ftr" sz="quarter" idx="11"/>
          </p:nvPr>
        </p:nvSpPr>
        <p:spPr>
          <a:xfrm>
            <a:off x="1777464" y="6370430"/>
            <a:ext cx="4973915" cy="309201"/>
          </a:xfrm>
        </p:spPr>
        <p:txBody>
          <a:bodyPr/>
          <a:lstStyle/>
          <a:p>
            <a:r>
              <a:rPr lang="en-US" noProof="0" dirty="0"/>
              <a:t>Add Footer Here</a:t>
            </a:r>
          </a:p>
        </p:txBody>
      </p:sp>
      <p:cxnSp>
        <p:nvCxnSpPr>
          <p:cNvPr id="15" name="Straight Connector 14"/>
          <p:cNvCxnSpPr/>
          <p:nvPr/>
        </p:nvCxnSpPr>
        <p:spPr>
          <a:xfrm>
            <a:off x="1777464"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6400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nd Gallery ">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0394" y="3128470"/>
            <a:ext cx="3024000" cy="1906565"/>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7873638" y="5144980"/>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2D202488-4139-4052-B998-251C9C912739}" type="datetimeFigureOut">
              <a:rPr lang="en-US" noProof="0" smtClean="0"/>
              <a:t>4/5/2023</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Content Placeholder 2">
            <a:extLst>
              <a:ext uri="{FF2B5EF4-FFF2-40B4-BE49-F238E27FC236}">
                <a16:creationId xmlns:a16="http://schemas.microsoft.com/office/drawing/2014/main" id="{9DE9A20D-024F-4A17-9B20-526AA4037253}"/>
              </a:ext>
            </a:extLst>
          </p:cNvPr>
          <p:cNvSpPr>
            <a:spLocks noGrp="1"/>
          </p:cNvSpPr>
          <p:nvPr>
            <p:ph idx="12"/>
          </p:nvPr>
        </p:nvSpPr>
        <p:spPr>
          <a:xfrm>
            <a:off x="4602108" y="3128470"/>
            <a:ext cx="3024000" cy="1906565"/>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2">
            <a:extLst>
              <a:ext uri="{FF2B5EF4-FFF2-40B4-BE49-F238E27FC236}">
                <a16:creationId xmlns:a16="http://schemas.microsoft.com/office/drawing/2014/main" id="{37D8F60F-F9DD-4AAC-BF28-C004CCDF2D69}"/>
              </a:ext>
            </a:extLst>
          </p:cNvPr>
          <p:cNvSpPr>
            <a:spLocks noGrp="1"/>
          </p:cNvSpPr>
          <p:nvPr>
            <p:ph idx="13"/>
          </p:nvPr>
        </p:nvSpPr>
        <p:spPr>
          <a:xfrm>
            <a:off x="7873638" y="3128470"/>
            <a:ext cx="3024000" cy="1906565"/>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3">
            <a:extLst>
              <a:ext uri="{FF2B5EF4-FFF2-40B4-BE49-F238E27FC236}">
                <a16:creationId xmlns:a16="http://schemas.microsoft.com/office/drawing/2014/main" id="{8F09FDD8-5B1C-4AAA-8EEC-0A77C9E477D1}"/>
              </a:ext>
            </a:extLst>
          </p:cNvPr>
          <p:cNvSpPr>
            <a:spLocks noGrp="1"/>
          </p:cNvSpPr>
          <p:nvPr>
            <p:ph type="body" sz="half" idx="14"/>
          </p:nvPr>
        </p:nvSpPr>
        <p:spPr>
          <a:xfrm>
            <a:off x="4595889" y="5144979"/>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Text Placeholder 3">
            <a:extLst>
              <a:ext uri="{FF2B5EF4-FFF2-40B4-BE49-F238E27FC236}">
                <a16:creationId xmlns:a16="http://schemas.microsoft.com/office/drawing/2014/main" id="{E6DF0B7E-E17E-4875-966D-4DE67F755B71}"/>
              </a:ext>
            </a:extLst>
          </p:cNvPr>
          <p:cNvSpPr>
            <a:spLocks noGrp="1"/>
          </p:cNvSpPr>
          <p:nvPr>
            <p:ph type="body" sz="half" idx="15"/>
          </p:nvPr>
        </p:nvSpPr>
        <p:spPr>
          <a:xfrm>
            <a:off x="1306587" y="5144978"/>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cxnSp>
        <p:nvCxnSpPr>
          <p:cNvPr id="13" name="Straight Connector 12">
            <a:extLst>
              <a:ext uri="{FF2B5EF4-FFF2-40B4-BE49-F238E27FC236}">
                <a16:creationId xmlns:a16="http://schemas.microsoft.com/office/drawing/2014/main" id="{5685D963-B130-47E9-AFCC-AEBED2B1155B}"/>
              </a:ext>
            </a:extLst>
          </p:cNvPr>
          <p:cNvCxnSpPr>
            <a:cxnSpLocks/>
          </p:cNvCxnSpPr>
          <p:nvPr userDrawn="1"/>
        </p:nvCxnSpPr>
        <p:spPr>
          <a:xfrm>
            <a:off x="448407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cxnSp>
        <p:nvCxnSpPr>
          <p:cNvPr id="14" name="Straight Connector 13">
            <a:extLst>
              <a:ext uri="{FF2B5EF4-FFF2-40B4-BE49-F238E27FC236}">
                <a16:creationId xmlns:a16="http://schemas.microsoft.com/office/drawing/2014/main" id="{2FA9B6CF-713A-4942-BE35-A61AFCDDFD3D}"/>
              </a:ext>
            </a:extLst>
          </p:cNvPr>
          <p:cNvCxnSpPr>
            <a:cxnSpLocks/>
          </p:cNvCxnSpPr>
          <p:nvPr userDrawn="1"/>
        </p:nvCxnSpPr>
        <p:spPr>
          <a:xfrm>
            <a:off x="775774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sp>
        <p:nvSpPr>
          <p:cNvPr id="19" name="Text Placeholder 18">
            <a:extLst>
              <a:ext uri="{FF2B5EF4-FFF2-40B4-BE49-F238E27FC236}">
                <a16:creationId xmlns:a16="http://schemas.microsoft.com/office/drawing/2014/main" id="{93809A32-C7A4-4739-994B-BE492F855ACC}"/>
              </a:ext>
            </a:extLst>
          </p:cNvPr>
          <p:cNvSpPr>
            <a:spLocks noGrp="1"/>
          </p:cNvSpPr>
          <p:nvPr>
            <p:ph type="body" sz="quarter" idx="16"/>
          </p:nvPr>
        </p:nvSpPr>
        <p:spPr>
          <a:xfrm>
            <a:off x="1290908" y="1617663"/>
            <a:ext cx="9618391" cy="1336675"/>
          </a:xfrm>
        </p:spPr>
        <p:txBody>
          <a:bodyPr>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itle 6">
            <a:extLst>
              <a:ext uri="{FF2B5EF4-FFF2-40B4-BE49-F238E27FC236}">
                <a16:creationId xmlns:a16="http://schemas.microsoft.com/office/drawing/2014/main" id="{2C1ABD52-D5FE-4FC2-8449-5DA0E52853E1}"/>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242703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noProof="0"/>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7236069" y="6332578"/>
            <a:ext cx="4315852" cy="320123"/>
          </a:xfrm>
        </p:spPr>
        <p:txBody>
          <a:bodyPr/>
          <a:lstStyle>
            <a:lvl1pPr algn="r">
              <a:defRPr/>
            </a:lvl1pPr>
          </a:lstStyle>
          <a:p>
            <a:fld id="{2D202488-4139-4052-B998-251C9C912739}" type="datetimeFigureOut">
              <a:rPr lang="en-US" noProof="0" smtClean="0"/>
              <a:pPr/>
              <a:t>4/5/2023</a:t>
            </a:fld>
            <a:endParaRPr lang="en-US" noProof="0" dirty="0"/>
          </a:p>
        </p:txBody>
      </p:sp>
      <p:sp>
        <p:nvSpPr>
          <p:cNvPr id="6" name="Footer Placeholder 5"/>
          <p:cNvSpPr>
            <a:spLocks noGrp="1"/>
          </p:cNvSpPr>
          <p:nvPr>
            <p:ph type="ftr" sz="quarter" idx="11"/>
          </p:nvPr>
        </p:nvSpPr>
        <p:spPr>
          <a:xfrm>
            <a:off x="1447382" y="6332578"/>
            <a:ext cx="5541004" cy="320931"/>
          </a:xfrm>
        </p:spPr>
        <p:txBody>
          <a:bodyPr/>
          <a:lstStyle/>
          <a:p>
            <a:r>
              <a:rPr lang="en-US" noProof="0" dirty="0"/>
              <a:t>Add Footer Here</a:t>
            </a: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1589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2D202488-4139-4052-B998-251C9C912739}" type="datetimeFigureOut">
              <a:rPr lang="en-US" noProof="0" smtClean="0"/>
              <a:t>4/5/2023</a:t>
            </a:fld>
            <a:endParaRPr lang="en-US" noProof="0" dirty="0"/>
          </a:p>
        </p:txBody>
      </p:sp>
      <p:sp>
        <p:nvSpPr>
          <p:cNvPr id="5" name="Footer Placeholder 4"/>
          <p:cNvSpPr>
            <a:spLocks noGrp="1"/>
          </p:cNvSpPr>
          <p:nvPr>
            <p:ph type="ftr" sz="quarter" idx="11"/>
          </p:nvPr>
        </p:nvSpPr>
        <p:spPr/>
        <p:txBody>
          <a:bodyPr/>
          <a:lstStyle/>
          <a:p>
            <a:r>
              <a:rPr lang="en-US" noProof="0" dirty="0"/>
              <a:t>Add Footer Here</a:t>
            </a:r>
          </a:p>
        </p:txBody>
      </p:sp>
      <p:cxnSp>
        <p:nvCxnSpPr>
          <p:cNvPr id="33" name="Straight Connector 32"/>
          <p:cNvCxnSpPr/>
          <p:nvPr/>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Title 5">
            <a:extLst>
              <a:ext uri="{FF2B5EF4-FFF2-40B4-BE49-F238E27FC236}">
                <a16:creationId xmlns:a16="http://schemas.microsoft.com/office/drawing/2014/main" id="{C414FF1F-6558-4E39-87DB-276E44F5477C}"/>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56888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887950"/>
          </a:xfrm>
        </p:spPr>
        <p:txBody>
          <a:bodyPr anchor="b">
            <a:normAutofit/>
          </a:bodyPr>
          <a:lstStyle>
            <a:lvl1pPr algn="l">
              <a:defRPr sz="3600"/>
            </a:lvl1pPr>
          </a:lstStyle>
          <a:p>
            <a:r>
              <a:rPr lang="en-US" noProof="0"/>
              <a:t>Click to edit Master title style</a:t>
            </a:r>
          </a:p>
        </p:txBody>
      </p:sp>
      <p:sp>
        <p:nvSpPr>
          <p:cNvPr id="3" name="Text Placeholder 2"/>
          <p:cNvSpPr>
            <a:spLocks noGrp="1"/>
          </p:cNvSpPr>
          <p:nvPr>
            <p:ph type="body" idx="1"/>
          </p:nvPr>
        </p:nvSpPr>
        <p:spPr>
          <a:xfrm>
            <a:off x="1780777"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2D202488-4139-4052-B998-251C9C912739}" type="datetimeFigureOut">
              <a:rPr lang="en-US" noProof="0" smtClean="0"/>
              <a:t>4/5/2023</a:t>
            </a:fld>
            <a:endParaRPr lang="en-US" noProof="0" dirty="0"/>
          </a:p>
        </p:txBody>
      </p:sp>
      <p:sp>
        <p:nvSpPr>
          <p:cNvPr id="5" name="Footer Placeholder 4"/>
          <p:cNvSpPr>
            <a:spLocks noGrp="1"/>
          </p:cNvSpPr>
          <p:nvPr>
            <p:ph type="ftr" sz="quarter" idx="11"/>
          </p:nvPr>
        </p:nvSpPr>
        <p:spPr/>
        <p:txBody>
          <a:bodyPr/>
          <a:lstStyle/>
          <a:p>
            <a:r>
              <a:rPr lang="en-US" noProof="0" dirty="0"/>
              <a:t>Add Footer Here</a:t>
            </a:r>
          </a:p>
        </p:txBody>
      </p:sp>
      <p:cxnSp>
        <p:nvCxnSpPr>
          <p:cNvPr id="15" name="Straight Connector 14"/>
          <p:cNvCxnSpPr/>
          <p:nvPr/>
        </p:nvCxnSpPr>
        <p:spPr>
          <a:xfrm>
            <a:off x="1780777"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0136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92239" y="2161853"/>
            <a:ext cx="4645152" cy="344859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258679" y="2168318"/>
            <a:ext cx="4645152" cy="3441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2D202488-4139-4052-B998-251C9C912739}" type="datetimeFigureOut">
              <a:rPr lang="en-US" noProof="0" smtClean="0"/>
              <a:t>4/5/2023</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id="{4715607D-9DE2-4687-AAF8-EF2427252A90}"/>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a16="http://schemas.microsoft.com/office/drawing/2014/main" id="{2F96D46B-C1B8-46AB-87DF-61A8058B1F42}"/>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77750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87315" y="1950795"/>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1287315" y="2755515"/>
            <a:ext cx="4645152" cy="2644457"/>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52486" y="1954249"/>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252486" y="2752737"/>
            <a:ext cx="4645152" cy="263737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2D202488-4139-4052-B998-251C9C912739}" type="datetimeFigureOut">
              <a:rPr lang="en-US" noProof="0" smtClean="0"/>
              <a:t>4/5/2023</a:t>
            </a:fld>
            <a:endParaRPr lang="en-US" noProof="0" dirty="0"/>
          </a:p>
        </p:txBody>
      </p:sp>
      <p:sp>
        <p:nvSpPr>
          <p:cNvPr id="8" name="Footer Placeholder 7"/>
          <p:cNvSpPr>
            <a:spLocks noGrp="1"/>
          </p:cNvSpPr>
          <p:nvPr>
            <p:ph type="ftr" sz="quarter" idx="11"/>
          </p:nvPr>
        </p:nvSpPr>
        <p:spPr/>
        <p:txBody>
          <a:bodyPr/>
          <a:lstStyle/>
          <a:p>
            <a:r>
              <a:rPr lang="en-US" noProof="0" dirty="0"/>
              <a:t>Add Footer Here</a:t>
            </a:r>
          </a:p>
        </p:txBody>
      </p:sp>
      <p:cxnSp>
        <p:nvCxnSpPr>
          <p:cNvPr id="11" name="Straight Connector 10">
            <a:extLst>
              <a:ext uri="{FF2B5EF4-FFF2-40B4-BE49-F238E27FC236}">
                <a16:creationId xmlns:a16="http://schemas.microsoft.com/office/drawing/2014/main" id="{C384AA55-1960-47F4-BA3C-E97A6F2D0B19}"/>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Title 8">
            <a:extLst>
              <a:ext uri="{FF2B5EF4-FFF2-40B4-BE49-F238E27FC236}">
                <a16:creationId xmlns:a16="http://schemas.microsoft.com/office/drawing/2014/main" id="{09471694-1220-4CFC-A31F-622E5D3DE2D5}"/>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981749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D202488-4139-4052-B998-251C9C912739}" type="datetimeFigureOut">
              <a:rPr lang="en-US" noProof="0" smtClean="0"/>
              <a:t>4/5/2023</a:t>
            </a:fld>
            <a:endParaRPr lang="en-US" noProof="0" dirty="0"/>
          </a:p>
        </p:txBody>
      </p:sp>
      <p:sp>
        <p:nvSpPr>
          <p:cNvPr id="4" name="Footer Placeholder 3"/>
          <p:cNvSpPr>
            <a:spLocks noGrp="1"/>
          </p:cNvSpPr>
          <p:nvPr>
            <p:ph type="ftr" sz="quarter" idx="11"/>
          </p:nvPr>
        </p:nvSpPr>
        <p:spPr/>
        <p:txBody>
          <a:bodyPr/>
          <a:lstStyle/>
          <a:p>
            <a:r>
              <a:rPr lang="en-US" noProof="0" dirty="0"/>
              <a:t>Add Footer Here</a:t>
            </a:r>
          </a:p>
        </p:txBody>
      </p:sp>
      <p:cxnSp>
        <p:nvCxnSpPr>
          <p:cNvPr id="7" name="Straight Connector 6">
            <a:extLst>
              <a:ext uri="{FF2B5EF4-FFF2-40B4-BE49-F238E27FC236}">
                <a16:creationId xmlns:a16="http://schemas.microsoft.com/office/drawing/2014/main"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le 4">
            <a:extLst>
              <a:ext uri="{FF2B5EF4-FFF2-40B4-BE49-F238E27FC236}">
                <a16:creationId xmlns:a16="http://schemas.microsoft.com/office/drawing/2014/main" id="{3DF0054B-B64C-418E-A1B8-428EE4A1DB50}"/>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453955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D202488-4139-4052-B998-251C9C912739}" type="datetimeFigureOut">
              <a:rPr lang="en-US" noProof="0" smtClean="0"/>
              <a:t>4/5/2023</a:t>
            </a:fld>
            <a:endParaRPr lang="en-US" noProof="0" dirty="0"/>
          </a:p>
        </p:txBody>
      </p:sp>
      <p:sp>
        <p:nvSpPr>
          <p:cNvPr id="4" name="Footer Placeholder 3"/>
          <p:cNvSpPr>
            <a:spLocks noGrp="1"/>
          </p:cNvSpPr>
          <p:nvPr>
            <p:ph type="ftr" sz="quarter" idx="11"/>
          </p:nvPr>
        </p:nvSpPr>
        <p:spPr/>
        <p:txBody>
          <a:bodyPr/>
          <a:lstStyle/>
          <a:p>
            <a:r>
              <a:rPr lang="en-US" noProof="0" dirty="0"/>
              <a:t>Add Footer Here</a:t>
            </a:r>
          </a:p>
        </p:txBody>
      </p:sp>
      <p:cxnSp>
        <p:nvCxnSpPr>
          <p:cNvPr id="7" name="Straight Connector 6">
            <a:extLst>
              <a:ext uri="{FF2B5EF4-FFF2-40B4-BE49-F238E27FC236}">
                <a16:creationId xmlns:a16="http://schemas.microsoft.com/office/drawing/2014/main"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le 4">
            <a:extLst>
              <a:ext uri="{FF2B5EF4-FFF2-40B4-BE49-F238E27FC236}">
                <a16:creationId xmlns:a16="http://schemas.microsoft.com/office/drawing/2014/main" id="{3DF0054B-B64C-418E-A1B8-428EE4A1DB50}"/>
              </a:ext>
            </a:extLst>
          </p:cNvPr>
          <p:cNvSpPr>
            <a:spLocks noGrp="1"/>
          </p:cNvSpPr>
          <p:nvPr>
            <p:ph type="title"/>
          </p:nvPr>
        </p:nvSpPr>
        <p:spPr/>
        <p:txBody>
          <a:bodyPr/>
          <a:lstStyle/>
          <a:p>
            <a:r>
              <a:rPr lang="en-US" noProof="0"/>
              <a:t>Click to edit Master title style</a:t>
            </a:r>
          </a:p>
        </p:txBody>
      </p:sp>
      <p:sp>
        <p:nvSpPr>
          <p:cNvPr id="6" name="Text Placeholder 5">
            <a:extLst>
              <a:ext uri="{FF2B5EF4-FFF2-40B4-BE49-F238E27FC236}">
                <a16:creationId xmlns:a16="http://schemas.microsoft.com/office/drawing/2014/main" id="{A5A680F6-C147-410B-94DF-19850752D7DF}"/>
              </a:ext>
            </a:extLst>
          </p:cNvPr>
          <p:cNvSpPr>
            <a:spLocks noGrp="1"/>
          </p:cNvSpPr>
          <p:nvPr>
            <p:ph type="body" sz="quarter" idx="12"/>
          </p:nvPr>
        </p:nvSpPr>
        <p:spPr>
          <a:xfrm>
            <a:off x="1694656" y="1865037"/>
            <a:ext cx="8802688" cy="3127927"/>
          </a:xfrm>
        </p:spPr>
        <p:txBody>
          <a:bodyPr anchor="ctr">
            <a:normAutofit/>
          </a:bodyPr>
          <a:lstStyle>
            <a:lvl1pPr marL="0" indent="0" algn="ctr">
              <a:buNone/>
              <a:defRPr sz="6000"/>
            </a:lvl1pPr>
            <a:lvl2pPr marL="457200" indent="0">
              <a:buNone/>
              <a:defRPr/>
            </a:lvl2pPr>
          </a:lstStyle>
          <a:p>
            <a:pPr lvl="0"/>
            <a:r>
              <a:rPr lang="en-US" noProof="0"/>
              <a:t>Click to edit Master text styles</a:t>
            </a:r>
          </a:p>
        </p:txBody>
      </p:sp>
    </p:spTree>
    <p:extLst>
      <p:ext uri="{BB962C8B-B14F-4D97-AF65-F5344CB8AC3E}">
        <p14:creationId xmlns:p14="http://schemas.microsoft.com/office/powerpoint/2010/main" val="4010242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202488-4139-4052-B998-251C9C912739}" type="datetimeFigureOut">
              <a:rPr lang="en-US" noProof="0" smtClean="0"/>
              <a:t>4/5/2023</a:t>
            </a:fld>
            <a:endParaRPr lang="en-US" noProof="0" dirty="0"/>
          </a:p>
        </p:txBody>
      </p:sp>
      <p:sp>
        <p:nvSpPr>
          <p:cNvPr id="3" name="Footer Placeholder 2"/>
          <p:cNvSpPr>
            <a:spLocks noGrp="1"/>
          </p:cNvSpPr>
          <p:nvPr>
            <p:ph type="ftr" sz="quarter" idx="11"/>
          </p:nvPr>
        </p:nvSpPr>
        <p:spPr/>
        <p:txBody>
          <a:bodyPr/>
          <a:lstStyle/>
          <a:p>
            <a:r>
              <a:rPr lang="en-US" noProof="0" dirty="0"/>
              <a:t>Add Footer Here </a:t>
            </a:r>
          </a:p>
        </p:txBody>
      </p:sp>
    </p:spTree>
    <p:extLst>
      <p:ext uri="{BB962C8B-B14F-4D97-AF65-F5344CB8AC3E}">
        <p14:creationId xmlns:p14="http://schemas.microsoft.com/office/powerpoint/2010/main" val="3771245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5246" y="1645522"/>
            <a:ext cx="5807176" cy="3840852"/>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1290909" y="1645522"/>
            <a:ext cx="3600000" cy="383672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2D202488-4139-4052-B998-251C9C912739}" type="datetimeFigureOut">
              <a:rPr lang="en-US" noProof="0" smtClean="0"/>
              <a:t>4/5/2023</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a16="http://schemas.microsoft.com/office/drawing/2014/main" id="{1B74F78C-6D32-47C3-ABB2-6E7092A9C4A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281653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cstate="screen">
            <a:extLst>
              <a:ext uri="{BEBA8EAE-BF5A-486C-A8C5-ECC9F3942E4B}">
                <a14:imgProps xmlns:a14="http://schemas.microsoft.com/office/drawing/2010/main">
                  <a14:imgLayer r:embed="rId15">
                    <a14:imgEffect>
                      <a14:brightnessContrast contrast="40000"/>
                    </a14:imgEffect>
                  </a14:imgLayer>
                </a14:imgProps>
              </a:ex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sp>
        <p:nvSpPr>
          <p:cNvPr id="2" name="Title Placeholder 1"/>
          <p:cNvSpPr>
            <a:spLocks noGrp="1"/>
          </p:cNvSpPr>
          <p:nvPr>
            <p:ph type="title"/>
          </p:nvPr>
        </p:nvSpPr>
        <p:spPr>
          <a:xfrm>
            <a:off x="1294363" y="804519"/>
            <a:ext cx="9603275" cy="1049235"/>
          </a:xfrm>
          <a:prstGeom prst="rect">
            <a:avLst/>
          </a:prstGeom>
        </p:spPr>
        <p:txBody>
          <a:bodyPr vert="horz" lIns="91440" tIns="45720" rIns="91440" bIns="45720" rtlCol="0" anchor="t">
            <a:normAutofit/>
          </a:bodyPr>
          <a:lstStyle/>
          <a:p>
            <a:r>
              <a:rPr lang="en-US" noProof="0"/>
              <a:t>Click to edit Master title style</a:t>
            </a:r>
          </a:p>
        </p:txBody>
      </p:sp>
      <p:sp>
        <p:nvSpPr>
          <p:cNvPr id="3" name="Text Placeholder 2"/>
          <p:cNvSpPr>
            <a:spLocks noGrp="1"/>
          </p:cNvSpPr>
          <p:nvPr>
            <p:ph type="body" idx="1"/>
          </p:nvPr>
        </p:nvSpPr>
        <p:spPr>
          <a:xfrm>
            <a:off x="1294363" y="2015732"/>
            <a:ext cx="9603275" cy="345061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396923" y="6340793"/>
            <a:ext cx="3500715" cy="309201"/>
          </a:xfrm>
          <a:prstGeom prst="rect">
            <a:avLst/>
          </a:prstGeom>
        </p:spPr>
        <p:txBody>
          <a:bodyPr vert="horz" lIns="91440" tIns="45720" rIns="91440" bIns="45720" rtlCol="0" anchor="ctr"/>
          <a:lstStyle>
            <a:lvl1pPr algn="r">
              <a:defRPr sz="1000">
                <a:solidFill>
                  <a:schemeClr val="bg1"/>
                </a:solidFill>
              </a:defRPr>
            </a:lvl1pPr>
          </a:lstStyle>
          <a:p>
            <a:fld id="{2D202488-4139-4052-B998-251C9C912739}" type="datetimeFigureOut">
              <a:rPr lang="en-US" noProof="0" smtClean="0"/>
              <a:pPr/>
              <a:t>4/5/2023</a:t>
            </a:fld>
            <a:endParaRPr lang="en-US" noProof="0" dirty="0"/>
          </a:p>
        </p:txBody>
      </p:sp>
      <p:sp>
        <p:nvSpPr>
          <p:cNvPr id="5" name="Footer Placeholder 4"/>
          <p:cNvSpPr>
            <a:spLocks noGrp="1"/>
          </p:cNvSpPr>
          <p:nvPr>
            <p:ph type="ftr" sz="quarter" idx="3"/>
          </p:nvPr>
        </p:nvSpPr>
        <p:spPr>
          <a:xfrm>
            <a:off x="1294364" y="6339730"/>
            <a:ext cx="5938836" cy="309201"/>
          </a:xfrm>
          <a:prstGeom prst="rect">
            <a:avLst/>
          </a:prstGeom>
        </p:spPr>
        <p:txBody>
          <a:bodyPr vert="horz" lIns="91440" tIns="45720" rIns="91440" bIns="45720" rtlCol="0" anchor="ctr"/>
          <a:lstStyle>
            <a:lvl1pPr algn="l">
              <a:defRPr sz="1000">
                <a:solidFill>
                  <a:schemeClr val="bg1"/>
                </a:solidFill>
              </a:defRPr>
            </a:lvl1pPr>
          </a:lstStyle>
          <a:p>
            <a:r>
              <a:rPr lang="en-US" noProof="0" dirty="0"/>
              <a:t>Add Footer Here</a:t>
            </a: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758705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7" r:id="rId7"/>
    <p:sldLayoutId id="2147483691" r:id="rId8"/>
    <p:sldLayoutId id="2147483692" r:id="rId9"/>
    <p:sldLayoutId id="2147483696" r:id="rId10"/>
    <p:sldLayoutId id="214748369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180.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21.svg"/></Relationships>
</file>

<file path=ppt/slides/_rels/slide1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hyperlink" Target="https://www.geeksforgeeks.org/code-converters-binary-to-from-gray-code/" TargetMode="External"/><Relationship Id="rId2" Type="http://schemas.openxmlformats.org/officeDocument/2006/relationships/hyperlink" Target="https://www.omch.co/absolute-rotary-encoder/" TargetMode="External"/><Relationship Id="rId1" Type="http://schemas.openxmlformats.org/officeDocument/2006/relationships/slideLayout" Target="../slideLayouts/slideLayout2.xml"/><Relationship Id="rId4" Type="http://schemas.openxmlformats.org/officeDocument/2006/relationships/hyperlink" Target="https://www.usdigital.com/blog/the-strange-history-of-encoders/#:~:text=In%201955%20Baldwin%20made%20their,optical%20encoder%20used%20in%20spac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hyperlink" Target="https://creativecommons.org/licenses/by-sa/3.0/" TargetMode="External"/><Relationship Id="rId3" Type="http://schemas.openxmlformats.org/officeDocument/2006/relationships/image" Target="../media/image1.jpeg"/><Relationship Id="rId7" Type="http://schemas.openxmlformats.org/officeDocument/2006/relationships/hyperlink" Target="https://www.flickr.com/photos/bfionline/1618597680/"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jpg"/><Relationship Id="rId5" Type="http://schemas.openxmlformats.org/officeDocument/2006/relationships/image" Target="../media/image7.svg"/><Relationship Id="rId10" Type="http://schemas.openxmlformats.org/officeDocument/2006/relationships/hyperlink" Target="http://superuser.com/questions/303661/remedy-for-a-no-scroll-wheel-trackball" TargetMode="External"/><Relationship Id="rId4" Type="http://schemas.openxmlformats.org/officeDocument/2006/relationships/image" Target="../media/image6.png"/><Relationship Id="rId9" Type="http://schemas.openxmlformats.org/officeDocument/2006/relationships/image" Target="../media/image9.jp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9.xml"/><Relationship Id="rId5" Type="http://schemas.openxmlformats.org/officeDocument/2006/relationships/image" Target="../media/image16.jpg"/><Relationship Id="rId4" Type="http://schemas.openxmlformats.org/officeDocument/2006/relationships/image" Target="../media/image15.svg"/></Relationships>
</file>

<file path=ppt/slides/slide1.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CA56C-7A25-4BD4-AA72-5256E68BE4CB}"/>
              </a:ext>
            </a:extLst>
          </p:cNvPr>
          <p:cNvSpPr>
            <a:spLocks noGrp="1"/>
          </p:cNvSpPr>
          <p:nvPr>
            <p:ph type="ctrTitle"/>
          </p:nvPr>
        </p:nvSpPr>
        <p:spPr/>
        <p:txBody>
          <a:bodyPr/>
          <a:lstStyle/>
          <a:p>
            <a:r>
              <a:rPr lang="en-US" dirty="0"/>
              <a:t>Absolute encoder</a:t>
            </a:r>
          </a:p>
        </p:txBody>
      </p:sp>
      <p:sp>
        <p:nvSpPr>
          <p:cNvPr id="3" name="Subtitle 2">
            <a:extLst>
              <a:ext uri="{FF2B5EF4-FFF2-40B4-BE49-F238E27FC236}">
                <a16:creationId xmlns:a16="http://schemas.microsoft.com/office/drawing/2014/main" id="{BBBCF363-1123-45B1-8A9A-ABCDA40EF3F2}"/>
              </a:ext>
            </a:extLst>
          </p:cNvPr>
          <p:cNvSpPr>
            <a:spLocks noGrp="1"/>
          </p:cNvSpPr>
          <p:nvPr>
            <p:ph type="subTitle" idx="1"/>
          </p:nvPr>
        </p:nvSpPr>
        <p:spPr>
          <a:xfrm>
            <a:off x="1777464" y="3575164"/>
            <a:ext cx="8637072" cy="977621"/>
          </a:xfrm>
        </p:spPr>
        <p:txBody>
          <a:bodyPr/>
          <a:lstStyle/>
          <a:p>
            <a:r>
              <a:rPr lang="en-US" dirty="0">
                <a:solidFill>
                  <a:srgbClr val="000000"/>
                </a:solidFill>
                <a:ea typeface="Tahoma" panose="020B0604030504040204" pitchFamily="34" charset="0"/>
                <a:cs typeface="Tahoma" panose="020B0604030504040204" pitchFamily="34" charset="0"/>
              </a:rPr>
              <a:t>By Gerardo Mateo</a:t>
            </a:r>
          </a:p>
          <a:p>
            <a:endParaRPr lang="en-US" sz="1600" dirty="0"/>
          </a:p>
        </p:txBody>
      </p:sp>
    </p:spTree>
    <p:extLst>
      <p:ext uri="{BB962C8B-B14F-4D97-AF65-F5344CB8AC3E}">
        <p14:creationId xmlns:p14="http://schemas.microsoft.com/office/powerpoint/2010/main" val="410429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CA1A857A-4583-6E7B-043F-D194E6FBA8A8}"/>
              </a:ext>
            </a:extLst>
          </p:cNvPr>
          <p:cNvSpPr>
            <a:spLocks noGrp="1"/>
          </p:cNvSpPr>
          <p:nvPr>
            <p:ph type="body" idx="1"/>
          </p:nvPr>
        </p:nvSpPr>
        <p:spPr/>
        <p:txBody>
          <a:bodyPr/>
          <a:lstStyle/>
          <a:p>
            <a:r>
              <a:rPr lang="en-US" sz="2400" dirty="0"/>
              <a:t>Single turn</a:t>
            </a:r>
            <a:endParaRPr lang="en-US" dirty="0"/>
          </a:p>
        </p:txBody>
      </p:sp>
      <p:pic>
        <p:nvPicPr>
          <p:cNvPr id="13" name="Content Placeholder 12">
            <a:extLst>
              <a:ext uri="{FF2B5EF4-FFF2-40B4-BE49-F238E27FC236}">
                <a16:creationId xmlns:a16="http://schemas.microsoft.com/office/drawing/2014/main" id="{1F553F7B-A1AD-F638-82C6-89B64E64CBEA}"/>
              </a:ext>
            </a:extLst>
          </p:cNvPr>
          <p:cNvPicPr>
            <a:picLocks noGrp="1" noChangeAspect="1"/>
          </p:cNvPicPr>
          <p:nvPr>
            <p:ph sz="half" idx="2"/>
          </p:nvPr>
        </p:nvPicPr>
        <p:blipFill>
          <a:blip r:embed="rId3"/>
          <a:stretch>
            <a:fillRect/>
          </a:stretch>
        </p:blipFill>
        <p:spPr>
          <a:xfrm>
            <a:off x="1294362" y="2706102"/>
            <a:ext cx="2639430" cy="2792998"/>
          </a:xfrm>
        </p:spPr>
      </p:pic>
      <p:sp>
        <p:nvSpPr>
          <p:cNvPr id="8" name="Text Placeholder 7">
            <a:extLst>
              <a:ext uri="{FF2B5EF4-FFF2-40B4-BE49-F238E27FC236}">
                <a16:creationId xmlns:a16="http://schemas.microsoft.com/office/drawing/2014/main" id="{821AFAE3-66AA-2CB0-6714-45B84D2B4A6D}"/>
              </a:ext>
            </a:extLst>
          </p:cNvPr>
          <p:cNvSpPr>
            <a:spLocks noGrp="1"/>
          </p:cNvSpPr>
          <p:nvPr>
            <p:ph type="body" sz="quarter" idx="3"/>
          </p:nvPr>
        </p:nvSpPr>
        <p:spPr/>
        <p:txBody>
          <a:bodyPr/>
          <a:lstStyle/>
          <a:p>
            <a:r>
              <a:rPr lang="en-US" sz="2400" dirty="0"/>
              <a:t>multi-turn</a:t>
            </a:r>
            <a:endParaRPr lang="en-US" dirty="0"/>
          </a:p>
        </p:txBody>
      </p:sp>
      <p:pic>
        <p:nvPicPr>
          <p:cNvPr id="11" name="Content Placeholder 10">
            <a:extLst>
              <a:ext uri="{FF2B5EF4-FFF2-40B4-BE49-F238E27FC236}">
                <a16:creationId xmlns:a16="http://schemas.microsoft.com/office/drawing/2014/main" id="{29071275-F432-C8AF-CC52-176155B4D6AB}"/>
              </a:ext>
            </a:extLst>
          </p:cNvPr>
          <p:cNvPicPr>
            <a:picLocks noGrp="1" noChangeAspect="1"/>
          </p:cNvPicPr>
          <p:nvPr>
            <p:ph sz="quarter" idx="4"/>
          </p:nvPr>
        </p:nvPicPr>
        <p:blipFill>
          <a:blip r:embed="rId4"/>
          <a:stretch>
            <a:fillRect/>
          </a:stretch>
        </p:blipFill>
        <p:spPr>
          <a:xfrm>
            <a:off x="6096001" y="2752737"/>
            <a:ext cx="2939642" cy="2636825"/>
          </a:xfrm>
        </p:spPr>
      </p:pic>
      <p:sp>
        <p:nvSpPr>
          <p:cNvPr id="4" name="Title 3">
            <a:extLst>
              <a:ext uri="{FF2B5EF4-FFF2-40B4-BE49-F238E27FC236}">
                <a16:creationId xmlns:a16="http://schemas.microsoft.com/office/drawing/2014/main" id="{C313444F-C046-B7B0-0458-D97229AF0F09}"/>
              </a:ext>
            </a:extLst>
          </p:cNvPr>
          <p:cNvSpPr>
            <a:spLocks noGrp="1"/>
          </p:cNvSpPr>
          <p:nvPr>
            <p:ph type="title"/>
          </p:nvPr>
        </p:nvSpPr>
        <p:spPr/>
        <p:txBody>
          <a:bodyPr/>
          <a:lstStyle/>
          <a:p>
            <a:r>
              <a:rPr lang="en-US" dirty="0"/>
              <a:t>Absolute encoder feature</a:t>
            </a:r>
          </a:p>
        </p:txBody>
      </p:sp>
    </p:spTree>
    <p:extLst>
      <p:ext uri="{BB962C8B-B14F-4D97-AF65-F5344CB8AC3E}">
        <p14:creationId xmlns:p14="http://schemas.microsoft.com/office/powerpoint/2010/main" val="267889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Text&#10;&#10;Description automatically generated">
            <a:extLst>
              <a:ext uri="{FF2B5EF4-FFF2-40B4-BE49-F238E27FC236}">
                <a16:creationId xmlns:a16="http://schemas.microsoft.com/office/drawing/2014/main" id="{D1D328C0-6C8F-7D9E-EB2C-68F03A9F1A5A}"/>
              </a:ext>
            </a:extLst>
          </p:cNvPr>
          <p:cNvPicPr>
            <a:picLocks noGrp="1" noChangeAspect="1"/>
          </p:cNvPicPr>
          <p:nvPr>
            <p:ph idx="1"/>
          </p:nvPr>
        </p:nvPicPr>
        <p:blipFill>
          <a:blip r:embed="rId3"/>
          <a:stretch>
            <a:fillRect/>
          </a:stretch>
        </p:blipFill>
        <p:spPr>
          <a:xfrm>
            <a:off x="5132527" y="1645522"/>
            <a:ext cx="5732614" cy="3840852"/>
          </a:xfrm>
          <a:noFill/>
        </p:spPr>
      </p:pic>
      <mc:AlternateContent xmlns:mc="http://schemas.openxmlformats.org/markup-compatibility/2006" xmlns:a14="http://schemas.microsoft.com/office/drawing/2010/main">
        <mc:Choice Requires="a14">
          <p:sp>
            <p:nvSpPr>
              <p:cNvPr id="13" name="Text Placeholder 2">
                <a:extLst>
                  <a:ext uri="{FF2B5EF4-FFF2-40B4-BE49-F238E27FC236}">
                    <a16:creationId xmlns:a16="http://schemas.microsoft.com/office/drawing/2014/main" id="{370E5AE2-EA1F-6C22-D236-A9FD140534BB}"/>
                  </a:ext>
                </a:extLst>
              </p:cNvPr>
              <p:cNvSpPr>
                <a:spLocks noGrp="1"/>
              </p:cNvSpPr>
              <p:nvPr>
                <p:ph type="body" sz="half" idx="2"/>
              </p:nvPr>
            </p:nvSpPr>
            <p:spPr>
              <a:xfrm>
                <a:off x="1290909" y="1645522"/>
                <a:ext cx="3600000" cy="3836725"/>
              </a:xfrm>
            </p:spPr>
            <p:txBody>
              <a:bodyPr/>
              <a:lstStyle/>
              <a:p>
                <a:pPr marL="285750" indent="-285750">
                  <a:buFont typeface="Arial" panose="020B0604020202020204" pitchFamily="34" charset="0"/>
                  <a:buChar char="•"/>
                </a:pPr>
                <a:r>
                  <a:rPr lang="en-US" dirty="0"/>
                  <a:t>Medium duty </a:t>
                </a:r>
              </a:p>
              <a:p>
                <a:pPr marL="285750" indent="-285750">
                  <a:buFont typeface="Arial" panose="020B0604020202020204" pitchFamily="34" charset="0"/>
                  <a:buChar char="•"/>
                </a:pPr>
                <a:r>
                  <a:rPr lang="en-US" dirty="0"/>
                  <a:t>Single turn</a:t>
                </a:r>
              </a:p>
              <a:p>
                <a:pPr marL="285750" indent="-285750">
                  <a:buFont typeface="Arial" panose="020B0604020202020204" pitchFamily="34" charset="0"/>
                  <a:buChar char="•"/>
                </a:pPr>
                <a:r>
                  <a:rPr lang="en-US" dirty="0"/>
                  <a:t>Output: Gray code (10 bit)</a:t>
                </a:r>
              </a:p>
              <a:p>
                <a:pPr marL="285750" indent="-285750">
                  <a:buFont typeface="Arial" panose="020B0604020202020204" pitchFamily="34" charset="0"/>
                  <a:buChar char="•"/>
                </a:pP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10</m:t>
                        </m:r>
                      </m:sup>
                    </m:sSup>
                    <m:r>
                      <a:rPr lang="en-US" b="0" i="1" smtClean="0">
                        <a:latin typeface="Cambria Math" panose="02040503050406030204" pitchFamily="18" charset="0"/>
                      </a:rPr>
                      <m:t>=1024</m:t>
                    </m:r>
                  </m:oMath>
                </a14:m>
                <a:r>
                  <a:rPr lang="en-US" dirty="0"/>
                  <a:t> unique position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mc:Choice>
        <mc:Fallback xmlns="">
          <p:sp>
            <p:nvSpPr>
              <p:cNvPr id="13" name="Text Placeholder 2">
                <a:extLst>
                  <a:ext uri="{FF2B5EF4-FFF2-40B4-BE49-F238E27FC236}">
                    <a16:creationId xmlns:a16="http://schemas.microsoft.com/office/drawing/2014/main" id="{370E5AE2-EA1F-6C22-D236-A9FD140534BB}"/>
                  </a:ext>
                </a:extLst>
              </p:cNvPr>
              <p:cNvSpPr>
                <a:spLocks noGrp="1" noRot="1" noChangeAspect="1" noMove="1" noResize="1" noEditPoints="1" noAdjustHandles="1" noChangeArrowheads="1" noChangeShapeType="1" noTextEdit="1"/>
              </p:cNvSpPr>
              <p:nvPr>
                <p:ph type="body" sz="half" idx="2"/>
              </p:nvPr>
            </p:nvSpPr>
            <p:spPr>
              <a:xfrm>
                <a:off x="1290909" y="1645522"/>
                <a:ext cx="3600000" cy="3836725"/>
              </a:xfrm>
              <a:blipFill>
                <a:blip r:embed="rId4"/>
                <a:stretch>
                  <a:fillRect l="-678"/>
                </a:stretch>
              </a:blipFill>
            </p:spPr>
            <p:txBody>
              <a:bodyPr/>
              <a:lstStyle/>
              <a:p>
                <a:r>
                  <a:rPr lang="en-US">
                    <a:noFill/>
                  </a:rPr>
                  <a:t> </a:t>
                </a:r>
              </a:p>
            </p:txBody>
          </p:sp>
        </mc:Fallback>
      </mc:AlternateContent>
      <p:sp>
        <p:nvSpPr>
          <p:cNvPr id="4" name="Title 3">
            <a:extLst>
              <a:ext uri="{FF2B5EF4-FFF2-40B4-BE49-F238E27FC236}">
                <a16:creationId xmlns:a16="http://schemas.microsoft.com/office/drawing/2014/main" id="{C365CD2E-E3EC-E93F-063F-98475C588233}"/>
              </a:ext>
            </a:extLst>
          </p:cNvPr>
          <p:cNvSpPr>
            <a:spLocks noGrp="1"/>
          </p:cNvSpPr>
          <p:nvPr>
            <p:ph type="title"/>
          </p:nvPr>
        </p:nvSpPr>
        <p:spPr>
          <a:xfrm>
            <a:off x="1294363" y="804519"/>
            <a:ext cx="9603275" cy="567107"/>
          </a:xfrm>
        </p:spPr>
        <p:txBody>
          <a:bodyPr anchor="t">
            <a:normAutofit/>
          </a:bodyPr>
          <a:lstStyle/>
          <a:p>
            <a:r>
              <a:rPr lang="en-US" dirty="0"/>
              <a:t>TRD-NA1024NWD</a:t>
            </a:r>
          </a:p>
        </p:txBody>
      </p:sp>
    </p:spTree>
    <p:extLst>
      <p:ext uri="{BB962C8B-B14F-4D97-AF65-F5344CB8AC3E}">
        <p14:creationId xmlns:p14="http://schemas.microsoft.com/office/powerpoint/2010/main" val="3561946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F83D650-973C-D291-BA9A-D4971648DEF0}"/>
              </a:ext>
            </a:extLst>
          </p:cNvPr>
          <p:cNvSpPr>
            <a:spLocks noGrp="1"/>
          </p:cNvSpPr>
          <p:nvPr>
            <p:ph type="title"/>
          </p:nvPr>
        </p:nvSpPr>
        <p:spPr>
          <a:xfrm>
            <a:off x="1451206" y="1129513"/>
            <a:ext cx="5532328" cy="1830584"/>
          </a:xfrm>
        </p:spPr>
        <p:txBody>
          <a:bodyPr anchor="b">
            <a:normAutofit/>
          </a:bodyPr>
          <a:lstStyle/>
          <a:p>
            <a:r>
              <a:rPr lang="en-US" dirty="0"/>
              <a:t>Grey code</a:t>
            </a:r>
          </a:p>
        </p:txBody>
      </p:sp>
      <p:pic>
        <p:nvPicPr>
          <p:cNvPr id="15" name="Content Placeholder 14">
            <a:extLst>
              <a:ext uri="{FF2B5EF4-FFF2-40B4-BE49-F238E27FC236}">
                <a16:creationId xmlns:a16="http://schemas.microsoft.com/office/drawing/2014/main" id="{990D65D3-6817-BC16-546F-E6223A9FF8EE}"/>
              </a:ext>
            </a:extLst>
          </p:cNvPr>
          <p:cNvPicPr>
            <a:picLocks noGrp="1" noChangeAspect="1"/>
          </p:cNvPicPr>
          <p:nvPr>
            <p:ph type="pic" idx="1"/>
          </p:nvPr>
        </p:nvPicPr>
        <p:blipFill rotWithShape="1">
          <a:blip r:embed="rId3">
            <a:extLst>
              <a:ext uri="{96DAC541-7B7A-43D3-8B79-37D633B846F1}">
                <asvg:svgBlip xmlns:asvg="http://schemas.microsoft.com/office/drawing/2016/SVG/main" r:embed="rId4"/>
              </a:ext>
            </a:extLst>
          </a:blip>
          <a:stretch/>
        </p:blipFill>
        <p:spPr>
          <a:xfrm>
            <a:off x="8146265" y="1122542"/>
            <a:ext cx="2747418" cy="3866327"/>
          </a:xfrm>
        </p:spPr>
      </p:pic>
      <p:sp>
        <p:nvSpPr>
          <p:cNvPr id="6" name="Text Placeholder 5">
            <a:extLst>
              <a:ext uri="{FF2B5EF4-FFF2-40B4-BE49-F238E27FC236}">
                <a16:creationId xmlns:a16="http://schemas.microsoft.com/office/drawing/2014/main" id="{F4DE6EC0-F7AA-92BE-84A3-B8D0FCAA38A0}"/>
              </a:ext>
            </a:extLst>
          </p:cNvPr>
          <p:cNvSpPr>
            <a:spLocks noGrp="1"/>
          </p:cNvSpPr>
          <p:nvPr>
            <p:ph type="body" sz="half" idx="2"/>
          </p:nvPr>
        </p:nvSpPr>
        <p:spPr>
          <a:xfrm>
            <a:off x="1450329" y="3145992"/>
            <a:ext cx="5524404" cy="2003742"/>
          </a:xfrm>
        </p:spPr>
        <p:txBody>
          <a:bodyPr>
            <a:normAutofit/>
          </a:bodyPr>
          <a:lstStyle/>
          <a:p>
            <a:pPr marL="285750" indent="-285750">
              <a:buFont typeface="Arial" panose="020B0604020202020204" pitchFamily="34" charset="0"/>
              <a:buChar char="•"/>
            </a:pPr>
            <a:r>
              <a:rPr lang="en-US" dirty="0"/>
              <a:t>Know as reflected binary</a:t>
            </a:r>
          </a:p>
          <a:p>
            <a:pPr marL="285750" indent="-285750">
              <a:buFont typeface="Arial" panose="020B0604020202020204" pitchFamily="34" charset="0"/>
              <a:buChar char="•"/>
            </a:pPr>
            <a:r>
              <a:rPr lang="en-US" dirty="0"/>
              <a:t>Frank Gray</a:t>
            </a:r>
          </a:p>
          <a:p>
            <a:pPr marL="285750" indent="-285750">
              <a:buFont typeface="Arial" panose="020B0604020202020204" pitchFamily="34" charset="0"/>
              <a:buChar char="•"/>
            </a:pPr>
            <a:r>
              <a:rPr lang="en-US" dirty="0"/>
              <a:t>Minimum error code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171474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Diagram, schematic&#10;&#10;Description automatically generated">
            <a:extLst>
              <a:ext uri="{FF2B5EF4-FFF2-40B4-BE49-F238E27FC236}">
                <a16:creationId xmlns:a16="http://schemas.microsoft.com/office/drawing/2014/main" id="{E75BC06D-A617-8EE2-6F14-4FF00B5E1119}"/>
              </a:ext>
            </a:extLst>
          </p:cNvPr>
          <p:cNvPicPr>
            <a:picLocks noGrp="1" noChangeAspect="1"/>
          </p:cNvPicPr>
          <p:nvPr>
            <p:ph idx="1"/>
          </p:nvPr>
        </p:nvPicPr>
        <p:blipFill>
          <a:blip r:embed="rId3"/>
          <a:stretch>
            <a:fillRect/>
          </a:stretch>
        </p:blipFill>
        <p:spPr>
          <a:xfrm>
            <a:off x="5095875" y="1679776"/>
            <a:ext cx="5807075" cy="3773086"/>
          </a:xfrm>
          <a:noFill/>
        </p:spPr>
      </p:pic>
      <p:sp>
        <p:nvSpPr>
          <p:cNvPr id="11" name="Text Placeholder 2">
            <a:extLst>
              <a:ext uri="{FF2B5EF4-FFF2-40B4-BE49-F238E27FC236}">
                <a16:creationId xmlns:a16="http://schemas.microsoft.com/office/drawing/2014/main" id="{5E8DA71F-2BE9-4268-4C18-1BBB28AAD43E}"/>
              </a:ext>
            </a:extLst>
          </p:cNvPr>
          <p:cNvSpPr>
            <a:spLocks noGrp="1"/>
          </p:cNvSpPr>
          <p:nvPr>
            <p:ph type="body" sz="half" idx="2"/>
          </p:nvPr>
        </p:nvSpPr>
        <p:spPr>
          <a:xfrm>
            <a:off x="1290909" y="1645522"/>
            <a:ext cx="3600000" cy="3836725"/>
          </a:xfrm>
        </p:spPr>
        <p:txBody>
          <a:bodyPr/>
          <a:lstStyle/>
          <a:p>
            <a:pPr marL="285750" indent="-285750">
              <a:buFont typeface="Arial" panose="020B0604020202020204" pitchFamily="34" charset="0"/>
              <a:buChar char="•"/>
            </a:pPr>
            <a:r>
              <a:rPr lang="en-US" dirty="0"/>
              <a:t>Three type of output</a:t>
            </a:r>
          </a:p>
          <a:p>
            <a:pPr marL="742950" lvl="1" indent="-285750">
              <a:buFont typeface="Arial" panose="020B0604020202020204" pitchFamily="34" charset="0"/>
              <a:buChar char="•"/>
            </a:pPr>
            <a:r>
              <a:rPr lang="en-US" dirty="0"/>
              <a:t>Parallel </a:t>
            </a:r>
          </a:p>
          <a:p>
            <a:pPr marL="742950" lvl="1" indent="-285750">
              <a:buFont typeface="Arial" panose="020B0604020202020204" pitchFamily="34" charset="0"/>
              <a:buChar char="•"/>
            </a:pPr>
            <a:r>
              <a:rPr lang="en-US" dirty="0"/>
              <a:t>Serial </a:t>
            </a:r>
          </a:p>
          <a:p>
            <a:pPr marL="742950" lvl="1" indent="-285750">
              <a:buFont typeface="Arial" panose="020B0604020202020204" pitchFamily="34" charset="0"/>
              <a:buChar char="•"/>
            </a:pPr>
            <a:r>
              <a:rPr lang="en-US" dirty="0"/>
              <a:t>Analog</a:t>
            </a:r>
          </a:p>
          <a:p>
            <a:pPr marL="285750" indent="-285750">
              <a:buFont typeface="Arial" panose="020B0604020202020204" pitchFamily="34" charset="0"/>
              <a:buChar char="•"/>
            </a:pPr>
            <a:endParaRPr lang="en-US" dirty="0"/>
          </a:p>
        </p:txBody>
      </p:sp>
      <p:sp>
        <p:nvSpPr>
          <p:cNvPr id="4" name="Title 3">
            <a:extLst>
              <a:ext uri="{FF2B5EF4-FFF2-40B4-BE49-F238E27FC236}">
                <a16:creationId xmlns:a16="http://schemas.microsoft.com/office/drawing/2014/main" id="{B9FBB645-08DF-424C-C505-1E0248B94D19}"/>
              </a:ext>
            </a:extLst>
          </p:cNvPr>
          <p:cNvSpPr>
            <a:spLocks noGrp="1"/>
          </p:cNvSpPr>
          <p:nvPr>
            <p:ph type="title"/>
          </p:nvPr>
        </p:nvSpPr>
        <p:spPr>
          <a:xfrm>
            <a:off x="1294363" y="804519"/>
            <a:ext cx="9603275" cy="1049235"/>
          </a:xfrm>
        </p:spPr>
        <p:txBody>
          <a:bodyPr anchor="t">
            <a:normAutofit/>
          </a:bodyPr>
          <a:lstStyle/>
          <a:p>
            <a:r>
              <a:rPr lang="en-US" dirty="0"/>
              <a:t>Absolute Encoder output</a:t>
            </a:r>
          </a:p>
        </p:txBody>
      </p:sp>
    </p:spTree>
    <p:extLst>
      <p:ext uri="{BB962C8B-B14F-4D97-AF65-F5344CB8AC3E}">
        <p14:creationId xmlns:p14="http://schemas.microsoft.com/office/powerpoint/2010/main" val="3751954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25533865-41F1-1686-D2F4-0694743CED55}"/>
              </a:ext>
            </a:extLst>
          </p:cNvPr>
          <p:cNvPicPr>
            <a:picLocks noGrp="1" noChangeAspect="1"/>
          </p:cNvPicPr>
          <p:nvPr>
            <p:ph sz="half" idx="1"/>
          </p:nvPr>
        </p:nvPicPr>
        <p:blipFill>
          <a:blip r:embed="rId3"/>
          <a:stretch>
            <a:fillRect/>
          </a:stretch>
        </p:blipFill>
        <p:spPr>
          <a:xfrm>
            <a:off x="1805153" y="2162175"/>
            <a:ext cx="3619169" cy="3448050"/>
          </a:xfrm>
        </p:spPr>
      </p:pic>
      <p:pic>
        <p:nvPicPr>
          <p:cNvPr id="11" name="Content Placeholder 10">
            <a:extLst>
              <a:ext uri="{FF2B5EF4-FFF2-40B4-BE49-F238E27FC236}">
                <a16:creationId xmlns:a16="http://schemas.microsoft.com/office/drawing/2014/main" id="{1956FA85-7CCF-53F4-48BE-7BBAE4848BEA}"/>
              </a:ext>
            </a:extLst>
          </p:cNvPr>
          <p:cNvPicPr>
            <a:picLocks noGrp="1" noChangeAspect="1"/>
          </p:cNvPicPr>
          <p:nvPr>
            <p:ph sz="half" idx="2"/>
          </p:nvPr>
        </p:nvPicPr>
        <p:blipFill>
          <a:blip r:embed="rId4"/>
          <a:stretch>
            <a:fillRect/>
          </a:stretch>
        </p:blipFill>
        <p:spPr>
          <a:xfrm>
            <a:off x="7019487" y="2168525"/>
            <a:ext cx="3123489" cy="3441700"/>
          </a:xfrm>
        </p:spPr>
      </p:pic>
      <p:sp>
        <p:nvSpPr>
          <p:cNvPr id="3" name="Title 2">
            <a:extLst>
              <a:ext uri="{FF2B5EF4-FFF2-40B4-BE49-F238E27FC236}">
                <a16:creationId xmlns:a16="http://schemas.microsoft.com/office/drawing/2014/main" id="{25853FD6-EC28-EA81-3C6C-D4ECEC8CF45E}"/>
              </a:ext>
            </a:extLst>
          </p:cNvPr>
          <p:cNvSpPr>
            <a:spLocks noGrp="1"/>
          </p:cNvSpPr>
          <p:nvPr>
            <p:ph type="title"/>
          </p:nvPr>
        </p:nvSpPr>
        <p:spPr>
          <a:xfrm>
            <a:off x="1294363" y="804519"/>
            <a:ext cx="9603275" cy="1049235"/>
          </a:xfrm>
        </p:spPr>
        <p:txBody>
          <a:bodyPr anchor="t">
            <a:normAutofit/>
          </a:bodyPr>
          <a:lstStyle/>
          <a:p>
            <a:r>
              <a:rPr lang="en-US" dirty="0"/>
              <a:t>Summary</a:t>
            </a:r>
          </a:p>
        </p:txBody>
      </p:sp>
    </p:spTree>
    <p:extLst>
      <p:ext uri="{BB962C8B-B14F-4D97-AF65-F5344CB8AC3E}">
        <p14:creationId xmlns:p14="http://schemas.microsoft.com/office/powerpoint/2010/main" val="4113986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12563CF-3218-A584-D8EB-8BDE90210278}"/>
              </a:ext>
            </a:extLst>
          </p:cNvPr>
          <p:cNvSpPr>
            <a:spLocks noGrp="1"/>
          </p:cNvSpPr>
          <p:nvPr>
            <p:ph idx="1"/>
          </p:nvPr>
        </p:nvSpPr>
        <p:spPr>
          <a:xfrm>
            <a:off x="1294363" y="2015732"/>
            <a:ext cx="10302551" cy="3862554"/>
          </a:xfrm>
        </p:spPr>
        <p:txBody>
          <a:bodyPr/>
          <a:lstStyle/>
          <a:p>
            <a:r>
              <a:rPr lang="en-US" dirty="0">
                <a:hlinkClick r:id="rId2"/>
              </a:rPr>
              <a:t>https://www.omch.co/absolute-rotary-encoder/</a:t>
            </a:r>
            <a:endParaRPr lang="en-US" dirty="0"/>
          </a:p>
          <a:p>
            <a:r>
              <a:rPr lang="en-US" dirty="0">
                <a:hlinkClick r:id="rId3"/>
              </a:rPr>
              <a:t>https://www.geeksforgeeks.org/code-converters-binary-to-from-gray-code/</a:t>
            </a:r>
            <a:endParaRPr lang="en-US" dirty="0"/>
          </a:p>
          <a:p>
            <a:r>
              <a:rPr lang="en-US" dirty="0">
                <a:hlinkClick r:id="rId4"/>
              </a:rPr>
              <a:t>https://www.usdigital.com/blog/the-strange-history-of-encoders/#:~:text=In%201955%20Baldwin%20made%20their,optical%20encoder%20used%20in%20space</a:t>
            </a:r>
            <a:r>
              <a:rPr lang="en-US" dirty="0"/>
              <a:t>.</a:t>
            </a:r>
          </a:p>
          <a:p>
            <a:r>
              <a:rPr lang="en-US" sz="1400" dirty="0"/>
              <a:t>https://www.digikey.com/en/products/detail/industrialemart/E40S6-360-3-N-24/15285029?utm_adgroup=General&amp;utm_source=google&amp;utm_medium=cpc&amp;utm_campaign=Shopping_DK%2BSupplier_Industrialemart&amp;utm_term=&amp;utm_content=General&amp;gclid=Cj0KCQjwuLShBhC_ARIsAFod4fKGjOJ-e5vFtpab1g4Q2wTJ5YNT6sOcsFZw5U_R-Pc07aBxMObk1nsaAj4WEALw_wcB</a:t>
            </a:r>
          </a:p>
          <a:p>
            <a:r>
              <a:rPr lang="en-US" sz="1400" dirty="0"/>
              <a:t>https://realpars.com/absolute-vs-incremental-encoder/</a:t>
            </a:r>
          </a:p>
          <a:p>
            <a:endParaRPr lang="en-US" dirty="0"/>
          </a:p>
        </p:txBody>
      </p:sp>
      <p:sp>
        <p:nvSpPr>
          <p:cNvPr id="3" name="Title 2">
            <a:extLst>
              <a:ext uri="{FF2B5EF4-FFF2-40B4-BE49-F238E27FC236}">
                <a16:creationId xmlns:a16="http://schemas.microsoft.com/office/drawing/2014/main" id="{B04C349E-D356-91EC-57D9-49287664291C}"/>
              </a:ext>
            </a:extLst>
          </p:cNvPr>
          <p:cNvSpPr>
            <a:spLocks noGrp="1"/>
          </p:cNvSpPr>
          <p:nvPr>
            <p:ph type="title"/>
          </p:nvPr>
        </p:nvSpPr>
        <p:spPr/>
        <p:txBody>
          <a:bodyPr/>
          <a:lstStyle/>
          <a:p>
            <a:r>
              <a:rPr lang="en-US" dirty="0"/>
              <a:t>Work cited</a:t>
            </a:r>
          </a:p>
        </p:txBody>
      </p:sp>
    </p:spTree>
    <p:extLst>
      <p:ext uri="{BB962C8B-B14F-4D97-AF65-F5344CB8AC3E}">
        <p14:creationId xmlns:p14="http://schemas.microsoft.com/office/powerpoint/2010/main" val="1461215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2892CEE-2361-6DE7-E843-9E5725F180E0}"/>
              </a:ext>
            </a:extLst>
          </p:cNvPr>
          <p:cNvSpPr>
            <a:spLocks noGrp="1"/>
          </p:cNvSpPr>
          <p:nvPr>
            <p:ph idx="1"/>
          </p:nvPr>
        </p:nvSpPr>
        <p:spPr>
          <a:xfrm>
            <a:off x="1294362" y="1447353"/>
            <a:ext cx="9603275" cy="4606127"/>
          </a:xfrm>
        </p:spPr>
        <p:txBody>
          <a:bodyPr>
            <a:normAutofit lnSpcReduction="10000"/>
          </a:bodyPr>
          <a:lstStyle/>
          <a:p>
            <a:r>
              <a:rPr lang="en-US" sz="1600" dirty="0"/>
              <a:t>Definition of Rotary Encoder</a:t>
            </a:r>
          </a:p>
          <a:p>
            <a:r>
              <a:rPr lang="en-US" sz="1600" dirty="0"/>
              <a:t>History of encoder </a:t>
            </a:r>
          </a:p>
          <a:p>
            <a:r>
              <a:rPr lang="en-US" sz="1600" dirty="0"/>
              <a:t>Introduction the type of rotary</a:t>
            </a:r>
          </a:p>
          <a:p>
            <a:r>
              <a:rPr lang="en-US" sz="1600" dirty="0"/>
              <a:t>Advantage and Disadvantage of increment and absolute rotary encoder</a:t>
            </a:r>
          </a:p>
          <a:p>
            <a:r>
              <a:rPr lang="en-US" sz="1600" dirty="0"/>
              <a:t>Incremental vs absolute </a:t>
            </a:r>
          </a:p>
          <a:p>
            <a:r>
              <a:rPr lang="en-US" sz="1600" dirty="0"/>
              <a:t>How does absolute rotary encoder work</a:t>
            </a:r>
          </a:p>
          <a:p>
            <a:r>
              <a:rPr lang="en-US" sz="1600" dirty="0"/>
              <a:t>Absolute encoder feature</a:t>
            </a:r>
          </a:p>
          <a:p>
            <a:r>
              <a:rPr lang="en-US" sz="1600" dirty="0"/>
              <a:t>TRD-NA1024NWD</a:t>
            </a:r>
          </a:p>
          <a:p>
            <a:r>
              <a:rPr lang="en-US" sz="1600" dirty="0"/>
              <a:t>Grey code</a:t>
            </a:r>
          </a:p>
          <a:p>
            <a:r>
              <a:rPr lang="en-US" sz="1800" dirty="0"/>
              <a:t>Absolute Encoder output</a:t>
            </a:r>
          </a:p>
          <a:p>
            <a:r>
              <a:rPr lang="en-US" sz="1800" dirty="0"/>
              <a:t>Summary</a:t>
            </a:r>
          </a:p>
          <a:p>
            <a:endParaRPr lang="en-US" sz="2400" dirty="0"/>
          </a:p>
          <a:p>
            <a:endParaRPr lang="en-US" sz="2400" dirty="0"/>
          </a:p>
          <a:p>
            <a:endParaRPr lang="en-US" sz="1600" dirty="0"/>
          </a:p>
        </p:txBody>
      </p:sp>
      <p:sp>
        <p:nvSpPr>
          <p:cNvPr id="3" name="Title 2">
            <a:extLst>
              <a:ext uri="{FF2B5EF4-FFF2-40B4-BE49-F238E27FC236}">
                <a16:creationId xmlns:a16="http://schemas.microsoft.com/office/drawing/2014/main" id="{D41538E5-0329-6741-D938-344617D3F948}"/>
              </a:ext>
            </a:extLst>
          </p:cNvPr>
          <p:cNvSpPr>
            <a:spLocks noGrp="1"/>
          </p:cNvSpPr>
          <p:nvPr>
            <p:ph type="title"/>
          </p:nvPr>
        </p:nvSpPr>
        <p:spPr>
          <a:xfrm>
            <a:off x="1294362" y="804519"/>
            <a:ext cx="9603275" cy="642835"/>
          </a:xfrm>
        </p:spPr>
        <p:txBody>
          <a:bodyPr/>
          <a:lstStyle/>
          <a:p>
            <a:r>
              <a:rPr lang="en-US" dirty="0"/>
              <a:t>table contents</a:t>
            </a:r>
          </a:p>
        </p:txBody>
      </p:sp>
    </p:spTree>
    <p:extLst>
      <p:ext uri="{BB962C8B-B14F-4D97-AF65-F5344CB8AC3E}">
        <p14:creationId xmlns:p14="http://schemas.microsoft.com/office/powerpoint/2010/main" val="1287295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534F44C-3CDA-F23D-8DD3-53380C1CC14C}"/>
              </a:ext>
            </a:extLst>
          </p:cNvPr>
          <p:cNvSpPr>
            <a:spLocks noGrp="1"/>
          </p:cNvSpPr>
          <p:nvPr>
            <p:ph idx="1"/>
          </p:nvPr>
        </p:nvSpPr>
        <p:spPr/>
        <p:txBody>
          <a:bodyPr/>
          <a:lstStyle/>
          <a:p>
            <a:r>
              <a:rPr lang="en-US" dirty="0"/>
              <a:t>The rotary encoder is an electro-mechanical device that converts angular motions or positions into analog or digital signals.</a:t>
            </a:r>
          </a:p>
          <a:p>
            <a:endParaRPr lang="en-US" dirty="0"/>
          </a:p>
        </p:txBody>
      </p:sp>
      <p:sp>
        <p:nvSpPr>
          <p:cNvPr id="3" name="Title 2">
            <a:extLst>
              <a:ext uri="{FF2B5EF4-FFF2-40B4-BE49-F238E27FC236}">
                <a16:creationId xmlns:a16="http://schemas.microsoft.com/office/drawing/2014/main" id="{521610FE-C64F-774A-B0EE-3121DF89EFB9}"/>
              </a:ext>
            </a:extLst>
          </p:cNvPr>
          <p:cNvSpPr>
            <a:spLocks noGrp="1"/>
          </p:cNvSpPr>
          <p:nvPr>
            <p:ph type="title"/>
          </p:nvPr>
        </p:nvSpPr>
        <p:spPr/>
        <p:txBody>
          <a:bodyPr/>
          <a:lstStyle/>
          <a:p>
            <a:r>
              <a:rPr lang="en-US" sz="3200" dirty="0"/>
              <a:t>Definition of rotary Encoder</a:t>
            </a:r>
            <a:br>
              <a:rPr lang="en-US" sz="3200" dirty="0"/>
            </a:br>
            <a:endParaRPr lang="en-US" dirty="0"/>
          </a:p>
        </p:txBody>
      </p:sp>
      <p:pic>
        <p:nvPicPr>
          <p:cNvPr id="5" name="Picture 4">
            <a:extLst>
              <a:ext uri="{FF2B5EF4-FFF2-40B4-BE49-F238E27FC236}">
                <a16:creationId xmlns:a16="http://schemas.microsoft.com/office/drawing/2014/main" id="{4EB4476B-7171-1C54-7E10-52C866B1CC56}"/>
              </a:ext>
            </a:extLst>
          </p:cNvPr>
          <p:cNvPicPr>
            <a:picLocks noChangeAspect="1"/>
          </p:cNvPicPr>
          <p:nvPr/>
        </p:nvPicPr>
        <p:blipFill>
          <a:blip r:embed="rId3"/>
          <a:stretch>
            <a:fillRect/>
          </a:stretch>
        </p:blipFill>
        <p:spPr>
          <a:xfrm>
            <a:off x="3900714" y="3117967"/>
            <a:ext cx="2935514" cy="2935514"/>
          </a:xfrm>
          <a:prstGeom prst="rect">
            <a:avLst/>
          </a:prstGeom>
        </p:spPr>
      </p:pic>
    </p:spTree>
    <p:extLst>
      <p:ext uri="{BB962C8B-B14F-4D97-AF65-F5344CB8AC3E}">
        <p14:creationId xmlns:p14="http://schemas.microsoft.com/office/powerpoint/2010/main" val="3884764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 engineering drawing, schematic&#10;&#10;Description automatically generated">
            <a:extLst>
              <a:ext uri="{FF2B5EF4-FFF2-40B4-BE49-F238E27FC236}">
                <a16:creationId xmlns:a16="http://schemas.microsoft.com/office/drawing/2014/main" id="{BCCC566D-42D6-D051-C0BC-6BD43AD60128}"/>
              </a:ext>
            </a:extLst>
          </p:cNvPr>
          <p:cNvPicPr>
            <a:picLocks noChangeAspect="1"/>
          </p:cNvPicPr>
          <p:nvPr/>
        </p:nvPicPr>
        <p:blipFill>
          <a:blip r:embed="rId2"/>
          <a:stretch>
            <a:fillRect/>
          </a:stretch>
        </p:blipFill>
        <p:spPr>
          <a:xfrm>
            <a:off x="3952124" y="2161243"/>
            <a:ext cx="2143876" cy="3448595"/>
          </a:xfrm>
          <a:prstGeom prst="rect">
            <a:avLst/>
          </a:prstGeom>
          <a:noFill/>
        </p:spPr>
      </p:pic>
      <p:sp>
        <p:nvSpPr>
          <p:cNvPr id="2" name="Content Placeholder 1">
            <a:extLst>
              <a:ext uri="{FF2B5EF4-FFF2-40B4-BE49-F238E27FC236}">
                <a16:creationId xmlns:a16="http://schemas.microsoft.com/office/drawing/2014/main" id="{513E6E6A-5773-88EB-9A60-5410D518EF9F}"/>
              </a:ext>
            </a:extLst>
          </p:cNvPr>
          <p:cNvSpPr>
            <a:spLocks noGrp="1"/>
          </p:cNvSpPr>
          <p:nvPr>
            <p:ph sz="half" idx="2"/>
          </p:nvPr>
        </p:nvSpPr>
        <p:spPr>
          <a:xfrm>
            <a:off x="6258679" y="2168318"/>
            <a:ext cx="4645152" cy="3441520"/>
          </a:xfrm>
        </p:spPr>
        <p:txBody>
          <a:bodyPr>
            <a:normAutofit/>
          </a:bodyPr>
          <a:lstStyle/>
          <a:p>
            <a:r>
              <a:rPr lang="en-US" dirty="0"/>
              <a:t>In 1964, David Cronin, create the first optical encoder</a:t>
            </a:r>
          </a:p>
          <a:p>
            <a:r>
              <a:rPr lang="en-US" dirty="0"/>
              <a:t>In 1955, Baldwin was first who first experimental optical encoder</a:t>
            </a:r>
          </a:p>
          <a:p>
            <a:r>
              <a:rPr lang="en-US" dirty="0"/>
              <a:t>In 1962,  Baldwin research resulted into creating the first optical encoder with 18-bit resolution used in space.</a:t>
            </a:r>
          </a:p>
          <a:p>
            <a:endParaRPr lang="en-US" dirty="0"/>
          </a:p>
        </p:txBody>
      </p:sp>
      <p:sp>
        <p:nvSpPr>
          <p:cNvPr id="3" name="Title 2">
            <a:extLst>
              <a:ext uri="{FF2B5EF4-FFF2-40B4-BE49-F238E27FC236}">
                <a16:creationId xmlns:a16="http://schemas.microsoft.com/office/drawing/2014/main" id="{0FF1DEAC-170A-F36E-B677-D41CBF4E3D1D}"/>
              </a:ext>
            </a:extLst>
          </p:cNvPr>
          <p:cNvSpPr>
            <a:spLocks noGrp="1"/>
          </p:cNvSpPr>
          <p:nvPr>
            <p:ph type="title"/>
          </p:nvPr>
        </p:nvSpPr>
        <p:spPr>
          <a:xfrm>
            <a:off x="1294363" y="804519"/>
            <a:ext cx="9603275" cy="1049235"/>
          </a:xfrm>
        </p:spPr>
        <p:txBody>
          <a:bodyPr anchor="t">
            <a:normAutofit/>
          </a:bodyPr>
          <a:lstStyle/>
          <a:p>
            <a:r>
              <a:rPr lang="en-US" dirty="0"/>
              <a:t>History of encoder </a:t>
            </a:r>
          </a:p>
        </p:txBody>
      </p:sp>
      <p:pic>
        <p:nvPicPr>
          <p:cNvPr id="9" name="Picture 8" descr="A picture containing adapter&#10;&#10;Description automatically generated">
            <a:extLst>
              <a:ext uri="{FF2B5EF4-FFF2-40B4-BE49-F238E27FC236}">
                <a16:creationId xmlns:a16="http://schemas.microsoft.com/office/drawing/2014/main" id="{FC302356-3D0C-DE3B-8A4C-4B64AAC6AE1C}"/>
              </a:ext>
            </a:extLst>
          </p:cNvPr>
          <p:cNvPicPr>
            <a:picLocks noChangeAspect="1"/>
          </p:cNvPicPr>
          <p:nvPr/>
        </p:nvPicPr>
        <p:blipFill>
          <a:blip r:embed="rId3"/>
          <a:stretch>
            <a:fillRect/>
          </a:stretch>
        </p:blipFill>
        <p:spPr>
          <a:xfrm>
            <a:off x="353605" y="2363749"/>
            <a:ext cx="3435840" cy="3043581"/>
          </a:xfrm>
          <a:prstGeom prst="rect">
            <a:avLst/>
          </a:prstGeom>
        </p:spPr>
      </p:pic>
    </p:spTree>
    <p:extLst>
      <p:ext uri="{BB962C8B-B14F-4D97-AF65-F5344CB8AC3E}">
        <p14:creationId xmlns:p14="http://schemas.microsoft.com/office/powerpoint/2010/main" val="2419558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3"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a:lstStyle/>
          <a:p>
            <a:r>
              <a:rPr lang="en-US" dirty="0"/>
              <a:t>Introduction the type of rotary</a:t>
            </a:r>
          </a:p>
        </p:txBody>
      </p:sp>
      <p:pic>
        <p:nvPicPr>
          <p:cNvPr id="4" name="Graphic 3" descr="Lightbulb icon">
            <a:extLst>
              <a:ext uri="{FF2B5EF4-FFF2-40B4-BE49-F238E27FC236}">
                <a16:creationId xmlns:a16="http://schemas.microsoft.com/office/drawing/2014/main" id="{5E124F8C-3984-4EEC-9BA8-3B255731F2B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28262" y="206686"/>
            <a:ext cx="1122450" cy="1122450"/>
          </a:xfrm>
          <a:prstGeom prst="rect">
            <a:avLst/>
          </a:prstGeom>
        </p:spPr>
      </p:pic>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p:txBody>
          <a:bodyPr/>
          <a:lstStyle/>
          <a:p>
            <a:r>
              <a:rPr lang="en-US" dirty="0"/>
              <a:t>Incremental Rotary Encoder </a:t>
            </a:r>
          </a:p>
          <a:p>
            <a:r>
              <a:rPr lang="en-US" dirty="0"/>
              <a:t>Absolute Rotary Encoder </a:t>
            </a:r>
            <a:br>
              <a:rPr lang="en-US" dirty="0"/>
            </a:br>
            <a:endParaRPr lang="en-US" dirty="0"/>
          </a:p>
        </p:txBody>
      </p:sp>
      <p:pic>
        <p:nvPicPr>
          <p:cNvPr id="8" name="Picture 7" descr="A picture containing indoor, floor&#10;&#10;Description automatically generated">
            <a:extLst>
              <a:ext uri="{FF2B5EF4-FFF2-40B4-BE49-F238E27FC236}">
                <a16:creationId xmlns:a16="http://schemas.microsoft.com/office/drawing/2014/main" id="{C72A419F-7236-E248-70CF-9B037D4B0CE9}"/>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4362450" y="3528007"/>
            <a:ext cx="2584450" cy="1938338"/>
          </a:xfrm>
          <a:prstGeom prst="rect">
            <a:avLst/>
          </a:prstGeom>
        </p:spPr>
      </p:pic>
      <p:sp>
        <p:nvSpPr>
          <p:cNvPr id="9" name="TextBox 8">
            <a:extLst>
              <a:ext uri="{FF2B5EF4-FFF2-40B4-BE49-F238E27FC236}">
                <a16:creationId xmlns:a16="http://schemas.microsoft.com/office/drawing/2014/main" id="{60E4D139-65C0-2DAC-1509-0E308CE1AF39}"/>
              </a:ext>
            </a:extLst>
          </p:cNvPr>
          <p:cNvSpPr txBox="1"/>
          <p:nvPr/>
        </p:nvSpPr>
        <p:spPr>
          <a:xfrm>
            <a:off x="4362450" y="5466345"/>
            <a:ext cx="2584450" cy="376373"/>
          </a:xfrm>
          <a:prstGeom prst="rect">
            <a:avLst/>
          </a:prstGeom>
          <a:noFill/>
        </p:spPr>
        <p:txBody>
          <a:bodyPr wrap="square" rtlCol="0">
            <a:spAutoFit/>
          </a:bodyPr>
          <a:lstStyle/>
          <a:p>
            <a:r>
              <a:rPr lang="en-US" sz="900" dirty="0">
                <a:hlinkClick r:id="rId7" tooltip="https://www.flickr.com/photos/bfionline/1618597680/"/>
              </a:rPr>
              <a:t>This Photo</a:t>
            </a:r>
            <a:r>
              <a:rPr lang="en-US" sz="900" dirty="0"/>
              <a:t> by Unknown Author is licensed under </a:t>
            </a:r>
            <a:r>
              <a:rPr lang="en-US" sz="900" dirty="0">
                <a:hlinkClick r:id="rId8" tooltip="https://creativecommons.org/licenses/by-sa/3.0/"/>
              </a:rPr>
              <a:t>CC BY-SA</a:t>
            </a:r>
            <a:endParaRPr lang="en-US" sz="900" dirty="0"/>
          </a:p>
        </p:txBody>
      </p:sp>
      <p:pic>
        <p:nvPicPr>
          <p:cNvPr id="11" name="Picture 10" descr="A close-up of a computer mouse&#10;&#10;Description automatically generated with low confidence">
            <a:extLst>
              <a:ext uri="{FF2B5EF4-FFF2-40B4-BE49-F238E27FC236}">
                <a16:creationId xmlns:a16="http://schemas.microsoft.com/office/drawing/2014/main" id="{6962686F-E91D-F2B5-F25A-A77A3187D43C}"/>
              </a:ext>
            </a:extLst>
          </p:cNvPr>
          <p:cNvPicPr>
            <a:picLocks noChangeAspect="1"/>
          </p:cNvPicPr>
          <p:nvPr/>
        </p:nvPicPr>
        <p:blipFill>
          <a:blip r:embed="rId9">
            <a:extLst>
              <a:ext uri="{837473B0-CC2E-450A-ABE3-18F120FF3D39}">
                <a1611:picAttrSrcUrl xmlns:a1611="http://schemas.microsoft.com/office/drawing/2016/11/main" r:id="rId10"/>
              </a:ext>
            </a:extLst>
          </a:blip>
          <a:stretch>
            <a:fillRect/>
          </a:stretch>
        </p:blipFill>
        <p:spPr>
          <a:xfrm>
            <a:off x="646662" y="3261039"/>
            <a:ext cx="2584450" cy="2398072"/>
          </a:xfrm>
          <a:prstGeom prst="rect">
            <a:avLst/>
          </a:prstGeom>
        </p:spPr>
      </p:pic>
      <p:sp>
        <p:nvSpPr>
          <p:cNvPr id="12" name="TextBox 11">
            <a:extLst>
              <a:ext uri="{FF2B5EF4-FFF2-40B4-BE49-F238E27FC236}">
                <a16:creationId xmlns:a16="http://schemas.microsoft.com/office/drawing/2014/main" id="{51FBCF56-5662-4ED7-189C-898B2E7473C8}"/>
              </a:ext>
            </a:extLst>
          </p:cNvPr>
          <p:cNvSpPr txBox="1"/>
          <p:nvPr/>
        </p:nvSpPr>
        <p:spPr>
          <a:xfrm>
            <a:off x="411712" y="5685208"/>
            <a:ext cx="2819400" cy="369332"/>
          </a:xfrm>
          <a:prstGeom prst="rect">
            <a:avLst/>
          </a:prstGeom>
          <a:noFill/>
        </p:spPr>
        <p:txBody>
          <a:bodyPr wrap="square" rtlCol="0">
            <a:spAutoFit/>
          </a:bodyPr>
          <a:lstStyle/>
          <a:p>
            <a:r>
              <a:rPr lang="en-US" sz="900" dirty="0">
                <a:hlinkClick r:id="rId10" tooltip="http://superuser.com/questions/303661/remedy-for-a-no-scroll-wheel-trackball"/>
              </a:rPr>
              <a:t>This Photo</a:t>
            </a:r>
            <a:r>
              <a:rPr lang="en-US" sz="900" dirty="0"/>
              <a:t> by Unknown Author is licensed under </a:t>
            </a:r>
            <a:r>
              <a:rPr lang="en-US" sz="900" dirty="0">
                <a:hlinkClick r:id="rId8" tooltip="https://creativecommons.org/licenses/by-sa/3.0/"/>
              </a:rPr>
              <a:t>CC BY-SA</a:t>
            </a:r>
            <a:endParaRPr lang="en-US" sz="900" dirty="0"/>
          </a:p>
        </p:txBody>
      </p:sp>
    </p:spTree>
    <p:extLst>
      <p:ext uri="{BB962C8B-B14F-4D97-AF65-F5344CB8AC3E}">
        <p14:creationId xmlns:p14="http://schemas.microsoft.com/office/powerpoint/2010/main" val="2094298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644098"/>
            <a:ext cx="9603275" cy="1049235"/>
          </a:xfrm>
        </p:spPr>
        <p:txBody>
          <a:bodyPr>
            <a:normAutofit/>
          </a:bodyPr>
          <a:lstStyle/>
          <a:p>
            <a:r>
              <a:rPr lang="en-US" sz="2800" dirty="0"/>
              <a:t>Advantage and disadvantage of increment encoder</a:t>
            </a:r>
          </a:p>
        </p:txBody>
      </p:sp>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a:xfrm>
            <a:off x="1294363" y="1536700"/>
            <a:ext cx="4954038" cy="4559300"/>
          </a:xfrm>
        </p:spPr>
        <p:txBody>
          <a:bodyPr>
            <a:normAutofit fontScale="55000" lnSpcReduction="20000"/>
          </a:bodyPr>
          <a:lstStyle/>
          <a:p>
            <a:pPr lvl="0"/>
            <a:r>
              <a:rPr lang="en-US" sz="2900" dirty="0">
                <a:solidFill>
                  <a:srgbClr val="000000"/>
                </a:solidFill>
                <a:ea typeface="Tahoma" panose="020B0604030504040204" pitchFamily="34" charset="0"/>
                <a:cs typeface="Tahoma" panose="020B0604030504040204" pitchFamily="34" charset="0"/>
              </a:rPr>
              <a:t>Incremental encoder</a:t>
            </a:r>
          </a:p>
          <a:p>
            <a:pPr lvl="1"/>
            <a:r>
              <a:rPr lang="en-US" sz="2900" dirty="0">
                <a:solidFill>
                  <a:srgbClr val="000000"/>
                </a:solidFill>
                <a:ea typeface="Tahoma" panose="020B0604030504040204" pitchFamily="34" charset="0"/>
                <a:cs typeface="Tahoma" panose="020B0604030504040204" pitchFamily="34" charset="0"/>
              </a:rPr>
              <a:t>Advantage </a:t>
            </a:r>
          </a:p>
          <a:p>
            <a:pPr lvl="2"/>
            <a:r>
              <a:rPr lang="en-US" sz="2900" dirty="0">
                <a:solidFill>
                  <a:srgbClr val="000000"/>
                </a:solidFill>
                <a:ea typeface="Tahoma" panose="020B0604030504040204" pitchFamily="34" charset="0"/>
                <a:cs typeface="Tahoma" panose="020B0604030504040204" pitchFamily="34" charset="0"/>
              </a:rPr>
              <a:t>Cost less</a:t>
            </a:r>
          </a:p>
          <a:p>
            <a:pPr lvl="2"/>
            <a:r>
              <a:rPr lang="en-US" sz="2900" dirty="0">
                <a:solidFill>
                  <a:srgbClr val="000000"/>
                </a:solidFill>
                <a:ea typeface="Tahoma" panose="020B0604030504040204" pitchFamily="34" charset="0"/>
                <a:cs typeface="Tahoma" panose="020B0604030504040204" pitchFamily="34" charset="0"/>
              </a:rPr>
              <a:t>Less complex</a:t>
            </a:r>
          </a:p>
          <a:p>
            <a:pPr lvl="2"/>
            <a:r>
              <a:rPr lang="en-US" sz="2900" dirty="0">
                <a:solidFill>
                  <a:srgbClr val="000000"/>
                </a:solidFill>
                <a:ea typeface="Tahoma" panose="020B0604030504040204" pitchFamily="34" charset="0"/>
                <a:cs typeface="Tahoma" panose="020B0604030504040204" pitchFamily="34" charset="0"/>
              </a:rPr>
              <a:t>Easy to design</a:t>
            </a:r>
          </a:p>
          <a:p>
            <a:pPr lvl="1"/>
            <a:r>
              <a:rPr lang="en-US" sz="2900" dirty="0">
                <a:solidFill>
                  <a:srgbClr val="000000"/>
                </a:solidFill>
                <a:ea typeface="Tahoma" panose="020B0604030504040204" pitchFamily="34" charset="0"/>
                <a:cs typeface="Tahoma" panose="020B0604030504040204" pitchFamily="34" charset="0"/>
              </a:rPr>
              <a:t>Disadvantage </a:t>
            </a:r>
          </a:p>
          <a:p>
            <a:pPr lvl="2"/>
            <a:r>
              <a:rPr lang="en-US" sz="2900" dirty="0">
                <a:solidFill>
                  <a:srgbClr val="000000"/>
                </a:solidFill>
                <a:ea typeface="Tahoma" panose="020B0604030504040204" pitchFamily="34" charset="0"/>
                <a:cs typeface="Tahoma" panose="020B0604030504040204" pitchFamily="34" charset="0"/>
              </a:rPr>
              <a:t>Volatile </a:t>
            </a:r>
          </a:p>
          <a:p>
            <a:pPr lvl="2"/>
            <a:r>
              <a:rPr lang="en-US" sz="2900" dirty="0">
                <a:solidFill>
                  <a:srgbClr val="000000"/>
                </a:solidFill>
                <a:ea typeface="Tahoma" panose="020B0604030504040204" pitchFamily="34" charset="0"/>
                <a:cs typeface="Tahoma" panose="020B0604030504040204" pitchFamily="34" charset="0"/>
              </a:rPr>
              <a:t>Disk have same mark</a:t>
            </a:r>
          </a:p>
          <a:p>
            <a:pPr lvl="2"/>
            <a:r>
              <a:rPr lang="en-US" sz="2900" dirty="0">
                <a:solidFill>
                  <a:srgbClr val="000000"/>
                </a:solidFill>
                <a:ea typeface="Tahoma" panose="020B0604030504040204" pitchFamily="34" charset="0"/>
                <a:cs typeface="Tahoma" panose="020B0604030504040204" pitchFamily="34" charset="0"/>
              </a:rPr>
              <a:t>Need Reference point</a:t>
            </a:r>
          </a:p>
          <a:p>
            <a:pPr lvl="2"/>
            <a:r>
              <a:rPr lang="en-US" sz="2900" dirty="0">
                <a:solidFill>
                  <a:srgbClr val="000000"/>
                </a:solidFill>
                <a:ea typeface="Tahoma" panose="020B0604030504040204" pitchFamily="34" charset="0"/>
                <a:cs typeface="Tahoma" panose="020B0604030504040204" pitchFamily="34" charset="0"/>
              </a:rPr>
              <a:t>Can be unsafe</a:t>
            </a:r>
          </a:p>
          <a:p>
            <a:pPr lvl="2"/>
            <a:r>
              <a:rPr lang="en-US" sz="2900" dirty="0">
                <a:solidFill>
                  <a:srgbClr val="000000"/>
                </a:solidFill>
                <a:ea typeface="Tahoma" panose="020B0604030504040204" pitchFamily="34" charset="0"/>
                <a:cs typeface="Tahoma" panose="020B0604030504040204" pitchFamily="34" charset="0"/>
              </a:rPr>
              <a:t>Imprecise sometime</a:t>
            </a:r>
          </a:p>
          <a:p>
            <a:pPr marL="914400" lvl="2" indent="0">
              <a:buNone/>
            </a:pPr>
            <a:br>
              <a:rPr lang="en-US" sz="1800" dirty="0">
                <a:solidFill>
                  <a:srgbClr val="000000"/>
                </a:solidFill>
                <a:ea typeface="Tahoma" panose="020B0604030504040204" pitchFamily="34" charset="0"/>
                <a:cs typeface="Tahoma" panose="020B0604030504040204" pitchFamily="34" charset="0"/>
              </a:rPr>
            </a:br>
            <a:endParaRPr lang="en-US" sz="1800" dirty="0">
              <a:solidFill>
                <a:srgbClr val="000000"/>
              </a:solidFill>
              <a:ea typeface="Tahoma" panose="020B0604030504040204" pitchFamily="34" charset="0"/>
              <a:cs typeface="Tahoma" panose="020B0604030504040204" pitchFamily="34" charset="0"/>
            </a:endParaRPr>
          </a:p>
          <a:p>
            <a:pPr lvl="2"/>
            <a:endParaRPr lang="en-US" dirty="0">
              <a:solidFill>
                <a:srgbClr val="000000"/>
              </a:solidFill>
              <a:ea typeface="Tahoma" panose="020B0604030504040204" pitchFamily="34" charset="0"/>
              <a:cs typeface="Tahoma" panose="020B0604030504040204" pitchFamily="34" charset="0"/>
            </a:endParaRPr>
          </a:p>
          <a:p>
            <a:pPr lvl="2"/>
            <a:endParaRPr lang="en-US" dirty="0">
              <a:solidFill>
                <a:srgbClr val="000000"/>
              </a:solidFill>
              <a:ea typeface="Tahoma" panose="020B0604030504040204" pitchFamily="34" charset="0"/>
              <a:cs typeface="Tahoma" panose="020B0604030504040204" pitchFamily="34" charset="0"/>
            </a:endParaRPr>
          </a:p>
          <a:p>
            <a:pPr marL="457200" lvl="1" indent="0">
              <a:buNone/>
            </a:pPr>
            <a:br>
              <a:rPr lang="en-US" dirty="0">
                <a:solidFill>
                  <a:srgbClr val="000000"/>
                </a:solidFill>
                <a:ea typeface="Tahoma" panose="020B0604030504040204" pitchFamily="34" charset="0"/>
                <a:cs typeface="Tahoma" panose="020B0604030504040204" pitchFamily="34" charset="0"/>
              </a:rPr>
            </a:br>
            <a:endParaRPr lang="en-US" dirty="0">
              <a:solidFill>
                <a:srgbClr val="000000"/>
              </a:solidFill>
              <a:ea typeface="Tahoma" panose="020B0604030504040204" pitchFamily="34" charset="0"/>
              <a:cs typeface="Tahoma" panose="020B0604030504040204" pitchFamily="34" charset="0"/>
            </a:endParaRPr>
          </a:p>
          <a:p>
            <a:pPr lvl="0"/>
            <a:endParaRPr lang="en-US" dirty="0">
              <a:solidFill>
                <a:srgbClr val="000000"/>
              </a:solidFill>
              <a:ea typeface="Tahoma" panose="020B0604030504040204" pitchFamily="34" charset="0"/>
              <a:cs typeface="Tahoma" panose="020B0604030504040204" pitchFamily="34" charset="0"/>
            </a:endParaRPr>
          </a:p>
          <a:p>
            <a:pPr marL="0" lvl="0" indent="0">
              <a:buNone/>
            </a:pPr>
            <a:endParaRPr lang="en-US" dirty="0">
              <a:solidFill>
                <a:srgbClr val="000000"/>
              </a:solidFill>
              <a:ea typeface="Tahoma" panose="020B0604030504040204" pitchFamily="34" charset="0"/>
              <a:cs typeface="Tahoma" panose="020B0604030504040204" pitchFamily="34" charset="0"/>
            </a:endParaRPr>
          </a:p>
          <a:p>
            <a:pPr lvl="0"/>
            <a:endParaRPr lang="en-US" dirty="0">
              <a:solidFill>
                <a:srgbClr val="000000"/>
              </a:solidFill>
              <a:ea typeface="Tahoma" panose="020B0604030504040204" pitchFamily="34" charset="0"/>
              <a:cs typeface="Tahoma" panose="020B0604030504040204" pitchFamily="34" charset="0"/>
            </a:endParaRPr>
          </a:p>
        </p:txBody>
      </p:sp>
      <p:pic>
        <p:nvPicPr>
          <p:cNvPr id="4" name="Content Placeholder 8">
            <a:extLst>
              <a:ext uri="{FF2B5EF4-FFF2-40B4-BE49-F238E27FC236}">
                <a16:creationId xmlns:a16="http://schemas.microsoft.com/office/drawing/2014/main" id="{FD4EF4C1-5B64-7EEA-76EB-AE45EB1D981F}"/>
              </a:ext>
            </a:extLst>
          </p:cNvPr>
          <p:cNvPicPr>
            <a:picLocks noChangeAspect="1"/>
          </p:cNvPicPr>
          <p:nvPr/>
        </p:nvPicPr>
        <p:blipFill rotWithShape="1">
          <a:blip r:embed="rId3"/>
          <a:srcRect l="35351" t="1745" r="12124" b="46505"/>
          <a:stretch/>
        </p:blipFill>
        <p:spPr>
          <a:xfrm>
            <a:off x="6521115" y="1536700"/>
            <a:ext cx="2259895" cy="2121235"/>
          </a:xfrm>
          <a:prstGeom prst="rect">
            <a:avLst/>
          </a:prstGeom>
        </p:spPr>
      </p:pic>
    </p:spTree>
    <p:extLst>
      <p:ext uri="{BB962C8B-B14F-4D97-AF65-F5344CB8AC3E}">
        <p14:creationId xmlns:p14="http://schemas.microsoft.com/office/powerpoint/2010/main" val="2449431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91710CA-066C-3C70-2858-CBAA949C11B2}"/>
              </a:ext>
            </a:extLst>
          </p:cNvPr>
          <p:cNvSpPr>
            <a:spLocks noGrp="1"/>
          </p:cNvSpPr>
          <p:nvPr>
            <p:ph type="title"/>
          </p:nvPr>
        </p:nvSpPr>
        <p:spPr>
          <a:xfrm>
            <a:off x="1294362" y="433044"/>
            <a:ext cx="9603275" cy="1049235"/>
          </a:xfrm>
        </p:spPr>
        <p:txBody>
          <a:bodyPr/>
          <a:lstStyle/>
          <a:p>
            <a:r>
              <a:rPr lang="en-US" sz="3200" dirty="0"/>
              <a:t>Advantage and disadvantage of Absolute encoder</a:t>
            </a:r>
            <a:endParaRPr lang="en-US" dirty="0"/>
          </a:p>
        </p:txBody>
      </p:sp>
      <p:sp>
        <p:nvSpPr>
          <p:cNvPr id="4" name="Content Placeholder 2">
            <a:extLst>
              <a:ext uri="{FF2B5EF4-FFF2-40B4-BE49-F238E27FC236}">
                <a16:creationId xmlns:a16="http://schemas.microsoft.com/office/drawing/2014/main" id="{2F244EF3-D2CD-256A-11B8-589E98DA67F0}"/>
              </a:ext>
            </a:extLst>
          </p:cNvPr>
          <p:cNvSpPr txBox="1">
            <a:spLocks/>
          </p:cNvSpPr>
          <p:nvPr/>
        </p:nvSpPr>
        <p:spPr>
          <a:xfrm>
            <a:off x="1294362" y="1533245"/>
            <a:ext cx="5138521" cy="3791510"/>
          </a:xfrm>
          <a:prstGeom prst="rect">
            <a:avLst/>
          </a:prstGeom>
        </p:spPr>
        <p:txBody>
          <a:bodyPr vert="horz" lIns="91440" tIns="45720" rIns="91440" bIns="45720" rtlCol="0" anchor="t">
            <a:normAutofit fontScale="25000" lnSpcReduction="2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lvl="0"/>
            <a:r>
              <a:rPr lang="en-US" sz="5600" dirty="0">
                <a:solidFill>
                  <a:srgbClr val="000000"/>
                </a:solidFill>
                <a:ea typeface="Tahoma" panose="020B0604030504040204" pitchFamily="34" charset="0"/>
                <a:cs typeface="Tahoma" panose="020B0604030504040204" pitchFamily="34" charset="0"/>
              </a:rPr>
              <a:t>Absolute encoder</a:t>
            </a:r>
          </a:p>
          <a:p>
            <a:pPr lvl="1"/>
            <a:r>
              <a:rPr lang="en-US" sz="5600" dirty="0">
                <a:solidFill>
                  <a:srgbClr val="000000"/>
                </a:solidFill>
                <a:ea typeface="Tahoma" panose="020B0604030504040204" pitchFamily="34" charset="0"/>
                <a:cs typeface="Tahoma" panose="020B0604030504040204" pitchFamily="34" charset="0"/>
              </a:rPr>
              <a:t>Advantage</a:t>
            </a:r>
          </a:p>
          <a:p>
            <a:pPr lvl="2"/>
            <a:r>
              <a:rPr lang="en-US" sz="5600" dirty="0">
                <a:solidFill>
                  <a:srgbClr val="000000"/>
                </a:solidFill>
                <a:ea typeface="Tahoma" panose="020B0604030504040204" pitchFamily="34" charset="0"/>
                <a:cs typeface="Tahoma" panose="020B0604030504040204" pitchFamily="34" charset="0"/>
              </a:rPr>
              <a:t>nonvolatile</a:t>
            </a:r>
          </a:p>
          <a:p>
            <a:pPr lvl="2"/>
            <a:r>
              <a:rPr lang="en-US" sz="5600" dirty="0">
                <a:solidFill>
                  <a:srgbClr val="000000"/>
                </a:solidFill>
                <a:ea typeface="Tahoma" panose="020B0604030504040204" pitchFamily="34" charset="0"/>
                <a:cs typeface="Tahoma" panose="020B0604030504040204" pitchFamily="34" charset="0"/>
              </a:rPr>
              <a:t>No need of a fixed reference point </a:t>
            </a:r>
          </a:p>
          <a:p>
            <a:pPr lvl="2"/>
            <a:r>
              <a:rPr lang="en-US" sz="5600" dirty="0">
                <a:solidFill>
                  <a:srgbClr val="000000"/>
                </a:solidFill>
                <a:ea typeface="Tahoma" panose="020B0604030504040204" pitchFamily="34" charset="0"/>
                <a:cs typeface="Tahoma" panose="020B0604030504040204" pitchFamily="34" charset="0"/>
              </a:rPr>
              <a:t>Higher resolution</a:t>
            </a:r>
          </a:p>
          <a:p>
            <a:pPr lvl="2"/>
            <a:r>
              <a:rPr lang="en-US" sz="5600" dirty="0">
                <a:solidFill>
                  <a:srgbClr val="000000"/>
                </a:solidFill>
                <a:ea typeface="Tahoma" panose="020B0604030504040204" pitchFamily="34" charset="0"/>
                <a:cs typeface="Tahoma" panose="020B0604030504040204" pitchFamily="34" charset="0"/>
              </a:rPr>
              <a:t>Disk has unique mark for each position</a:t>
            </a:r>
          </a:p>
          <a:p>
            <a:pPr lvl="2"/>
            <a:r>
              <a:rPr lang="en-US" sz="5600" dirty="0">
                <a:solidFill>
                  <a:srgbClr val="000000"/>
                </a:solidFill>
                <a:ea typeface="Tahoma" panose="020B0604030504040204" pitchFamily="34" charset="0"/>
                <a:cs typeface="Tahoma" panose="020B0604030504040204" pitchFamily="34" charset="0"/>
              </a:rPr>
              <a:t>Safe </a:t>
            </a:r>
          </a:p>
          <a:p>
            <a:pPr lvl="2"/>
            <a:r>
              <a:rPr lang="en-US" sz="5600" dirty="0">
                <a:solidFill>
                  <a:srgbClr val="000000"/>
                </a:solidFill>
                <a:ea typeface="Tahoma" panose="020B0604030504040204" pitchFamily="34" charset="0"/>
                <a:cs typeface="Tahoma" panose="020B0604030504040204" pitchFamily="34" charset="0"/>
              </a:rPr>
              <a:t>precise</a:t>
            </a:r>
          </a:p>
          <a:p>
            <a:pPr lvl="1"/>
            <a:r>
              <a:rPr lang="en-US" sz="5600" dirty="0">
                <a:solidFill>
                  <a:srgbClr val="000000"/>
                </a:solidFill>
                <a:ea typeface="Tahoma" panose="020B0604030504040204" pitchFamily="34" charset="0"/>
                <a:cs typeface="Tahoma" panose="020B0604030504040204" pitchFamily="34" charset="0"/>
              </a:rPr>
              <a:t>Disadvantage </a:t>
            </a:r>
          </a:p>
          <a:p>
            <a:pPr lvl="2"/>
            <a:r>
              <a:rPr lang="en-US" sz="5600" dirty="0">
                <a:solidFill>
                  <a:srgbClr val="000000"/>
                </a:solidFill>
                <a:ea typeface="Tahoma" panose="020B0604030504040204" pitchFamily="34" charset="0"/>
                <a:cs typeface="Tahoma" panose="020B0604030504040204" pitchFamily="34" charset="0"/>
              </a:rPr>
              <a:t>High price </a:t>
            </a:r>
          </a:p>
          <a:p>
            <a:pPr lvl="2"/>
            <a:r>
              <a:rPr lang="en-US" sz="5600" dirty="0">
                <a:solidFill>
                  <a:srgbClr val="000000"/>
                </a:solidFill>
                <a:ea typeface="Tahoma" panose="020B0604030504040204" pitchFamily="34" charset="0"/>
                <a:cs typeface="Tahoma" panose="020B0604030504040204" pitchFamily="34" charset="0"/>
              </a:rPr>
              <a:t>Complex to design</a:t>
            </a:r>
          </a:p>
          <a:p>
            <a:pPr lvl="2"/>
            <a:r>
              <a:rPr lang="en-US" sz="5600" dirty="0">
                <a:solidFill>
                  <a:srgbClr val="000000"/>
                </a:solidFill>
                <a:ea typeface="Tahoma" panose="020B0604030504040204" pitchFamily="34" charset="0"/>
                <a:cs typeface="Tahoma" panose="020B0604030504040204" pitchFamily="34" charset="0"/>
              </a:rPr>
              <a:t>Hard to design</a:t>
            </a:r>
            <a:br>
              <a:rPr lang="en-US" sz="5600" dirty="0">
                <a:solidFill>
                  <a:srgbClr val="000000"/>
                </a:solidFill>
                <a:ea typeface="Tahoma" panose="020B0604030504040204" pitchFamily="34" charset="0"/>
                <a:cs typeface="Tahoma" panose="020B0604030504040204" pitchFamily="34" charset="0"/>
              </a:rPr>
            </a:br>
            <a:endParaRPr lang="en-US" sz="5600" dirty="0">
              <a:solidFill>
                <a:srgbClr val="000000"/>
              </a:solidFill>
              <a:ea typeface="Tahoma" panose="020B0604030504040204" pitchFamily="34" charset="0"/>
              <a:cs typeface="Tahoma" panose="020B0604030504040204" pitchFamily="34" charset="0"/>
            </a:endParaRPr>
          </a:p>
          <a:p>
            <a:pPr lvl="2"/>
            <a:endParaRPr lang="en-US" dirty="0">
              <a:solidFill>
                <a:srgbClr val="000000"/>
              </a:solidFill>
              <a:ea typeface="Tahoma" panose="020B0604030504040204" pitchFamily="34" charset="0"/>
              <a:cs typeface="Tahoma" panose="020B0604030504040204" pitchFamily="34" charset="0"/>
            </a:endParaRPr>
          </a:p>
          <a:p>
            <a:pPr marL="457200" lvl="1" indent="0">
              <a:buFont typeface="Arial" panose="020B0604020202020204" pitchFamily="34" charset="0"/>
              <a:buNone/>
            </a:pPr>
            <a:br>
              <a:rPr lang="en-US" dirty="0">
                <a:solidFill>
                  <a:srgbClr val="000000"/>
                </a:solidFill>
                <a:ea typeface="Tahoma" panose="020B0604030504040204" pitchFamily="34" charset="0"/>
                <a:cs typeface="Tahoma" panose="020B0604030504040204" pitchFamily="34" charset="0"/>
              </a:rPr>
            </a:br>
            <a:endParaRPr lang="en-US" dirty="0">
              <a:solidFill>
                <a:srgbClr val="000000"/>
              </a:solidFill>
              <a:ea typeface="Tahoma" panose="020B0604030504040204" pitchFamily="34" charset="0"/>
              <a:cs typeface="Tahoma" panose="020B0604030504040204" pitchFamily="34" charset="0"/>
            </a:endParaRPr>
          </a:p>
          <a:p>
            <a:pPr marL="457200" lvl="1" indent="0">
              <a:buNone/>
            </a:pPr>
            <a:br>
              <a:rPr lang="en-US" dirty="0">
                <a:solidFill>
                  <a:srgbClr val="000000"/>
                </a:solidFill>
                <a:ea typeface="Tahoma" panose="020B0604030504040204" pitchFamily="34" charset="0"/>
                <a:cs typeface="Tahoma" panose="020B0604030504040204" pitchFamily="34" charset="0"/>
              </a:rPr>
            </a:br>
            <a:endParaRPr lang="en-US" dirty="0">
              <a:solidFill>
                <a:srgbClr val="000000"/>
              </a:solidFill>
              <a:ea typeface="Tahoma" panose="020B0604030504040204" pitchFamily="34" charset="0"/>
              <a:cs typeface="Tahoma" panose="020B0604030504040204" pitchFamily="34" charset="0"/>
            </a:endParaRPr>
          </a:p>
          <a:p>
            <a:endParaRPr lang="en-US" dirty="0">
              <a:solidFill>
                <a:srgbClr val="000000"/>
              </a:solidFill>
              <a:ea typeface="Tahoma" panose="020B0604030504040204" pitchFamily="34" charset="0"/>
              <a:cs typeface="Tahoma" panose="020B0604030504040204" pitchFamily="34" charset="0"/>
            </a:endParaRPr>
          </a:p>
          <a:p>
            <a:pPr marL="0" indent="0">
              <a:buFont typeface="Arial" panose="020B0604020202020204" pitchFamily="34" charset="0"/>
              <a:buNone/>
            </a:pPr>
            <a:endParaRPr lang="en-US" dirty="0">
              <a:solidFill>
                <a:srgbClr val="000000"/>
              </a:solidFill>
              <a:ea typeface="Tahoma" panose="020B0604030504040204" pitchFamily="34" charset="0"/>
              <a:cs typeface="Tahoma" panose="020B0604030504040204" pitchFamily="34" charset="0"/>
            </a:endParaRPr>
          </a:p>
          <a:p>
            <a:endParaRPr lang="en-US" dirty="0">
              <a:solidFill>
                <a:srgbClr val="000000"/>
              </a:solidFill>
              <a:ea typeface="Tahoma" panose="020B0604030504040204" pitchFamily="34" charset="0"/>
              <a:cs typeface="Tahoma" panose="020B0604030504040204" pitchFamily="34" charset="0"/>
            </a:endParaRPr>
          </a:p>
        </p:txBody>
      </p:sp>
      <p:pic>
        <p:nvPicPr>
          <p:cNvPr id="2" name="Content Placeholder 10">
            <a:extLst>
              <a:ext uri="{FF2B5EF4-FFF2-40B4-BE49-F238E27FC236}">
                <a16:creationId xmlns:a16="http://schemas.microsoft.com/office/drawing/2014/main" id="{C7984A24-F7A2-587C-383E-D1072AD9DC67}"/>
              </a:ext>
            </a:extLst>
          </p:cNvPr>
          <p:cNvPicPr>
            <a:picLocks noChangeAspect="1"/>
          </p:cNvPicPr>
          <p:nvPr/>
        </p:nvPicPr>
        <p:blipFill rotWithShape="1">
          <a:blip r:embed="rId3"/>
          <a:srcRect l="29499" t="1" r="9641" b="49394"/>
          <a:stretch/>
        </p:blipFill>
        <p:spPr>
          <a:xfrm>
            <a:off x="7062538" y="1651166"/>
            <a:ext cx="2370220" cy="2171659"/>
          </a:xfrm>
          <a:prstGeom prst="rect">
            <a:avLst/>
          </a:prstGeom>
        </p:spPr>
      </p:pic>
    </p:spTree>
    <p:extLst>
      <p:ext uri="{BB962C8B-B14F-4D97-AF65-F5344CB8AC3E}">
        <p14:creationId xmlns:p14="http://schemas.microsoft.com/office/powerpoint/2010/main" val="4181048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a:lstStyle/>
          <a:p>
            <a:pPr algn="l"/>
            <a:r>
              <a:rPr lang="en-US" b="0" i="0" dirty="0">
                <a:effectLst/>
                <a:latin typeface="var( --e-global-typography-4b4aecd-font-family )"/>
              </a:rPr>
              <a:t>Incremental Vs. Absolute Encoders</a:t>
            </a:r>
            <a:endParaRPr lang="en-US" b="1" i="0" dirty="0">
              <a:effectLst/>
              <a:latin typeface="var( --e-global-typography-4b4aecd-font-family )"/>
            </a:endParaRPr>
          </a:p>
        </p:txBody>
      </p:sp>
      <p:pic>
        <p:nvPicPr>
          <p:cNvPr id="6" name="Graphic 5" descr="Tools icon">
            <a:extLst>
              <a:ext uri="{FF2B5EF4-FFF2-40B4-BE49-F238E27FC236}">
                <a16:creationId xmlns:a16="http://schemas.microsoft.com/office/drawing/2014/main" id="{A0524D64-7C99-4DD6-A26E-C33BE01EC43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84045" y="340011"/>
            <a:ext cx="1044000" cy="1044000"/>
          </a:xfrm>
          <a:prstGeom prst="rect">
            <a:avLst/>
          </a:prstGeom>
        </p:spPr>
      </p:pic>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a:xfrm>
            <a:off x="1294363" y="2015732"/>
            <a:ext cx="4458737" cy="4037749"/>
          </a:xfrm>
        </p:spPr>
        <p:txBody>
          <a:bodyPr/>
          <a:lstStyle/>
          <a:p>
            <a:pPr lvl="0"/>
            <a:r>
              <a:rPr lang="en-US" dirty="0"/>
              <a:t>Incremental Encoder</a:t>
            </a:r>
          </a:p>
          <a:p>
            <a:pPr lvl="1"/>
            <a:r>
              <a:rPr lang="en-US" sz="1800" dirty="0">
                <a:solidFill>
                  <a:srgbClr val="000000"/>
                </a:solidFill>
                <a:ea typeface="Tahoma" panose="020B0604030504040204" pitchFamily="34" charset="0"/>
                <a:cs typeface="Tahoma" panose="020B0604030504040204" pitchFamily="34" charset="0"/>
              </a:rPr>
              <a:t>Volatile </a:t>
            </a:r>
            <a:endParaRPr lang="en-US" dirty="0"/>
          </a:p>
          <a:p>
            <a:pPr lvl="1"/>
            <a:r>
              <a:rPr lang="en-US" dirty="0"/>
              <a:t>The output Square wave with two signal</a:t>
            </a:r>
          </a:p>
          <a:p>
            <a:pPr lvl="1"/>
            <a:r>
              <a:rPr lang="en-US" dirty="0"/>
              <a:t>Measure Relative movement</a:t>
            </a:r>
          </a:p>
          <a:p>
            <a:pPr lvl="2"/>
            <a:r>
              <a:rPr lang="en-US" dirty="0"/>
              <a:t>Distance</a:t>
            </a:r>
          </a:p>
          <a:p>
            <a:pPr lvl="2"/>
            <a:r>
              <a:rPr lang="en-US" dirty="0"/>
              <a:t>Speed</a:t>
            </a:r>
          </a:p>
          <a:p>
            <a:pPr lvl="2"/>
            <a:r>
              <a:rPr lang="en-US" dirty="0"/>
              <a:t>position</a:t>
            </a:r>
          </a:p>
          <a:p>
            <a:pPr lvl="1"/>
            <a:r>
              <a:rPr lang="en-US" dirty="0"/>
              <a:t>Can be imprecise</a:t>
            </a:r>
            <a:br>
              <a:rPr lang="en-US" dirty="0"/>
            </a:br>
            <a:endParaRPr lang="en-US" dirty="0"/>
          </a:p>
          <a:p>
            <a:pPr lvl="1"/>
            <a:endParaRPr lang="en-US" dirty="0"/>
          </a:p>
          <a:p>
            <a:pPr lvl="0"/>
            <a:endParaRPr lang="en-US" dirty="0"/>
          </a:p>
        </p:txBody>
      </p:sp>
      <p:sp>
        <p:nvSpPr>
          <p:cNvPr id="4" name="Content Placeholder 2">
            <a:extLst>
              <a:ext uri="{FF2B5EF4-FFF2-40B4-BE49-F238E27FC236}">
                <a16:creationId xmlns:a16="http://schemas.microsoft.com/office/drawing/2014/main" id="{7614EF7B-9C12-F91A-96E6-88A10ECB06ED}"/>
              </a:ext>
            </a:extLst>
          </p:cNvPr>
          <p:cNvSpPr txBox="1">
            <a:spLocks/>
          </p:cNvSpPr>
          <p:nvPr/>
        </p:nvSpPr>
        <p:spPr>
          <a:xfrm>
            <a:off x="6096000" y="2015731"/>
            <a:ext cx="4458737" cy="4037749"/>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a:t>Absolute encoder </a:t>
            </a:r>
          </a:p>
          <a:p>
            <a:pPr lvl="1"/>
            <a:r>
              <a:rPr lang="en-US" sz="1600" dirty="0">
                <a:solidFill>
                  <a:srgbClr val="000000"/>
                </a:solidFill>
                <a:ea typeface="Tahoma" panose="020B0604030504040204" pitchFamily="34" charset="0"/>
                <a:cs typeface="Tahoma" panose="020B0604030504040204" pitchFamily="34" charset="0"/>
              </a:rPr>
              <a:t>reliably</a:t>
            </a:r>
          </a:p>
          <a:p>
            <a:pPr lvl="1"/>
            <a:r>
              <a:rPr lang="en-US" sz="1600" dirty="0">
                <a:solidFill>
                  <a:srgbClr val="000000"/>
                </a:solidFill>
                <a:ea typeface="Tahoma" panose="020B0604030504040204" pitchFamily="34" charset="0"/>
                <a:cs typeface="Tahoma" panose="020B0604030504040204" pitchFamily="34" charset="0"/>
              </a:rPr>
              <a:t>nonvolatile</a:t>
            </a:r>
            <a:r>
              <a:rPr lang="en-US" dirty="0"/>
              <a:t> </a:t>
            </a:r>
          </a:p>
          <a:p>
            <a:pPr lvl="1"/>
            <a:r>
              <a:rPr lang="en-US" dirty="0"/>
              <a:t>Precise</a:t>
            </a:r>
          </a:p>
          <a:p>
            <a:pPr lvl="1"/>
            <a:r>
              <a:rPr lang="en-US" dirty="0"/>
              <a:t>The output unique bits for each position</a:t>
            </a:r>
          </a:p>
          <a:p>
            <a:pPr lvl="1"/>
            <a:r>
              <a:rPr lang="en-US" sz="1800" dirty="0">
                <a:effectLst/>
                <a:latin typeface="Times New Roman" panose="02020603050405020304" pitchFamily="18" charset="0"/>
                <a:ea typeface="Calibri" panose="020F0502020204030204" pitchFamily="34" charset="0"/>
              </a:rPr>
              <a:t>Angular position, velocity, and distance</a:t>
            </a:r>
            <a:endParaRPr lang="en-US" dirty="0"/>
          </a:p>
          <a:p>
            <a:pPr lvl="1"/>
            <a:endParaRPr lang="en-US" dirty="0"/>
          </a:p>
          <a:p>
            <a:endParaRPr lang="en-US" dirty="0"/>
          </a:p>
          <a:p>
            <a:endParaRPr lang="en-US" dirty="0"/>
          </a:p>
        </p:txBody>
      </p:sp>
    </p:spTree>
    <p:extLst>
      <p:ext uri="{BB962C8B-B14F-4D97-AF65-F5344CB8AC3E}">
        <p14:creationId xmlns:p14="http://schemas.microsoft.com/office/powerpoint/2010/main" val="2712936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9E978-9605-417C-951F-53F4926CFF1A}"/>
              </a:ext>
            </a:extLst>
          </p:cNvPr>
          <p:cNvSpPr>
            <a:spLocks noGrp="1"/>
          </p:cNvSpPr>
          <p:nvPr>
            <p:ph type="title"/>
          </p:nvPr>
        </p:nvSpPr>
        <p:spPr>
          <a:xfrm>
            <a:off x="1290909" y="798974"/>
            <a:ext cx="9610182" cy="601226"/>
          </a:xfrm>
        </p:spPr>
        <p:txBody>
          <a:bodyPr/>
          <a:lstStyle/>
          <a:p>
            <a:r>
              <a:rPr lang="en-US" dirty="0"/>
              <a:t>How does absolute rotary encoder work</a:t>
            </a:r>
          </a:p>
        </p:txBody>
      </p:sp>
      <p:pic>
        <p:nvPicPr>
          <p:cNvPr id="7" name="Graphic 6" descr="Gears icon">
            <a:extLst>
              <a:ext uri="{FF2B5EF4-FFF2-40B4-BE49-F238E27FC236}">
                <a16:creationId xmlns:a16="http://schemas.microsoft.com/office/drawing/2014/main" id="{DA9595F8-50AF-4C85-9BC5-B52646E113F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01091" y="225538"/>
            <a:ext cx="1122450" cy="1122450"/>
          </a:xfrm>
          <a:prstGeom prst="rect">
            <a:avLst/>
          </a:prstGeom>
        </p:spPr>
      </p:pic>
      <p:sp>
        <p:nvSpPr>
          <p:cNvPr id="4" name="Text Placeholder 3">
            <a:extLst>
              <a:ext uri="{FF2B5EF4-FFF2-40B4-BE49-F238E27FC236}">
                <a16:creationId xmlns:a16="http://schemas.microsoft.com/office/drawing/2014/main" id="{4986B87E-83DC-455A-94FE-389658903147}"/>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The component</a:t>
            </a:r>
          </a:p>
          <a:p>
            <a:pPr marL="742950" lvl="1" indent="-285750">
              <a:buFont typeface="Arial" panose="020B0604020202020204" pitchFamily="34" charset="0"/>
              <a:buChar char="•"/>
            </a:pPr>
            <a:r>
              <a:rPr lang="en-US" dirty="0"/>
              <a:t>Light emission diode</a:t>
            </a:r>
          </a:p>
          <a:p>
            <a:pPr marL="742950" lvl="1" indent="-285750">
              <a:buFont typeface="Arial" panose="020B0604020202020204" pitchFamily="34" charset="0"/>
              <a:buChar char="•"/>
            </a:pPr>
            <a:r>
              <a:rPr lang="en-US" dirty="0"/>
              <a:t>Shaft</a:t>
            </a:r>
          </a:p>
          <a:p>
            <a:pPr marL="742950" lvl="1" indent="-285750">
              <a:buFont typeface="Arial" panose="020B0604020202020204" pitchFamily="34" charset="0"/>
              <a:buChar char="•"/>
            </a:pPr>
            <a:r>
              <a:rPr lang="en-US" dirty="0"/>
              <a:t>Rotor plate</a:t>
            </a:r>
          </a:p>
          <a:p>
            <a:pPr marL="742950" lvl="1" indent="-285750">
              <a:buFont typeface="Arial" panose="020B0604020202020204" pitchFamily="34" charset="0"/>
              <a:buChar char="•"/>
            </a:pPr>
            <a:r>
              <a:rPr lang="en-US" dirty="0"/>
              <a:t>Fixed slit</a:t>
            </a:r>
          </a:p>
          <a:p>
            <a:pPr marL="742950" lvl="1" indent="-285750">
              <a:buFont typeface="Arial" panose="020B0604020202020204" pitchFamily="34" charset="0"/>
              <a:buChar char="•"/>
            </a:pPr>
            <a:r>
              <a:rPr lang="en-US" dirty="0"/>
              <a:t>Photo Transistor</a:t>
            </a:r>
          </a:p>
          <a:p>
            <a:pPr lvl="1"/>
            <a:endParaRPr lang="en-US" dirty="0"/>
          </a:p>
          <a:p>
            <a:endParaRPr lang="en-US" dirty="0"/>
          </a:p>
          <a:p>
            <a:endParaRPr lang="en-US" dirty="0"/>
          </a:p>
        </p:txBody>
      </p:sp>
      <p:sp>
        <p:nvSpPr>
          <p:cNvPr id="5" name="Content Placeholder 4">
            <a:extLst>
              <a:ext uri="{FF2B5EF4-FFF2-40B4-BE49-F238E27FC236}">
                <a16:creationId xmlns:a16="http://schemas.microsoft.com/office/drawing/2014/main" id="{C024C14A-E496-4FF0-8939-7E31F6B95C48}"/>
              </a:ext>
            </a:extLst>
          </p:cNvPr>
          <p:cNvSpPr txBox="1">
            <a:spLocks/>
          </p:cNvSpPr>
          <p:nvPr/>
        </p:nvSpPr>
        <p:spPr>
          <a:xfrm>
            <a:off x="5859462" y="4888214"/>
            <a:ext cx="4668838" cy="991886"/>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400" dirty="0">
                <a:ea typeface="Tahoma" panose="020B0604030504040204" pitchFamily="34" charset="0"/>
                <a:cs typeface="Tahoma" panose="020B0604030504040204" pitchFamily="34" charset="0"/>
              </a:rPr>
              <a:t>&lt;</a:t>
            </a:r>
            <a:r>
              <a:rPr lang="en-US" sz="1600" dirty="0">
                <a:effectLst/>
              </a:rPr>
              <a:t> Feng, </a:t>
            </a:r>
            <a:r>
              <a:rPr lang="en-US" sz="1600" dirty="0" err="1">
                <a:effectLst/>
              </a:rPr>
              <a:t>Niu</a:t>
            </a:r>
            <a:r>
              <a:rPr lang="en-US" sz="1600" dirty="0">
                <a:effectLst/>
              </a:rPr>
              <a:t>. “</a:t>
            </a:r>
            <a:r>
              <a:rPr lang="en-US" sz="1600" dirty="0" err="1">
                <a:effectLst/>
              </a:rPr>
              <a:t>Asbolute</a:t>
            </a:r>
            <a:r>
              <a:rPr lang="en-US" sz="1600" dirty="0">
                <a:effectLst/>
              </a:rPr>
              <a:t> Encoder Simplified Structure.” </a:t>
            </a:r>
            <a:r>
              <a:rPr lang="en-US" sz="1600" i="1" dirty="0">
                <a:effectLst/>
              </a:rPr>
              <a:t>Https://Www.omch.co/Absolute-Rotary-Encoder/</a:t>
            </a:r>
            <a:r>
              <a:rPr lang="en-US" sz="1600" dirty="0">
                <a:effectLst/>
              </a:rPr>
              <a:t>, 10 Oct. 2021. Accessed 4 Apr. 2023. </a:t>
            </a:r>
          </a:p>
          <a:p>
            <a:pPr algn="ctr">
              <a:spcBef>
                <a:spcPts val="600"/>
              </a:spcBef>
            </a:pPr>
            <a:r>
              <a:rPr lang="en-US" sz="1400" dirty="0">
                <a:ea typeface="Tahoma" panose="020B0604030504040204" pitchFamily="34" charset="0"/>
                <a:cs typeface="Tahoma" panose="020B0604030504040204" pitchFamily="34" charset="0"/>
              </a:rPr>
              <a:t>!</a:t>
            </a:r>
          </a:p>
        </p:txBody>
      </p:sp>
      <p:pic>
        <p:nvPicPr>
          <p:cNvPr id="9" name="Content Placeholder 8" descr="Diagram&#10;&#10;Description automatically generated">
            <a:extLst>
              <a:ext uri="{FF2B5EF4-FFF2-40B4-BE49-F238E27FC236}">
                <a16:creationId xmlns:a16="http://schemas.microsoft.com/office/drawing/2014/main" id="{A9C99E65-B4E7-DAC7-E6E7-2593BEE7C9A8}"/>
              </a:ext>
            </a:extLst>
          </p:cNvPr>
          <p:cNvPicPr>
            <a:picLocks noGrp="1" noChangeAspect="1"/>
          </p:cNvPicPr>
          <p:nvPr>
            <p:ph idx="1"/>
          </p:nvPr>
        </p:nvPicPr>
        <p:blipFill>
          <a:blip r:embed="rId5"/>
          <a:stretch>
            <a:fillRect/>
          </a:stretch>
        </p:blipFill>
        <p:spPr>
          <a:xfrm>
            <a:off x="5859462" y="1645522"/>
            <a:ext cx="4503738" cy="3242691"/>
          </a:xfrm>
        </p:spPr>
      </p:pic>
    </p:spTree>
    <p:extLst>
      <p:ext uri="{BB962C8B-B14F-4D97-AF65-F5344CB8AC3E}">
        <p14:creationId xmlns:p14="http://schemas.microsoft.com/office/powerpoint/2010/main" val="4164098364"/>
      </p:ext>
    </p:extLst>
  </p:cSld>
  <p:clrMapOvr>
    <a:masterClrMapping/>
  </p:clrMapOvr>
</p:sld>
</file>

<file path=ppt/theme/theme1.xml><?xml version="1.0" encoding="utf-8"?>
<a:theme xmlns:a="http://schemas.openxmlformats.org/drawingml/2006/main" name="Gallery">
  <a:themeElements>
    <a:clrScheme name="Custom 10">
      <a:dk1>
        <a:sysClr val="windowText" lastClr="000000"/>
      </a:dk1>
      <a:lt1>
        <a:sysClr val="window" lastClr="FFFFFF"/>
      </a:lt1>
      <a:dk2>
        <a:srgbClr val="454545"/>
      </a:dk2>
      <a:lt2>
        <a:srgbClr val="DFDBD5"/>
      </a:lt2>
      <a:accent1>
        <a:srgbClr val="B71E42"/>
      </a:accent1>
      <a:accent2>
        <a:srgbClr val="84582C"/>
      </a:accent2>
      <a:accent3>
        <a:srgbClr val="002060"/>
      </a:accent3>
      <a:accent4>
        <a:srgbClr val="586EA6"/>
      </a:accent4>
      <a:accent5>
        <a:srgbClr val="586EA6"/>
      </a:accent5>
      <a:accent6>
        <a:srgbClr val="6892A0"/>
      </a:accent6>
      <a:hlink>
        <a:srgbClr val="B71E42"/>
      </a:hlink>
      <a:folHlink>
        <a:srgbClr val="586EA6"/>
      </a:folHlink>
    </a:clrScheme>
    <a:fontScheme name="Default">
      <a:majorFont>
        <a:latin typeface="Gill Sans MT"/>
        <a:ea typeface=""/>
        <a:cs typeface=""/>
      </a:majorFont>
      <a:minorFont>
        <a:latin typeface="Gill Sans MT"/>
        <a:ea typeface=""/>
        <a:cs typeface=""/>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spDef>
      <a:spPr>
        <a:solidFill>
          <a:srgbClr val="B71E42"/>
        </a:solidFill>
        <a:ln>
          <a:noFill/>
        </a:ln>
      </a:spPr>
      <a:bodyPr rtlCol="0" anchor="ctr"/>
      <a:lstStyle>
        <a:defPPr algn="ctr">
          <a:defRPr/>
        </a:defPPr>
      </a:lstStyle>
      <a:style>
        <a:lnRef idx="3">
          <a:schemeClr val="lt1"/>
        </a:lnRef>
        <a:fillRef idx="1">
          <a:schemeClr val="accent1"/>
        </a:fillRef>
        <a:effectRef idx="1">
          <a:schemeClr val="accent1"/>
        </a:effectRef>
        <a:fontRef idx="minor">
          <a:schemeClr val="lt1"/>
        </a:fontRef>
      </a:style>
    </a:spDef>
    <a:lnDef>
      <a:spPr>
        <a:ln w="31750"/>
      </a:spPr>
      <a:bodyPr/>
      <a:lstStyle/>
      <a:style>
        <a:lnRef idx="3">
          <a:schemeClr val="accent1"/>
        </a:lnRef>
        <a:fillRef idx="0">
          <a:schemeClr val="accent1"/>
        </a:fillRef>
        <a:effectRef idx="2">
          <a:schemeClr val="accent1"/>
        </a:effectRef>
        <a:fontRef idx="minor">
          <a:schemeClr val="tx1"/>
        </a:fontRef>
      </a:style>
    </a:lnDef>
  </a:objectDefaults>
  <a:extraClrSchemeLst/>
  <a:extLst>
    <a:ext uri="{05A4C25C-085E-4340-85A3-A5531E510DB2}">
      <thm15:themeFamily xmlns:thm15="http://schemas.microsoft.com/office/thememl/2012/main" name="tf66921596_win32_fixed.potx" id="{F81442EF-054B-43F2-9D42-4AC72B9AFB37}" vid="{A487745B-CFD4-4F4A-9F31-FD463ACA8A6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09497606-5fd5-4c08-b77e-a6674f200b61"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525200B57FAE74480B9E592339E5309" ma:contentTypeVersion="12" ma:contentTypeDescription="Create a new document." ma:contentTypeScope="" ma:versionID="7dd257802cb7fe878be381ceaaab081f">
  <xsd:schema xmlns:xsd="http://www.w3.org/2001/XMLSchema" xmlns:xs="http://www.w3.org/2001/XMLSchema" xmlns:p="http://schemas.microsoft.com/office/2006/metadata/properties" xmlns:ns3="09497606-5fd5-4c08-b77e-a6674f200b61" xmlns:ns4="42b71efc-28af-4e87-9a82-adc65da6a539" targetNamespace="http://schemas.microsoft.com/office/2006/metadata/properties" ma:root="true" ma:fieldsID="81dc66f4371deb430b35523553f305ec" ns3:_="" ns4:_="">
    <xsd:import namespace="09497606-5fd5-4c08-b77e-a6674f200b61"/>
    <xsd:import namespace="42b71efc-28af-4e87-9a82-adc65da6a53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AutoKeyPoints" minOccurs="0"/>
                <xsd:element ref="ns3:MediaServiceKeyPoint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497606-5fd5-4c08-b77e-a6674f200b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_activity" ma:index="19"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2b71efc-28af-4e87-9a82-adc65da6a539"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12EAB9A-A500-4F65-83A7-37F506643A38}">
  <ds:schemaRefs>
    <ds:schemaRef ds:uri="http://schemas.microsoft.com/office/2006/metadata/properties"/>
    <ds:schemaRef ds:uri="http://schemas.microsoft.com/office/2006/documentManagement/types"/>
    <ds:schemaRef ds:uri="http://purl.org/dc/dcmitype/"/>
    <ds:schemaRef ds:uri="http://purl.org/dc/terms/"/>
    <ds:schemaRef ds:uri="http://purl.org/dc/elements/1.1/"/>
    <ds:schemaRef ds:uri="http://www.w3.org/XML/1998/namespace"/>
    <ds:schemaRef ds:uri="http://schemas.microsoft.com/office/infopath/2007/PartnerControls"/>
    <ds:schemaRef ds:uri="http://schemas.openxmlformats.org/package/2006/metadata/core-properties"/>
    <ds:schemaRef ds:uri="42b71efc-28af-4e87-9a82-adc65da6a539"/>
    <ds:schemaRef ds:uri="09497606-5fd5-4c08-b77e-a6674f200b61"/>
  </ds:schemaRefs>
</ds:datastoreItem>
</file>

<file path=customXml/itemProps2.xml><?xml version="1.0" encoding="utf-8"?>
<ds:datastoreItem xmlns:ds="http://schemas.openxmlformats.org/officeDocument/2006/customXml" ds:itemID="{0A538570-C03A-49E7-97C5-54573A207A32}">
  <ds:schemaRefs>
    <ds:schemaRef ds:uri="http://schemas.microsoft.com/sharepoint/v3/contenttype/forms"/>
  </ds:schemaRefs>
</ds:datastoreItem>
</file>

<file path=customXml/itemProps3.xml><?xml version="1.0" encoding="utf-8"?>
<ds:datastoreItem xmlns:ds="http://schemas.openxmlformats.org/officeDocument/2006/customXml" ds:itemID="{2FCE16C2-F057-4452-856F-355497F5E0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9497606-5fd5-4c08-b77e-a6674f200b61"/>
    <ds:schemaRef ds:uri="42b71efc-28af-4e87-9a82-adc65da6a5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Gallery</Template>
  <TotalTime>3116</TotalTime>
  <Words>2213</Words>
  <Application>Microsoft Office PowerPoint</Application>
  <PresentationFormat>Widescreen</PresentationFormat>
  <Paragraphs>140</Paragraphs>
  <Slides>15</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Cambria Math</vt:lpstr>
      <vt:lpstr>Gill Sans MT</vt:lpstr>
      <vt:lpstr>Times New Roman</vt:lpstr>
      <vt:lpstr>var( --e-global-typography-4b4aecd-font-family )</vt:lpstr>
      <vt:lpstr>Gallery</vt:lpstr>
      <vt:lpstr>Absolute encoder</vt:lpstr>
      <vt:lpstr>table contents</vt:lpstr>
      <vt:lpstr>Definition of rotary Encoder </vt:lpstr>
      <vt:lpstr>History of encoder </vt:lpstr>
      <vt:lpstr>Introduction the type of rotary</vt:lpstr>
      <vt:lpstr>Advantage and disadvantage of increment encoder</vt:lpstr>
      <vt:lpstr>Advantage and disadvantage of Absolute encoder</vt:lpstr>
      <vt:lpstr>Incremental Vs. Absolute Encoders</vt:lpstr>
      <vt:lpstr>How does absolute rotary encoder work</vt:lpstr>
      <vt:lpstr>Absolute encoder feature</vt:lpstr>
      <vt:lpstr>TRD-NA1024NWD</vt:lpstr>
      <vt:lpstr>Grey code</vt:lpstr>
      <vt:lpstr>Absolute Encoder output</vt:lpstr>
      <vt:lpstr>Summary</vt:lpstr>
      <vt:lpstr>Work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Absolute enconder</dc:title>
  <dc:creator>Mateo Laras, Gerardo (gjmateolar42)</dc:creator>
  <cp:lastModifiedBy>Mateo Laras, Gerardo (gjmateolar42)</cp:lastModifiedBy>
  <cp:revision>4</cp:revision>
  <dcterms:created xsi:type="dcterms:W3CDTF">2023-04-03T14:22:28Z</dcterms:created>
  <dcterms:modified xsi:type="dcterms:W3CDTF">2023-04-05T18:40:50Z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0x010100F525200B57FAE74480B9E592339E5309</vt:lpwstr>
  </property>
</Properties>
</file>