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67" r:id="rId5"/>
    <p:sldId id="258" r:id="rId6"/>
    <p:sldId id="263" r:id="rId7"/>
    <p:sldId id="270" r:id="rId8"/>
    <p:sldId id="273" r:id="rId9"/>
    <p:sldId id="274" r:id="rId10"/>
    <p:sldId id="259" r:id="rId11"/>
    <p:sldId id="268" r:id="rId12"/>
    <p:sldId id="269" r:id="rId13"/>
    <p:sldId id="260" r:id="rId14"/>
    <p:sldId id="26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Powers" initials="EP" lastIdx="1" clrIdx="0">
    <p:extLst>
      <p:ext uri="{19B8F6BF-5375-455C-9EA6-DF929625EA0E}">
        <p15:presenceInfo xmlns:p15="http://schemas.microsoft.com/office/powerpoint/2012/main" userId="cb9963a7e3d84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7928" autoAdjust="0"/>
  </p:normalViewPr>
  <p:slideViewPr>
    <p:cSldViewPr snapToGrid="0">
      <p:cViewPr varScale="1">
        <p:scale>
          <a:sx n="50" d="100"/>
          <a:sy n="50" d="100"/>
        </p:scale>
        <p:origin x="19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4CA98-9703-4B8A-AABA-E362D277B3B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3E15-98C1-429A-81BD-BB4F0C45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3E15-98C1-429A-81BD-BB4F0C45E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DB9385-2C85-4943-A385-E473AE81308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48478D-4806-40D8-91ED-596235E03B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dantu.com/physics/zener-diode" TargetMode="External"/><Relationship Id="rId3" Type="http://schemas.openxmlformats.org/officeDocument/2006/relationships/hyperlink" Target="https://ecstudiosystems.com/discover/textbooks/solid-state-devices/special-devices/zener-diode/" TargetMode="External"/><Relationship Id="rId7" Type="http://schemas.openxmlformats.org/officeDocument/2006/relationships/hyperlink" Target="https://www.circuitbread.com/tutorials/what-is-a-zener-diode-and-how-does-it-work" TargetMode="External"/><Relationship Id="rId2" Type="http://schemas.openxmlformats.org/officeDocument/2006/relationships/hyperlink" Target="https://en.wikipedia.org/wiki/Valence_and_conduction_ban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globe.com/difference-between-pn-junction-and-zener-diode.html#:~:text=The%20major%20difference%20between%20PN%20junction%20and%20the,in%20the%20f%20orward%20and%20the%20reversed%20direction." TargetMode="External"/><Relationship Id="rId5" Type="http://schemas.openxmlformats.org/officeDocument/2006/relationships/hyperlink" Target="https://en.wikipedia.org/wiki/Zener_diode" TargetMode="External"/><Relationship Id="rId10" Type="http://schemas.openxmlformats.org/officeDocument/2006/relationships/hyperlink" Target="https://circuitdigest.com/tutorial/zener-diode-types-applications-and-operational-principle" TargetMode="External"/><Relationship Id="rId4" Type="http://schemas.openxmlformats.org/officeDocument/2006/relationships/hyperlink" Target="https://en.wikipedia.org/wiki/Depletion_region#:~:text=A%20depletion%20region%20forms%20instantaneously%20across%20a%20p%E2%80%93n,in%20time%3B%20they%20have%20been%20called%20dynamic%20equilibrium." TargetMode="External"/><Relationship Id="rId9" Type="http://schemas.openxmlformats.org/officeDocument/2006/relationships/hyperlink" Target="https://www.ecstuff4u.com/2019/03/advantages-and-disadvantages-of-zener.html#:~:text=Advantages%20of%20Zener%20diode%3A%201%20The%20Zener%20diode,larger%20form%20of%20the%20current%20regulation.%20More%20ite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06A1-6960-935D-B6BB-0250BF6F6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Zener Diodes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3E71-1C17-2605-C347-93CCC9AF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Ethan Powers</a:t>
            </a:r>
          </a:p>
        </p:txBody>
      </p:sp>
    </p:spTree>
    <p:extLst>
      <p:ext uri="{BB962C8B-B14F-4D97-AF65-F5344CB8AC3E}">
        <p14:creationId xmlns:p14="http://schemas.microsoft.com/office/powerpoint/2010/main" val="46848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1F5-35EB-7C61-8412-797948B9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Zener Diodes and Other Diodes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93D4-8E8F-D6B0-A01B-D32F33A7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Can allow current to pass in the reverse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Have a smaller depletion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Can operate in the avalanche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Has a slower reverse recovery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37BA-E772-4C3C-07A6-C1088D24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37" y="4354182"/>
            <a:ext cx="3561491" cy="1627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0D11D-1BE2-EF15-BAD0-B8AF5C489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52" y="4290665"/>
            <a:ext cx="3687111" cy="1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2D0-F033-2824-DD4A-E12E9D5D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Clipper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14C88F-E9C6-090B-5184-A28CAD76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49" y="1845734"/>
            <a:ext cx="582058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412E-C64E-27B5-3951-D1B6DAE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Shifter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C1204-C762-C7FC-E95F-3CFC6136A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9423" y="1865361"/>
            <a:ext cx="6347078" cy="3127278"/>
          </a:xfrm>
        </p:spPr>
      </p:pic>
    </p:spTree>
    <p:extLst>
      <p:ext uri="{BB962C8B-B14F-4D97-AF65-F5344CB8AC3E}">
        <p14:creationId xmlns:p14="http://schemas.microsoft.com/office/powerpoint/2010/main" val="355689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B49F-B154-69CC-C666-4DE30130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166CF2-3992-0F34-C2F7-1962E7B6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05" y="2095018"/>
            <a:ext cx="7031413" cy="2938501"/>
          </a:xfrm>
        </p:spPr>
      </p:pic>
    </p:spTree>
    <p:extLst>
      <p:ext uri="{BB962C8B-B14F-4D97-AF65-F5344CB8AC3E}">
        <p14:creationId xmlns:p14="http://schemas.microsoft.com/office/powerpoint/2010/main" val="321194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0103-2386-B950-6C5D-67DB9331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Used Zener Diodes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CF4FB-8818-97A7-833C-B6EEA132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64" y="2170355"/>
            <a:ext cx="4729635" cy="3067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66EA5-DE7B-8A9C-B88A-F1449D09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02" y="2344978"/>
            <a:ext cx="5418124" cy="25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1B4-8AC6-EA6E-9B16-8495AC52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Zener Diodes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5BCE-DACA-37E6-B13A-17CF713F6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FAE3C-5A91-8E25-4800-FE198B4AD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Cheap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Circuitry involved around using them is very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 for regulating voltage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8E887-3A26-2420-EC7E-C7FAF148B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1D9-47F4-3AA3-9ECA-5E1F96827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Wastes power when used as a voltage regulator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Slower reverse recovery time when used in forward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variance in temperature can cause problems if not addressed</a:t>
            </a:r>
          </a:p>
        </p:txBody>
      </p:sp>
    </p:spTree>
    <p:extLst>
      <p:ext uri="{BB962C8B-B14F-4D97-AF65-F5344CB8AC3E}">
        <p14:creationId xmlns:p14="http://schemas.microsoft.com/office/powerpoint/2010/main" val="352989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BCDC-BE71-AAA0-4F29-F4806547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F179-DEBD-7F3A-30E6-58E3A010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Valence and conduction bands – Wikipedia</a:t>
            </a:r>
            <a:endParaRPr lang="en-US" dirty="0"/>
          </a:p>
          <a:p>
            <a:r>
              <a:rPr lang="en-US" dirty="0">
                <a:hlinkClick r:id="rId3"/>
              </a:rPr>
              <a:t>Zener Diode - Special Devices - Solid-State Devices (ecstudiosystems.com)</a:t>
            </a:r>
            <a:endParaRPr lang="en-US" dirty="0"/>
          </a:p>
          <a:p>
            <a:r>
              <a:rPr lang="en-US" dirty="0">
                <a:hlinkClick r:id="rId4"/>
              </a:rPr>
              <a:t>Depletion region – Wikipedia</a:t>
            </a:r>
            <a:endParaRPr lang="en-US" dirty="0"/>
          </a:p>
          <a:p>
            <a:r>
              <a:rPr lang="en-US" dirty="0">
                <a:hlinkClick r:id="rId5"/>
              </a:rPr>
              <a:t>Zener diode – Wikipedia</a:t>
            </a:r>
            <a:endParaRPr lang="en-US" dirty="0"/>
          </a:p>
          <a:p>
            <a:r>
              <a:rPr lang="en-US" dirty="0">
                <a:hlinkClick r:id="rId6"/>
              </a:rPr>
              <a:t>Difference Between PN Junction &amp; Zener Diode (with Comparison Chart ) - Circuit Globe</a:t>
            </a:r>
            <a:endParaRPr lang="en-US" dirty="0"/>
          </a:p>
          <a:p>
            <a:r>
              <a:rPr lang="en-US" dirty="0">
                <a:hlinkClick r:id="rId7"/>
              </a:rPr>
              <a:t>What is a Zener diode and how does it work? -… | </a:t>
            </a:r>
            <a:r>
              <a:rPr lang="en-US" dirty="0" err="1">
                <a:hlinkClick r:id="rId7"/>
              </a:rPr>
              <a:t>CircuitBread</a:t>
            </a:r>
            <a:endParaRPr lang="en-US" dirty="0"/>
          </a:p>
          <a:p>
            <a:r>
              <a:rPr lang="en-US" dirty="0">
                <a:hlinkClick r:id="rId8"/>
              </a:rPr>
              <a:t>Zener Diode - Working, Characteristics and Applications (vedantu.com)</a:t>
            </a:r>
            <a:endParaRPr lang="en-US" dirty="0"/>
          </a:p>
          <a:p>
            <a:r>
              <a:rPr lang="en-US" dirty="0">
                <a:hlinkClick r:id="rId9"/>
              </a:rPr>
              <a:t>ECSTUFF4U for Electronics Engineer: Advantages and disadvantages of </a:t>
            </a:r>
            <a:r>
              <a:rPr lang="en-US" dirty="0" err="1">
                <a:hlinkClick r:id="rId9"/>
              </a:rPr>
              <a:t>zener</a:t>
            </a:r>
            <a:r>
              <a:rPr lang="en-US" dirty="0">
                <a:hlinkClick r:id="rId9"/>
              </a:rPr>
              <a:t> diode</a:t>
            </a:r>
            <a:endParaRPr lang="en-US" dirty="0"/>
          </a:p>
          <a:p>
            <a:r>
              <a:rPr lang="en-US" dirty="0">
                <a:hlinkClick r:id="rId10"/>
              </a:rPr>
              <a:t>What is Zener Diode? Operation Principle, Types &amp; Uses of Zener Diode as Voltage Regulator, Waveform Clipper and Voltage Shifter (circuitdigest.com)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76CC-70CD-CBBC-A122-1D70322D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Zener Diodes?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0CB4-E6FA-3EF9-26DB-988218B6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Diode designed to allow current to flow backwards when the Zener voltage is reached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Have a sharp highly doped p-n junction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Come in a great variety of Zener voltages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A6790-097F-B4AF-857A-BAEE142E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07" y="2824224"/>
            <a:ext cx="4017866" cy="26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4489-0DD3-2848-C5AE-9946A654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 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05DA-43C0-A373-19CE-147E4A5C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P-type semiconductors</a:t>
            </a:r>
            <a:r>
              <a:rPr lang="en-US" sz="2400" dirty="0"/>
              <a:t>- created by doping an intrinsic semiconductor with an electron accepter element</a:t>
            </a:r>
          </a:p>
          <a:p>
            <a:pPr marL="0" indent="0">
              <a:buNone/>
            </a:pPr>
            <a:r>
              <a:rPr lang="en-US" sz="2400" b="1" dirty="0"/>
              <a:t>N-type semiconductors</a:t>
            </a:r>
            <a:r>
              <a:rPr lang="en-US" sz="2400" dirty="0"/>
              <a:t>- created by doping an intrinsic semiconductor with an electron doner element</a:t>
            </a:r>
          </a:p>
          <a:p>
            <a:pPr marL="0" indent="0">
              <a:buNone/>
            </a:pPr>
            <a:r>
              <a:rPr lang="en-US" sz="2400" b="1" dirty="0"/>
              <a:t>Doping</a:t>
            </a:r>
            <a:r>
              <a:rPr lang="en-US" sz="2400" dirty="0"/>
              <a:t>- the intentional introduction of impurities into an intrinsic semiconductor with the purpose of modulating its properties</a:t>
            </a:r>
          </a:p>
          <a:p>
            <a:pPr marL="0" indent="0">
              <a:buNone/>
            </a:pPr>
            <a:r>
              <a:rPr lang="en-US" sz="2400" b="1" dirty="0"/>
              <a:t>Hole</a:t>
            </a:r>
            <a:r>
              <a:rPr lang="en-US" sz="2400" dirty="0"/>
              <a:t>- a quasiparticle which has a lack of an electron at a position where one could exist</a:t>
            </a:r>
          </a:p>
          <a:p>
            <a:pPr marL="0" indent="0">
              <a:buNone/>
            </a:pPr>
            <a:r>
              <a:rPr lang="en-US" sz="2400" b="1" dirty="0"/>
              <a:t>Depletion Region</a:t>
            </a:r>
            <a:r>
              <a:rPr lang="en-US" sz="2400" dirty="0"/>
              <a:t>- insulating region where mobile charge carriers have been diffused away or forced away by an electric field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43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F049-0376-760D-7C64-EDBADD3C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 Junction</a:t>
            </a:r>
          </a:p>
        </p:txBody>
      </p:sp>
      <p:pic>
        <p:nvPicPr>
          <p:cNvPr id="1026" name="Picture 2" descr="Image result for PN Junction Gif">
            <a:extLst>
              <a:ext uri="{FF2B5EF4-FFF2-40B4-BE49-F238E27FC236}">
                <a16:creationId xmlns:a16="http://schemas.microsoft.com/office/drawing/2014/main" id="{F7EFDD65-279A-2FC9-0843-DCF3313E60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96" y="1956121"/>
            <a:ext cx="6406556" cy="31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A1F5-1DDE-C5AE-F825-B3653E4B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Zener Diodes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3F4BB-8D6C-E358-2D7B-4AF37A0C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031" y="2570562"/>
            <a:ext cx="4785593" cy="21612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333CC-E1B9-D328-9C13-242B7A83C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74773"/>
            <a:ext cx="4947821" cy="34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E32B-8BFA-5CBC-A517-9CF515F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F75C-7DED-611D-2E90-8EC0FC71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Is a type of an electrical breakdown discovered Clarence Melvin Zener in 1934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Under low reverse voltages the electric field intensity increases and creates free electrons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free electrons then pass through the barrier by quantum tunneling</a:t>
            </a:r>
          </a:p>
        </p:txBody>
      </p:sp>
    </p:spTree>
    <p:extLst>
      <p:ext uri="{BB962C8B-B14F-4D97-AF65-F5344CB8AC3E}">
        <p14:creationId xmlns:p14="http://schemas.microsoft.com/office/powerpoint/2010/main" val="368542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A71B-7CCC-A9D2-3570-9A8DC08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2F36-C439-E263-AB02-57855AD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Quantum mechanical phenomenon where an electron or atom passes through an energy barrier when the object does contain sufficient enough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Electrons pass through the barrier when the electric field is very strong</a:t>
            </a:r>
          </a:p>
        </p:txBody>
      </p:sp>
      <p:pic>
        <p:nvPicPr>
          <p:cNvPr id="2050" name="Picture 2" descr="What is it? - Quantum Tunnelling">
            <a:extLst>
              <a:ext uri="{FF2B5EF4-FFF2-40B4-BE49-F238E27FC236}">
                <a16:creationId xmlns:a16="http://schemas.microsoft.com/office/drawing/2014/main" id="{D147399A-E57F-3E7C-6A5D-71E741BF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546273"/>
            <a:ext cx="56769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6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301F-1E3F-02BD-BECC-DFC6E2BF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 and Conduction Bands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3EF76-39CD-28B4-8B8B-FD81D0B6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257" y="1892562"/>
            <a:ext cx="7917705" cy="3883205"/>
          </a:xfrm>
        </p:spPr>
      </p:pic>
    </p:spTree>
    <p:extLst>
      <p:ext uri="{BB962C8B-B14F-4D97-AF65-F5344CB8AC3E}">
        <p14:creationId xmlns:p14="http://schemas.microsoft.com/office/powerpoint/2010/main" val="240005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EEC-F606-FE8E-523C-D7FD8CE3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Diagram for Zener Effect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84915-F329-6483-192B-AFE81176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704" y="1834418"/>
            <a:ext cx="4328930" cy="4495123"/>
          </a:xfrm>
        </p:spPr>
      </p:pic>
    </p:spTree>
    <p:extLst>
      <p:ext uri="{BB962C8B-B14F-4D97-AF65-F5344CB8AC3E}">
        <p14:creationId xmlns:p14="http://schemas.microsoft.com/office/powerpoint/2010/main" val="1340223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3055</TotalTime>
  <Words>429</Words>
  <Application>Microsoft Office PowerPoint</Application>
  <PresentationFormat>Widescreen</PresentationFormat>
  <Paragraphs>60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Zener Diodes</vt:lpstr>
      <vt:lpstr>What are Zener Diodes?</vt:lpstr>
      <vt:lpstr>P-N Junction</vt:lpstr>
      <vt:lpstr>P-N Junction</vt:lpstr>
      <vt:lpstr>How do Zener Diodes Work?</vt:lpstr>
      <vt:lpstr>Zener Effect</vt:lpstr>
      <vt:lpstr>Quantum Tunneling</vt:lpstr>
      <vt:lpstr>Valence and Conduction Bands</vt:lpstr>
      <vt:lpstr>Energy Diagram for Zener Effect</vt:lpstr>
      <vt:lpstr>Difference Between Zener Diodes and Other Diodes</vt:lpstr>
      <vt:lpstr>Waveform Clipper</vt:lpstr>
      <vt:lpstr>Voltage Shifter</vt:lpstr>
      <vt:lpstr>Voltage Regulator</vt:lpstr>
      <vt:lpstr>How I Used Zener Diodes</vt:lpstr>
      <vt:lpstr>Pros and Cons of Zener Diodes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Zener Diodes</dc:title>
  <dc:creator>Ethan Powers</dc:creator>
  <cp:lastModifiedBy>Ethan Powers</cp:lastModifiedBy>
  <cp:revision>2</cp:revision>
  <dcterms:created xsi:type="dcterms:W3CDTF">2023-03-19T16:44:25Z</dcterms:created>
  <dcterms:modified xsi:type="dcterms:W3CDTF">2023-04-24T19:37:53Z</dcterms:modified>
</cp:coreProperties>
</file>