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71" r:id="rId13"/>
    <p:sldId id="265" r:id="rId14"/>
    <p:sldId id="270" r:id="rId15"/>
  </p:sldIdLst>
  <p:sldSz cx="9144000" cy="5143500" type="screen16x9"/>
  <p:notesSz cx="6858000" cy="9144000"/>
  <p:embeddedFontLst>
    <p:embeddedFont>
      <p:font typeface="Muli" pitchFamily="2" charset="77"/>
      <p:regular r:id="rId17"/>
      <p:bold r:id="rId18"/>
      <p:italic r:id="rId19"/>
      <p:boldItalic r:id="rId20"/>
    </p:embeddedFont>
    <p:embeddedFont>
      <p:font typeface="Oswald" pitchFamily="2" charset="77"/>
      <p:regular r:id="rId21"/>
      <p:bold r:id="rId22"/>
    </p:embeddedFont>
    <p:embeddedFont>
      <p:font typeface="Permanent Marker" panose="02000000000000000000" pitchFamily="2" charset="0"/>
      <p:regular r:id="rId23"/>
    </p:embeddedFont>
    <p:embeddedFont>
      <p:font typeface="Source Sans Pro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6"/>
  </p:normalViewPr>
  <p:slideViewPr>
    <p:cSldViewPr snapToGrid="0">
      <p:cViewPr varScale="1">
        <p:scale>
          <a:sx n="180" d="100"/>
          <a:sy n="180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460e2f7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460e2f7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fca63fc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8fca63fc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8248f8d2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8248f8d2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8fca63fc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8fca63fc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27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8fca63fc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8fca63fc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8fca63fc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8fca63fc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79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3ef29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3ef29e9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8248f8d2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8248f8d2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8248f8d2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8248f8d2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8fca63fc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8fca63fc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248f8d2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248f8d2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248f8d2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248f8d2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953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248f8d2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248f8d2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97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8248f8d2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8248f8d2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34" name="Google Shape;34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grpSp>
        <p:nvGrpSpPr>
          <p:cNvPr id="35" name="Google Shape;35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6" name="Google Shape;36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" name="Google Shape;38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" name="Google Shape;39;p2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40" name="Google Shape;40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841650" y="3258250"/>
            <a:ext cx="7454400" cy="672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uli"/>
              <a:buNone/>
              <a:defRPr sz="4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2651544" y="4036306"/>
            <a:ext cx="564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None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■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●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○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●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○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74" name="Google Shape;74;p3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grpSp>
        <p:nvGrpSpPr>
          <p:cNvPr id="75" name="Google Shape;75;p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76" name="Google Shape;76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" name="Google Shape;78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9" name="Google Shape;79;p3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80" name="Google Shape;80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1E42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113" name="Google Shape;113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sp>
        <p:nvSpPr>
          <p:cNvPr id="114" name="Google Shape;114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1F5B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15" name="Google Shape;11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16" name="Google Shape;11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" name="Google Shape;11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" name="Google Shape;11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9" name="Google Shape;119;p4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20" name="Google Shape;12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1E42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151" name="Google Shape;151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grpSp>
        <p:nvGrpSpPr>
          <p:cNvPr id="152" name="Google Shape;152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53" name="Google Shape;153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" name="Google Shape;154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" name="Google Shape;155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6" name="Google Shape;156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57" name="Google Shape;157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1E42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Muli"/>
              <a:buNone/>
              <a:defRPr sz="3000">
                <a:solidFill>
                  <a:srgbClr val="1E42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188" name="Google Shape;188;p6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grpSp>
        <p:nvGrpSpPr>
          <p:cNvPr id="189" name="Google Shape;189;p6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190" name="Google Shape;19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" name="Google Shape;19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2" name="Google Shape;19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1E428A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3" name="Google Shape;193;p6"/>
          <p:cNvGrpSpPr/>
          <p:nvPr/>
        </p:nvGrpSpPr>
        <p:grpSpPr>
          <a:xfrm>
            <a:off x="-42837" y="633488"/>
            <a:ext cx="9229575" cy="642788"/>
            <a:chOff x="-42837" y="4443488"/>
            <a:chExt cx="9229575" cy="642788"/>
          </a:xfrm>
        </p:grpSpPr>
        <p:sp>
          <p:nvSpPr>
            <p:cNvPr id="194" name="Google Shape;19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6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"/>
          <p:cNvSpPr txBox="1">
            <a:spLocks noGrp="1"/>
          </p:cNvSpPr>
          <p:nvPr>
            <p:ph type="title"/>
          </p:nvPr>
        </p:nvSpPr>
        <p:spPr>
          <a:xfrm>
            <a:off x="1073550" y="25543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uli"/>
              <a:buNone/>
              <a:defRPr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6" name="Google Shape;226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7" name="Google Shape;22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>
            <a:spLocks noGrp="1"/>
          </p:cNvSpPr>
          <p:nvPr>
            <p:ph type="ctrTitle" idx="4294967295"/>
          </p:nvPr>
        </p:nvSpPr>
        <p:spPr>
          <a:xfrm>
            <a:off x="685800" y="2421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Meta </a:t>
            </a:r>
            <a:r>
              <a:rPr lang="en-GB" sz="4800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aqui</a:t>
            </a:r>
            <a:r>
              <a:rPr lang="en-GB" sz="4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GB" sz="4800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seu</a:t>
            </a:r>
            <a:r>
              <a:rPr lang="en-GB" sz="4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$</a:t>
            </a:r>
            <a:endParaRPr sz="48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3" name="Google Shape;233;p9"/>
          <p:cNvSpPr txBox="1">
            <a:spLocks noGrp="1"/>
          </p:cNvSpPr>
          <p:nvPr>
            <p:ph type="subTitle" idx="4294967295"/>
          </p:nvPr>
        </p:nvSpPr>
        <p:spPr>
          <a:xfrm>
            <a:off x="685800" y="3467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00A1DF"/>
                </a:solidFill>
                <a:latin typeface="Muli"/>
                <a:ea typeface="Muli"/>
                <a:cs typeface="Muli"/>
                <a:sym typeface="Muli"/>
              </a:rPr>
              <a:t>Manuel Monteiro</a:t>
            </a:r>
            <a:endParaRPr b="1" dirty="0">
              <a:solidFill>
                <a:srgbClr val="00A1D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 err="1">
                <a:solidFill>
                  <a:srgbClr val="00A1DF"/>
                </a:solidFill>
                <a:latin typeface="Muli"/>
                <a:ea typeface="Muli"/>
                <a:cs typeface="Muli"/>
                <a:sym typeface="Muli"/>
              </a:rPr>
              <a:t>Vitor</a:t>
            </a:r>
            <a:r>
              <a:rPr lang="pt-PT" b="1" dirty="0">
                <a:solidFill>
                  <a:srgbClr val="00A1DF"/>
                </a:solidFill>
                <a:latin typeface="Muli"/>
                <a:ea typeface="Muli"/>
                <a:cs typeface="Muli"/>
                <a:sym typeface="Muli"/>
              </a:rPr>
              <a:t> Peixoto  </a:t>
            </a:r>
            <a:endParaRPr b="1" dirty="0">
              <a:solidFill>
                <a:srgbClr val="00A1D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A1DF"/>
                </a:solidFill>
                <a:latin typeface="Muli"/>
                <a:ea typeface="Muli"/>
                <a:cs typeface="Muli"/>
                <a:sym typeface="Muli"/>
              </a:rPr>
              <a:t>Tiago Alves</a:t>
            </a:r>
            <a:endParaRPr sz="1400" b="1" i="1" dirty="0">
              <a:solidFill>
                <a:srgbClr val="00A1D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3316075" y="1591300"/>
            <a:ext cx="28644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</a:rPr>
              <a:t>&lt;&lt;&lt; Your funny gif here</a:t>
            </a:r>
            <a:endParaRPr sz="1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 and Validation</a:t>
            </a:r>
            <a:endParaRPr/>
          </a:p>
        </p:txBody>
      </p:sp>
      <p:sp>
        <p:nvSpPr>
          <p:cNvPr id="281" name="Google Shape;281;p1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14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GB" sz="1800" dirty="0"/>
              <a:t>Para resolver </a:t>
            </a:r>
            <a:r>
              <a:rPr lang="en-GB" sz="1800" dirty="0" err="1"/>
              <a:t>este</a:t>
            </a:r>
            <a:r>
              <a:rPr lang="en-GB" sz="1800" dirty="0"/>
              <a:t> </a:t>
            </a:r>
            <a:r>
              <a:rPr lang="en-GB" sz="1800" dirty="0" err="1"/>
              <a:t>problema</a:t>
            </a:r>
            <a:r>
              <a:rPr lang="en-GB" sz="1800" dirty="0"/>
              <a:t> </a:t>
            </a:r>
            <a:r>
              <a:rPr lang="en-GB" sz="1800" dirty="0" err="1"/>
              <a:t>foi</a:t>
            </a:r>
            <a:r>
              <a:rPr lang="en-GB" sz="1800" dirty="0"/>
              <a:t> </a:t>
            </a:r>
            <a:r>
              <a:rPr lang="en-GB" sz="1800" dirty="0" err="1"/>
              <a:t>aplicada</a:t>
            </a:r>
            <a:r>
              <a:rPr lang="en-GB" sz="1800" dirty="0"/>
              <a:t> </a:t>
            </a:r>
            <a:r>
              <a:rPr lang="en-GB" sz="1800" dirty="0" err="1"/>
              <a:t>Regressão</a:t>
            </a:r>
            <a:r>
              <a:rPr lang="en-GB" sz="1800" dirty="0"/>
              <a:t> </a:t>
            </a:r>
            <a:r>
              <a:rPr lang="en-GB" sz="1800" dirty="0" err="1"/>
              <a:t>Logística</a:t>
            </a:r>
            <a:endParaRPr lang="en-GB" sz="1800" dirty="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GB" sz="1800" dirty="0" err="1"/>
              <a:t>Aplicou</a:t>
            </a:r>
            <a:r>
              <a:rPr lang="en-GB" sz="1800" dirty="0"/>
              <a:t>-se </a:t>
            </a:r>
            <a:r>
              <a:rPr lang="en-GB" sz="1800" dirty="0" err="1"/>
              <a:t>Validação</a:t>
            </a:r>
            <a:r>
              <a:rPr lang="en-GB" sz="1800" dirty="0"/>
              <a:t>  </a:t>
            </a:r>
            <a:r>
              <a:rPr lang="en-GB" sz="1800" dirty="0" err="1"/>
              <a:t>Cruzada</a:t>
            </a:r>
            <a:r>
              <a:rPr lang="en-GB" sz="1800" dirty="0"/>
              <a:t> (Split Training data 80%/Test Data 20%)</a:t>
            </a:r>
            <a:endParaRPr lang="pt-PT" sz="1800" dirty="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pt-PT" sz="1800" dirty="0"/>
              <a:t>Matriz de confusão – </a:t>
            </a:r>
            <a:r>
              <a:rPr lang="pt-PT" sz="1800" dirty="0" err="1"/>
              <a:t>Accuracy</a:t>
            </a:r>
            <a:endParaRPr lang="pt-PT" sz="1800" dirty="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pt-PT" sz="1800" dirty="0"/>
              <a:t>ROC Curve e AUC (</a:t>
            </a:r>
            <a:r>
              <a:rPr lang="pt-PT" sz="1800" dirty="0" err="1"/>
              <a:t>Area</a:t>
            </a:r>
            <a:r>
              <a:rPr lang="pt-PT" sz="1800" dirty="0"/>
              <a:t> </a:t>
            </a:r>
            <a:r>
              <a:rPr lang="pt-PT" sz="1800" dirty="0" err="1"/>
              <a:t>under</a:t>
            </a:r>
            <a:r>
              <a:rPr lang="pt-PT" sz="1800" dirty="0"/>
              <a:t> curve)</a:t>
            </a:r>
            <a:endParaRPr sz="18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>
            <a:spLocks noGrp="1"/>
          </p:cNvSpPr>
          <p:nvPr>
            <p:ph type="ctrTitle"/>
          </p:nvPr>
        </p:nvSpPr>
        <p:spPr>
          <a:xfrm>
            <a:off x="318250" y="3258250"/>
            <a:ext cx="7977900" cy="6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Discussion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Modelling</a:t>
            </a:r>
            <a:endParaRPr dirty="0"/>
          </a:p>
        </p:txBody>
      </p:sp>
      <p:sp>
        <p:nvSpPr>
          <p:cNvPr id="294" name="Google Shape;294;p1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GB" sz="1800" dirty="0" err="1"/>
              <a:t>Aplicação</a:t>
            </a:r>
            <a:r>
              <a:rPr lang="en-GB" sz="1800" dirty="0"/>
              <a:t> de </a:t>
            </a:r>
            <a:r>
              <a:rPr lang="en-GB" sz="1800" dirty="0" err="1"/>
              <a:t>Regressão</a:t>
            </a:r>
            <a:r>
              <a:rPr lang="en-GB" sz="1800" dirty="0"/>
              <a:t> </a:t>
            </a:r>
            <a:r>
              <a:rPr lang="en-GB" sz="1800" dirty="0" err="1"/>
              <a:t>Logística</a:t>
            </a:r>
            <a:r>
              <a:rPr lang="en-GB" sz="1800" dirty="0"/>
              <a:t> </a:t>
            </a:r>
            <a:r>
              <a:rPr lang="en-GB" sz="1800" dirty="0" err="1"/>
              <a:t>sobre</a:t>
            </a:r>
            <a:r>
              <a:rPr lang="en-GB" sz="1800" dirty="0"/>
              <a:t> </a:t>
            </a:r>
            <a:r>
              <a:rPr lang="en-GB" sz="1800" dirty="0" err="1"/>
              <a:t>todos</a:t>
            </a:r>
            <a:r>
              <a:rPr lang="en-GB" sz="1800" dirty="0"/>
              <a:t> </a:t>
            </a:r>
            <a:r>
              <a:rPr lang="en-GB" sz="1800" dirty="0" err="1"/>
              <a:t>os</a:t>
            </a:r>
            <a:r>
              <a:rPr lang="en-GB" sz="1800" dirty="0"/>
              <a:t> </a:t>
            </a:r>
            <a:r>
              <a:rPr lang="en-GB" sz="1800" dirty="0" err="1"/>
              <a:t>preditores</a:t>
            </a:r>
            <a:r>
              <a:rPr lang="en-GB" sz="1800" dirty="0"/>
              <a:t> (</a:t>
            </a:r>
            <a:r>
              <a:rPr lang="en-GB" sz="1800" dirty="0" err="1"/>
              <a:t>Modelo</a:t>
            </a:r>
            <a:r>
              <a:rPr lang="en-GB" sz="1800" dirty="0"/>
              <a:t> de Baseline)</a:t>
            </a:r>
          </a:p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800" dirty="0"/>
              <a:t> 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endParaRPr lang="pt-PT"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endParaRPr lang="pt-PT"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endParaRPr lang="pt-PT"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PT" sz="1800" dirty="0"/>
              <a:t>Foram escolhidas as variáveis estatisticamente significativas (preditores com P-</a:t>
            </a:r>
            <a:r>
              <a:rPr lang="pt-PT" sz="1800" dirty="0" err="1"/>
              <a:t>Values</a:t>
            </a:r>
            <a:r>
              <a:rPr lang="pt-PT" sz="1800" dirty="0"/>
              <a:t> abaixo de 5%)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241E896-DBDC-42AC-AD45-F0887BC97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370" y="1987014"/>
            <a:ext cx="4986747" cy="15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8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Results and Discussion</a:t>
            </a:r>
            <a:endParaRPr u="sng" dirty="0"/>
          </a:p>
        </p:txBody>
      </p:sp>
      <p:sp>
        <p:nvSpPr>
          <p:cNvPr id="294" name="Google Shape;294;p18"/>
          <p:cNvSpPr txBox="1">
            <a:spLocks noGrp="1"/>
          </p:cNvSpPr>
          <p:nvPr>
            <p:ph type="body" idx="1"/>
          </p:nvPr>
        </p:nvSpPr>
        <p:spPr>
          <a:xfrm>
            <a:off x="169190" y="1000075"/>
            <a:ext cx="8520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GB" sz="1800" dirty="0"/>
              <a:t>ROC Curve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endParaRPr lang="en-GB" sz="1800" dirty="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endParaRPr lang="en-GB" sz="1800" dirty="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endParaRPr lang="en-GB" sz="1800" dirty="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GB" sz="1800" dirty="0" err="1"/>
              <a:t>Matriz</a:t>
            </a:r>
            <a:r>
              <a:rPr lang="en-GB" sz="1800" dirty="0"/>
              <a:t> de </a:t>
            </a:r>
            <a:r>
              <a:rPr lang="en-GB" sz="1800" dirty="0" err="1"/>
              <a:t>confusão</a:t>
            </a:r>
            <a:r>
              <a:rPr lang="en-GB" sz="1800" dirty="0"/>
              <a:t> 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endParaRPr sz="1800" u="sng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2AD2B3-D0A3-469D-948C-CD0047486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65325"/>
            <a:ext cx="2267725" cy="203363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85ECE0-8693-4346-B849-9B22A5282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831" y="3010450"/>
            <a:ext cx="3825032" cy="1267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Futuro</a:t>
            </a:r>
            <a:endParaRPr dirty="0"/>
          </a:p>
        </p:txBody>
      </p:sp>
      <p:sp>
        <p:nvSpPr>
          <p:cNvPr id="294" name="Google Shape;294;p1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GB" sz="1800" dirty="0" err="1"/>
              <a:t>Análise</a:t>
            </a:r>
            <a:r>
              <a:rPr lang="en-GB" sz="1800" dirty="0"/>
              <a:t> e </a:t>
            </a:r>
            <a:r>
              <a:rPr lang="en-GB" sz="1800" dirty="0" err="1"/>
              <a:t>Limpeza</a:t>
            </a:r>
            <a:r>
              <a:rPr lang="en-GB" sz="1800" dirty="0"/>
              <a:t> </a:t>
            </a:r>
            <a:r>
              <a:rPr lang="en-GB" sz="1800" dirty="0" err="1"/>
              <a:t>mais</a:t>
            </a:r>
            <a:r>
              <a:rPr lang="en-GB" sz="1800" dirty="0"/>
              <a:t> </a:t>
            </a:r>
            <a:r>
              <a:rPr lang="en-GB" sz="1800" dirty="0" err="1"/>
              <a:t>extensiva</a:t>
            </a:r>
            <a:r>
              <a:rPr lang="en-GB" sz="1800" dirty="0"/>
              <a:t> dos dados </a:t>
            </a:r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en-GB" sz="1800" dirty="0"/>
              <a:t>Ex: </a:t>
            </a:r>
            <a:r>
              <a:rPr lang="en-GB" sz="1800" dirty="0" err="1"/>
              <a:t>Remoção</a:t>
            </a:r>
            <a:r>
              <a:rPr lang="en-GB" sz="1800" dirty="0"/>
              <a:t> de outliers</a:t>
            </a:r>
            <a:endParaRPr sz="1800" u="sng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PT" sz="1800" dirty="0"/>
              <a:t>Utilização de outros classificadores (</a:t>
            </a:r>
            <a:r>
              <a:rPr lang="pt-PT" sz="1800" dirty="0" err="1"/>
              <a:t>Decision</a:t>
            </a:r>
            <a:r>
              <a:rPr lang="pt-PT" sz="1800" dirty="0"/>
              <a:t> </a:t>
            </a:r>
            <a:r>
              <a:rPr lang="pt-PT" sz="1800" dirty="0" err="1"/>
              <a:t>trees</a:t>
            </a:r>
            <a:r>
              <a:rPr lang="pt-PT" sz="1800" dirty="0"/>
              <a:t>, KNN, QDA)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PT" sz="1800" dirty="0"/>
              <a:t>Analisar as consequências das previsões erradas.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PT" sz="1800" dirty="0"/>
              <a:t>Utilização de métodos de contração (</a:t>
            </a:r>
            <a:r>
              <a:rPr lang="pt-PT" sz="1800" dirty="0" err="1"/>
              <a:t>Shrinkage</a:t>
            </a:r>
            <a:r>
              <a:rPr lang="pt-PT" sz="1800" dirty="0"/>
              <a:t> : Lasso e </a:t>
            </a:r>
            <a:r>
              <a:rPr lang="pt-PT" sz="1800" dirty="0" err="1"/>
              <a:t>Ridge</a:t>
            </a:r>
            <a:r>
              <a:rPr lang="pt-PT" sz="1800" dirty="0"/>
              <a:t> </a:t>
            </a:r>
            <a:r>
              <a:rPr lang="pt-PT" sz="1800" dirty="0" err="1"/>
              <a:t>Regression</a:t>
            </a:r>
            <a:r>
              <a:rPr lang="pt-PT" sz="1800" dirty="0"/>
              <a:t>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87326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A1DF"/>
              </a:buClr>
              <a:buSzPts val="2000"/>
              <a:buFont typeface="Muli"/>
              <a:buAutoNum type="arabicPeriod"/>
            </a:pPr>
            <a:r>
              <a:rPr lang="en-GB" sz="2000" dirty="0"/>
              <a:t>Exploratory Data Analysis (EDA)</a:t>
            </a:r>
            <a:endParaRPr sz="2000" dirty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 dirty="0"/>
              <a:t>Handling Data Problems</a:t>
            </a:r>
            <a:endParaRPr sz="2000" dirty="0"/>
          </a:p>
          <a:p>
            <a:pPr marL="742950" marR="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Our train-test split</a:t>
            </a:r>
            <a:endParaRPr sz="1800" dirty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 dirty="0"/>
              <a:t>Modelling and Validation</a:t>
            </a:r>
            <a:endParaRPr sz="2000" dirty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 dirty="0"/>
              <a:t>Results and Discussion</a:t>
            </a:r>
          </a:p>
          <a:p>
            <a:pPr lvl="0" indent="-355600">
              <a:lnSpc>
                <a:spcPct val="150000"/>
              </a:lnSpc>
              <a:spcBef>
                <a:spcPts val="0"/>
              </a:spcBef>
              <a:buSzPts val="2000"/>
              <a:buAutoNum type="arabicPeriod"/>
            </a:pPr>
            <a:r>
              <a:rPr lang="pt-PT" dirty="0"/>
              <a:t>Futuro  Trabalho</a:t>
            </a:r>
            <a:endParaRPr sz="2000" dirty="0"/>
          </a:p>
          <a:p>
            <a:pPr marL="10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>
            <a:spLocks noGrp="1"/>
          </p:cNvSpPr>
          <p:nvPr>
            <p:ph type="ctrTitle"/>
          </p:nvPr>
        </p:nvSpPr>
        <p:spPr>
          <a:xfrm>
            <a:off x="318250" y="3258250"/>
            <a:ext cx="8131200" cy="6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(EDA)</a:t>
            </a:r>
            <a:endParaRPr/>
          </a:p>
        </p:txBody>
      </p:sp>
      <p:sp>
        <p:nvSpPr>
          <p:cNvPr id="247" name="Google Shape;247;p11"/>
          <p:cNvSpPr txBox="1">
            <a:spLocks noGrp="1"/>
          </p:cNvSpPr>
          <p:nvPr>
            <p:ph type="subTitle" idx="1"/>
          </p:nvPr>
        </p:nvSpPr>
        <p:spPr>
          <a:xfrm>
            <a:off x="2651544" y="4036306"/>
            <a:ext cx="564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b="1" dirty="0" err="1"/>
              <a:t>Bank</a:t>
            </a:r>
            <a:r>
              <a:rPr lang="pt-PT" b="1" dirty="0"/>
              <a:t> Marketing </a:t>
            </a:r>
            <a:r>
              <a:rPr lang="pt-PT" dirty="0"/>
              <a:t> </a:t>
            </a:r>
            <a:r>
              <a:rPr lang="pt-PT" b="1" dirty="0" err="1"/>
              <a:t>term</a:t>
            </a:r>
            <a:r>
              <a:rPr lang="pt-PT" b="1" dirty="0"/>
              <a:t> </a:t>
            </a:r>
            <a:r>
              <a:rPr lang="pt-PT" b="1" dirty="0" err="1"/>
              <a:t>deposit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GB" sz="3200" dirty="0" err="1"/>
              <a:t>Apresentação</a:t>
            </a:r>
            <a:r>
              <a:rPr lang="en-GB" sz="3200" dirty="0"/>
              <a:t> do dataset</a:t>
            </a:r>
            <a:endParaRPr dirty="0"/>
          </a:p>
        </p:txBody>
      </p:sp>
      <p:sp>
        <p:nvSpPr>
          <p:cNvPr id="253" name="Google Shape;253;p12"/>
          <p:cNvSpPr txBox="1">
            <a:spLocks noGrp="1"/>
          </p:cNvSpPr>
          <p:nvPr>
            <p:ph type="body" idx="1"/>
          </p:nvPr>
        </p:nvSpPr>
        <p:spPr>
          <a:xfrm>
            <a:off x="311700" y="1000074"/>
            <a:ext cx="8520600" cy="3199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pt-PT" sz="1800" dirty="0" err="1"/>
              <a:t>Dataset</a:t>
            </a:r>
            <a:r>
              <a:rPr lang="pt-PT" sz="1800" dirty="0"/>
              <a:t> de uma instituição Bancária Portuguesa</a:t>
            </a:r>
            <a:endParaRPr lang="en-GB" sz="1800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en-GB" sz="1800" dirty="0"/>
              <a:t>Dataset com 41189 entradas 21 </a:t>
            </a:r>
            <a:r>
              <a:rPr lang="en-GB" sz="1800" dirty="0" err="1"/>
              <a:t>Variáveis</a:t>
            </a:r>
            <a:r>
              <a:rPr lang="en-GB" sz="1800" dirty="0"/>
              <a:t>  (10 </a:t>
            </a:r>
            <a:r>
              <a:rPr lang="en-GB" sz="1800" dirty="0" err="1"/>
              <a:t>Numéricas</a:t>
            </a:r>
            <a:r>
              <a:rPr lang="en-GB" sz="1800" dirty="0"/>
              <a:t> e 11 </a:t>
            </a:r>
            <a:r>
              <a:rPr lang="en-GB" sz="1800" dirty="0" err="1"/>
              <a:t>Categóricas</a:t>
            </a:r>
            <a:r>
              <a:rPr lang="en-GB" sz="1800" dirty="0"/>
              <a:t>)</a:t>
            </a:r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pt-PT" sz="1800" dirty="0"/>
              <a:t>Prever se este vai subscrever deposito a prazo</a:t>
            </a:r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pt-PT" sz="1800" dirty="0"/>
              <a:t>Problema de Classificação Binária</a:t>
            </a:r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endParaRPr lang="pt-PT" sz="1800" dirty="0"/>
          </a:p>
          <a:p>
            <a:pPr marL="571500" lvl="1" indent="0">
              <a:lnSpc>
                <a:spcPct val="150000"/>
              </a:lnSpc>
              <a:spcBef>
                <a:spcPts val="600"/>
              </a:spcBef>
              <a:buSzPts val="1800"/>
              <a:buNone/>
            </a:pPr>
            <a:endParaRPr lang="pt-PT" sz="1800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endParaRPr sz="1800" dirty="0"/>
          </a:p>
          <a:p>
            <a:pPr lvl="1" indent="-342900">
              <a:lnSpc>
                <a:spcPct val="150000"/>
              </a:lnSpc>
              <a:buSzPts val="1800"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 txBox="1">
            <a:spLocks noGrp="1"/>
          </p:cNvSpPr>
          <p:nvPr>
            <p:ph type="ctrTitle"/>
          </p:nvPr>
        </p:nvSpPr>
        <p:spPr>
          <a:xfrm>
            <a:off x="318250" y="3258250"/>
            <a:ext cx="7977900" cy="6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Handling Data Problems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Data Problems</a:t>
            </a:r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18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r>
              <a:rPr lang="en-US" sz="1800" dirty="0" err="1"/>
              <a:t>Presença</a:t>
            </a:r>
            <a:r>
              <a:rPr lang="en-US" sz="1800" dirty="0"/>
              <a:t> dados ‘unknowns’ para </a:t>
            </a:r>
            <a:r>
              <a:rPr lang="en-US" sz="1800" dirty="0" err="1"/>
              <a:t>Variáveis</a:t>
            </a:r>
            <a:r>
              <a:rPr lang="en-US" sz="1800" dirty="0"/>
              <a:t> </a:t>
            </a:r>
            <a:r>
              <a:rPr lang="en-US" sz="1800" dirty="0" err="1"/>
              <a:t>Categóricas</a:t>
            </a:r>
            <a:r>
              <a:rPr lang="en-US" sz="1800" dirty="0"/>
              <a:t> </a:t>
            </a:r>
            <a:r>
              <a:rPr lang="en-US" sz="1800" dirty="0" err="1"/>
              <a:t>tratadas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missing values.</a:t>
            </a:r>
          </a:p>
          <a:p>
            <a:pPr indent="-342900">
              <a:lnSpc>
                <a:spcPct val="150000"/>
              </a:lnSpc>
              <a:buSzPts val="1800"/>
            </a:pPr>
            <a:r>
              <a:rPr lang="en-US" sz="1800" dirty="0" err="1"/>
              <a:t>Váriavel</a:t>
            </a:r>
            <a:r>
              <a:rPr lang="en-US" sz="1800" dirty="0"/>
              <a:t> de </a:t>
            </a:r>
            <a:r>
              <a:rPr lang="en-US" sz="1800" dirty="0" err="1"/>
              <a:t>Interesse</a:t>
            </a:r>
            <a:r>
              <a:rPr lang="en-US" sz="1800" dirty="0"/>
              <a:t>: unbalanced approx. 88% 'no’ e 12% 'yes'.</a:t>
            </a:r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</p:txBody>
      </p:sp>
      <p:sp>
        <p:nvSpPr>
          <p:cNvPr id="268" name="Google Shape;268;p14"/>
          <p:cNvSpPr txBox="1"/>
          <p:nvPr/>
        </p:nvSpPr>
        <p:spPr>
          <a:xfrm>
            <a:off x="0" y="2600911"/>
            <a:ext cx="79557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u="sng" dirty="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42CFE8D-2739-46B3-8AD0-CB19E2D9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57" y="1000075"/>
            <a:ext cx="2696024" cy="208897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6CC1FC8-459C-4E23-8A37-1AC23A2A7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715" y="801743"/>
            <a:ext cx="2214428" cy="21993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Handling Data Problems</a:t>
            </a:r>
            <a:endParaRPr u="sng" dirty="0"/>
          </a:p>
        </p:txBody>
      </p:sp>
      <p:sp>
        <p:nvSpPr>
          <p:cNvPr id="267" name="Google Shape;267;p1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18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</p:txBody>
      </p:sp>
      <p:sp>
        <p:nvSpPr>
          <p:cNvPr id="268" name="Google Shape;268;p14"/>
          <p:cNvSpPr txBox="1"/>
          <p:nvPr/>
        </p:nvSpPr>
        <p:spPr>
          <a:xfrm>
            <a:off x="0" y="2600911"/>
            <a:ext cx="79557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u="sng" dirty="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26591B-CEB8-4A77-9707-C5944D066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7" y="1292973"/>
            <a:ext cx="2088410" cy="2083938"/>
          </a:xfrm>
          <a:prstGeom prst="rect">
            <a:avLst/>
          </a:prstGeom>
        </p:spPr>
      </p:pic>
      <p:sp>
        <p:nvSpPr>
          <p:cNvPr id="10" name="Google Shape;253;p12">
            <a:extLst>
              <a:ext uri="{FF2B5EF4-FFF2-40B4-BE49-F238E27FC236}">
                <a16:creationId xmlns:a16="http://schemas.microsoft.com/office/drawing/2014/main" id="{103C70FB-F9BC-4998-A703-37AD54E1CA6F}"/>
              </a:ext>
            </a:extLst>
          </p:cNvPr>
          <p:cNvSpPr txBox="1">
            <a:spLocks/>
          </p:cNvSpPr>
          <p:nvPr/>
        </p:nvSpPr>
        <p:spPr>
          <a:xfrm>
            <a:off x="311700" y="1456659"/>
            <a:ext cx="3388430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pt-PT" sz="1800" dirty="0" err="1"/>
              <a:t>Váriáveis</a:t>
            </a:r>
            <a:r>
              <a:rPr lang="pt-PT" sz="1800" dirty="0"/>
              <a:t> </a:t>
            </a:r>
            <a:r>
              <a:rPr lang="pt-PT" sz="1800" dirty="0" err="1"/>
              <a:t>preditoras</a:t>
            </a:r>
            <a:r>
              <a:rPr lang="pt-PT" sz="1800" dirty="0"/>
              <a:t> com </a:t>
            </a:r>
            <a:r>
              <a:rPr lang="pt-PT" sz="1800" dirty="0" err="1"/>
              <a:t>distribução</a:t>
            </a:r>
            <a:r>
              <a:rPr lang="pt-PT" sz="1800" dirty="0"/>
              <a:t> não Gaussiana</a:t>
            </a:r>
          </a:p>
          <a:p>
            <a:pPr marL="571500" lvl="1" indent="0">
              <a:lnSpc>
                <a:spcPct val="150000"/>
              </a:lnSpc>
              <a:spcBef>
                <a:spcPts val="600"/>
              </a:spcBef>
              <a:buSzPts val="1800"/>
              <a:buNone/>
            </a:pPr>
            <a:endParaRPr lang="pt-PT" sz="1800" dirty="0"/>
          </a:p>
          <a:p>
            <a:pPr marL="571500" lvl="1" indent="0">
              <a:lnSpc>
                <a:spcPct val="150000"/>
              </a:lnSpc>
              <a:spcBef>
                <a:spcPts val="600"/>
              </a:spcBef>
              <a:buSzPts val="1800"/>
              <a:buFont typeface="Muli"/>
              <a:buNone/>
            </a:pPr>
            <a:endParaRPr lang="pt-PT" sz="1800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endParaRPr lang="pt-PT" sz="1800" dirty="0"/>
          </a:p>
          <a:p>
            <a:pPr lvl="1" indent="-342900">
              <a:lnSpc>
                <a:spcPct val="150000"/>
              </a:lnSpc>
              <a:buSzPts val="1800"/>
            </a:pPr>
            <a:endParaRPr lang="pt-PT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0ADBC0-2AB1-4E79-A96D-9A51A66E1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712" y="1292973"/>
            <a:ext cx="2285349" cy="23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77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Handling Data Problems</a:t>
            </a:r>
            <a:endParaRPr dirty="0"/>
          </a:p>
        </p:txBody>
      </p:sp>
      <p:sp>
        <p:nvSpPr>
          <p:cNvPr id="267" name="Google Shape;267;p1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18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  <a:p>
            <a:pPr lvl="0" indent="-342900">
              <a:lnSpc>
                <a:spcPct val="150000"/>
              </a:lnSpc>
              <a:buSzPts val="1800"/>
            </a:pPr>
            <a:endParaRPr lang="en-US" sz="1800" dirty="0"/>
          </a:p>
        </p:txBody>
      </p:sp>
      <p:sp>
        <p:nvSpPr>
          <p:cNvPr id="268" name="Google Shape;268;p14"/>
          <p:cNvSpPr txBox="1"/>
          <p:nvPr/>
        </p:nvSpPr>
        <p:spPr>
          <a:xfrm>
            <a:off x="0" y="2600911"/>
            <a:ext cx="79557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u="sng" dirty="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DA0208-FCC1-420F-BD4E-05547984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822" y="1561848"/>
            <a:ext cx="2244104" cy="2215148"/>
          </a:xfrm>
          <a:prstGeom prst="rect">
            <a:avLst/>
          </a:prstGeom>
        </p:spPr>
      </p:pic>
      <p:sp>
        <p:nvSpPr>
          <p:cNvPr id="10" name="Google Shape;253;p12">
            <a:extLst>
              <a:ext uri="{FF2B5EF4-FFF2-40B4-BE49-F238E27FC236}">
                <a16:creationId xmlns:a16="http://schemas.microsoft.com/office/drawing/2014/main" id="{97885706-617D-4D3A-A1BC-FB3B888D9422}"/>
              </a:ext>
            </a:extLst>
          </p:cNvPr>
          <p:cNvSpPr txBox="1">
            <a:spLocks/>
          </p:cNvSpPr>
          <p:nvPr/>
        </p:nvSpPr>
        <p:spPr>
          <a:xfrm>
            <a:off x="311700" y="1456659"/>
            <a:ext cx="3388430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◉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1F5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r>
              <a:rPr lang="pt-PT" sz="1800" dirty="0" err="1"/>
              <a:t>Váriável</a:t>
            </a:r>
            <a:r>
              <a:rPr lang="pt-PT" sz="1800" dirty="0"/>
              <a:t> </a:t>
            </a:r>
            <a:r>
              <a:rPr lang="pt-PT" sz="1800" dirty="0" err="1"/>
              <a:t>preditora</a:t>
            </a:r>
            <a:r>
              <a:rPr lang="pt-PT" sz="1800" dirty="0"/>
              <a:t> depois de aplicada função estatística LOG</a:t>
            </a:r>
          </a:p>
          <a:p>
            <a:pPr marL="571500" lvl="1" indent="0">
              <a:lnSpc>
                <a:spcPct val="150000"/>
              </a:lnSpc>
              <a:spcBef>
                <a:spcPts val="600"/>
              </a:spcBef>
              <a:buSzPts val="1800"/>
              <a:buFont typeface="Muli"/>
              <a:buNone/>
            </a:pPr>
            <a:endParaRPr lang="pt-PT" sz="1800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  <a:buSzPts val="1800"/>
            </a:pPr>
            <a:endParaRPr lang="pt-PT" sz="1800" dirty="0"/>
          </a:p>
          <a:p>
            <a:pPr lvl="1" indent="-342900">
              <a:lnSpc>
                <a:spcPct val="150000"/>
              </a:lnSpc>
              <a:buSzPts val="1800"/>
            </a:pPr>
            <a:endParaRPr lang="pt-PT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6334F0-C85F-4AB0-ABA1-2E81C3B27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926" y="1494969"/>
            <a:ext cx="2372902" cy="23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6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>
            <a:spLocks noGrp="1"/>
          </p:cNvSpPr>
          <p:nvPr>
            <p:ph type="ctrTitle"/>
          </p:nvPr>
        </p:nvSpPr>
        <p:spPr>
          <a:xfrm>
            <a:off x="318250" y="3258250"/>
            <a:ext cx="7977900" cy="6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Modelling and Validation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261</Words>
  <Application>Microsoft Macintosh PowerPoint</Application>
  <PresentationFormat>On-screen Show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Source Sans Pro</vt:lpstr>
      <vt:lpstr>Muli</vt:lpstr>
      <vt:lpstr>Arial</vt:lpstr>
      <vt:lpstr>Oswald</vt:lpstr>
      <vt:lpstr>Permanent Marker</vt:lpstr>
      <vt:lpstr>Quince template</vt:lpstr>
      <vt:lpstr>Meta aqui o seu $</vt:lpstr>
      <vt:lpstr>Contents</vt:lpstr>
      <vt:lpstr>Exploratory Data Analysis (EDA)</vt:lpstr>
      <vt:lpstr>Apresentação do dataset</vt:lpstr>
      <vt:lpstr>Handling Data Problems</vt:lpstr>
      <vt:lpstr>Handling Data Problems</vt:lpstr>
      <vt:lpstr>Handling Data Problems</vt:lpstr>
      <vt:lpstr>Handling Data Problems</vt:lpstr>
      <vt:lpstr>Modelling and Validation</vt:lpstr>
      <vt:lpstr>Modelling and Validation</vt:lpstr>
      <vt:lpstr>Results and Discussion</vt:lpstr>
      <vt:lpstr>Modelling</vt:lpstr>
      <vt:lpstr>Results and Discussion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aqui o seu $</dc:title>
  <cp:lastModifiedBy>Vitor Emanuel Carvalho Peixoto</cp:lastModifiedBy>
  <cp:revision>15</cp:revision>
  <dcterms:modified xsi:type="dcterms:W3CDTF">2018-12-13T13:45:54Z</dcterms:modified>
</cp:coreProperties>
</file>