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5" r:id="rId1"/>
  </p:sldMasterIdLst>
  <p:notesMasterIdLst>
    <p:notesMasterId r:id="rId21"/>
  </p:notesMasterIdLst>
  <p:sldIdLst>
    <p:sldId id="275" r:id="rId2"/>
    <p:sldId id="257" r:id="rId3"/>
    <p:sldId id="258" r:id="rId4"/>
    <p:sldId id="259" r:id="rId5"/>
    <p:sldId id="272" r:id="rId6"/>
    <p:sldId id="260" r:id="rId7"/>
    <p:sldId id="261" r:id="rId8"/>
    <p:sldId id="268" r:id="rId9"/>
    <p:sldId id="269" r:id="rId10"/>
    <p:sldId id="276" r:id="rId11"/>
    <p:sldId id="262" r:id="rId12"/>
    <p:sldId id="263" r:id="rId13"/>
    <p:sldId id="273" r:id="rId14"/>
    <p:sldId id="264" r:id="rId15"/>
    <p:sldId id="271" r:id="rId16"/>
    <p:sldId id="265" r:id="rId17"/>
    <p:sldId id="277" r:id="rId18"/>
    <p:sldId id="270" r:id="rId19"/>
    <p:sldId id="274" r:id="rId20"/>
  </p:sldIdLst>
  <p:sldSz cx="9144000" cy="5143500" type="screen16x9"/>
  <p:notesSz cx="6858000" cy="9144000"/>
  <p:embeddedFontLst>
    <p:embeddedFont>
      <p:font typeface="Muli" pitchFamily="2" charset="77"/>
      <p:regular r:id="rId22"/>
      <p:bold r:id="rId23"/>
      <p:italic r:id="rId24"/>
      <p:boldItalic r:id="rId25"/>
    </p:embeddedFont>
    <p:embeddedFont>
      <p:font typeface="Oswald" pitchFamily="2" charset="77"/>
      <p:regular r:id="rId26"/>
      <p:bold r:id="rId27"/>
    </p:embeddedFont>
    <p:embeddedFont>
      <p:font typeface="Permanent Marker" panose="02000000000000000000" pitchFamily="2" charset="0"/>
      <p:regular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17"/>
  </p:normalViewPr>
  <p:slideViewPr>
    <p:cSldViewPr snapToGrid="0">
      <p:cViewPr varScale="1">
        <p:scale>
          <a:sx n="180" d="100"/>
          <a:sy n="180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460e2f7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460e2f7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5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7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248f8d2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248f8d2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fca63fc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fca63fc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fca63fc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fca63fc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80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248f8d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248f8d2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7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78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92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460e2f7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460e2f7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60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ef29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3ef29e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248f8d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248f8d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248f8d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248f8d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248f8d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248f8d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1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fca63f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fca63f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9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34" name="Google Shape;34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35" name="Google Shape;35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6" name="Google Shape;36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" name="Google Shape;39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0" name="Google Shape;40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841650" y="3258250"/>
            <a:ext cx="74544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2651544" y="4036306"/>
            <a:ext cx="564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74" name="Google Shape;74;p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75" name="Google Shape;75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76" name="Google Shape;76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80" name="Google Shape;80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1E4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13" name="Google Shape;113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sp>
        <p:nvSpPr>
          <p:cNvPr id="114" name="Google Shape;114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1F5B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16" name="Google Shape;11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" name="Google Shape;11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" name="Google Shape;11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9" name="Google Shape;11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20" name="Google Shape;12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1E4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152" name="Google Shape;152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53" name="Google Shape;153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" name="Google Shape;154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6" name="Google Shape;156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57" name="Google Shape;157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1E4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88" name="Google Shape;188;p6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189" name="Google Shape;189;p6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190" name="Google Shape;19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" name="Google Shape;19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2" name="Google Shape;19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3" name="Google Shape;193;p6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194" name="Google Shape;19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6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1073550" y="25543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ctrTitle" idx="4294967295"/>
          </p:nvPr>
        </p:nvSpPr>
        <p:spPr>
          <a:xfrm>
            <a:off x="685800" y="2421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Bank Marketing</a:t>
            </a:r>
            <a:endParaRPr sz="4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4294967295"/>
          </p:nvPr>
        </p:nvSpPr>
        <p:spPr>
          <a:xfrm>
            <a:off x="685800" y="3467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Manuel Monteiro</a:t>
            </a:r>
            <a:endParaRPr b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Vítor Peixoto  </a:t>
            </a:r>
            <a:endParaRPr b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Tiago Alves</a:t>
            </a:r>
            <a:endParaRPr sz="1400" b="1" i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334336" y="4234511"/>
            <a:ext cx="2822332" cy="6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FFFF"/>
                </a:solidFill>
              </a:rPr>
              <a:t>Perfil</a:t>
            </a:r>
            <a:r>
              <a:rPr lang="en-GB" b="1" dirty="0">
                <a:solidFill>
                  <a:srgbClr val="FFFFFF"/>
                </a:solidFill>
              </a:rPr>
              <a:t> de </a:t>
            </a:r>
            <a:r>
              <a:rPr lang="en-GB" b="1" dirty="0" err="1">
                <a:solidFill>
                  <a:srgbClr val="FFFFFF"/>
                </a:solidFill>
              </a:rPr>
              <a:t>Ciência</a:t>
            </a:r>
            <a:r>
              <a:rPr lang="en-GB" b="1" dirty="0">
                <a:solidFill>
                  <a:srgbClr val="FFFFFF"/>
                </a:solidFill>
              </a:rPr>
              <a:t>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</a:rPr>
              <a:t>Aprendizagem Automática 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E143EE-409F-3B4E-AEB7-69BBDA44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6" y="3412413"/>
            <a:ext cx="1679824" cy="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9299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dirty="0" err="1"/>
              <a:t>Tratar</a:t>
            </a:r>
            <a:r>
              <a:rPr lang="en-GB" dirty="0"/>
              <a:t> </a:t>
            </a:r>
            <a:r>
              <a:rPr lang="en-GB" i="1" dirty="0"/>
              <a:t>missing values</a:t>
            </a:r>
            <a:endParaRPr i="1"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347816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" name="Google Shape;253;p12">
            <a:extLst>
              <a:ext uri="{FF2B5EF4-FFF2-40B4-BE49-F238E27FC236}">
                <a16:creationId xmlns:a16="http://schemas.microsoft.com/office/drawing/2014/main" id="{97885706-617D-4D3A-A1BC-FB3B888D9422}"/>
              </a:ext>
            </a:extLst>
          </p:cNvPr>
          <p:cNvSpPr txBox="1">
            <a:spLocks/>
          </p:cNvSpPr>
          <p:nvPr/>
        </p:nvSpPr>
        <p:spPr>
          <a:xfrm>
            <a:off x="0" y="1139799"/>
            <a:ext cx="7094943" cy="92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Técnicas de tratamento dos </a:t>
            </a:r>
            <a:r>
              <a:rPr lang="pt-PT" sz="1800" i="1" dirty="0" err="1"/>
              <a:t>missing</a:t>
            </a:r>
            <a:r>
              <a:rPr lang="pt-PT" sz="1800" i="1" dirty="0"/>
              <a:t> </a:t>
            </a:r>
            <a:r>
              <a:rPr lang="pt-PT" sz="1800" i="1" dirty="0" err="1"/>
              <a:t>values</a:t>
            </a:r>
            <a:r>
              <a:rPr lang="pt-PT" sz="1800" dirty="0"/>
              <a:t>:</a:t>
            </a:r>
          </a:p>
          <a:p>
            <a:pPr lvl="2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Remoção das linhas</a:t>
            </a:r>
          </a:p>
          <a:p>
            <a:pPr lvl="2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Imputação: Substituir por zero, mediana ou média 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i="1" dirty="0"/>
              <a:t>Package</a:t>
            </a:r>
            <a:r>
              <a:rPr lang="pt-PT" sz="1800" dirty="0"/>
              <a:t> ‘</a:t>
            </a:r>
            <a:r>
              <a:rPr lang="pt-PT" sz="1800" i="1" dirty="0" err="1"/>
              <a:t>mice</a:t>
            </a:r>
            <a:r>
              <a:rPr lang="pt-PT" sz="1800" i="1" dirty="0"/>
              <a:t>’</a:t>
            </a:r>
            <a:r>
              <a:rPr lang="pt-PT" sz="1800" dirty="0"/>
              <a:t> do R; usa um algoritmo que utiliza informações de outras variáveis no </a:t>
            </a:r>
            <a:r>
              <a:rPr lang="pt-PT" sz="1800" i="1" dirty="0" err="1"/>
              <a:t>dataset</a:t>
            </a:r>
            <a:r>
              <a:rPr lang="pt-PT" sz="1800" dirty="0"/>
              <a:t> </a:t>
            </a:r>
            <a:r>
              <a:rPr lang="pt-PT" sz="1800" i="1" dirty="0"/>
              <a:t>imputar</a:t>
            </a:r>
            <a:r>
              <a:rPr lang="pt-PT" sz="1800" dirty="0"/>
              <a:t> </a:t>
            </a:r>
            <a:r>
              <a:rPr lang="pt-PT" sz="1800" i="1" dirty="0" err="1"/>
              <a:t>missing</a:t>
            </a:r>
            <a:r>
              <a:rPr lang="pt-PT" sz="1800" i="1" dirty="0"/>
              <a:t> </a:t>
            </a:r>
            <a:r>
              <a:rPr lang="pt-PT" sz="1800" i="1" dirty="0" err="1"/>
              <a:t>values</a:t>
            </a:r>
            <a:r>
              <a:rPr lang="pt-PT" sz="1800" dirty="0"/>
              <a:t>.</a:t>
            </a:r>
          </a:p>
          <a:p>
            <a:pPr marL="1028700" lvl="2" indent="0">
              <a:lnSpc>
                <a:spcPct val="150000"/>
              </a:lnSpc>
              <a:spcBef>
                <a:spcPts val="600"/>
              </a:spcBef>
              <a:buSzPts val="1800"/>
              <a:buNone/>
            </a:pPr>
            <a:endParaRPr lang="pt-PT" sz="1800" dirty="0"/>
          </a:p>
          <a:p>
            <a:pPr lvl="2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Font typeface="Muli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buSzPts val="1800"/>
            </a:pPr>
            <a:endParaRPr lang="pt-PT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42876B-4B5B-435B-B43D-C6849CF3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26" y="64638"/>
            <a:ext cx="2888468" cy="23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7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79779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Construção</a:t>
            </a:r>
            <a:r>
              <a:rPr lang="en-GB" dirty="0"/>
              <a:t> do </a:t>
            </a:r>
            <a:r>
              <a:rPr lang="en-GB" dirty="0" err="1"/>
              <a:t>modelo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Construção</a:t>
            </a:r>
            <a:r>
              <a:rPr lang="en-GB" dirty="0"/>
              <a:t> do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81" name="Google Shape;2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Para resolver este problema foi aplicada </a:t>
            </a:r>
            <a:r>
              <a:rPr lang="en-GB" sz="1800" dirty="0" err="1"/>
              <a:t>Regressão</a:t>
            </a:r>
            <a:r>
              <a:rPr lang="en-GB" sz="1800" dirty="0"/>
              <a:t> </a:t>
            </a:r>
            <a:r>
              <a:rPr lang="en-GB" sz="1800" dirty="0" err="1"/>
              <a:t>Logística</a:t>
            </a:r>
            <a:r>
              <a:rPr lang="en-GB" sz="1800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Cálculo de correlação entre preditores e variáveis de </a:t>
            </a:r>
            <a:r>
              <a:rPr lang="en-GB" sz="1800" dirty="0" err="1"/>
              <a:t>decisão</a:t>
            </a:r>
            <a:r>
              <a:rPr lang="en-GB" sz="1800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Aplicou-se </a:t>
            </a:r>
            <a:r>
              <a:rPr lang="en-GB" sz="1800" dirty="0" err="1"/>
              <a:t>validação</a:t>
            </a:r>
            <a:r>
              <a:rPr lang="en-GB" sz="1800" dirty="0"/>
              <a:t> </a:t>
            </a:r>
            <a:r>
              <a:rPr lang="en-GB" sz="1800" dirty="0" err="1"/>
              <a:t>cruzada</a:t>
            </a:r>
            <a:r>
              <a:rPr lang="en-GB" sz="1800" dirty="0"/>
              <a:t> (Split: Training data 80% / Test Data 20%).</a:t>
            </a: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Matriz de confusão – </a:t>
            </a:r>
            <a:r>
              <a:rPr lang="pt-PT" sz="1800" i="1" dirty="0" err="1"/>
              <a:t>Accuracy</a:t>
            </a:r>
            <a:r>
              <a:rPr lang="pt-PT" sz="1800" i="1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i="1" dirty="0"/>
              <a:t>ROC</a:t>
            </a:r>
            <a:r>
              <a:rPr lang="pt-PT" sz="1800" dirty="0"/>
              <a:t> </a:t>
            </a:r>
            <a:r>
              <a:rPr lang="pt-PT" sz="1800" i="1" dirty="0"/>
              <a:t>Curve</a:t>
            </a:r>
            <a:r>
              <a:rPr lang="pt-PT" sz="1800" dirty="0"/>
              <a:t> e </a:t>
            </a:r>
            <a:r>
              <a:rPr lang="pt-PT" sz="1800" i="1" dirty="0"/>
              <a:t>AUC</a:t>
            </a:r>
            <a:r>
              <a:rPr lang="pt-PT" sz="1800" dirty="0"/>
              <a:t> (</a:t>
            </a:r>
            <a:r>
              <a:rPr lang="pt-PT" sz="1800" i="1" dirty="0"/>
              <a:t>Area under curve</a:t>
            </a:r>
            <a:r>
              <a:rPr lang="pt-PT" sz="1800" dirty="0"/>
              <a:t>).</a:t>
            </a:r>
            <a:endParaRPr sz="18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>
            <a:spLocks noGrp="1"/>
          </p:cNvSpPr>
          <p:nvPr>
            <p:ph type="title"/>
          </p:nvPr>
        </p:nvSpPr>
        <p:spPr>
          <a:xfrm>
            <a:off x="311699" y="292625"/>
            <a:ext cx="703530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sz="2800" dirty="0"/>
              <a:t>Exemplo – Correlação entre </a:t>
            </a:r>
            <a:r>
              <a:rPr lang="en-GB" sz="2800" i="1" dirty="0"/>
              <a:t>Duration </a:t>
            </a:r>
            <a:r>
              <a:rPr lang="en-GB" sz="2800" dirty="0"/>
              <a:t>e </a:t>
            </a:r>
            <a:r>
              <a:rPr lang="en-GB" sz="2800" i="1" dirty="0"/>
              <a:t>Y</a:t>
            </a:r>
            <a:endParaRPr dirty="0"/>
          </a:p>
        </p:txBody>
      </p:sp>
      <p:sp>
        <p:nvSpPr>
          <p:cNvPr id="281" name="Google Shape;2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494B9E-C4AA-8547-8E65-18B218EA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76" y="931912"/>
            <a:ext cx="3274092" cy="3231223"/>
          </a:xfrm>
          <a:prstGeom prst="rect">
            <a:avLst/>
          </a:prstGeom>
        </p:spPr>
      </p:pic>
      <p:sp>
        <p:nvSpPr>
          <p:cNvPr id="7" name="Google Shape;253;p12">
            <a:extLst>
              <a:ext uri="{FF2B5EF4-FFF2-40B4-BE49-F238E27FC236}">
                <a16:creationId xmlns:a16="http://schemas.microsoft.com/office/drawing/2014/main" id="{A3304202-090D-E74E-BE4B-CA900198E071}"/>
              </a:ext>
            </a:extLst>
          </p:cNvPr>
          <p:cNvSpPr txBox="1">
            <a:spLocks/>
          </p:cNvSpPr>
          <p:nvPr/>
        </p:nvSpPr>
        <p:spPr>
          <a:xfrm>
            <a:off x="717446" y="1175925"/>
            <a:ext cx="3528551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i="1" dirty="0"/>
              <a:t>Duration </a:t>
            </a:r>
            <a:r>
              <a:rPr lang="pt-PT" sz="1800" dirty="0"/>
              <a:t>apresenta uma correlação de 41% com </a:t>
            </a:r>
            <a:r>
              <a:rPr lang="pt-PT" sz="1800" i="1" dirty="0"/>
              <a:t>y</a:t>
            </a:r>
            <a:r>
              <a:rPr lang="pt-PT" sz="1800" dirty="0"/>
              <a:t>, sendo a variável mais influente na decisão final.</a:t>
            </a:r>
            <a:endParaRPr lang="pt-PT" sz="1800" i="1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Font typeface="Muli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buSzPts val="1800"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744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79779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Discussão</a:t>
            </a:r>
            <a:r>
              <a:rPr lang="en-GB" dirty="0"/>
              <a:t> dos </a:t>
            </a:r>
            <a:r>
              <a:rPr lang="en-GB" dirty="0" err="1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Discussão</a:t>
            </a:r>
            <a:r>
              <a:rPr lang="en-GB" dirty="0"/>
              <a:t> dos </a:t>
            </a:r>
            <a:r>
              <a:rPr lang="en-GB" dirty="0" err="1"/>
              <a:t>resultados</a:t>
            </a:r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Aplicação de Regressão Logística sobre todos os preditores (Modelo de </a:t>
            </a:r>
            <a:r>
              <a:rPr lang="en-GB" sz="1800" i="1" dirty="0"/>
              <a:t>Baseline</a:t>
            </a:r>
            <a:r>
              <a:rPr lang="en-GB" sz="1800" dirty="0"/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800" dirty="0"/>
              <a:t>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Foram escolhidas as variáveis estatisticamente significativas (preditores com </a:t>
            </a:r>
            <a:r>
              <a:rPr lang="pt-PT" sz="1800" i="1" dirty="0"/>
              <a:t>p-</a:t>
            </a:r>
            <a:r>
              <a:rPr lang="pt-PT" sz="1800" i="1" dirty="0" err="1"/>
              <a:t>values</a:t>
            </a:r>
            <a:r>
              <a:rPr lang="pt-PT" sz="1800" dirty="0"/>
              <a:t> abaixo de 0.05).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41E896-DBDC-42AC-AD45-F0887BC9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70" y="1987014"/>
            <a:ext cx="4986747" cy="15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Discussão</a:t>
            </a:r>
            <a:r>
              <a:rPr lang="en-GB" dirty="0"/>
              <a:t> dos </a:t>
            </a:r>
            <a:r>
              <a:rPr lang="en-GB" dirty="0" err="1"/>
              <a:t>resultados</a:t>
            </a:r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16919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i="1" dirty="0"/>
              <a:t>ROC Curve </a:t>
            </a:r>
            <a:r>
              <a:rPr lang="en-GB" sz="1800" dirty="0"/>
              <a:t>e </a:t>
            </a:r>
            <a:r>
              <a:rPr lang="en-GB" sz="1800" i="1" dirty="0"/>
              <a:t>AUC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 err="1"/>
              <a:t>Matriz</a:t>
            </a:r>
            <a:r>
              <a:rPr lang="en-GB" sz="1800" dirty="0"/>
              <a:t> de confusão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sz="18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2AD2B3-D0A3-469D-948C-CD004748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07" y="888738"/>
            <a:ext cx="2558903" cy="20849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85ECE0-8693-4346-B849-9B22A5282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440" b="4785"/>
          <a:stretch/>
        </p:blipFill>
        <p:spPr>
          <a:xfrm>
            <a:off x="5293938" y="2973725"/>
            <a:ext cx="2985280" cy="1316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C9E13-3183-CD4A-A7E5-4FF6FB217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632" y="932803"/>
            <a:ext cx="1043173" cy="351068"/>
          </a:xfrm>
          <a:prstGeom prst="rect">
            <a:avLst/>
          </a:prstGeom>
        </p:spPr>
      </p:pic>
      <p:sp>
        <p:nvSpPr>
          <p:cNvPr id="8" name="Google Shape;294;p18">
            <a:extLst>
              <a:ext uri="{FF2B5EF4-FFF2-40B4-BE49-F238E27FC236}">
                <a16:creationId xmlns:a16="http://schemas.microsoft.com/office/drawing/2014/main" id="{2C27EB7C-347F-244E-B95C-813660D0801F}"/>
              </a:ext>
            </a:extLst>
          </p:cNvPr>
          <p:cNvSpPr txBox="1">
            <a:spLocks/>
          </p:cNvSpPr>
          <p:nvPr/>
        </p:nvSpPr>
        <p:spPr>
          <a:xfrm>
            <a:off x="7019261" y="932803"/>
            <a:ext cx="4766376" cy="254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GB" sz="1200" dirty="0" err="1"/>
              <a:t>Valor</a:t>
            </a:r>
            <a:r>
              <a:rPr lang="en-GB" sz="1200" dirty="0"/>
              <a:t> </a:t>
            </a:r>
            <a:r>
              <a:rPr lang="en-GB" sz="1200" dirty="0" err="1"/>
              <a:t>muito</a:t>
            </a:r>
            <a:r>
              <a:rPr lang="en-GB" sz="1200" dirty="0"/>
              <a:t> </a:t>
            </a:r>
            <a:r>
              <a:rPr lang="en-GB" sz="1200" dirty="0" err="1"/>
              <a:t>baixo</a:t>
            </a:r>
            <a:r>
              <a:rPr lang="en-GB" sz="1200" dirty="0"/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DDCC33-B518-8A44-972B-BAD609DB62E8}"/>
              </a:ext>
            </a:extLst>
          </p:cNvPr>
          <p:cNvCxnSpPr/>
          <p:nvPr/>
        </p:nvCxnSpPr>
        <p:spPr>
          <a:xfrm flipH="1">
            <a:off x="6727134" y="1186952"/>
            <a:ext cx="3857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FA9D9B-9D48-424D-8AE2-1118BF396072}"/>
              </a:ext>
            </a:extLst>
          </p:cNvPr>
          <p:cNvSpPr/>
          <p:nvPr/>
        </p:nvSpPr>
        <p:spPr>
          <a:xfrm>
            <a:off x="7112912" y="1000075"/>
            <a:ext cx="1499460" cy="34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Discussão</a:t>
            </a:r>
            <a:r>
              <a:rPr lang="en-GB" dirty="0"/>
              <a:t> dos </a:t>
            </a:r>
            <a:r>
              <a:rPr lang="en-GB" dirty="0" err="1"/>
              <a:t>resultados</a:t>
            </a:r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16919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Não podemos analisar apenas a precisão (</a:t>
            </a:r>
            <a:r>
              <a:rPr lang="pt-PT" sz="1800" i="1" dirty="0" err="1"/>
              <a:t>accuracy</a:t>
            </a:r>
            <a:r>
              <a:rPr lang="pt-PT" sz="1800" dirty="0"/>
              <a:t>) do modelo!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O valor de </a:t>
            </a:r>
            <a:r>
              <a:rPr lang="pt-PT" sz="1800" i="1" dirty="0"/>
              <a:t>AUC </a:t>
            </a:r>
            <a:r>
              <a:rPr lang="pt-PT" sz="1800" dirty="0"/>
              <a:t>e a matriz de confusão apresentam resultados que deixam a desejar.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Porquê? </a:t>
            </a:r>
            <a:r>
              <a:rPr lang="pt-PT" sz="1800" b="1" i="1" dirty="0" err="1"/>
              <a:t>Imbalanced</a:t>
            </a:r>
            <a:r>
              <a:rPr lang="pt-PT" sz="1800" b="1" i="1" dirty="0"/>
              <a:t> data</a:t>
            </a:r>
            <a:r>
              <a:rPr lang="pt-PT" sz="1800" dirty="0"/>
              <a:t>!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Como resolver? </a:t>
            </a:r>
          </a:p>
          <a:p>
            <a:pPr lvl="1"/>
            <a:r>
              <a:rPr lang="en-US" i="1" dirty="0" err="1"/>
              <a:t>Undersampling</a:t>
            </a:r>
            <a:endParaRPr lang="en-US" i="1" dirty="0"/>
          </a:p>
          <a:p>
            <a:pPr lvl="1"/>
            <a:r>
              <a:rPr lang="en-US" i="1" dirty="0"/>
              <a:t>Oversampling</a:t>
            </a:r>
          </a:p>
          <a:p>
            <a:pPr lvl="1"/>
            <a:r>
              <a:rPr lang="en-US" i="1" dirty="0"/>
              <a:t>Cost Sensitive Learning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sz="1800" u="s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FBEE1-A0AF-DA46-A70F-826044CCDFA1}"/>
              </a:ext>
            </a:extLst>
          </p:cNvPr>
          <p:cNvCxnSpPr>
            <a:cxnSpLocks/>
          </p:cNvCxnSpPr>
          <p:nvPr/>
        </p:nvCxnSpPr>
        <p:spPr>
          <a:xfrm flipH="1">
            <a:off x="2424223" y="3508744"/>
            <a:ext cx="1772093" cy="283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689E0-20FC-4E40-8F06-17381B973237}"/>
              </a:ext>
            </a:extLst>
          </p:cNvPr>
          <p:cNvSpPr/>
          <p:nvPr/>
        </p:nvSpPr>
        <p:spPr>
          <a:xfrm>
            <a:off x="4196316" y="2490103"/>
            <a:ext cx="4493474" cy="1653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94BD16-286E-2241-B559-0EC2650D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66" y="2601971"/>
            <a:ext cx="1624834" cy="509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354E83-C565-654F-9A43-91C71321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00" y="2856775"/>
            <a:ext cx="2286526" cy="509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16A40D-5B21-7842-B570-3DD8E3FB1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755" y="3508744"/>
            <a:ext cx="1332577" cy="440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FE569-3F9D-324E-86E2-D8C44F5D7E46}"/>
              </a:ext>
            </a:extLst>
          </p:cNvPr>
          <p:cNvSpPr/>
          <p:nvPr/>
        </p:nvSpPr>
        <p:spPr>
          <a:xfrm>
            <a:off x="4270838" y="2582861"/>
            <a:ext cx="1692790" cy="58773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7FB7F6-290B-5D4C-BB53-1F72CB45CE4B}"/>
              </a:ext>
            </a:extLst>
          </p:cNvPr>
          <p:cNvSpPr/>
          <p:nvPr/>
        </p:nvSpPr>
        <p:spPr>
          <a:xfrm>
            <a:off x="6057106" y="2856774"/>
            <a:ext cx="2370970" cy="5287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91868-E02B-6342-B1D1-7B39B91E455D}"/>
              </a:ext>
            </a:extLst>
          </p:cNvPr>
          <p:cNvSpPr/>
          <p:nvPr/>
        </p:nvSpPr>
        <p:spPr>
          <a:xfrm>
            <a:off x="4873803" y="3477691"/>
            <a:ext cx="1381265" cy="5096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Análise e </a:t>
            </a:r>
            <a:r>
              <a:rPr lang="en-GB" sz="1800" dirty="0" err="1"/>
              <a:t>limpeza</a:t>
            </a:r>
            <a:r>
              <a:rPr lang="en-GB" sz="1800" dirty="0"/>
              <a:t> mais extensiva dos dados (ex: </a:t>
            </a:r>
            <a:r>
              <a:rPr lang="en-GB" sz="1800" dirty="0" err="1"/>
              <a:t>remoção</a:t>
            </a:r>
            <a:r>
              <a:rPr lang="en-GB" sz="1800" dirty="0"/>
              <a:t> de </a:t>
            </a:r>
            <a:r>
              <a:rPr lang="en-GB" sz="1800" i="1" dirty="0"/>
              <a:t>outliers</a:t>
            </a:r>
            <a:r>
              <a:rPr lang="en-GB" sz="1800" dirty="0"/>
              <a:t>).</a:t>
            </a:r>
            <a:endParaRPr sz="1800" u="sng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Utilização de outros classificadores (</a:t>
            </a:r>
            <a:r>
              <a:rPr lang="pt-PT" sz="1800" i="1" dirty="0"/>
              <a:t>Decision trees</a:t>
            </a:r>
            <a:r>
              <a:rPr lang="pt-PT" sz="1800" dirty="0"/>
              <a:t>, </a:t>
            </a:r>
            <a:r>
              <a:rPr lang="pt-PT" sz="1800" i="1" dirty="0"/>
              <a:t>KNN</a:t>
            </a:r>
            <a:r>
              <a:rPr lang="pt-PT" sz="1800" dirty="0"/>
              <a:t>, </a:t>
            </a:r>
            <a:r>
              <a:rPr lang="pt-PT" sz="1800" i="1" dirty="0"/>
              <a:t>QDA</a:t>
            </a:r>
            <a:r>
              <a:rPr lang="pt-PT" sz="1800" dirty="0"/>
              <a:t>).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Analisar as consequências das previsões erradas.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Utilização de métodos de contração (</a:t>
            </a:r>
            <a:r>
              <a:rPr lang="pt-PT" sz="1800" i="1" dirty="0"/>
              <a:t>LASSO</a:t>
            </a:r>
            <a:r>
              <a:rPr lang="pt-PT" sz="1800" dirty="0"/>
              <a:t> e </a:t>
            </a:r>
            <a:r>
              <a:rPr lang="pt-PT" sz="1800" i="1" dirty="0"/>
              <a:t>Ridge </a:t>
            </a:r>
            <a:r>
              <a:rPr lang="pt-PT" sz="1800" i="1" dirty="0" err="1"/>
              <a:t>Regression</a:t>
            </a:r>
            <a:r>
              <a:rPr lang="pt-PT" sz="1800" dirty="0"/>
              <a:t>).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7326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ctrTitle" idx="4294967295"/>
          </p:nvPr>
        </p:nvSpPr>
        <p:spPr>
          <a:xfrm>
            <a:off x="685800" y="2421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Bank Marketing</a:t>
            </a:r>
            <a:endParaRPr sz="4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4294967295"/>
          </p:nvPr>
        </p:nvSpPr>
        <p:spPr>
          <a:xfrm>
            <a:off x="685800" y="3467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Manuel Monteiro</a:t>
            </a:r>
            <a:endParaRPr b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Vítor Peixoto  </a:t>
            </a:r>
            <a:endParaRPr b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Tiago Alves</a:t>
            </a:r>
            <a:endParaRPr sz="1400" b="1" i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334336" y="4234511"/>
            <a:ext cx="2822332" cy="6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FFFF"/>
                </a:solidFill>
              </a:rPr>
              <a:t>Perfil</a:t>
            </a:r>
            <a:r>
              <a:rPr lang="en-GB" b="1" dirty="0">
                <a:solidFill>
                  <a:srgbClr val="FFFFFF"/>
                </a:solidFill>
              </a:rPr>
              <a:t> de </a:t>
            </a:r>
            <a:r>
              <a:rPr lang="en-GB" b="1" dirty="0" err="1">
                <a:solidFill>
                  <a:srgbClr val="FFFFFF"/>
                </a:solidFill>
              </a:rPr>
              <a:t>Ciência</a:t>
            </a:r>
            <a:r>
              <a:rPr lang="en-GB" b="1">
                <a:solidFill>
                  <a:srgbClr val="FFFFFF"/>
                </a:solidFill>
              </a:rPr>
              <a:t> de Dados</a:t>
            </a:r>
            <a:endParaRPr lang="en-GB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</a:rPr>
              <a:t>Aprendizagem Automática 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E143EE-409F-3B4E-AEB7-69BBDA44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6" y="3412413"/>
            <a:ext cx="1679824" cy="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Conteúdo</a:t>
            </a:r>
            <a:endParaRPr dirty="0"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2000"/>
              <a:buFont typeface="Muli"/>
              <a:buAutoNum type="arabicPeriod"/>
            </a:pPr>
            <a:r>
              <a:rPr lang="en-GB" sz="2000" dirty="0" err="1"/>
              <a:t>Análise</a:t>
            </a:r>
            <a:r>
              <a:rPr lang="en-GB" sz="2000" dirty="0"/>
              <a:t> </a:t>
            </a:r>
            <a:r>
              <a:rPr lang="en-GB" sz="2000" dirty="0" err="1"/>
              <a:t>exploratória</a:t>
            </a:r>
            <a:r>
              <a:rPr lang="en-GB" sz="2000" dirty="0"/>
              <a:t> dos dados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PT" sz="2000" dirty="0"/>
              <a:t>Tratar problemas do </a:t>
            </a:r>
            <a:r>
              <a:rPr lang="pt-PT" sz="2000" i="1" dirty="0" err="1"/>
              <a:t>dataset</a:t>
            </a:r>
            <a:endParaRPr sz="20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PT" sz="2000" dirty="0"/>
              <a:t>Construção do modelo</a:t>
            </a:r>
            <a:endParaRPr sz="20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dirty="0" err="1"/>
              <a:t>Discussão</a:t>
            </a:r>
            <a:r>
              <a:rPr lang="en-GB" sz="2000" dirty="0"/>
              <a:t> dos </a:t>
            </a:r>
            <a:r>
              <a:rPr lang="en-GB" sz="2000" dirty="0" err="1"/>
              <a:t>resultados</a:t>
            </a:r>
            <a:endParaRPr lang="en-GB" sz="20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PT" sz="2000" dirty="0"/>
              <a:t>Trabalho futuro</a:t>
            </a:r>
            <a:endParaRPr sz="2000" dirty="0"/>
          </a:p>
          <a:p>
            <a:pPr marL="10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81312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exploratória</a:t>
            </a:r>
            <a:r>
              <a:rPr lang="en-GB" dirty="0"/>
              <a:t> dos dados</a:t>
            </a:r>
            <a:endParaRPr dirty="0"/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1"/>
          </p:nvPr>
        </p:nvSpPr>
        <p:spPr>
          <a:xfrm>
            <a:off x="2651544" y="4036306"/>
            <a:ext cx="564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b="1" dirty="0" err="1"/>
              <a:t>Bank</a:t>
            </a:r>
            <a:r>
              <a:rPr lang="pt-PT" b="1" dirty="0"/>
              <a:t> Marketing Dataset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sz="3200" dirty="0"/>
              <a:t>Apresentação do </a:t>
            </a:r>
            <a:r>
              <a:rPr lang="en-GB" sz="3200" i="1" dirty="0"/>
              <a:t>dataset</a:t>
            </a:r>
            <a:endParaRPr i="1" dirty="0"/>
          </a:p>
        </p:txBody>
      </p:sp>
      <p:sp>
        <p:nvSpPr>
          <p:cNvPr id="253" name="Google Shape;253;p12"/>
          <p:cNvSpPr txBox="1">
            <a:spLocks noGrp="1"/>
          </p:cNvSpPr>
          <p:nvPr>
            <p:ph type="body" idx="1"/>
          </p:nvPr>
        </p:nvSpPr>
        <p:spPr>
          <a:xfrm>
            <a:off x="311700" y="1000074"/>
            <a:ext cx="8520600" cy="3199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i="1" dirty="0"/>
              <a:t>Dataset</a:t>
            </a:r>
            <a:r>
              <a:rPr lang="pt-PT" sz="1800" dirty="0"/>
              <a:t> de uma instituição bancária portuguesa.</a:t>
            </a:r>
            <a:endParaRPr lang="en-GB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en-GB" sz="1800" i="1" dirty="0"/>
              <a:t>Dataset</a:t>
            </a:r>
            <a:r>
              <a:rPr lang="en-GB" sz="1800" dirty="0"/>
              <a:t> com 41188 entradas e 21 </a:t>
            </a:r>
            <a:r>
              <a:rPr lang="en-GB" sz="1800" dirty="0" err="1"/>
              <a:t>variáveis</a:t>
            </a:r>
            <a:r>
              <a:rPr lang="en-GB" sz="1800" dirty="0"/>
              <a:t> (10 numéricas e 11 </a:t>
            </a:r>
            <a:r>
              <a:rPr lang="en-GB" sz="1800" dirty="0" err="1"/>
              <a:t>categóricas</a:t>
            </a:r>
            <a:r>
              <a:rPr lang="en-GB" sz="1800" dirty="0"/>
              <a:t>).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Objetivo: prever se o cliente vai subscrever depósito a prazo.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Problema de classificação binária.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sz="1800" dirty="0"/>
          </a:p>
          <a:p>
            <a:pPr lvl="1" indent="-342900">
              <a:lnSpc>
                <a:spcPct val="150000"/>
              </a:lnSpc>
              <a:buSzPts val="1800"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sz="3200" dirty="0"/>
              <a:t>Questões Pertinentes</a:t>
            </a:r>
            <a:endParaRPr dirty="0"/>
          </a:p>
        </p:txBody>
      </p:sp>
      <p:sp>
        <p:nvSpPr>
          <p:cNvPr id="253" name="Google Shape;253;p12"/>
          <p:cNvSpPr txBox="1">
            <a:spLocks noGrp="1"/>
          </p:cNvSpPr>
          <p:nvPr>
            <p:ph type="body" idx="1"/>
          </p:nvPr>
        </p:nvSpPr>
        <p:spPr>
          <a:xfrm>
            <a:off x="311700" y="1000074"/>
            <a:ext cx="8520600" cy="3199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Quais as variáveis que mais influenciam a decisão final do cliente?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Que fator possui maior relação com a decisão final?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sz="1800" dirty="0"/>
          </a:p>
          <a:p>
            <a:pPr lvl="1" indent="-342900">
              <a:lnSpc>
                <a:spcPct val="150000"/>
              </a:lnSpc>
              <a:buSzPts val="1800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389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79779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Tratar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do </a:t>
            </a:r>
            <a:r>
              <a:rPr lang="en-GB" i="1" dirty="0"/>
              <a:t>dataset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Tratar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do </a:t>
            </a:r>
            <a:r>
              <a:rPr lang="en-GB" i="1" dirty="0"/>
              <a:t>dataset</a:t>
            </a:r>
            <a:endParaRPr i="1"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54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r>
              <a:rPr lang="en-US" sz="1800" dirty="0"/>
              <a:t>Presença de dados ‘unknown’ para variáveis categóricas tratadas como </a:t>
            </a:r>
            <a:r>
              <a:rPr lang="en-US" sz="1800" i="1" dirty="0"/>
              <a:t>missing values</a:t>
            </a:r>
            <a:r>
              <a:rPr lang="en-US" sz="1800" dirty="0"/>
              <a:t>.</a:t>
            </a:r>
          </a:p>
          <a:p>
            <a:pPr indent="-342900">
              <a:lnSpc>
                <a:spcPct val="150000"/>
              </a:lnSpc>
              <a:buSzPts val="1800"/>
            </a:pPr>
            <a:r>
              <a:rPr lang="en-US" sz="1800" dirty="0"/>
              <a:t>Váriavel de interesse: </a:t>
            </a:r>
            <a:r>
              <a:rPr lang="en-US" sz="1800" i="1" dirty="0"/>
              <a:t>imbalanced</a:t>
            </a:r>
            <a:r>
              <a:rPr lang="en-US" sz="1800" dirty="0"/>
              <a:t> </a:t>
            </a:r>
            <a:r>
              <a:rPr lang="en-US" sz="1800" i="1" dirty="0" err="1"/>
              <a:t>aprox</a:t>
            </a:r>
            <a:r>
              <a:rPr lang="en-US" sz="1800" dirty="0"/>
              <a:t>. 88% 'no’ e 12% 'yes'.</a:t>
            </a:r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00911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2CFE8D-2739-46B3-8AD0-CB19E2D9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57" y="1000075"/>
            <a:ext cx="2696024" cy="20889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CC1FC8-459C-4E23-8A37-1AC23A2A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715" y="801743"/>
            <a:ext cx="2214428" cy="21993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dirty="0" err="1"/>
              <a:t>Tratar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do </a:t>
            </a:r>
            <a:r>
              <a:rPr lang="en-GB" i="1" dirty="0"/>
              <a:t>dataset</a:t>
            </a:r>
            <a:endParaRPr u="sng"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00911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26591B-CEB8-4A77-9707-C5944D06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21" y="1055927"/>
            <a:ext cx="2554773" cy="2743199"/>
          </a:xfrm>
          <a:prstGeom prst="rect">
            <a:avLst/>
          </a:prstGeom>
        </p:spPr>
      </p:pic>
      <p:sp>
        <p:nvSpPr>
          <p:cNvPr id="10" name="Google Shape;253;p12">
            <a:extLst>
              <a:ext uri="{FF2B5EF4-FFF2-40B4-BE49-F238E27FC236}">
                <a16:creationId xmlns:a16="http://schemas.microsoft.com/office/drawing/2014/main" id="{103C70FB-F9BC-4998-A703-37AD54E1CA6F}"/>
              </a:ext>
            </a:extLst>
          </p:cNvPr>
          <p:cNvSpPr txBox="1">
            <a:spLocks/>
          </p:cNvSpPr>
          <p:nvPr/>
        </p:nvSpPr>
        <p:spPr>
          <a:xfrm>
            <a:off x="0" y="1400226"/>
            <a:ext cx="355554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  <a:buFont typeface="Muli" pitchFamily="2" charset="77"/>
              <a:buChar char="◉"/>
            </a:pPr>
            <a:r>
              <a:rPr lang="pt-PT" sz="1800" dirty="0"/>
              <a:t>Variável preditora com distribuição Gaussiana assimétrica.</a:t>
            </a:r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None/>
            </a:pPr>
            <a:endParaRPr lang="pt-PT" sz="1800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Font typeface="Muli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buSzPts val="1800"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ADBC0-2AB1-4E79-A96D-9A51A66E1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624" y="1082943"/>
            <a:ext cx="2666763" cy="27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dirty="0" err="1"/>
              <a:t>Tratar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do </a:t>
            </a:r>
            <a:r>
              <a:rPr lang="en-GB" i="1" dirty="0"/>
              <a:t>dataset</a:t>
            </a:r>
            <a:endParaRPr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00911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A0208-FCC1-420F-BD4E-05547984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02" y="1108672"/>
            <a:ext cx="2565185" cy="2666891"/>
          </a:xfrm>
          <a:prstGeom prst="rect">
            <a:avLst/>
          </a:prstGeom>
        </p:spPr>
      </p:pic>
      <p:sp>
        <p:nvSpPr>
          <p:cNvPr id="10" name="Google Shape;253;p12">
            <a:extLst>
              <a:ext uri="{FF2B5EF4-FFF2-40B4-BE49-F238E27FC236}">
                <a16:creationId xmlns:a16="http://schemas.microsoft.com/office/drawing/2014/main" id="{97885706-617D-4D3A-A1BC-FB3B888D9422}"/>
              </a:ext>
            </a:extLst>
          </p:cNvPr>
          <p:cNvSpPr txBox="1">
            <a:spLocks/>
          </p:cNvSpPr>
          <p:nvPr/>
        </p:nvSpPr>
        <p:spPr>
          <a:xfrm>
            <a:off x="0" y="1400226"/>
            <a:ext cx="353000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Variável preditora depois de aplicada função estatística logarítmica (variação relativa).</a:t>
            </a:r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Font typeface="Muli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buSzPts val="1800"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6334F0-C85F-4AB0-ABA1-2E81C3B2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91" y="1108672"/>
            <a:ext cx="2646535" cy="26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300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442</Words>
  <Application>Microsoft Macintosh PowerPoint</Application>
  <PresentationFormat>On-screen Show (16:9)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Muli</vt:lpstr>
      <vt:lpstr>Source Sans Pro</vt:lpstr>
      <vt:lpstr>Oswald</vt:lpstr>
      <vt:lpstr>Arial</vt:lpstr>
      <vt:lpstr>Permanent Marker</vt:lpstr>
      <vt:lpstr>Quince template</vt:lpstr>
      <vt:lpstr>Bank Marketing</vt:lpstr>
      <vt:lpstr>Conteúdo</vt:lpstr>
      <vt:lpstr>Análise exploratória dos dados</vt:lpstr>
      <vt:lpstr>Apresentação do dataset</vt:lpstr>
      <vt:lpstr>Questões Pertinentes</vt:lpstr>
      <vt:lpstr>Tratar problemas do dataset</vt:lpstr>
      <vt:lpstr>Tratar problemas do dataset</vt:lpstr>
      <vt:lpstr>Tratar problemas do dataset</vt:lpstr>
      <vt:lpstr>Tratar problemas do dataset</vt:lpstr>
      <vt:lpstr>Tratar missing values</vt:lpstr>
      <vt:lpstr>Construção do modelo</vt:lpstr>
      <vt:lpstr>Construção do modelo</vt:lpstr>
      <vt:lpstr> Exemplo – Correlação entre Duration e Y</vt:lpstr>
      <vt:lpstr>Discussão dos resultados</vt:lpstr>
      <vt:lpstr>Discussão dos resultados</vt:lpstr>
      <vt:lpstr>Discussão dos resultados</vt:lpstr>
      <vt:lpstr>Discussão dos resultados</vt:lpstr>
      <vt:lpstr>Trabalho futuro</vt:lpstr>
      <vt:lpstr>Bank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aqui o seu $</dc:title>
  <cp:lastModifiedBy>Vitor Emanuel Carvalho Peixoto</cp:lastModifiedBy>
  <cp:revision>69</cp:revision>
  <dcterms:modified xsi:type="dcterms:W3CDTF">2018-12-14T02:02:40Z</dcterms:modified>
</cp:coreProperties>
</file>