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elo\Dropbox\uptake\Final_resources\R_scripts\Commons\uptake.pssm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elo\Dropbox\uptake\Final_resources\R_scripts\Commons\uptake.pssm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elo\Dropbox\uptake\Final_resources\R_scripts\Commons\uptake.pssm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[uptake.pssm_fig.csv]uptake.pssm_fig!$B$6:$AE$6</c:f>
              <c:numCache>
                <c:formatCode>0,000</c:formatCode>
                <c:ptCount val="30"/>
                <c:pt idx="0">
                  <c:v>7.0961601999999999E-2</c:v>
                </c:pt>
                <c:pt idx="1">
                  <c:v>9.3968516000000002E-2</c:v>
                </c:pt>
                <c:pt idx="2">
                  <c:v>0.42343931600000001</c:v>
                </c:pt>
                <c:pt idx="3">
                  <c:v>0.631617286</c:v>
                </c:pt>
                <c:pt idx="4">
                  <c:v>1.0097235360000001</c:v>
                </c:pt>
                <c:pt idx="5">
                  <c:v>0.83065973699999995</c:v>
                </c:pt>
                <c:pt idx="6">
                  <c:v>1.6073440000000001</c:v>
                </c:pt>
                <c:pt idx="7">
                  <c:v>1.8574658509999999</c:v>
                </c:pt>
                <c:pt idx="8">
                  <c:v>1.764836345</c:v>
                </c:pt>
                <c:pt idx="9">
                  <c:v>1.572537211</c:v>
                </c:pt>
                <c:pt idx="10">
                  <c:v>0.39848365699999999</c:v>
                </c:pt>
                <c:pt idx="11">
                  <c:v>5.2400268E-2</c:v>
                </c:pt>
                <c:pt idx="12">
                  <c:v>0.14714861600000001</c:v>
                </c:pt>
                <c:pt idx="13">
                  <c:v>7.0115387000000001E-2</c:v>
                </c:pt>
                <c:pt idx="14">
                  <c:v>0.12914251500000001</c:v>
                </c:pt>
                <c:pt idx="15">
                  <c:v>0.26766969000000002</c:v>
                </c:pt>
                <c:pt idx="16">
                  <c:v>0.26230386900000002</c:v>
                </c:pt>
                <c:pt idx="17">
                  <c:v>0.16480388400000001</c:v>
                </c:pt>
                <c:pt idx="18">
                  <c:v>7.0925057999999999E-2</c:v>
                </c:pt>
                <c:pt idx="19">
                  <c:v>3.5275189999999998E-3</c:v>
                </c:pt>
                <c:pt idx="20">
                  <c:v>1.1406726000000001E-2</c:v>
                </c:pt>
                <c:pt idx="21">
                  <c:v>5.5017130000000001E-3</c:v>
                </c:pt>
                <c:pt idx="22">
                  <c:v>9.8919569999999998E-3</c:v>
                </c:pt>
                <c:pt idx="23">
                  <c:v>1.2631806000000001E-2</c:v>
                </c:pt>
                <c:pt idx="24">
                  <c:v>6.3263546000000004E-2</c:v>
                </c:pt>
                <c:pt idx="25">
                  <c:v>0.128421325</c:v>
                </c:pt>
                <c:pt idx="26">
                  <c:v>0.34751135399999999</c:v>
                </c:pt>
                <c:pt idx="27">
                  <c:v>0.31633340500000001</c:v>
                </c:pt>
                <c:pt idx="28">
                  <c:v>0.22808205200000001</c:v>
                </c:pt>
                <c:pt idx="29">
                  <c:v>8.4035391000000001E-2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0161528"/>
        <c:axId val="440162312"/>
      </c:barChart>
      <c:catAx>
        <c:axId val="440161528"/>
        <c:scaling>
          <c:orientation val="minMax"/>
        </c:scaling>
        <c:delete val="0"/>
        <c:axPos val="b"/>
        <c:majorTickMark val="out"/>
        <c:minorTickMark val="none"/>
        <c:tickLblPos val="nextTo"/>
        <c:crossAx val="440162312"/>
        <c:crosses val="autoZero"/>
        <c:auto val="1"/>
        <c:lblAlgn val="ctr"/>
        <c:lblOffset val="100"/>
        <c:noMultiLvlLbl val="0"/>
      </c:catAx>
      <c:valAx>
        <c:axId val="440162312"/>
        <c:scaling>
          <c:orientation val="minMax"/>
        </c:scaling>
        <c:delete val="0"/>
        <c:axPos val="l"/>
        <c:majorGridlines/>
        <c:numFmt formatCode="0,000" sourceLinked="1"/>
        <c:majorTickMark val="out"/>
        <c:minorTickMark val="none"/>
        <c:tickLblPos val="nextTo"/>
        <c:crossAx val="4401615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[uptake.pssm_fig.csv]uptake.pssm_fig!$B$6:$AE$6</c:f>
              <c:numCache>
                <c:formatCode>0,000</c:formatCode>
                <c:ptCount val="30"/>
                <c:pt idx="0">
                  <c:v>7.0961601999999999E-2</c:v>
                </c:pt>
                <c:pt idx="1">
                  <c:v>9.3968516000000002E-2</c:v>
                </c:pt>
                <c:pt idx="2">
                  <c:v>0.42343931600000001</c:v>
                </c:pt>
                <c:pt idx="3">
                  <c:v>0.631617286</c:v>
                </c:pt>
                <c:pt idx="4">
                  <c:v>1.0097235360000001</c:v>
                </c:pt>
                <c:pt idx="5">
                  <c:v>0.83065973699999995</c:v>
                </c:pt>
                <c:pt idx="6">
                  <c:v>1.6073440000000001</c:v>
                </c:pt>
                <c:pt idx="7">
                  <c:v>1.8574658509999999</c:v>
                </c:pt>
                <c:pt idx="8">
                  <c:v>1.764836345</c:v>
                </c:pt>
                <c:pt idx="9">
                  <c:v>1.572537211</c:v>
                </c:pt>
                <c:pt idx="10">
                  <c:v>0.39848365699999999</c:v>
                </c:pt>
                <c:pt idx="11">
                  <c:v>5.2400268E-2</c:v>
                </c:pt>
                <c:pt idx="12">
                  <c:v>0.14714861600000001</c:v>
                </c:pt>
                <c:pt idx="13">
                  <c:v>7.0115387000000001E-2</c:v>
                </c:pt>
                <c:pt idx="14">
                  <c:v>0.12914251500000001</c:v>
                </c:pt>
                <c:pt idx="15">
                  <c:v>0.26766969000000002</c:v>
                </c:pt>
                <c:pt idx="16">
                  <c:v>0.26230386900000002</c:v>
                </c:pt>
                <c:pt idx="17">
                  <c:v>0.16480388400000001</c:v>
                </c:pt>
                <c:pt idx="18">
                  <c:v>7.0925057999999999E-2</c:v>
                </c:pt>
                <c:pt idx="19">
                  <c:v>3.5275189999999998E-3</c:v>
                </c:pt>
                <c:pt idx="20">
                  <c:v>1.1406726000000001E-2</c:v>
                </c:pt>
                <c:pt idx="21">
                  <c:v>5.5017130000000001E-3</c:v>
                </c:pt>
                <c:pt idx="22">
                  <c:v>9.8919569999999998E-3</c:v>
                </c:pt>
                <c:pt idx="23">
                  <c:v>1.2631806000000001E-2</c:v>
                </c:pt>
                <c:pt idx="24">
                  <c:v>6.3263546000000004E-2</c:v>
                </c:pt>
                <c:pt idx="25">
                  <c:v>0.128421325</c:v>
                </c:pt>
                <c:pt idx="26">
                  <c:v>0.34751135399999999</c:v>
                </c:pt>
                <c:pt idx="27">
                  <c:v>0.31633340500000001</c:v>
                </c:pt>
                <c:pt idx="28">
                  <c:v>0.22808205200000001</c:v>
                </c:pt>
                <c:pt idx="29">
                  <c:v>8.4035391000000001E-2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9714472"/>
        <c:axId val="159716040"/>
      </c:barChart>
      <c:catAx>
        <c:axId val="159714472"/>
        <c:scaling>
          <c:orientation val="minMax"/>
        </c:scaling>
        <c:delete val="0"/>
        <c:axPos val="b"/>
        <c:majorTickMark val="out"/>
        <c:minorTickMark val="none"/>
        <c:tickLblPos val="nextTo"/>
        <c:crossAx val="159716040"/>
        <c:crosses val="autoZero"/>
        <c:auto val="1"/>
        <c:lblAlgn val="ctr"/>
        <c:lblOffset val="100"/>
        <c:noMultiLvlLbl val="0"/>
      </c:catAx>
      <c:valAx>
        <c:axId val="159716040"/>
        <c:scaling>
          <c:orientation val="minMax"/>
        </c:scaling>
        <c:delete val="0"/>
        <c:axPos val="l"/>
        <c:numFmt formatCode="0,000" sourceLinked="1"/>
        <c:majorTickMark val="out"/>
        <c:minorTickMark val="none"/>
        <c:tickLblPos val="nextTo"/>
        <c:crossAx val="1597144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[uptake.pssm_fig.csv]uptake.pssm_fig!$B$6:$AE$6</c:f>
              <c:numCache>
                <c:formatCode>0,000</c:formatCode>
                <c:ptCount val="30"/>
                <c:pt idx="0">
                  <c:v>7.0961601999999999E-2</c:v>
                </c:pt>
                <c:pt idx="1">
                  <c:v>9.3968516000000002E-2</c:v>
                </c:pt>
                <c:pt idx="2">
                  <c:v>0.42343931600000001</c:v>
                </c:pt>
                <c:pt idx="3">
                  <c:v>0.631617286</c:v>
                </c:pt>
                <c:pt idx="4">
                  <c:v>1.0097235360000001</c:v>
                </c:pt>
                <c:pt idx="5">
                  <c:v>0.83065973699999995</c:v>
                </c:pt>
                <c:pt idx="6">
                  <c:v>1.6073440000000001</c:v>
                </c:pt>
                <c:pt idx="7">
                  <c:v>1.8574658509999999</c:v>
                </c:pt>
                <c:pt idx="8">
                  <c:v>1.764836345</c:v>
                </c:pt>
                <c:pt idx="9">
                  <c:v>1.572537211</c:v>
                </c:pt>
                <c:pt idx="10">
                  <c:v>0.39848365699999999</c:v>
                </c:pt>
                <c:pt idx="11">
                  <c:v>5.2400268E-2</c:v>
                </c:pt>
                <c:pt idx="12">
                  <c:v>0.14714861600000001</c:v>
                </c:pt>
                <c:pt idx="13">
                  <c:v>7.0115387000000001E-2</c:v>
                </c:pt>
                <c:pt idx="14">
                  <c:v>0.12914251500000001</c:v>
                </c:pt>
                <c:pt idx="15">
                  <c:v>0.26766969000000002</c:v>
                </c:pt>
                <c:pt idx="16">
                  <c:v>0.26230386900000002</c:v>
                </c:pt>
                <c:pt idx="17">
                  <c:v>0.16480388400000001</c:v>
                </c:pt>
                <c:pt idx="18">
                  <c:v>7.0925057999999999E-2</c:v>
                </c:pt>
                <c:pt idx="19">
                  <c:v>3.5275189999999998E-3</c:v>
                </c:pt>
                <c:pt idx="20">
                  <c:v>1.1406726000000001E-2</c:v>
                </c:pt>
                <c:pt idx="21">
                  <c:v>5.5017130000000001E-3</c:v>
                </c:pt>
                <c:pt idx="22">
                  <c:v>9.8919569999999998E-3</c:v>
                </c:pt>
                <c:pt idx="23">
                  <c:v>1.2631806000000001E-2</c:v>
                </c:pt>
                <c:pt idx="24">
                  <c:v>6.3263546000000004E-2</c:v>
                </c:pt>
                <c:pt idx="25">
                  <c:v>0.128421325</c:v>
                </c:pt>
                <c:pt idx="26">
                  <c:v>0.34751135399999999</c:v>
                </c:pt>
                <c:pt idx="27">
                  <c:v>0.31633340500000001</c:v>
                </c:pt>
                <c:pt idx="28">
                  <c:v>0.22808205200000001</c:v>
                </c:pt>
                <c:pt idx="29">
                  <c:v>8.4035391000000001E-2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5404744"/>
        <c:axId val="245398080"/>
      </c:barChart>
      <c:catAx>
        <c:axId val="245404744"/>
        <c:scaling>
          <c:orientation val="minMax"/>
        </c:scaling>
        <c:delete val="0"/>
        <c:axPos val="b"/>
        <c:majorTickMark val="out"/>
        <c:minorTickMark val="none"/>
        <c:tickLblPos val="nextTo"/>
        <c:crossAx val="245398080"/>
        <c:crosses val="autoZero"/>
        <c:auto val="1"/>
        <c:lblAlgn val="ctr"/>
        <c:lblOffset val="100"/>
        <c:noMultiLvlLbl val="0"/>
      </c:catAx>
      <c:valAx>
        <c:axId val="245398080"/>
        <c:scaling>
          <c:orientation val="minMax"/>
        </c:scaling>
        <c:delete val="0"/>
        <c:axPos val="l"/>
        <c:numFmt formatCode="0,000" sourceLinked="1"/>
        <c:majorTickMark val="out"/>
        <c:minorTickMark val="none"/>
        <c:tickLblPos val="nextTo"/>
        <c:crossAx val="2454047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263B-9ED2-4166-923B-DE5EA70D247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999-86DB-426B-ADD7-144B1547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263B-9ED2-4166-923B-DE5EA70D247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999-86DB-426B-ADD7-144B1547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263B-9ED2-4166-923B-DE5EA70D247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999-86DB-426B-ADD7-144B1547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2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263B-9ED2-4166-923B-DE5EA70D247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999-86DB-426B-ADD7-144B1547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4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263B-9ED2-4166-923B-DE5EA70D247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999-86DB-426B-ADD7-144B1547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263B-9ED2-4166-923B-DE5EA70D247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999-86DB-426B-ADD7-144B1547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263B-9ED2-4166-923B-DE5EA70D247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999-86DB-426B-ADD7-144B1547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263B-9ED2-4166-923B-DE5EA70D247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999-86DB-426B-ADD7-144B1547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263B-9ED2-4166-923B-DE5EA70D247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999-86DB-426B-ADD7-144B1547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7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263B-9ED2-4166-923B-DE5EA70D247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999-86DB-426B-ADD7-144B1547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2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263B-9ED2-4166-923B-DE5EA70D247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7999-86DB-426B-ADD7-144B1547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1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263B-9ED2-4166-923B-DE5EA70D247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E7999-86DB-426B-ADD7-144B1547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8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Evaluate the skew of the curve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16-08-2016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Scoring the genome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91331" y="1690688"/>
            <a:ext cx="260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err="1" smtClean="0"/>
              <a:t>Uptake</a:t>
            </a:r>
            <a:r>
              <a:rPr lang="es-EC" dirty="0" smtClean="0"/>
              <a:t> </a:t>
            </a:r>
            <a:r>
              <a:rPr lang="es-EC" dirty="0" err="1" smtClean="0"/>
              <a:t>bias</a:t>
            </a:r>
            <a:r>
              <a:rPr lang="es-EC" dirty="0" smtClean="0"/>
              <a:t> PSSM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87876" y="2911563"/>
          <a:ext cx="12191990" cy="1483944"/>
        </p:xfrm>
        <a:graphic>
          <a:graphicData uri="http://schemas.openxmlformats.org/drawingml/2006/table">
            <a:tbl>
              <a:tblPr/>
              <a:tblGrid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  <a:gridCol w="393290"/>
              </a:tblGrid>
              <a:tr h="247324">
                <a:tc>
                  <a:txBody>
                    <a:bodyPr/>
                    <a:lstStyle/>
                    <a:p>
                      <a:pPr algn="l" fontAlgn="b"/>
                      <a:endParaRPr lang="es-EC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V4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V5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V6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V7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V9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V10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V13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V14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V15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V16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V17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V19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V20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V23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V24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V25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V26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V27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V29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V30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324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0.423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-0.130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-0.127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-0.073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-0.064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-0.066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-0.097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-0.106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-0.013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-0.055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-0.013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-0.059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-0.035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324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-0.035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-0.119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-0.100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1.857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-0.116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-0.030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-0.066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-0.047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-0.076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-0.036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-0.060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-0.097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324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-0.019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1.010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-0.127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1.607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-0.055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1.765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1.573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-0.104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-0.114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-0.113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-0.080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-0.025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-0.056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-0.126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-0.076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-0.030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324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-0.009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-0.027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-0.085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-0.065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-0.119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-0.054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-0.070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-0.016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-0.020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0.316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47324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0.423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1.010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1.607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1.857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1.765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1.573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0.316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</a:t>
                      </a:r>
                    </a:p>
                  </a:txBody>
                  <a:tcPr marL="5300" marR="5300" marT="5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287866" y="4445145"/>
          <a:ext cx="12192000" cy="2197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928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430" y="3787209"/>
            <a:ext cx="12199153" cy="2369668"/>
            <a:chOff x="45430" y="3787209"/>
            <a:chExt cx="12199153" cy="236966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5430" y="3821907"/>
              <a:ext cx="12199153" cy="233497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8942" y="3787209"/>
              <a:ext cx="1195307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C" sz="1500" dirty="0" smtClean="0"/>
                <a:t>30   </a:t>
              </a:r>
              <a:r>
                <a:rPr lang="es-EC" sz="1500" dirty="0" smtClean="0"/>
                <a:t> 29    28      </a:t>
              </a:r>
              <a:r>
                <a:rPr lang="es-EC" sz="1500" dirty="0" smtClean="0"/>
                <a:t>27   </a:t>
              </a:r>
              <a:r>
                <a:rPr lang="es-EC" sz="1500" dirty="0" smtClean="0"/>
                <a:t>26    25     24     23     22    </a:t>
              </a:r>
              <a:r>
                <a:rPr lang="es-EC" sz="1500" dirty="0" smtClean="0"/>
                <a:t>21 </a:t>
              </a:r>
              <a:r>
                <a:rPr lang="es-EC" sz="1500" dirty="0" smtClean="0"/>
                <a:t>  </a:t>
              </a:r>
              <a:r>
                <a:rPr lang="es-EC" sz="1500" dirty="0" smtClean="0"/>
                <a:t>20 </a:t>
              </a:r>
              <a:r>
                <a:rPr lang="es-EC" sz="1500" dirty="0" smtClean="0"/>
                <a:t>    </a:t>
              </a:r>
              <a:r>
                <a:rPr lang="es-EC" sz="1500" dirty="0" smtClean="0"/>
                <a:t>19 </a:t>
              </a:r>
              <a:r>
                <a:rPr lang="es-EC" sz="1500" dirty="0" smtClean="0"/>
                <a:t>    </a:t>
              </a:r>
              <a:r>
                <a:rPr lang="es-EC" sz="1500" dirty="0" smtClean="0"/>
                <a:t>1</a:t>
              </a:r>
              <a:r>
                <a:rPr lang="es-EC" sz="1500" dirty="0" smtClean="0"/>
                <a:t>8     </a:t>
              </a:r>
              <a:r>
                <a:rPr lang="es-EC" sz="1500" dirty="0" smtClean="0"/>
                <a:t>17 </a:t>
              </a:r>
              <a:r>
                <a:rPr lang="es-EC" sz="1500" dirty="0" smtClean="0"/>
                <a:t>   16     </a:t>
              </a:r>
              <a:r>
                <a:rPr lang="es-EC" sz="1500" dirty="0" smtClean="0"/>
                <a:t>15 </a:t>
              </a:r>
              <a:r>
                <a:rPr lang="es-EC" sz="1500" dirty="0" smtClean="0"/>
                <a:t>   14    13     </a:t>
              </a:r>
              <a:r>
                <a:rPr lang="es-EC" sz="1500" dirty="0" smtClean="0"/>
                <a:t>12  </a:t>
              </a:r>
              <a:r>
                <a:rPr lang="es-EC" sz="1500" dirty="0" smtClean="0"/>
                <a:t>   11     </a:t>
              </a:r>
              <a:r>
                <a:rPr lang="es-EC" sz="1500" dirty="0" smtClean="0"/>
                <a:t>10  </a:t>
              </a:r>
              <a:r>
                <a:rPr lang="es-EC" sz="1500" dirty="0" smtClean="0"/>
                <a:t>    </a:t>
              </a:r>
              <a:r>
                <a:rPr lang="es-EC" sz="1500" dirty="0" smtClean="0"/>
                <a:t>9     </a:t>
              </a:r>
              <a:r>
                <a:rPr lang="es-EC" sz="1500" dirty="0" smtClean="0"/>
                <a:t> </a:t>
              </a:r>
              <a:r>
                <a:rPr lang="es-EC" sz="1500" dirty="0" smtClean="0"/>
                <a:t>8     </a:t>
              </a:r>
              <a:r>
                <a:rPr lang="es-EC" sz="1500" dirty="0" smtClean="0"/>
                <a:t>  </a:t>
              </a:r>
              <a:r>
                <a:rPr lang="es-EC" sz="1500" dirty="0" smtClean="0"/>
                <a:t>7       6       5      4     </a:t>
              </a:r>
              <a:r>
                <a:rPr lang="es-EC" sz="1500" dirty="0" smtClean="0"/>
                <a:t> 3       </a:t>
              </a:r>
              <a:r>
                <a:rPr lang="es-EC" sz="1500" dirty="0" smtClean="0"/>
                <a:t>2       1</a:t>
              </a:r>
              <a:endParaRPr lang="en-US" sz="15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345" y="798490"/>
            <a:ext cx="12787528" cy="2375660"/>
            <a:chOff x="91345" y="798490"/>
            <a:chExt cx="12787528" cy="2375660"/>
          </a:xfrm>
        </p:grpSpPr>
        <p:graphicFrame>
          <p:nvGraphicFramePr>
            <p:cNvPr id="11" name="Chart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92059599"/>
                </p:ext>
              </p:extLst>
            </p:nvPr>
          </p:nvGraphicFramePr>
          <p:xfrm>
            <a:off x="91345" y="798490"/>
            <a:ext cx="12192000" cy="23279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3154" y="2850985"/>
              <a:ext cx="12245719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1       2      3       4       5      6       7       8      9      10    </a:t>
              </a:r>
              <a:r>
                <a:rPr lang="en-US" sz="1500" dirty="0" smtClean="0"/>
                <a:t> 11    </a:t>
              </a:r>
              <a:r>
                <a:rPr lang="en-US" sz="1500" dirty="0" smtClean="0"/>
                <a:t>12     13    14     15    16    17    18     19   </a:t>
              </a:r>
              <a:r>
                <a:rPr lang="en-US" sz="1500" dirty="0" smtClean="0"/>
                <a:t>   </a:t>
              </a:r>
              <a:r>
                <a:rPr lang="en-US" sz="1500" dirty="0" smtClean="0"/>
                <a:t>20     21    22    23     24    25     26    27    28     29    30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434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" y="-443718"/>
            <a:ext cx="7057143" cy="37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7" y="3143714"/>
            <a:ext cx="6992749" cy="371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176" y="-443718"/>
            <a:ext cx="7057143" cy="37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416" y="3143714"/>
            <a:ext cx="7057143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0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32" y="-566676"/>
            <a:ext cx="7142857" cy="38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32" y="3130900"/>
            <a:ext cx="7142857" cy="3727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087" y="-471438"/>
            <a:ext cx="7057143" cy="37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087" y="3130900"/>
            <a:ext cx="7057143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9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430" y="3787209"/>
            <a:ext cx="12199153" cy="2369668"/>
            <a:chOff x="45430" y="3787209"/>
            <a:chExt cx="12199153" cy="236966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5430" y="3821907"/>
              <a:ext cx="12199153" cy="233497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8942" y="3787209"/>
              <a:ext cx="1195307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C" sz="1500" dirty="0" smtClean="0"/>
                <a:t>30   </a:t>
              </a:r>
              <a:r>
                <a:rPr lang="es-EC" sz="1500" dirty="0" smtClean="0"/>
                <a:t> 29    28      </a:t>
              </a:r>
              <a:r>
                <a:rPr lang="es-EC" sz="1500" dirty="0" smtClean="0"/>
                <a:t>27   </a:t>
              </a:r>
              <a:r>
                <a:rPr lang="es-EC" sz="1500" dirty="0" smtClean="0"/>
                <a:t>26    25     24     23     22    </a:t>
              </a:r>
              <a:r>
                <a:rPr lang="es-EC" sz="1500" dirty="0" smtClean="0"/>
                <a:t>21 </a:t>
              </a:r>
              <a:r>
                <a:rPr lang="es-EC" sz="1500" dirty="0" smtClean="0"/>
                <a:t>  </a:t>
              </a:r>
              <a:r>
                <a:rPr lang="es-EC" sz="1500" dirty="0" smtClean="0"/>
                <a:t>20 </a:t>
              </a:r>
              <a:r>
                <a:rPr lang="es-EC" sz="1500" dirty="0" smtClean="0"/>
                <a:t>    </a:t>
              </a:r>
              <a:r>
                <a:rPr lang="es-EC" sz="1500" dirty="0" smtClean="0"/>
                <a:t>19 </a:t>
              </a:r>
              <a:r>
                <a:rPr lang="es-EC" sz="1500" dirty="0" smtClean="0"/>
                <a:t>    </a:t>
              </a:r>
              <a:r>
                <a:rPr lang="es-EC" sz="1500" dirty="0" smtClean="0"/>
                <a:t>1</a:t>
              </a:r>
              <a:r>
                <a:rPr lang="es-EC" sz="1500" dirty="0" smtClean="0"/>
                <a:t>8     </a:t>
              </a:r>
              <a:r>
                <a:rPr lang="es-EC" sz="1500" dirty="0" smtClean="0"/>
                <a:t>17 </a:t>
              </a:r>
              <a:r>
                <a:rPr lang="es-EC" sz="1500" dirty="0" smtClean="0"/>
                <a:t>   16     </a:t>
              </a:r>
              <a:r>
                <a:rPr lang="es-EC" sz="1500" dirty="0" smtClean="0"/>
                <a:t>15 </a:t>
              </a:r>
              <a:r>
                <a:rPr lang="es-EC" sz="1500" dirty="0" smtClean="0"/>
                <a:t>   14    13     </a:t>
              </a:r>
              <a:r>
                <a:rPr lang="es-EC" sz="1500" dirty="0" smtClean="0"/>
                <a:t>12  </a:t>
              </a:r>
              <a:r>
                <a:rPr lang="es-EC" sz="1500" dirty="0" smtClean="0"/>
                <a:t>   11     </a:t>
              </a:r>
              <a:r>
                <a:rPr lang="es-EC" sz="1500" dirty="0" smtClean="0"/>
                <a:t>10  </a:t>
              </a:r>
              <a:r>
                <a:rPr lang="es-EC" sz="1500" dirty="0" smtClean="0"/>
                <a:t>    </a:t>
              </a:r>
              <a:r>
                <a:rPr lang="es-EC" sz="1500" dirty="0" smtClean="0"/>
                <a:t>9     </a:t>
              </a:r>
              <a:r>
                <a:rPr lang="es-EC" sz="1500" dirty="0" smtClean="0"/>
                <a:t> </a:t>
              </a:r>
              <a:r>
                <a:rPr lang="es-EC" sz="1500" dirty="0" smtClean="0"/>
                <a:t>8     </a:t>
              </a:r>
              <a:r>
                <a:rPr lang="es-EC" sz="1500" dirty="0" smtClean="0"/>
                <a:t>  </a:t>
              </a:r>
              <a:r>
                <a:rPr lang="es-EC" sz="1500" dirty="0" smtClean="0"/>
                <a:t>7       6       5      4     </a:t>
              </a:r>
              <a:r>
                <a:rPr lang="es-EC" sz="1500" dirty="0" smtClean="0"/>
                <a:t> 3       </a:t>
              </a:r>
              <a:r>
                <a:rPr lang="es-EC" sz="1500" dirty="0" smtClean="0"/>
                <a:t>2       1</a:t>
              </a:r>
              <a:endParaRPr lang="en-US" sz="1500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04697" y="3787209"/>
            <a:ext cx="63645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-282144" y="798490"/>
            <a:ext cx="12787528" cy="2699538"/>
            <a:chOff x="91345" y="798490"/>
            <a:chExt cx="12787528" cy="2699538"/>
          </a:xfrm>
        </p:grpSpPr>
        <p:grpSp>
          <p:nvGrpSpPr>
            <p:cNvPr id="4" name="Group 3"/>
            <p:cNvGrpSpPr/>
            <p:nvPr/>
          </p:nvGrpSpPr>
          <p:grpSpPr>
            <a:xfrm>
              <a:off x="91345" y="798490"/>
              <a:ext cx="12787528" cy="2375660"/>
              <a:chOff x="91345" y="798490"/>
              <a:chExt cx="12787528" cy="2375660"/>
            </a:xfrm>
          </p:grpSpPr>
          <p:graphicFrame>
            <p:nvGraphicFramePr>
              <p:cNvPr id="11" name="Chart 10"/>
              <p:cNvGraphicFramePr>
                <a:graphicFrameLocks/>
              </p:cNvGraphicFramePr>
              <p:nvPr>
                <p:extLst/>
              </p:nvPr>
            </p:nvGraphicFramePr>
            <p:xfrm>
              <a:off x="91345" y="798490"/>
              <a:ext cx="12192000" cy="232794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33154" y="2850985"/>
                <a:ext cx="12245719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1       2      3       4       5      6       7       8      9      10    </a:t>
                </a:r>
                <a:r>
                  <a:rPr lang="en-US" sz="1500" dirty="0" smtClean="0"/>
                  <a:t> 11    </a:t>
                </a:r>
                <a:r>
                  <a:rPr lang="en-US" sz="1500" dirty="0" smtClean="0"/>
                  <a:t>12     13    14     15    16    17    18     19   </a:t>
                </a:r>
                <a:r>
                  <a:rPr lang="en-US" sz="1500" dirty="0" smtClean="0"/>
                  <a:t>   </a:t>
                </a:r>
                <a:r>
                  <a:rPr lang="en-US" sz="1500" dirty="0" smtClean="0"/>
                  <a:t>20     21    22    23     24    25     26    27    28     29    30</a:t>
                </a:r>
                <a:endParaRPr lang="en-US" sz="1500" dirty="0"/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6784150" y="3174150"/>
              <a:ext cx="63645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195481" y="3128696"/>
              <a:ext cx="3103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Centre of forward strand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389251" y="3406407"/>
            <a:ext cx="310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Centre of reverse strand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400</Words>
  <Application>Microsoft Office PowerPoint</Application>
  <PresentationFormat>Widescreen</PresentationFormat>
  <Paragraphs>195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Evaluate the skew of the curve</vt:lpstr>
      <vt:lpstr>Scoring the genome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2016-08-16T18:48:45Z</dcterms:created>
  <dcterms:modified xsi:type="dcterms:W3CDTF">2016-08-19T01:08:15Z</dcterms:modified>
</cp:coreProperties>
</file>