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3" r:id="rId9"/>
    <p:sldId id="264" r:id="rId10"/>
    <p:sldId id="265" r:id="rId11"/>
    <p:sldId id="266" r:id="rId12"/>
    <p:sldId id="267" r:id="rId13"/>
    <p:sldId id="269" r:id="rId14"/>
    <p:sldId id="270" r:id="rId15"/>
    <p:sldId id="268"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93" d="100"/>
          <a:sy n="93" d="100"/>
        </p:scale>
        <p:origin x="92"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92A04-E9B9-FE32-5457-3A9B691EA2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898A36-397E-20C7-1E02-F09E884E1D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0709B3-55A3-55C6-E0F3-747F68169E52}"/>
              </a:ext>
            </a:extLst>
          </p:cNvPr>
          <p:cNvSpPr>
            <a:spLocks noGrp="1"/>
          </p:cNvSpPr>
          <p:nvPr>
            <p:ph type="dt" sz="half" idx="10"/>
          </p:nvPr>
        </p:nvSpPr>
        <p:spPr/>
        <p:txBody>
          <a:bodyPr/>
          <a:lstStyle/>
          <a:p>
            <a:fld id="{AAA3F5E7-60C6-4F21-AEFB-D7CE619BF74D}" type="datetimeFigureOut">
              <a:rPr lang="en-US" smtClean="0"/>
              <a:t>12/5/2023</a:t>
            </a:fld>
            <a:endParaRPr lang="en-US"/>
          </a:p>
        </p:txBody>
      </p:sp>
      <p:sp>
        <p:nvSpPr>
          <p:cNvPr id="5" name="Footer Placeholder 4">
            <a:extLst>
              <a:ext uri="{FF2B5EF4-FFF2-40B4-BE49-F238E27FC236}">
                <a16:creationId xmlns:a16="http://schemas.microsoft.com/office/drawing/2014/main" id="{3E934940-D9E1-4DDD-6659-FD51F3E15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A8369-90CA-86E2-C05F-40FDED1D8A06}"/>
              </a:ext>
            </a:extLst>
          </p:cNvPr>
          <p:cNvSpPr>
            <a:spLocks noGrp="1"/>
          </p:cNvSpPr>
          <p:nvPr>
            <p:ph type="sldNum" sz="quarter" idx="12"/>
          </p:nvPr>
        </p:nvSpPr>
        <p:spPr/>
        <p:txBody>
          <a:bodyPr/>
          <a:lstStyle/>
          <a:p>
            <a:fld id="{BA191292-848E-4796-B255-CB3B19FDDAE8}" type="slidenum">
              <a:rPr lang="en-US" smtClean="0"/>
              <a:t>‹#›</a:t>
            </a:fld>
            <a:endParaRPr lang="en-US"/>
          </a:p>
        </p:txBody>
      </p:sp>
    </p:spTree>
    <p:extLst>
      <p:ext uri="{BB962C8B-B14F-4D97-AF65-F5344CB8AC3E}">
        <p14:creationId xmlns:p14="http://schemas.microsoft.com/office/powerpoint/2010/main" val="1520728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85DE-B3D4-3F9E-B15C-CAD001B9FB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7B8A7F-8046-3787-4659-F9EBCE2385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E8C869-446A-0DC3-5F0A-D95CC5694F00}"/>
              </a:ext>
            </a:extLst>
          </p:cNvPr>
          <p:cNvSpPr>
            <a:spLocks noGrp="1"/>
          </p:cNvSpPr>
          <p:nvPr>
            <p:ph type="dt" sz="half" idx="10"/>
          </p:nvPr>
        </p:nvSpPr>
        <p:spPr/>
        <p:txBody>
          <a:bodyPr/>
          <a:lstStyle/>
          <a:p>
            <a:fld id="{AAA3F5E7-60C6-4F21-AEFB-D7CE619BF74D}" type="datetimeFigureOut">
              <a:rPr lang="en-US" smtClean="0"/>
              <a:t>12/5/2023</a:t>
            </a:fld>
            <a:endParaRPr lang="en-US"/>
          </a:p>
        </p:txBody>
      </p:sp>
      <p:sp>
        <p:nvSpPr>
          <p:cNvPr id="5" name="Footer Placeholder 4">
            <a:extLst>
              <a:ext uri="{FF2B5EF4-FFF2-40B4-BE49-F238E27FC236}">
                <a16:creationId xmlns:a16="http://schemas.microsoft.com/office/drawing/2014/main" id="{ED689AFE-00B3-4793-38C6-A30204E13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5E664-14FC-6B1C-733A-C6AA0A5DD3B6}"/>
              </a:ext>
            </a:extLst>
          </p:cNvPr>
          <p:cNvSpPr>
            <a:spLocks noGrp="1"/>
          </p:cNvSpPr>
          <p:nvPr>
            <p:ph type="sldNum" sz="quarter" idx="12"/>
          </p:nvPr>
        </p:nvSpPr>
        <p:spPr/>
        <p:txBody>
          <a:bodyPr/>
          <a:lstStyle/>
          <a:p>
            <a:fld id="{BA191292-848E-4796-B255-CB3B19FDDAE8}" type="slidenum">
              <a:rPr lang="en-US" smtClean="0"/>
              <a:t>‹#›</a:t>
            </a:fld>
            <a:endParaRPr lang="en-US"/>
          </a:p>
        </p:txBody>
      </p:sp>
    </p:spTree>
    <p:extLst>
      <p:ext uri="{BB962C8B-B14F-4D97-AF65-F5344CB8AC3E}">
        <p14:creationId xmlns:p14="http://schemas.microsoft.com/office/powerpoint/2010/main" val="1401829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1A240F-267C-2244-678F-BBE62A0F1D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0405F1-DFB9-9A90-B002-798C2C3DB8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0D37A2-C0E4-BEEF-A06C-8C05E860985C}"/>
              </a:ext>
            </a:extLst>
          </p:cNvPr>
          <p:cNvSpPr>
            <a:spLocks noGrp="1"/>
          </p:cNvSpPr>
          <p:nvPr>
            <p:ph type="dt" sz="half" idx="10"/>
          </p:nvPr>
        </p:nvSpPr>
        <p:spPr/>
        <p:txBody>
          <a:bodyPr/>
          <a:lstStyle/>
          <a:p>
            <a:fld id="{AAA3F5E7-60C6-4F21-AEFB-D7CE619BF74D}" type="datetimeFigureOut">
              <a:rPr lang="en-US" smtClean="0"/>
              <a:t>12/5/2023</a:t>
            </a:fld>
            <a:endParaRPr lang="en-US"/>
          </a:p>
        </p:txBody>
      </p:sp>
      <p:sp>
        <p:nvSpPr>
          <p:cNvPr id="5" name="Footer Placeholder 4">
            <a:extLst>
              <a:ext uri="{FF2B5EF4-FFF2-40B4-BE49-F238E27FC236}">
                <a16:creationId xmlns:a16="http://schemas.microsoft.com/office/drawing/2014/main" id="{4BCF3DB1-6C56-E8FF-A0C8-8854C8A25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0BDA4-C0EF-4F46-1869-042A175A0D40}"/>
              </a:ext>
            </a:extLst>
          </p:cNvPr>
          <p:cNvSpPr>
            <a:spLocks noGrp="1"/>
          </p:cNvSpPr>
          <p:nvPr>
            <p:ph type="sldNum" sz="quarter" idx="12"/>
          </p:nvPr>
        </p:nvSpPr>
        <p:spPr/>
        <p:txBody>
          <a:bodyPr/>
          <a:lstStyle/>
          <a:p>
            <a:fld id="{BA191292-848E-4796-B255-CB3B19FDDAE8}" type="slidenum">
              <a:rPr lang="en-US" smtClean="0"/>
              <a:t>‹#›</a:t>
            </a:fld>
            <a:endParaRPr lang="en-US"/>
          </a:p>
        </p:txBody>
      </p:sp>
    </p:spTree>
    <p:extLst>
      <p:ext uri="{BB962C8B-B14F-4D97-AF65-F5344CB8AC3E}">
        <p14:creationId xmlns:p14="http://schemas.microsoft.com/office/powerpoint/2010/main" val="2341434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AA3F5E7-60C6-4F21-AEFB-D7CE619BF74D}"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91292-848E-4796-B255-CB3B19FDDAE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649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F5E7-60C6-4F21-AEFB-D7CE619BF74D}"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91292-848E-4796-B255-CB3B19FDDAE8}" type="slidenum">
              <a:rPr lang="en-US" smtClean="0"/>
              <a:t>‹#›</a:t>
            </a:fld>
            <a:endParaRPr lang="en-US"/>
          </a:p>
        </p:txBody>
      </p:sp>
    </p:spTree>
    <p:extLst>
      <p:ext uri="{BB962C8B-B14F-4D97-AF65-F5344CB8AC3E}">
        <p14:creationId xmlns:p14="http://schemas.microsoft.com/office/powerpoint/2010/main" val="964165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A3F5E7-60C6-4F21-AEFB-D7CE619BF74D}"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91292-848E-4796-B255-CB3B19FDDAE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072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A3F5E7-60C6-4F21-AEFB-D7CE619BF74D}"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191292-848E-4796-B255-CB3B19FDDAE8}" type="slidenum">
              <a:rPr lang="en-US" smtClean="0"/>
              <a:t>‹#›</a:t>
            </a:fld>
            <a:endParaRPr lang="en-US"/>
          </a:p>
        </p:txBody>
      </p:sp>
    </p:spTree>
    <p:extLst>
      <p:ext uri="{BB962C8B-B14F-4D97-AF65-F5344CB8AC3E}">
        <p14:creationId xmlns:p14="http://schemas.microsoft.com/office/powerpoint/2010/main" val="2166903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A3F5E7-60C6-4F21-AEFB-D7CE619BF74D}"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191292-848E-4796-B255-CB3B19FDDAE8}" type="slidenum">
              <a:rPr lang="en-US" smtClean="0"/>
              <a:t>‹#›</a:t>
            </a:fld>
            <a:endParaRPr lang="en-US"/>
          </a:p>
        </p:txBody>
      </p:sp>
    </p:spTree>
    <p:extLst>
      <p:ext uri="{BB962C8B-B14F-4D97-AF65-F5344CB8AC3E}">
        <p14:creationId xmlns:p14="http://schemas.microsoft.com/office/powerpoint/2010/main" val="998010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A3F5E7-60C6-4F21-AEFB-D7CE619BF74D}"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191292-848E-4796-B255-CB3B19FDDAE8}" type="slidenum">
              <a:rPr lang="en-US" smtClean="0"/>
              <a:t>‹#›</a:t>
            </a:fld>
            <a:endParaRPr lang="en-US"/>
          </a:p>
        </p:txBody>
      </p:sp>
    </p:spTree>
    <p:extLst>
      <p:ext uri="{BB962C8B-B14F-4D97-AF65-F5344CB8AC3E}">
        <p14:creationId xmlns:p14="http://schemas.microsoft.com/office/powerpoint/2010/main" val="1955798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3F5E7-60C6-4F21-AEFB-D7CE619BF74D}"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191292-848E-4796-B255-CB3B19FDDAE8}" type="slidenum">
              <a:rPr lang="en-US" smtClean="0"/>
              <a:t>‹#›</a:t>
            </a:fld>
            <a:endParaRPr lang="en-US"/>
          </a:p>
        </p:txBody>
      </p:sp>
    </p:spTree>
    <p:extLst>
      <p:ext uri="{BB962C8B-B14F-4D97-AF65-F5344CB8AC3E}">
        <p14:creationId xmlns:p14="http://schemas.microsoft.com/office/powerpoint/2010/main" val="1104349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A3F5E7-60C6-4F21-AEFB-D7CE619BF74D}"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191292-848E-4796-B255-CB3B19FDDAE8}" type="slidenum">
              <a:rPr lang="en-US" smtClean="0"/>
              <a:t>‹#›</a:t>
            </a:fld>
            <a:endParaRPr lang="en-US"/>
          </a:p>
        </p:txBody>
      </p:sp>
    </p:spTree>
    <p:extLst>
      <p:ext uri="{BB962C8B-B14F-4D97-AF65-F5344CB8AC3E}">
        <p14:creationId xmlns:p14="http://schemas.microsoft.com/office/powerpoint/2010/main" val="2914835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1F42-808C-2A2C-F9C2-5C99A20CD7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7C6D1D-600D-4304-8D20-5646DD415B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F6B11-4931-78DA-F20D-6817266F1DEB}"/>
              </a:ext>
            </a:extLst>
          </p:cNvPr>
          <p:cNvSpPr>
            <a:spLocks noGrp="1"/>
          </p:cNvSpPr>
          <p:nvPr>
            <p:ph type="dt" sz="half" idx="10"/>
          </p:nvPr>
        </p:nvSpPr>
        <p:spPr/>
        <p:txBody>
          <a:bodyPr/>
          <a:lstStyle/>
          <a:p>
            <a:fld id="{AAA3F5E7-60C6-4F21-AEFB-D7CE619BF74D}" type="datetimeFigureOut">
              <a:rPr lang="en-US" smtClean="0"/>
              <a:t>12/5/2023</a:t>
            </a:fld>
            <a:endParaRPr lang="en-US"/>
          </a:p>
        </p:txBody>
      </p:sp>
      <p:sp>
        <p:nvSpPr>
          <p:cNvPr id="5" name="Footer Placeholder 4">
            <a:extLst>
              <a:ext uri="{FF2B5EF4-FFF2-40B4-BE49-F238E27FC236}">
                <a16:creationId xmlns:a16="http://schemas.microsoft.com/office/drawing/2014/main" id="{F6B0E2A4-2C19-FEAB-9BCE-CCDE9AE23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C9BD6-D7C6-1753-5DAA-5CD2C08E2A66}"/>
              </a:ext>
            </a:extLst>
          </p:cNvPr>
          <p:cNvSpPr>
            <a:spLocks noGrp="1"/>
          </p:cNvSpPr>
          <p:nvPr>
            <p:ph type="sldNum" sz="quarter" idx="12"/>
          </p:nvPr>
        </p:nvSpPr>
        <p:spPr/>
        <p:txBody>
          <a:bodyPr/>
          <a:lstStyle/>
          <a:p>
            <a:fld id="{BA191292-848E-4796-B255-CB3B19FDDAE8}" type="slidenum">
              <a:rPr lang="en-US" smtClean="0"/>
              <a:t>‹#›</a:t>
            </a:fld>
            <a:endParaRPr lang="en-US"/>
          </a:p>
        </p:txBody>
      </p:sp>
    </p:spTree>
    <p:extLst>
      <p:ext uri="{BB962C8B-B14F-4D97-AF65-F5344CB8AC3E}">
        <p14:creationId xmlns:p14="http://schemas.microsoft.com/office/powerpoint/2010/main" val="4227962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3F5E7-60C6-4F21-AEFB-D7CE619BF74D}"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191292-848E-4796-B255-CB3B19FDDAE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3190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F5E7-60C6-4F21-AEFB-D7CE619BF74D}"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91292-848E-4796-B255-CB3B19FDDAE8}" type="slidenum">
              <a:rPr lang="en-US" smtClean="0"/>
              <a:t>‹#›</a:t>
            </a:fld>
            <a:endParaRPr lang="en-US"/>
          </a:p>
        </p:txBody>
      </p:sp>
    </p:spTree>
    <p:extLst>
      <p:ext uri="{BB962C8B-B14F-4D97-AF65-F5344CB8AC3E}">
        <p14:creationId xmlns:p14="http://schemas.microsoft.com/office/powerpoint/2010/main" val="1880414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F5E7-60C6-4F21-AEFB-D7CE619BF74D}"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91292-848E-4796-B255-CB3B19FDDAE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03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9B79-2829-3428-C771-AB99A45282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FEFBAF-EA8D-ABB9-11B9-593DA75E97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514530-A3BF-EEC2-D773-99D9EEB9E2FF}"/>
              </a:ext>
            </a:extLst>
          </p:cNvPr>
          <p:cNvSpPr>
            <a:spLocks noGrp="1"/>
          </p:cNvSpPr>
          <p:nvPr>
            <p:ph type="dt" sz="half" idx="10"/>
          </p:nvPr>
        </p:nvSpPr>
        <p:spPr/>
        <p:txBody>
          <a:bodyPr/>
          <a:lstStyle/>
          <a:p>
            <a:fld id="{AAA3F5E7-60C6-4F21-AEFB-D7CE619BF74D}" type="datetimeFigureOut">
              <a:rPr lang="en-US" smtClean="0"/>
              <a:t>12/5/2023</a:t>
            </a:fld>
            <a:endParaRPr lang="en-US"/>
          </a:p>
        </p:txBody>
      </p:sp>
      <p:sp>
        <p:nvSpPr>
          <p:cNvPr id="5" name="Footer Placeholder 4">
            <a:extLst>
              <a:ext uri="{FF2B5EF4-FFF2-40B4-BE49-F238E27FC236}">
                <a16:creationId xmlns:a16="http://schemas.microsoft.com/office/drawing/2014/main" id="{5257DBA3-64CA-6C47-65D9-5408B49A5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AF813-8624-1A31-FA99-4DDCE0D5933F}"/>
              </a:ext>
            </a:extLst>
          </p:cNvPr>
          <p:cNvSpPr>
            <a:spLocks noGrp="1"/>
          </p:cNvSpPr>
          <p:nvPr>
            <p:ph type="sldNum" sz="quarter" idx="12"/>
          </p:nvPr>
        </p:nvSpPr>
        <p:spPr/>
        <p:txBody>
          <a:bodyPr/>
          <a:lstStyle/>
          <a:p>
            <a:fld id="{BA191292-848E-4796-B255-CB3B19FDDAE8}" type="slidenum">
              <a:rPr lang="en-US" smtClean="0"/>
              <a:t>‹#›</a:t>
            </a:fld>
            <a:endParaRPr lang="en-US"/>
          </a:p>
        </p:txBody>
      </p:sp>
    </p:spTree>
    <p:extLst>
      <p:ext uri="{BB962C8B-B14F-4D97-AF65-F5344CB8AC3E}">
        <p14:creationId xmlns:p14="http://schemas.microsoft.com/office/powerpoint/2010/main" val="94055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EA0B-9407-6256-C87F-93F0490A7C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D950F-26D4-7897-FCCA-E5ABC24680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685399-5E96-E40B-1E03-6C3111726A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89DD7-084B-BF7D-53B3-44BEC9351FD2}"/>
              </a:ext>
            </a:extLst>
          </p:cNvPr>
          <p:cNvSpPr>
            <a:spLocks noGrp="1"/>
          </p:cNvSpPr>
          <p:nvPr>
            <p:ph type="dt" sz="half" idx="10"/>
          </p:nvPr>
        </p:nvSpPr>
        <p:spPr/>
        <p:txBody>
          <a:bodyPr/>
          <a:lstStyle/>
          <a:p>
            <a:fld id="{AAA3F5E7-60C6-4F21-AEFB-D7CE619BF74D}" type="datetimeFigureOut">
              <a:rPr lang="en-US" smtClean="0"/>
              <a:t>12/5/2023</a:t>
            </a:fld>
            <a:endParaRPr lang="en-US"/>
          </a:p>
        </p:txBody>
      </p:sp>
      <p:sp>
        <p:nvSpPr>
          <p:cNvPr id="6" name="Footer Placeholder 5">
            <a:extLst>
              <a:ext uri="{FF2B5EF4-FFF2-40B4-BE49-F238E27FC236}">
                <a16:creationId xmlns:a16="http://schemas.microsoft.com/office/drawing/2014/main" id="{88B4DB82-51EE-BE7B-8529-D8BA9BF919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0F6CF9-FEF2-852B-49DE-721F312541BA}"/>
              </a:ext>
            </a:extLst>
          </p:cNvPr>
          <p:cNvSpPr>
            <a:spLocks noGrp="1"/>
          </p:cNvSpPr>
          <p:nvPr>
            <p:ph type="sldNum" sz="quarter" idx="12"/>
          </p:nvPr>
        </p:nvSpPr>
        <p:spPr/>
        <p:txBody>
          <a:bodyPr/>
          <a:lstStyle/>
          <a:p>
            <a:fld id="{BA191292-848E-4796-B255-CB3B19FDDAE8}" type="slidenum">
              <a:rPr lang="en-US" smtClean="0"/>
              <a:t>‹#›</a:t>
            </a:fld>
            <a:endParaRPr lang="en-US"/>
          </a:p>
        </p:txBody>
      </p:sp>
    </p:spTree>
    <p:extLst>
      <p:ext uri="{BB962C8B-B14F-4D97-AF65-F5344CB8AC3E}">
        <p14:creationId xmlns:p14="http://schemas.microsoft.com/office/powerpoint/2010/main" val="2804311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FA27-3E30-3D56-7995-6332BE9A1C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DFDD18-7B25-BD84-9DB9-AD356339D8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ED5CF4-80D2-D898-4BCC-2E42102162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4D5297-D37D-AAB1-DD76-14D177BF20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D5FC7B-73F9-0000-8304-94075C0B18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44DA9D-50C5-93A8-22FB-E01CAED28901}"/>
              </a:ext>
            </a:extLst>
          </p:cNvPr>
          <p:cNvSpPr>
            <a:spLocks noGrp="1"/>
          </p:cNvSpPr>
          <p:nvPr>
            <p:ph type="dt" sz="half" idx="10"/>
          </p:nvPr>
        </p:nvSpPr>
        <p:spPr/>
        <p:txBody>
          <a:bodyPr/>
          <a:lstStyle/>
          <a:p>
            <a:fld id="{AAA3F5E7-60C6-4F21-AEFB-D7CE619BF74D}" type="datetimeFigureOut">
              <a:rPr lang="en-US" smtClean="0"/>
              <a:t>12/5/2023</a:t>
            </a:fld>
            <a:endParaRPr lang="en-US"/>
          </a:p>
        </p:txBody>
      </p:sp>
      <p:sp>
        <p:nvSpPr>
          <p:cNvPr id="8" name="Footer Placeholder 7">
            <a:extLst>
              <a:ext uri="{FF2B5EF4-FFF2-40B4-BE49-F238E27FC236}">
                <a16:creationId xmlns:a16="http://schemas.microsoft.com/office/drawing/2014/main" id="{E07EF9CA-C865-AF9B-6A5A-0B54F91C1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8C7D9D-3643-2641-0B76-A8DB06E238A1}"/>
              </a:ext>
            </a:extLst>
          </p:cNvPr>
          <p:cNvSpPr>
            <a:spLocks noGrp="1"/>
          </p:cNvSpPr>
          <p:nvPr>
            <p:ph type="sldNum" sz="quarter" idx="12"/>
          </p:nvPr>
        </p:nvSpPr>
        <p:spPr/>
        <p:txBody>
          <a:bodyPr/>
          <a:lstStyle/>
          <a:p>
            <a:fld id="{BA191292-848E-4796-B255-CB3B19FDDAE8}" type="slidenum">
              <a:rPr lang="en-US" smtClean="0"/>
              <a:t>‹#›</a:t>
            </a:fld>
            <a:endParaRPr lang="en-US"/>
          </a:p>
        </p:txBody>
      </p:sp>
    </p:spTree>
    <p:extLst>
      <p:ext uri="{BB962C8B-B14F-4D97-AF65-F5344CB8AC3E}">
        <p14:creationId xmlns:p14="http://schemas.microsoft.com/office/powerpoint/2010/main" val="354540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D1B5-AE5D-A9DB-2A1A-585937A6A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FBC8E5-5687-FD24-95F7-D83A48617C40}"/>
              </a:ext>
            </a:extLst>
          </p:cNvPr>
          <p:cNvSpPr>
            <a:spLocks noGrp="1"/>
          </p:cNvSpPr>
          <p:nvPr>
            <p:ph type="dt" sz="half" idx="10"/>
          </p:nvPr>
        </p:nvSpPr>
        <p:spPr/>
        <p:txBody>
          <a:bodyPr/>
          <a:lstStyle/>
          <a:p>
            <a:fld id="{AAA3F5E7-60C6-4F21-AEFB-D7CE619BF74D}" type="datetimeFigureOut">
              <a:rPr lang="en-US" smtClean="0"/>
              <a:t>12/5/2023</a:t>
            </a:fld>
            <a:endParaRPr lang="en-US"/>
          </a:p>
        </p:txBody>
      </p:sp>
      <p:sp>
        <p:nvSpPr>
          <p:cNvPr id="4" name="Footer Placeholder 3">
            <a:extLst>
              <a:ext uri="{FF2B5EF4-FFF2-40B4-BE49-F238E27FC236}">
                <a16:creationId xmlns:a16="http://schemas.microsoft.com/office/drawing/2014/main" id="{A476467E-6735-20E4-DF3B-9563EF045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CD3005-96A5-D0CA-5F19-627FAB7A903F}"/>
              </a:ext>
            </a:extLst>
          </p:cNvPr>
          <p:cNvSpPr>
            <a:spLocks noGrp="1"/>
          </p:cNvSpPr>
          <p:nvPr>
            <p:ph type="sldNum" sz="quarter" idx="12"/>
          </p:nvPr>
        </p:nvSpPr>
        <p:spPr/>
        <p:txBody>
          <a:bodyPr/>
          <a:lstStyle/>
          <a:p>
            <a:fld id="{BA191292-848E-4796-B255-CB3B19FDDAE8}" type="slidenum">
              <a:rPr lang="en-US" smtClean="0"/>
              <a:t>‹#›</a:t>
            </a:fld>
            <a:endParaRPr lang="en-US"/>
          </a:p>
        </p:txBody>
      </p:sp>
    </p:spTree>
    <p:extLst>
      <p:ext uri="{BB962C8B-B14F-4D97-AF65-F5344CB8AC3E}">
        <p14:creationId xmlns:p14="http://schemas.microsoft.com/office/powerpoint/2010/main" val="3281613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4FC836-7962-1060-1E3A-5617D15D67A9}"/>
              </a:ext>
            </a:extLst>
          </p:cNvPr>
          <p:cNvSpPr>
            <a:spLocks noGrp="1"/>
          </p:cNvSpPr>
          <p:nvPr>
            <p:ph type="dt" sz="half" idx="10"/>
          </p:nvPr>
        </p:nvSpPr>
        <p:spPr/>
        <p:txBody>
          <a:bodyPr/>
          <a:lstStyle/>
          <a:p>
            <a:fld id="{AAA3F5E7-60C6-4F21-AEFB-D7CE619BF74D}" type="datetimeFigureOut">
              <a:rPr lang="en-US" smtClean="0"/>
              <a:t>12/5/2023</a:t>
            </a:fld>
            <a:endParaRPr lang="en-US"/>
          </a:p>
        </p:txBody>
      </p:sp>
      <p:sp>
        <p:nvSpPr>
          <p:cNvPr id="3" name="Footer Placeholder 2">
            <a:extLst>
              <a:ext uri="{FF2B5EF4-FFF2-40B4-BE49-F238E27FC236}">
                <a16:creationId xmlns:a16="http://schemas.microsoft.com/office/drawing/2014/main" id="{3D4772E8-F3FB-B907-5E7E-F159640B56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B5B397-D430-242D-B5F1-FA1F787708D2}"/>
              </a:ext>
            </a:extLst>
          </p:cNvPr>
          <p:cNvSpPr>
            <a:spLocks noGrp="1"/>
          </p:cNvSpPr>
          <p:nvPr>
            <p:ph type="sldNum" sz="quarter" idx="12"/>
          </p:nvPr>
        </p:nvSpPr>
        <p:spPr/>
        <p:txBody>
          <a:bodyPr/>
          <a:lstStyle/>
          <a:p>
            <a:fld id="{BA191292-848E-4796-B255-CB3B19FDDAE8}" type="slidenum">
              <a:rPr lang="en-US" smtClean="0"/>
              <a:t>‹#›</a:t>
            </a:fld>
            <a:endParaRPr lang="en-US"/>
          </a:p>
        </p:txBody>
      </p:sp>
    </p:spTree>
    <p:extLst>
      <p:ext uri="{BB962C8B-B14F-4D97-AF65-F5344CB8AC3E}">
        <p14:creationId xmlns:p14="http://schemas.microsoft.com/office/powerpoint/2010/main" val="2603715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AE0B-3A01-5BA0-C534-8A944BED38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4A85DD-D561-8D02-1DD4-138D7D2387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3E85AC-9D88-FFA7-A632-1AE22AF2C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C6AE6-6BAA-A20E-CB6B-AFF6AA1E59D2}"/>
              </a:ext>
            </a:extLst>
          </p:cNvPr>
          <p:cNvSpPr>
            <a:spLocks noGrp="1"/>
          </p:cNvSpPr>
          <p:nvPr>
            <p:ph type="dt" sz="half" idx="10"/>
          </p:nvPr>
        </p:nvSpPr>
        <p:spPr/>
        <p:txBody>
          <a:bodyPr/>
          <a:lstStyle/>
          <a:p>
            <a:fld id="{AAA3F5E7-60C6-4F21-AEFB-D7CE619BF74D}" type="datetimeFigureOut">
              <a:rPr lang="en-US" smtClean="0"/>
              <a:t>12/5/2023</a:t>
            </a:fld>
            <a:endParaRPr lang="en-US"/>
          </a:p>
        </p:txBody>
      </p:sp>
      <p:sp>
        <p:nvSpPr>
          <p:cNvPr id="6" name="Footer Placeholder 5">
            <a:extLst>
              <a:ext uri="{FF2B5EF4-FFF2-40B4-BE49-F238E27FC236}">
                <a16:creationId xmlns:a16="http://schemas.microsoft.com/office/drawing/2014/main" id="{6B3B4747-CBDC-44A1-1357-401817945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1586E-BE1A-D1D4-D5B7-3890CD0F42C4}"/>
              </a:ext>
            </a:extLst>
          </p:cNvPr>
          <p:cNvSpPr>
            <a:spLocks noGrp="1"/>
          </p:cNvSpPr>
          <p:nvPr>
            <p:ph type="sldNum" sz="quarter" idx="12"/>
          </p:nvPr>
        </p:nvSpPr>
        <p:spPr/>
        <p:txBody>
          <a:bodyPr/>
          <a:lstStyle/>
          <a:p>
            <a:fld id="{BA191292-848E-4796-B255-CB3B19FDDAE8}" type="slidenum">
              <a:rPr lang="en-US" smtClean="0"/>
              <a:t>‹#›</a:t>
            </a:fld>
            <a:endParaRPr lang="en-US"/>
          </a:p>
        </p:txBody>
      </p:sp>
    </p:spTree>
    <p:extLst>
      <p:ext uri="{BB962C8B-B14F-4D97-AF65-F5344CB8AC3E}">
        <p14:creationId xmlns:p14="http://schemas.microsoft.com/office/powerpoint/2010/main" val="385984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AB9A-8512-D457-9A5C-61CB38D7A7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2CA6EA-3E38-CBE5-B754-C2BD644A86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1BC50B-B9F7-25CD-D5CB-E59D90BA8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2B7ADB-F229-D5F7-9757-33586C02069A}"/>
              </a:ext>
            </a:extLst>
          </p:cNvPr>
          <p:cNvSpPr>
            <a:spLocks noGrp="1"/>
          </p:cNvSpPr>
          <p:nvPr>
            <p:ph type="dt" sz="half" idx="10"/>
          </p:nvPr>
        </p:nvSpPr>
        <p:spPr/>
        <p:txBody>
          <a:bodyPr/>
          <a:lstStyle/>
          <a:p>
            <a:fld id="{AAA3F5E7-60C6-4F21-AEFB-D7CE619BF74D}" type="datetimeFigureOut">
              <a:rPr lang="en-US" smtClean="0"/>
              <a:t>12/5/2023</a:t>
            </a:fld>
            <a:endParaRPr lang="en-US"/>
          </a:p>
        </p:txBody>
      </p:sp>
      <p:sp>
        <p:nvSpPr>
          <p:cNvPr id="6" name="Footer Placeholder 5">
            <a:extLst>
              <a:ext uri="{FF2B5EF4-FFF2-40B4-BE49-F238E27FC236}">
                <a16:creationId xmlns:a16="http://schemas.microsoft.com/office/drawing/2014/main" id="{02FFB25C-D5DF-11BE-E5E1-F4A201AD94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90428E-B0B7-FA60-C14E-47CA240DE07D}"/>
              </a:ext>
            </a:extLst>
          </p:cNvPr>
          <p:cNvSpPr>
            <a:spLocks noGrp="1"/>
          </p:cNvSpPr>
          <p:nvPr>
            <p:ph type="sldNum" sz="quarter" idx="12"/>
          </p:nvPr>
        </p:nvSpPr>
        <p:spPr/>
        <p:txBody>
          <a:bodyPr/>
          <a:lstStyle/>
          <a:p>
            <a:fld id="{BA191292-848E-4796-B255-CB3B19FDDAE8}" type="slidenum">
              <a:rPr lang="en-US" smtClean="0"/>
              <a:t>‹#›</a:t>
            </a:fld>
            <a:endParaRPr lang="en-US"/>
          </a:p>
        </p:txBody>
      </p:sp>
    </p:spTree>
    <p:extLst>
      <p:ext uri="{BB962C8B-B14F-4D97-AF65-F5344CB8AC3E}">
        <p14:creationId xmlns:p14="http://schemas.microsoft.com/office/powerpoint/2010/main" val="150224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0F620-2EFE-86E8-8757-11A412878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CBA1A6-345F-391B-4178-E1D5DD70E1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DF91D3-9F8F-30BC-82B2-C5F33BE5F1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3F5E7-60C6-4F21-AEFB-D7CE619BF74D}" type="datetimeFigureOut">
              <a:rPr lang="en-US" smtClean="0"/>
              <a:t>12/5/2023</a:t>
            </a:fld>
            <a:endParaRPr lang="en-US"/>
          </a:p>
        </p:txBody>
      </p:sp>
      <p:sp>
        <p:nvSpPr>
          <p:cNvPr id="5" name="Footer Placeholder 4">
            <a:extLst>
              <a:ext uri="{FF2B5EF4-FFF2-40B4-BE49-F238E27FC236}">
                <a16:creationId xmlns:a16="http://schemas.microsoft.com/office/drawing/2014/main" id="{33034D95-190E-9224-BF29-EFE3FEC28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2590FD-6AF7-EE09-61DD-645AFC905C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91292-848E-4796-B255-CB3B19FDDAE8}" type="slidenum">
              <a:rPr lang="en-US" smtClean="0"/>
              <a:t>‹#›</a:t>
            </a:fld>
            <a:endParaRPr lang="en-US"/>
          </a:p>
        </p:txBody>
      </p:sp>
    </p:spTree>
    <p:extLst>
      <p:ext uri="{BB962C8B-B14F-4D97-AF65-F5344CB8AC3E}">
        <p14:creationId xmlns:p14="http://schemas.microsoft.com/office/powerpoint/2010/main" val="102190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AA3F5E7-60C6-4F21-AEFB-D7CE619BF74D}" type="datetimeFigureOut">
              <a:rPr lang="en-US" smtClean="0"/>
              <a:t>12/5/2023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A191292-848E-4796-B255-CB3B19FDDAE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055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Domino effect white cut-outs and one blue cutout">
            <a:extLst>
              <a:ext uri="{FF2B5EF4-FFF2-40B4-BE49-F238E27FC236}">
                <a16:creationId xmlns:a16="http://schemas.microsoft.com/office/drawing/2014/main" id="{EB4E0C99-484D-205C-286C-841D22C60F52}"/>
              </a:ext>
            </a:extLst>
          </p:cNvPr>
          <p:cNvPicPr>
            <a:picLocks noChangeAspect="1"/>
          </p:cNvPicPr>
          <p:nvPr/>
        </p:nvPicPr>
        <p:blipFill rotWithShape="1">
          <a:blip r:embed="rId2"/>
          <a:srcRect t="1573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A6F546-878E-DBE4-0B84-D835F2A06A80}"/>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a:solidFill>
                  <a:srgbClr val="FFFFFF"/>
                </a:solidFill>
                <a:latin typeface="Tw Cen MT" panose="020B0602020104020603" pitchFamily="34" charset="0"/>
              </a:rPr>
              <a:t>Employee Retention Analysis</a:t>
            </a:r>
          </a:p>
        </p:txBody>
      </p:sp>
      <p:sp>
        <p:nvSpPr>
          <p:cNvPr id="3" name="Subtitle 2">
            <a:extLst>
              <a:ext uri="{FF2B5EF4-FFF2-40B4-BE49-F238E27FC236}">
                <a16:creationId xmlns:a16="http://schemas.microsoft.com/office/drawing/2014/main" id="{4A07E993-D511-7D4B-C978-B4BEC362A0DE}"/>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a:solidFill>
                  <a:srgbClr val="FFFFFF"/>
                </a:solidFill>
                <a:latin typeface="Tw Cen MT" panose="020B0602020104020603" pitchFamily="34" charset="0"/>
              </a:rPr>
              <a:t>Mamoun Alghaslan</a:t>
            </a:r>
          </a:p>
          <a:p>
            <a:r>
              <a:rPr lang="en-US">
                <a:solidFill>
                  <a:srgbClr val="FFFFFF"/>
                </a:solidFill>
                <a:latin typeface="Tw Cen MT" panose="020B0602020104020603" pitchFamily="34" charset="0"/>
              </a:rPr>
              <a:t>Khaled Almurairy</a:t>
            </a:r>
          </a:p>
        </p:txBody>
      </p:sp>
    </p:spTree>
    <p:extLst>
      <p:ext uri="{BB962C8B-B14F-4D97-AF65-F5344CB8AC3E}">
        <p14:creationId xmlns:p14="http://schemas.microsoft.com/office/powerpoint/2010/main" val="267115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91BB-22F9-4D7E-55B6-A712D0E7DD33}"/>
              </a:ext>
            </a:extLst>
          </p:cNvPr>
          <p:cNvSpPr>
            <a:spLocks noGrp="1"/>
          </p:cNvSpPr>
          <p:nvPr>
            <p:ph type="title"/>
          </p:nvPr>
        </p:nvSpPr>
        <p:spPr/>
        <p:txBody>
          <a:bodyPr/>
          <a:lstStyle/>
          <a:p>
            <a:r>
              <a:rPr lang="en-US" dirty="0"/>
              <a:t>EDA Univariate Relationships</a:t>
            </a:r>
          </a:p>
        </p:txBody>
      </p:sp>
      <p:sp>
        <p:nvSpPr>
          <p:cNvPr id="3" name="Content Placeholder 2">
            <a:extLst>
              <a:ext uri="{FF2B5EF4-FFF2-40B4-BE49-F238E27FC236}">
                <a16:creationId xmlns:a16="http://schemas.microsoft.com/office/drawing/2014/main" id="{DE4A9F79-5807-6A43-9D5B-F8CD8E93DB0D}"/>
              </a:ext>
            </a:extLst>
          </p:cNvPr>
          <p:cNvSpPr>
            <a:spLocks noGrp="1"/>
          </p:cNvSpPr>
          <p:nvPr>
            <p:ph sz="half" idx="1"/>
          </p:nvPr>
        </p:nvSpPr>
        <p:spPr/>
        <p:txBody>
          <a:bodyPr>
            <a:normAutofit/>
          </a:bodyPr>
          <a:lstStyle/>
          <a:p>
            <a:pPr>
              <a:spcAft>
                <a:spcPts val="800"/>
              </a:spcAft>
            </a:pPr>
            <a:r>
              <a:rPr lang="en-US" dirty="0">
                <a:cs typeface="Arial" panose="020B0604020202020204" pitchFamily="34" charset="0"/>
              </a:rPr>
              <a:t>There are more employees with less years of experience except for the year 2016.</a:t>
            </a:r>
          </a:p>
          <a:p>
            <a:pPr>
              <a:spcAft>
                <a:spcPts val="800"/>
              </a:spcAft>
            </a:pPr>
            <a:r>
              <a:rPr lang="en-US" dirty="0">
                <a:cs typeface="Arial" panose="020B0604020202020204" pitchFamily="34" charset="0"/>
              </a:rPr>
              <a:t>There are more employees with less age except for the age 30.</a:t>
            </a:r>
          </a:p>
          <a:p>
            <a:pPr>
              <a:spcAft>
                <a:spcPts val="800"/>
              </a:spcAft>
            </a:pPr>
            <a:r>
              <a:rPr lang="en-US" dirty="0">
                <a:cs typeface="Arial" panose="020B0604020202020204" pitchFamily="34" charset="0"/>
              </a:rPr>
              <a:t>Most employees in the dataset have 2 to 6 years of experience.</a:t>
            </a:r>
          </a:p>
        </p:txBody>
      </p:sp>
      <p:pic>
        <p:nvPicPr>
          <p:cNvPr id="6" name="Content Placeholder 5" descr="A group of blue and red bars&#10;&#10;Description automatically generated">
            <a:extLst>
              <a:ext uri="{FF2B5EF4-FFF2-40B4-BE49-F238E27FC236}">
                <a16:creationId xmlns:a16="http://schemas.microsoft.com/office/drawing/2014/main" id="{515EC360-0FB2-6C7B-886C-3D81F0B2ED2B}"/>
              </a:ext>
            </a:extLst>
          </p:cNvPr>
          <p:cNvPicPr>
            <a:picLocks noGrp="1" noChangeAspect="1"/>
          </p:cNvPicPr>
          <p:nvPr>
            <p:ph sz="half" idx="2"/>
          </p:nvPr>
        </p:nvPicPr>
        <p:blipFill>
          <a:blip r:embed="rId2"/>
          <a:stretch>
            <a:fillRect/>
          </a:stretch>
        </p:blipFill>
        <p:spPr>
          <a:xfrm>
            <a:off x="5989638" y="2705433"/>
            <a:ext cx="4754562" cy="3183858"/>
          </a:xfrm>
          <a:prstGeom prst="rect">
            <a:avLst/>
          </a:prstGeom>
        </p:spPr>
      </p:pic>
    </p:spTree>
    <p:extLst>
      <p:ext uri="{BB962C8B-B14F-4D97-AF65-F5344CB8AC3E}">
        <p14:creationId xmlns:p14="http://schemas.microsoft.com/office/powerpoint/2010/main" val="427446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91BB-22F9-4D7E-55B6-A712D0E7DD33}"/>
              </a:ext>
            </a:extLst>
          </p:cNvPr>
          <p:cNvSpPr>
            <a:spLocks noGrp="1"/>
          </p:cNvSpPr>
          <p:nvPr>
            <p:ph type="title"/>
          </p:nvPr>
        </p:nvSpPr>
        <p:spPr/>
        <p:txBody>
          <a:bodyPr/>
          <a:lstStyle/>
          <a:p>
            <a:r>
              <a:rPr lang="en-US" dirty="0"/>
              <a:t>EDA Univariate Relationships</a:t>
            </a:r>
          </a:p>
        </p:txBody>
      </p:sp>
      <p:sp>
        <p:nvSpPr>
          <p:cNvPr id="3" name="Content Placeholder 2">
            <a:extLst>
              <a:ext uri="{FF2B5EF4-FFF2-40B4-BE49-F238E27FC236}">
                <a16:creationId xmlns:a16="http://schemas.microsoft.com/office/drawing/2014/main" id="{DE4A9F79-5807-6A43-9D5B-F8CD8E93DB0D}"/>
              </a:ext>
            </a:extLst>
          </p:cNvPr>
          <p:cNvSpPr>
            <a:spLocks noGrp="1"/>
          </p:cNvSpPr>
          <p:nvPr>
            <p:ph sz="half" idx="1"/>
          </p:nvPr>
        </p:nvSpPr>
        <p:spPr/>
        <p:txBody>
          <a:bodyPr>
            <a:normAutofit/>
          </a:bodyPr>
          <a:lstStyle/>
          <a:p>
            <a:pPr>
              <a:spcAft>
                <a:spcPts val="800"/>
              </a:spcAft>
            </a:pPr>
            <a:r>
              <a:rPr lang="en-US" dirty="0">
                <a:cs typeface="Arial" panose="020B0604020202020204" pitchFamily="34" charset="0"/>
              </a:rPr>
              <a:t>Almost all employees who joined in 2018 left their jobs.</a:t>
            </a:r>
          </a:p>
          <a:p>
            <a:pPr>
              <a:spcAft>
                <a:spcPts val="800"/>
              </a:spcAft>
            </a:pPr>
            <a:r>
              <a:rPr lang="en-US" dirty="0">
                <a:cs typeface="Arial" panose="020B0604020202020204" pitchFamily="34" charset="0"/>
              </a:rPr>
              <a:t>There isn't a big variation in leave taking behavior based on age, but younger employees tend to leave slightly more frequently.</a:t>
            </a:r>
          </a:p>
          <a:p>
            <a:pPr>
              <a:spcAft>
                <a:spcPts val="800"/>
              </a:spcAft>
            </a:pPr>
            <a:r>
              <a:rPr lang="en-US" dirty="0">
                <a:cs typeface="Arial" panose="020B0604020202020204" pitchFamily="34" charset="0"/>
              </a:rPr>
              <a:t>The same can be said to the experience in current domain, but employees with 2 or 3 years of experience tend to leave the most.</a:t>
            </a:r>
          </a:p>
        </p:txBody>
      </p:sp>
      <p:pic>
        <p:nvPicPr>
          <p:cNvPr id="7" name="Content Placeholder 6" descr="A screenshot of a graph&#10;&#10;Description automatically generated">
            <a:extLst>
              <a:ext uri="{FF2B5EF4-FFF2-40B4-BE49-F238E27FC236}">
                <a16:creationId xmlns:a16="http://schemas.microsoft.com/office/drawing/2014/main" id="{8CE2CAEE-58A1-794E-594C-3DD51F8CD029}"/>
              </a:ext>
            </a:extLst>
          </p:cNvPr>
          <p:cNvPicPr>
            <a:picLocks noGrp="1" noChangeAspect="1"/>
          </p:cNvPicPr>
          <p:nvPr>
            <p:ph sz="half" idx="2"/>
          </p:nvPr>
        </p:nvPicPr>
        <p:blipFill>
          <a:blip r:embed="rId2"/>
          <a:stretch>
            <a:fillRect/>
          </a:stretch>
        </p:blipFill>
        <p:spPr>
          <a:xfrm>
            <a:off x="5989638" y="2705433"/>
            <a:ext cx="4754562" cy="3183858"/>
          </a:xfrm>
          <a:prstGeom prst="rect">
            <a:avLst/>
          </a:prstGeom>
        </p:spPr>
      </p:pic>
    </p:spTree>
    <p:extLst>
      <p:ext uri="{BB962C8B-B14F-4D97-AF65-F5344CB8AC3E}">
        <p14:creationId xmlns:p14="http://schemas.microsoft.com/office/powerpoint/2010/main" val="709994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91BB-22F9-4D7E-55B6-A712D0E7DD33}"/>
              </a:ext>
            </a:extLst>
          </p:cNvPr>
          <p:cNvSpPr>
            <a:spLocks noGrp="1"/>
          </p:cNvSpPr>
          <p:nvPr>
            <p:ph type="title"/>
          </p:nvPr>
        </p:nvSpPr>
        <p:spPr/>
        <p:txBody>
          <a:bodyPr/>
          <a:lstStyle/>
          <a:p>
            <a:r>
              <a:rPr lang="en-US" dirty="0"/>
              <a:t>EDA Multivariate Relationships</a:t>
            </a:r>
          </a:p>
        </p:txBody>
      </p:sp>
      <p:graphicFrame>
        <p:nvGraphicFramePr>
          <p:cNvPr id="4" name="Content Placeholder 3">
            <a:extLst>
              <a:ext uri="{FF2B5EF4-FFF2-40B4-BE49-F238E27FC236}">
                <a16:creationId xmlns:a16="http://schemas.microsoft.com/office/drawing/2014/main" id="{773D813F-2C34-E983-56B0-E5DBD3FFEFD3}"/>
              </a:ext>
            </a:extLst>
          </p:cNvPr>
          <p:cNvGraphicFramePr>
            <a:graphicFrameLocks noGrp="1"/>
          </p:cNvGraphicFramePr>
          <p:nvPr>
            <p:ph idx="1"/>
          </p:nvPr>
        </p:nvGraphicFramePr>
        <p:xfrm>
          <a:off x="918956" y="2306264"/>
          <a:ext cx="10354087" cy="3268350"/>
        </p:xfrm>
        <a:graphic>
          <a:graphicData uri="http://schemas.openxmlformats.org/drawingml/2006/table">
            <a:tbl>
              <a:tblPr firstRow="1" firstCol="1" bandRow="1">
                <a:tableStyleId>{5C22544A-7EE6-4342-B048-85BDC9FD1C3A}</a:tableStyleId>
              </a:tblPr>
              <a:tblGrid>
                <a:gridCol w="3682068">
                  <a:extLst>
                    <a:ext uri="{9D8B030D-6E8A-4147-A177-3AD203B41FA5}">
                      <a16:colId xmlns:a16="http://schemas.microsoft.com/office/drawing/2014/main" val="3824520747"/>
                    </a:ext>
                  </a:extLst>
                </a:gridCol>
                <a:gridCol w="6672019">
                  <a:extLst>
                    <a:ext uri="{9D8B030D-6E8A-4147-A177-3AD203B41FA5}">
                      <a16:colId xmlns:a16="http://schemas.microsoft.com/office/drawing/2014/main" val="577091937"/>
                    </a:ext>
                  </a:extLst>
                </a:gridCol>
              </a:tblGrid>
              <a:tr h="326237">
                <a:tc>
                  <a:txBody>
                    <a:bodyPr/>
                    <a:lstStyle/>
                    <a:p>
                      <a:pPr marL="0" marR="0" algn="just">
                        <a:lnSpc>
                          <a:spcPct val="107000"/>
                        </a:lnSpc>
                        <a:spcBef>
                          <a:spcPts val="0"/>
                        </a:spcBef>
                        <a:spcAft>
                          <a:spcPts val="0"/>
                        </a:spcAft>
                      </a:pPr>
                      <a:r>
                        <a:rPr lang="en-GB" sz="2100">
                          <a:effectLst/>
                        </a:rPr>
                        <a:t>Feature</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GB" sz="2100" dirty="0">
                          <a:effectLst/>
                        </a:rPr>
                        <a:t>Values</a:t>
                      </a:r>
                      <a:endParaRPr lang="en-US" sz="1900" dirty="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extLst>
                  <a:ext uri="{0D108BD9-81ED-4DB2-BD59-A6C34878D82A}">
                    <a16:rowId xmlns:a16="http://schemas.microsoft.com/office/drawing/2014/main" val="2858108229"/>
                  </a:ext>
                </a:extLst>
              </a:tr>
              <a:tr h="326237">
                <a:tc>
                  <a:txBody>
                    <a:bodyPr/>
                    <a:lstStyle/>
                    <a:p>
                      <a:pPr marL="0" marR="0" algn="just">
                        <a:lnSpc>
                          <a:spcPct val="107000"/>
                        </a:lnSpc>
                        <a:spcBef>
                          <a:spcPts val="0"/>
                        </a:spcBef>
                        <a:spcAft>
                          <a:spcPts val="0"/>
                        </a:spcAft>
                      </a:pPr>
                      <a:r>
                        <a:rPr lang="en-GB" sz="2100">
                          <a:effectLst/>
                        </a:rPr>
                        <a:t>Education</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US" sz="2100">
                          <a:effectLst/>
                        </a:rPr>
                        <a:t>'Bachelors' 'Masters' 'PHD'</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extLst>
                  <a:ext uri="{0D108BD9-81ED-4DB2-BD59-A6C34878D82A}">
                    <a16:rowId xmlns:a16="http://schemas.microsoft.com/office/drawing/2014/main" val="673674777"/>
                  </a:ext>
                </a:extLst>
              </a:tr>
              <a:tr h="326237">
                <a:tc>
                  <a:txBody>
                    <a:bodyPr/>
                    <a:lstStyle/>
                    <a:p>
                      <a:pPr marL="0" marR="0" algn="just">
                        <a:lnSpc>
                          <a:spcPct val="107000"/>
                        </a:lnSpc>
                        <a:spcBef>
                          <a:spcPts val="0"/>
                        </a:spcBef>
                        <a:spcAft>
                          <a:spcPts val="0"/>
                        </a:spcAft>
                      </a:pPr>
                      <a:r>
                        <a:rPr lang="en-GB" sz="2100">
                          <a:effectLst/>
                        </a:rPr>
                        <a:t>JoiningYear</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US" sz="2100">
                          <a:effectLst/>
                        </a:rPr>
                        <a:t>2012 2013 2014 2015 2016 2017 2018</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extLst>
                  <a:ext uri="{0D108BD9-81ED-4DB2-BD59-A6C34878D82A}">
                    <a16:rowId xmlns:a16="http://schemas.microsoft.com/office/drawing/2014/main" val="1030990185"/>
                  </a:ext>
                </a:extLst>
              </a:tr>
              <a:tr h="326237">
                <a:tc>
                  <a:txBody>
                    <a:bodyPr/>
                    <a:lstStyle/>
                    <a:p>
                      <a:pPr marL="0" marR="0" algn="just">
                        <a:lnSpc>
                          <a:spcPct val="107000"/>
                        </a:lnSpc>
                        <a:spcBef>
                          <a:spcPts val="0"/>
                        </a:spcBef>
                        <a:spcAft>
                          <a:spcPts val="0"/>
                        </a:spcAft>
                      </a:pPr>
                      <a:r>
                        <a:rPr lang="en-GB" sz="2100">
                          <a:effectLst/>
                        </a:rPr>
                        <a:t>City</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US" sz="2100">
                          <a:effectLst/>
                        </a:rPr>
                        <a:t>'Bangalore' 'Pune' 'New Delhi'</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extLst>
                  <a:ext uri="{0D108BD9-81ED-4DB2-BD59-A6C34878D82A}">
                    <a16:rowId xmlns:a16="http://schemas.microsoft.com/office/drawing/2014/main" val="124788644"/>
                  </a:ext>
                </a:extLst>
              </a:tr>
              <a:tr h="326237">
                <a:tc>
                  <a:txBody>
                    <a:bodyPr/>
                    <a:lstStyle/>
                    <a:p>
                      <a:pPr marL="0" marR="0" algn="just">
                        <a:lnSpc>
                          <a:spcPct val="107000"/>
                        </a:lnSpc>
                        <a:spcBef>
                          <a:spcPts val="0"/>
                        </a:spcBef>
                        <a:spcAft>
                          <a:spcPts val="0"/>
                        </a:spcAft>
                      </a:pPr>
                      <a:r>
                        <a:rPr lang="en-GB" sz="2100">
                          <a:effectLst/>
                        </a:rPr>
                        <a:t>PaymentTier</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GB" sz="2100">
                          <a:effectLst/>
                        </a:rPr>
                        <a:t>1 2 3</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extLst>
                  <a:ext uri="{0D108BD9-81ED-4DB2-BD59-A6C34878D82A}">
                    <a16:rowId xmlns:a16="http://schemas.microsoft.com/office/drawing/2014/main" val="1533132931"/>
                  </a:ext>
                </a:extLst>
              </a:tr>
              <a:tr h="326237">
                <a:tc>
                  <a:txBody>
                    <a:bodyPr/>
                    <a:lstStyle/>
                    <a:p>
                      <a:pPr marL="0" marR="0" algn="just">
                        <a:lnSpc>
                          <a:spcPct val="107000"/>
                        </a:lnSpc>
                        <a:spcBef>
                          <a:spcPts val="0"/>
                        </a:spcBef>
                        <a:spcAft>
                          <a:spcPts val="0"/>
                        </a:spcAft>
                      </a:pPr>
                      <a:r>
                        <a:rPr lang="en-GB" sz="2100">
                          <a:effectLst/>
                        </a:rPr>
                        <a:t>Age</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GB" sz="2100">
                          <a:effectLst/>
                        </a:rPr>
                        <a:t>[22-41]</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extLst>
                  <a:ext uri="{0D108BD9-81ED-4DB2-BD59-A6C34878D82A}">
                    <a16:rowId xmlns:a16="http://schemas.microsoft.com/office/drawing/2014/main" val="1854481091"/>
                  </a:ext>
                </a:extLst>
              </a:tr>
              <a:tr h="326237">
                <a:tc>
                  <a:txBody>
                    <a:bodyPr/>
                    <a:lstStyle/>
                    <a:p>
                      <a:pPr marL="0" marR="0" algn="just">
                        <a:lnSpc>
                          <a:spcPct val="107000"/>
                        </a:lnSpc>
                        <a:spcBef>
                          <a:spcPts val="0"/>
                        </a:spcBef>
                        <a:spcAft>
                          <a:spcPts val="0"/>
                        </a:spcAft>
                      </a:pPr>
                      <a:r>
                        <a:rPr lang="en-GB" sz="2100">
                          <a:effectLst/>
                        </a:rPr>
                        <a:t>Gender</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US" sz="2100">
                          <a:effectLst/>
                        </a:rPr>
                        <a:t>'Male' 'Female'</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extLst>
                  <a:ext uri="{0D108BD9-81ED-4DB2-BD59-A6C34878D82A}">
                    <a16:rowId xmlns:a16="http://schemas.microsoft.com/office/drawing/2014/main" val="62207351"/>
                  </a:ext>
                </a:extLst>
              </a:tr>
              <a:tr h="326237">
                <a:tc>
                  <a:txBody>
                    <a:bodyPr/>
                    <a:lstStyle/>
                    <a:p>
                      <a:pPr marL="0" marR="0" algn="just">
                        <a:lnSpc>
                          <a:spcPct val="107000"/>
                        </a:lnSpc>
                        <a:spcBef>
                          <a:spcPts val="0"/>
                        </a:spcBef>
                        <a:spcAft>
                          <a:spcPts val="0"/>
                        </a:spcAft>
                      </a:pPr>
                      <a:r>
                        <a:rPr lang="en-GB" sz="2100">
                          <a:effectLst/>
                        </a:rPr>
                        <a:t>EverBenched</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US" sz="2100">
                          <a:effectLst/>
                        </a:rPr>
                        <a:t>'No' 'Yes'</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extLst>
                  <a:ext uri="{0D108BD9-81ED-4DB2-BD59-A6C34878D82A}">
                    <a16:rowId xmlns:a16="http://schemas.microsoft.com/office/drawing/2014/main" val="963745248"/>
                  </a:ext>
                </a:extLst>
              </a:tr>
              <a:tr h="326237">
                <a:tc>
                  <a:txBody>
                    <a:bodyPr/>
                    <a:lstStyle/>
                    <a:p>
                      <a:pPr marL="0" marR="0" algn="just">
                        <a:lnSpc>
                          <a:spcPct val="107000"/>
                        </a:lnSpc>
                        <a:spcBef>
                          <a:spcPts val="0"/>
                        </a:spcBef>
                        <a:spcAft>
                          <a:spcPts val="0"/>
                        </a:spcAft>
                      </a:pPr>
                      <a:r>
                        <a:rPr lang="en-GB" sz="2100">
                          <a:effectLst/>
                        </a:rPr>
                        <a:t>ExperienceInCurrentDomain</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GB" sz="2100">
                          <a:effectLst/>
                        </a:rPr>
                        <a:t>0-7</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extLst>
                  <a:ext uri="{0D108BD9-81ED-4DB2-BD59-A6C34878D82A}">
                    <a16:rowId xmlns:a16="http://schemas.microsoft.com/office/drawing/2014/main" val="906886773"/>
                  </a:ext>
                </a:extLst>
              </a:tr>
              <a:tr h="326237">
                <a:tc>
                  <a:txBody>
                    <a:bodyPr/>
                    <a:lstStyle/>
                    <a:p>
                      <a:pPr marL="0" marR="0" algn="just">
                        <a:lnSpc>
                          <a:spcPct val="107000"/>
                        </a:lnSpc>
                        <a:spcBef>
                          <a:spcPts val="0"/>
                        </a:spcBef>
                        <a:spcAft>
                          <a:spcPts val="0"/>
                        </a:spcAft>
                      </a:pPr>
                      <a:r>
                        <a:rPr lang="en-GB" sz="2100">
                          <a:effectLst/>
                        </a:rPr>
                        <a:t>LeaveOrNot</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GB" sz="2100" dirty="0">
                          <a:effectLst/>
                        </a:rPr>
                        <a:t>0 1</a:t>
                      </a:r>
                      <a:endParaRPr lang="en-US" sz="1900" dirty="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extLst>
                  <a:ext uri="{0D108BD9-81ED-4DB2-BD59-A6C34878D82A}">
                    <a16:rowId xmlns:a16="http://schemas.microsoft.com/office/drawing/2014/main" val="1932890158"/>
                  </a:ext>
                </a:extLst>
              </a:tr>
            </a:tbl>
          </a:graphicData>
        </a:graphic>
      </p:graphicFrame>
    </p:spTree>
    <p:extLst>
      <p:ext uri="{BB962C8B-B14F-4D97-AF65-F5344CB8AC3E}">
        <p14:creationId xmlns:p14="http://schemas.microsoft.com/office/powerpoint/2010/main" val="131784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91BB-22F9-4D7E-55B6-A712D0E7DD33}"/>
              </a:ext>
            </a:extLst>
          </p:cNvPr>
          <p:cNvSpPr>
            <a:spLocks noGrp="1"/>
          </p:cNvSpPr>
          <p:nvPr>
            <p:ph type="title"/>
          </p:nvPr>
        </p:nvSpPr>
        <p:spPr/>
        <p:txBody>
          <a:bodyPr/>
          <a:lstStyle/>
          <a:p>
            <a:r>
              <a:rPr lang="en-US" dirty="0"/>
              <a:t>EDA Multivariate Relationships</a:t>
            </a:r>
          </a:p>
        </p:txBody>
      </p:sp>
      <p:graphicFrame>
        <p:nvGraphicFramePr>
          <p:cNvPr id="4" name="Content Placeholder 3">
            <a:extLst>
              <a:ext uri="{FF2B5EF4-FFF2-40B4-BE49-F238E27FC236}">
                <a16:creationId xmlns:a16="http://schemas.microsoft.com/office/drawing/2014/main" id="{773D813F-2C34-E983-56B0-E5DBD3FFEFD3}"/>
              </a:ext>
            </a:extLst>
          </p:cNvPr>
          <p:cNvGraphicFramePr>
            <a:graphicFrameLocks noGrp="1"/>
          </p:cNvGraphicFramePr>
          <p:nvPr>
            <p:ph idx="1"/>
            <p:extLst>
              <p:ext uri="{D42A27DB-BD31-4B8C-83A1-F6EECF244321}">
                <p14:modId xmlns:p14="http://schemas.microsoft.com/office/powerpoint/2010/main" val="1251989133"/>
              </p:ext>
            </p:extLst>
          </p:nvPr>
        </p:nvGraphicFramePr>
        <p:xfrm>
          <a:off x="918956" y="2306264"/>
          <a:ext cx="10354087" cy="3268350"/>
        </p:xfrm>
        <a:graphic>
          <a:graphicData uri="http://schemas.openxmlformats.org/drawingml/2006/table">
            <a:tbl>
              <a:tblPr firstRow="1" firstCol="1" bandRow="1">
                <a:tableStyleId>{5C22544A-7EE6-4342-B048-85BDC9FD1C3A}</a:tableStyleId>
              </a:tblPr>
              <a:tblGrid>
                <a:gridCol w="3682068">
                  <a:extLst>
                    <a:ext uri="{9D8B030D-6E8A-4147-A177-3AD203B41FA5}">
                      <a16:colId xmlns:a16="http://schemas.microsoft.com/office/drawing/2014/main" val="3824520747"/>
                    </a:ext>
                  </a:extLst>
                </a:gridCol>
                <a:gridCol w="6672019">
                  <a:extLst>
                    <a:ext uri="{9D8B030D-6E8A-4147-A177-3AD203B41FA5}">
                      <a16:colId xmlns:a16="http://schemas.microsoft.com/office/drawing/2014/main" val="577091937"/>
                    </a:ext>
                  </a:extLst>
                </a:gridCol>
              </a:tblGrid>
              <a:tr h="326237">
                <a:tc>
                  <a:txBody>
                    <a:bodyPr/>
                    <a:lstStyle/>
                    <a:p>
                      <a:pPr marL="0" marR="0" algn="just">
                        <a:lnSpc>
                          <a:spcPct val="107000"/>
                        </a:lnSpc>
                        <a:spcBef>
                          <a:spcPts val="0"/>
                        </a:spcBef>
                        <a:spcAft>
                          <a:spcPts val="0"/>
                        </a:spcAft>
                      </a:pPr>
                      <a:r>
                        <a:rPr lang="en-GB" sz="2100">
                          <a:effectLst/>
                        </a:rPr>
                        <a:t>Feature</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GB" sz="2100" dirty="0">
                          <a:effectLst/>
                        </a:rPr>
                        <a:t>Values</a:t>
                      </a:r>
                      <a:endParaRPr lang="en-US" sz="1900" dirty="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extLst>
                  <a:ext uri="{0D108BD9-81ED-4DB2-BD59-A6C34878D82A}">
                    <a16:rowId xmlns:a16="http://schemas.microsoft.com/office/drawing/2014/main" val="2858108229"/>
                  </a:ext>
                </a:extLst>
              </a:tr>
              <a:tr h="326237">
                <a:tc>
                  <a:txBody>
                    <a:bodyPr/>
                    <a:lstStyle/>
                    <a:p>
                      <a:pPr marL="0" marR="0" algn="just">
                        <a:lnSpc>
                          <a:spcPct val="107000"/>
                        </a:lnSpc>
                        <a:spcBef>
                          <a:spcPts val="0"/>
                        </a:spcBef>
                        <a:spcAft>
                          <a:spcPts val="0"/>
                        </a:spcAft>
                      </a:pPr>
                      <a:r>
                        <a:rPr lang="en-GB" sz="2100">
                          <a:effectLst/>
                        </a:rPr>
                        <a:t>Education</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US" sz="2100" kern="1200">
                          <a:solidFill>
                            <a:schemeClr val="dk1"/>
                          </a:solidFill>
                          <a:effectLst/>
                          <a:latin typeface="+mn-lt"/>
                          <a:ea typeface="+mn-ea"/>
                          <a:cs typeface="+mn-cs"/>
                        </a:rPr>
                        <a:t>0 1 2</a:t>
                      </a:r>
                    </a:p>
                  </a:txBody>
                  <a:tcPr marL="68580" marR="68580" marT="0" marB="0"/>
                </a:tc>
                <a:extLst>
                  <a:ext uri="{0D108BD9-81ED-4DB2-BD59-A6C34878D82A}">
                    <a16:rowId xmlns:a16="http://schemas.microsoft.com/office/drawing/2014/main" val="673674777"/>
                  </a:ext>
                </a:extLst>
              </a:tr>
              <a:tr h="326237">
                <a:tc>
                  <a:txBody>
                    <a:bodyPr/>
                    <a:lstStyle/>
                    <a:p>
                      <a:pPr marL="0" marR="0" algn="just">
                        <a:lnSpc>
                          <a:spcPct val="107000"/>
                        </a:lnSpc>
                        <a:spcBef>
                          <a:spcPts val="0"/>
                        </a:spcBef>
                        <a:spcAft>
                          <a:spcPts val="0"/>
                        </a:spcAft>
                      </a:pPr>
                      <a:r>
                        <a:rPr lang="en-GB" sz="2100">
                          <a:effectLst/>
                        </a:rPr>
                        <a:t>JoiningYear</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US" sz="2100" kern="1200">
                          <a:solidFill>
                            <a:schemeClr val="dk1"/>
                          </a:solidFill>
                          <a:effectLst/>
                          <a:latin typeface="+mn-lt"/>
                          <a:ea typeface="+mn-ea"/>
                          <a:cs typeface="+mn-cs"/>
                        </a:rPr>
                        <a:t>2012 2013 2014 2015 2016 2017 2018</a:t>
                      </a:r>
                    </a:p>
                  </a:txBody>
                  <a:tcPr marL="68580" marR="68580" marT="0" marB="0"/>
                </a:tc>
                <a:extLst>
                  <a:ext uri="{0D108BD9-81ED-4DB2-BD59-A6C34878D82A}">
                    <a16:rowId xmlns:a16="http://schemas.microsoft.com/office/drawing/2014/main" val="1030990185"/>
                  </a:ext>
                </a:extLst>
              </a:tr>
              <a:tr h="326237">
                <a:tc>
                  <a:txBody>
                    <a:bodyPr/>
                    <a:lstStyle/>
                    <a:p>
                      <a:pPr marL="0" marR="0" algn="just">
                        <a:lnSpc>
                          <a:spcPct val="107000"/>
                        </a:lnSpc>
                        <a:spcBef>
                          <a:spcPts val="0"/>
                        </a:spcBef>
                        <a:spcAft>
                          <a:spcPts val="0"/>
                        </a:spcAft>
                      </a:pPr>
                      <a:r>
                        <a:rPr lang="en-GB" sz="2100">
                          <a:effectLst/>
                        </a:rPr>
                        <a:t>City</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US" sz="2100" kern="1200">
                          <a:solidFill>
                            <a:schemeClr val="dk1"/>
                          </a:solidFill>
                          <a:effectLst/>
                          <a:latin typeface="+mn-lt"/>
                          <a:ea typeface="+mn-ea"/>
                          <a:cs typeface="+mn-cs"/>
                        </a:rPr>
                        <a:t>0 2 1</a:t>
                      </a:r>
                    </a:p>
                  </a:txBody>
                  <a:tcPr marL="68580" marR="68580" marT="0" marB="0"/>
                </a:tc>
                <a:extLst>
                  <a:ext uri="{0D108BD9-81ED-4DB2-BD59-A6C34878D82A}">
                    <a16:rowId xmlns:a16="http://schemas.microsoft.com/office/drawing/2014/main" val="124788644"/>
                  </a:ext>
                </a:extLst>
              </a:tr>
              <a:tr h="326237">
                <a:tc>
                  <a:txBody>
                    <a:bodyPr/>
                    <a:lstStyle/>
                    <a:p>
                      <a:pPr marL="0" marR="0" algn="just">
                        <a:lnSpc>
                          <a:spcPct val="107000"/>
                        </a:lnSpc>
                        <a:spcBef>
                          <a:spcPts val="0"/>
                        </a:spcBef>
                        <a:spcAft>
                          <a:spcPts val="0"/>
                        </a:spcAft>
                      </a:pPr>
                      <a:r>
                        <a:rPr lang="en-GB" sz="2100">
                          <a:effectLst/>
                        </a:rPr>
                        <a:t>PaymentTier</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GB" sz="2100" kern="1200">
                          <a:solidFill>
                            <a:schemeClr val="dk1"/>
                          </a:solidFill>
                          <a:effectLst/>
                          <a:latin typeface="+mn-lt"/>
                          <a:ea typeface="+mn-ea"/>
                          <a:cs typeface="+mn-cs"/>
                        </a:rPr>
                        <a:t>1 2 3</a:t>
                      </a:r>
                      <a:endParaRPr lang="en-US" sz="2100" kern="120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533132931"/>
                  </a:ext>
                </a:extLst>
              </a:tr>
              <a:tr h="326237">
                <a:tc>
                  <a:txBody>
                    <a:bodyPr/>
                    <a:lstStyle/>
                    <a:p>
                      <a:pPr marL="0" marR="0" algn="just">
                        <a:lnSpc>
                          <a:spcPct val="107000"/>
                        </a:lnSpc>
                        <a:spcBef>
                          <a:spcPts val="0"/>
                        </a:spcBef>
                        <a:spcAft>
                          <a:spcPts val="0"/>
                        </a:spcAft>
                      </a:pPr>
                      <a:r>
                        <a:rPr lang="en-GB" sz="2100">
                          <a:effectLst/>
                        </a:rPr>
                        <a:t>Age</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GB" sz="2100" kern="1200">
                          <a:solidFill>
                            <a:schemeClr val="dk1"/>
                          </a:solidFill>
                          <a:effectLst/>
                          <a:latin typeface="+mn-lt"/>
                          <a:ea typeface="+mn-ea"/>
                          <a:cs typeface="+mn-cs"/>
                        </a:rPr>
                        <a:t>[22-41]</a:t>
                      </a:r>
                      <a:endParaRPr lang="en-US" sz="2100" kern="120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854481091"/>
                  </a:ext>
                </a:extLst>
              </a:tr>
              <a:tr h="326237">
                <a:tc>
                  <a:txBody>
                    <a:bodyPr/>
                    <a:lstStyle/>
                    <a:p>
                      <a:pPr marL="0" marR="0" algn="just">
                        <a:lnSpc>
                          <a:spcPct val="107000"/>
                        </a:lnSpc>
                        <a:spcBef>
                          <a:spcPts val="0"/>
                        </a:spcBef>
                        <a:spcAft>
                          <a:spcPts val="0"/>
                        </a:spcAft>
                      </a:pPr>
                      <a:r>
                        <a:rPr lang="en-GB" sz="2100">
                          <a:effectLst/>
                        </a:rPr>
                        <a:t>Gender</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US" sz="2100" kern="1200">
                          <a:solidFill>
                            <a:schemeClr val="dk1"/>
                          </a:solidFill>
                          <a:effectLst/>
                          <a:latin typeface="+mn-lt"/>
                          <a:ea typeface="+mn-ea"/>
                          <a:cs typeface="+mn-cs"/>
                        </a:rPr>
                        <a:t>1 0</a:t>
                      </a:r>
                    </a:p>
                  </a:txBody>
                  <a:tcPr marL="68580" marR="68580" marT="0" marB="0"/>
                </a:tc>
                <a:extLst>
                  <a:ext uri="{0D108BD9-81ED-4DB2-BD59-A6C34878D82A}">
                    <a16:rowId xmlns:a16="http://schemas.microsoft.com/office/drawing/2014/main" val="62207351"/>
                  </a:ext>
                </a:extLst>
              </a:tr>
              <a:tr h="326237">
                <a:tc>
                  <a:txBody>
                    <a:bodyPr/>
                    <a:lstStyle/>
                    <a:p>
                      <a:pPr marL="0" marR="0" algn="just">
                        <a:lnSpc>
                          <a:spcPct val="107000"/>
                        </a:lnSpc>
                        <a:spcBef>
                          <a:spcPts val="0"/>
                        </a:spcBef>
                        <a:spcAft>
                          <a:spcPts val="0"/>
                        </a:spcAft>
                      </a:pPr>
                      <a:r>
                        <a:rPr lang="en-GB" sz="2100">
                          <a:effectLst/>
                        </a:rPr>
                        <a:t>EverBenched</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US" sz="2100" kern="1200">
                          <a:solidFill>
                            <a:schemeClr val="dk1"/>
                          </a:solidFill>
                          <a:effectLst/>
                          <a:latin typeface="+mn-lt"/>
                          <a:ea typeface="+mn-ea"/>
                          <a:cs typeface="+mn-cs"/>
                        </a:rPr>
                        <a:t>0 1</a:t>
                      </a:r>
                    </a:p>
                  </a:txBody>
                  <a:tcPr marL="68580" marR="68580" marT="0" marB="0"/>
                </a:tc>
                <a:extLst>
                  <a:ext uri="{0D108BD9-81ED-4DB2-BD59-A6C34878D82A}">
                    <a16:rowId xmlns:a16="http://schemas.microsoft.com/office/drawing/2014/main" val="963745248"/>
                  </a:ext>
                </a:extLst>
              </a:tr>
              <a:tr h="326237">
                <a:tc>
                  <a:txBody>
                    <a:bodyPr/>
                    <a:lstStyle/>
                    <a:p>
                      <a:pPr marL="0" marR="0" algn="just">
                        <a:lnSpc>
                          <a:spcPct val="107000"/>
                        </a:lnSpc>
                        <a:spcBef>
                          <a:spcPts val="0"/>
                        </a:spcBef>
                        <a:spcAft>
                          <a:spcPts val="0"/>
                        </a:spcAft>
                      </a:pPr>
                      <a:r>
                        <a:rPr lang="en-GB" sz="2100">
                          <a:effectLst/>
                        </a:rPr>
                        <a:t>ExperienceInCurrentDomain</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GB" sz="2100" kern="1200">
                          <a:solidFill>
                            <a:schemeClr val="dk1"/>
                          </a:solidFill>
                          <a:effectLst/>
                          <a:latin typeface="+mn-lt"/>
                          <a:ea typeface="+mn-ea"/>
                          <a:cs typeface="+mn-cs"/>
                        </a:rPr>
                        <a:t>0-7</a:t>
                      </a:r>
                      <a:endParaRPr lang="en-US" sz="2100" kern="120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906886773"/>
                  </a:ext>
                </a:extLst>
              </a:tr>
              <a:tr h="326237">
                <a:tc>
                  <a:txBody>
                    <a:bodyPr/>
                    <a:lstStyle/>
                    <a:p>
                      <a:pPr marL="0" marR="0" algn="just">
                        <a:lnSpc>
                          <a:spcPct val="107000"/>
                        </a:lnSpc>
                        <a:spcBef>
                          <a:spcPts val="0"/>
                        </a:spcBef>
                        <a:spcAft>
                          <a:spcPts val="0"/>
                        </a:spcAft>
                      </a:pPr>
                      <a:r>
                        <a:rPr lang="en-GB" sz="2100">
                          <a:effectLst/>
                        </a:rPr>
                        <a:t>LeaveOrNot</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GB" sz="2100" kern="1200" dirty="0">
                          <a:solidFill>
                            <a:schemeClr val="dk1"/>
                          </a:solidFill>
                          <a:effectLst/>
                          <a:latin typeface="+mn-lt"/>
                          <a:ea typeface="+mn-ea"/>
                          <a:cs typeface="+mn-cs"/>
                        </a:rPr>
                        <a:t>0 1</a:t>
                      </a:r>
                      <a:endParaRPr lang="en-US" sz="21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932890158"/>
                  </a:ext>
                </a:extLst>
              </a:tr>
            </a:tbl>
          </a:graphicData>
        </a:graphic>
      </p:graphicFrame>
    </p:spTree>
    <p:extLst>
      <p:ext uri="{BB962C8B-B14F-4D97-AF65-F5344CB8AC3E}">
        <p14:creationId xmlns:p14="http://schemas.microsoft.com/office/powerpoint/2010/main" val="2060304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91BB-22F9-4D7E-55B6-A712D0E7DD33}"/>
              </a:ext>
            </a:extLst>
          </p:cNvPr>
          <p:cNvSpPr>
            <a:spLocks noGrp="1"/>
          </p:cNvSpPr>
          <p:nvPr>
            <p:ph type="title"/>
          </p:nvPr>
        </p:nvSpPr>
        <p:spPr/>
        <p:txBody>
          <a:bodyPr/>
          <a:lstStyle/>
          <a:p>
            <a:r>
              <a:rPr lang="en-US" dirty="0"/>
              <a:t>EDA Multivariate Relationships</a:t>
            </a:r>
          </a:p>
        </p:txBody>
      </p:sp>
      <p:sp>
        <p:nvSpPr>
          <p:cNvPr id="3" name="Content Placeholder 2">
            <a:extLst>
              <a:ext uri="{FF2B5EF4-FFF2-40B4-BE49-F238E27FC236}">
                <a16:creationId xmlns:a16="http://schemas.microsoft.com/office/drawing/2014/main" id="{DE4A9F79-5807-6A43-9D5B-F8CD8E93DB0D}"/>
              </a:ext>
            </a:extLst>
          </p:cNvPr>
          <p:cNvSpPr>
            <a:spLocks noGrp="1"/>
          </p:cNvSpPr>
          <p:nvPr>
            <p:ph sz="half" idx="1"/>
          </p:nvPr>
        </p:nvSpPr>
        <p:spPr/>
        <p:txBody>
          <a:bodyPr>
            <a:normAutofit/>
          </a:bodyPr>
          <a:lstStyle/>
          <a:p>
            <a:pPr>
              <a:spcAft>
                <a:spcPts val="800"/>
              </a:spcAft>
            </a:pPr>
            <a:r>
              <a:rPr lang="en-US" dirty="0">
                <a:cs typeface="Arial" panose="020B0604020202020204" pitchFamily="34" charset="0"/>
              </a:rPr>
              <a:t>From the plot, we can see that there is no strong correlation between any two columns, even after removing any correlation less than 0.1.</a:t>
            </a:r>
          </a:p>
          <a:p>
            <a:pPr>
              <a:spcAft>
                <a:spcPts val="800"/>
              </a:spcAft>
            </a:pPr>
            <a:r>
              <a:rPr lang="en-US" dirty="0">
                <a:cs typeface="Arial" panose="020B0604020202020204" pitchFamily="34" charset="0"/>
              </a:rPr>
              <a:t>The remaining correlations are still weak, but most noticeable are:</a:t>
            </a:r>
          </a:p>
          <a:p>
            <a:pPr lvl="1">
              <a:spcAft>
                <a:spcPts val="800"/>
              </a:spcAft>
            </a:pPr>
            <a:r>
              <a:rPr lang="en-US" dirty="0" err="1">
                <a:cs typeface="Arial" panose="020B0604020202020204" pitchFamily="34" charset="0"/>
              </a:rPr>
              <a:t>PaymentTier</a:t>
            </a:r>
            <a:r>
              <a:rPr lang="en-US" dirty="0">
                <a:cs typeface="Arial" panose="020B0604020202020204" pitchFamily="34" charset="0"/>
              </a:rPr>
              <a:t> and one of City or Gender</a:t>
            </a:r>
          </a:p>
          <a:p>
            <a:pPr lvl="1">
              <a:spcAft>
                <a:spcPts val="800"/>
              </a:spcAft>
            </a:pPr>
            <a:r>
              <a:rPr lang="en-US" dirty="0" err="1">
                <a:cs typeface="Arial" panose="020B0604020202020204" pitchFamily="34" charset="0"/>
              </a:rPr>
              <a:t>LeaveOrNot</a:t>
            </a:r>
            <a:r>
              <a:rPr lang="en-US" dirty="0">
                <a:cs typeface="Arial" panose="020B0604020202020204" pitchFamily="34" charset="0"/>
              </a:rPr>
              <a:t> with Gender.</a:t>
            </a:r>
          </a:p>
        </p:txBody>
      </p:sp>
      <p:pic>
        <p:nvPicPr>
          <p:cNvPr id="6" name="Content Placeholder 5">
            <a:extLst>
              <a:ext uri="{FF2B5EF4-FFF2-40B4-BE49-F238E27FC236}">
                <a16:creationId xmlns:a16="http://schemas.microsoft.com/office/drawing/2014/main" id="{50DE7D3F-C489-B1E0-3D02-91B864F2C363}"/>
              </a:ext>
            </a:extLst>
          </p:cNvPr>
          <p:cNvPicPr>
            <a:picLocks noGrp="1" noChangeAspect="1"/>
          </p:cNvPicPr>
          <p:nvPr>
            <p:ph sz="half" idx="2"/>
          </p:nvPr>
        </p:nvPicPr>
        <p:blipFill>
          <a:blip r:embed="rId2"/>
          <a:stretch>
            <a:fillRect/>
          </a:stretch>
        </p:blipFill>
        <p:spPr>
          <a:xfrm>
            <a:off x="5989638" y="2505351"/>
            <a:ext cx="4754562" cy="3584022"/>
          </a:xfrm>
          <a:prstGeom prst="rect">
            <a:avLst/>
          </a:prstGeom>
        </p:spPr>
      </p:pic>
    </p:spTree>
    <p:extLst>
      <p:ext uri="{BB962C8B-B14F-4D97-AF65-F5344CB8AC3E}">
        <p14:creationId xmlns:p14="http://schemas.microsoft.com/office/powerpoint/2010/main" val="3196396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91BB-22F9-4D7E-55B6-A712D0E7DD33}"/>
              </a:ext>
            </a:extLst>
          </p:cNvPr>
          <p:cNvSpPr>
            <a:spLocks noGrp="1"/>
          </p:cNvSpPr>
          <p:nvPr>
            <p:ph type="title"/>
          </p:nvPr>
        </p:nvSpPr>
        <p:spPr/>
        <p:txBody>
          <a:bodyPr/>
          <a:lstStyle/>
          <a:p>
            <a:r>
              <a:rPr lang="en-US" dirty="0"/>
              <a:t>Phase 4: Setup</a:t>
            </a:r>
          </a:p>
        </p:txBody>
      </p:sp>
      <p:sp>
        <p:nvSpPr>
          <p:cNvPr id="3" name="Content Placeholder 2">
            <a:extLst>
              <a:ext uri="{FF2B5EF4-FFF2-40B4-BE49-F238E27FC236}">
                <a16:creationId xmlns:a16="http://schemas.microsoft.com/office/drawing/2014/main" id="{DE4A9F79-5807-6A43-9D5B-F8CD8E93DB0D}"/>
              </a:ext>
            </a:extLst>
          </p:cNvPr>
          <p:cNvSpPr>
            <a:spLocks noGrp="1"/>
          </p:cNvSpPr>
          <p:nvPr>
            <p:ph idx="1"/>
          </p:nvPr>
        </p:nvSpPr>
        <p:spPr/>
        <p:txBody>
          <a:bodyPr>
            <a:normAutofit fontScale="92500" lnSpcReduction="20000"/>
          </a:bodyPr>
          <a:lstStyle/>
          <a:p>
            <a:pPr marR="0">
              <a:spcAft>
                <a:spcPts val="800"/>
              </a:spcAft>
            </a:pPr>
            <a:r>
              <a:rPr lang="en-US" sz="2400" dirty="0">
                <a:cs typeface="Times New Roman" panose="02020603050405020304" pitchFamily="18" charset="0"/>
              </a:rPr>
              <a:t>At this stage, we will have explored the data enough to understand the problem and the dataset, and we need to prepare it to be fed into the potential models by:</a:t>
            </a:r>
          </a:p>
          <a:p>
            <a:pPr lvl="1">
              <a:spcAft>
                <a:spcPts val="800"/>
              </a:spcAft>
            </a:pPr>
            <a:r>
              <a:rPr lang="en-US" sz="2000" dirty="0">
                <a:cs typeface="Times New Roman" panose="02020603050405020304" pitchFamily="18" charset="0"/>
              </a:rPr>
              <a:t>Separating the data into train, validation, and test sets</a:t>
            </a:r>
          </a:p>
          <a:p>
            <a:pPr lvl="1">
              <a:spcAft>
                <a:spcPts val="800"/>
              </a:spcAft>
            </a:pPr>
            <a:r>
              <a:rPr lang="en-US" sz="2000" dirty="0">
                <a:cs typeface="Times New Roman" panose="02020603050405020304" pitchFamily="18" charset="0"/>
              </a:rPr>
              <a:t>Balancing the dataset using SMOTE</a:t>
            </a:r>
          </a:p>
          <a:p>
            <a:pPr lvl="1">
              <a:spcAft>
                <a:spcPts val="800"/>
              </a:spcAft>
            </a:pPr>
            <a:r>
              <a:rPr lang="en-US" sz="2000" dirty="0">
                <a:cs typeface="Times New Roman" panose="02020603050405020304" pitchFamily="18" charset="0"/>
              </a:rPr>
              <a:t>Establishing baseline model performance</a:t>
            </a:r>
          </a:p>
          <a:p>
            <a:pPr marR="0">
              <a:spcAft>
                <a:spcPts val="800"/>
              </a:spcAft>
            </a:pPr>
            <a:r>
              <a:rPr lang="en-US" sz="2400" dirty="0">
                <a:cs typeface="Times New Roman" panose="02020603050405020304" pitchFamily="18" charset="0"/>
              </a:rPr>
              <a:t>The baseline model is the simplest model that we can use to compare the performance of other models. In this case, we will use the most frequent class as the baseline model. Hence, the baseline model will predict 0 for all entries, and the accuracy will be 65.6%.</a:t>
            </a:r>
          </a:p>
          <a:p>
            <a:pPr marR="0">
              <a:spcAft>
                <a:spcPts val="800"/>
              </a:spcAft>
            </a:pPr>
            <a:r>
              <a:rPr lang="en-US" sz="2400" dirty="0">
                <a:cs typeface="Times New Roman" panose="02020603050405020304" pitchFamily="18" charset="0"/>
              </a:rPr>
              <a:t>We split the dataset into train, validation, and test sets with a ratio of 70%, 15%, and 15% respectively. Then, we balanced only the training set using SMOTE to ensure that the model is not biased towards the majority class. Finally, we will compare the performances of different models to the baseline model.</a:t>
            </a:r>
          </a:p>
        </p:txBody>
      </p:sp>
    </p:spTree>
    <p:extLst>
      <p:ext uri="{BB962C8B-B14F-4D97-AF65-F5344CB8AC3E}">
        <p14:creationId xmlns:p14="http://schemas.microsoft.com/office/powerpoint/2010/main" val="3654857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91BB-22F9-4D7E-55B6-A712D0E7DD33}"/>
              </a:ext>
            </a:extLst>
          </p:cNvPr>
          <p:cNvSpPr>
            <a:spLocks noGrp="1"/>
          </p:cNvSpPr>
          <p:nvPr>
            <p:ph type="title"/>
          </p:nvPr>
        </p:nvSpPr>
        <p:spPr/>
        <p:txBody>
          <a:bodyPr/>
          <a:lstStyle/>
          <a:p>
            <a:r>
              <a:rPr lang="en-US" dirty="0"/>
              <a:t>Phase 5: Modeling</a:t>
            </a:r>
          </a:p>
        </p:txBody>
      </p:sp>
      <p:sp>
        <p:nvSpPr>
          <p:cNvPr id="3" name="Content Placeholder 2">
            <a:extLst>
              <a:ext uri="{FF2B5EF4-FFF2-40B4-BE49-F238E27FC236}">
                <a16:creationId xmlns:a16="http://schemas.microsoft.com/office/drawing/2014/main" id="{DE4A9F79-5807-6A43-9D5B-F8CD8E93DB0D}"/>
              </a:ext>
            </a:extLst>
          </p:cNvPr>
          <p:cNvSpPr>
            <a:spLocks noGrp="1"/>
          </p:cNvSpPr>
          <p:nvPr>
            <p:ph idx="1"/>
          </p:nvPr>
        </p:nvSpPr>
        <p:spPr/>
        <p:txBody>
          <a:bodyPr>
            <a:normAutofit/>
          </a:bodyPr>
          <a:lstStyle/>
          <a:p>
            <a:pPr marR="0">
              <a:spcAft>
                <a:spcPts val="800"/>
              </a:spcAft>
            </a:pPr>
            <a:r>
              <a:rPr lang="en-US" sz="2400" dirty="0">
                <a:cs typeface="Arial" panose="020B0604020202020204" pitchFamily="34" charset="0"/>
              </a:rPr>
              <a:t>Now the dataset is set and ready, we will feed it to different algorithms/models to uncover the relationships between the columns and target. In this phase, we need to:</a:t>
            </a:r>
          </a:p>
          <a:p>
            <a:pPr lvl="1">
              <a:spcAft>
                <a:spcPts val="800"/>
              </a:spcAft>
            </a:pPr>
            <a:r>
              <a:rPr lang="en-US" sz="2000" dirty="0">
                <a:cs typeface="Arial" panose="020B0604020202020204" pitchFamily="34" charset="0"/>
              </a:rPr>
              <a:t>Implement three algorithms/models: At least three classification models.</a:t>
            </a:r>
          </a:p>
          <a:p>
            <a:pPr lvl="1">
              <a:spcAft>
                <a:spcPts val="800"/>
              </a:spcAft>
            </a:pPr>
            <a:r>
              <a:rPr lang="en-US" sz="2000" dirty="0">
                <a:cs typeface="Arial" panose="020B0604020202020204" pitchFamily="34" charset="0"/>
              </a:rPr>
              <a:t>Train the models on training set and validate using validation set: to achieve the best possible scores for the classification.</a:t>
            </a:r>
          </a:p>
          <a:p>
            <a:pPr lvl="1">
              <a:spcAft>
                <a:spcPts val="800"/>
              </a:spcAft>
            </a:pPr>
            <a:r>
              <a:rPr lang="en-US" sz="2000" dirty="0">
                <a:cs typeface="Arial" panose="020B0604020202020204" pitchFamily="34" charset="0"/>
              </a:rPr>
              <a:t>Train the best model on training and validation sets combined and validate on test set: to ensure the model is not overfitting.</a:t>
            </a:r>
            <a:endParaRPr lang="en-US" sz="2400" dirty="0">
              <a:cs typeface="Arial" panose="020B0604020202020204" pitchFamily="34" charset="0"/>
            </a:endParaRPr>
          </a:p>
          <a:p>
            <a:pPr>
              <a:spcAft>
                <a:spcPts val="800"/>
              </a:spcAft>
            </a:pPr>
            <a:r>
              <a:rPr lang="en-US" sz="2400" dirty="0">
                <a:cs typeface="Arial" panose="020B0604020202020204" pitchFamily="34" charset="0"/>
              </a:rPr>
              <a:t>We selected three algorithms:</a:t>
            </a:r>
          </a:p>
          <a:p>
            <a:pPr lvl="1">
              <a:spcAft>
                <a:spcPts val="800"/>
              </a:spcAft>
            </a:pPr>
            <a:r>
              <a:rPr lang="en-US" sz="2000" dirty="0">
                <a:cs typeface="Arial" panose="020B0604020202020204" pitchFamily="34" charset="0"/>
              </a:rPr>
              <a:t>Random Forest, Gradient Boosting, and Voting Gradient Boosting.</a:t>
            </a:r>
          </a:p>
        </p:txBody>
      </p:sp>
    </p:spTree>
    <p:extLst>
      <p:ext uri="{BB962C8B-B14F-4D97-AF65-F5344CB8AC3E}">
        <p14:creationId xmlns:p14="http://schemas.microsoft.com/office/powerpoint/2010/main" val="1059861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91BB-22F9-4D7E-55B6-A712D0E7DD33}"/>
              </a:ext>
            </a:extLst>
          </p:cNvPr>
          <p:cNvSpPr>
            <a:spLocks noGrp="1"/>
          </p:cNvSpPr>
          <p:nvPr>
            <p:ph type="title"/>
          </p:nvPr>
        </p:nvSpPr>
        <p:spPr/>
        <p:txBody>
          <a:bodyPr/>
          <a:lstStyle/>
          <a:p>
            <a:r>
              <a:rPr lang="en-US" dirty="0"/>
              <a:t>Phase 5: Modeling</a:t>
            </a:r>
          </a:p>
        </p:txBody>
      </p:sp>
      <p:graphicFrame>
        <p:nvGraphicFramePr>
          <p:cNvPr id="4" name="Content Placeholder 3">
            <a:extLst>
              <a:ext uri="{FF2B5EF4-FFF2-40B4-BE49-F238E27FC236}">
                <a16:creationId xmlns:a16="http://schemas.microsoft.com/office/drawing/2014/main" id="{6DBEA3D2-0008-FA96-9F12-19A882B9EA3A}"/>
              </a:ext>
            </a:extLst>
          </p:cNvPr>
          <p:cNvGraphicFramePr>
            <a:graphicFrameLocks noGrp="1"/>
          </p:cNvGraphicFramePr>
          <p:nvPr>
            <p:ph idx="1"/>
            <p:extLst>
              <p:ext uri="{D42A27DB-BD31-4B8C-83A1-F6EECF244321}">
                <p14:modId xmlns:p14="http://schemas.microsoft.com/office/powerpoint/2010/main" val="716039367"/>
              </p:ext>
            </p:extLst>
          </p:nvPr>
        </p:nvGraphicFramePr>
        <p:xfrm>
          <a:off x="2233030" y="1690688"/>
          <a:ext cx="7725940" cy="1204912"/>
        </p:xfrm>
        <a:graphic>
          <a:graphicData uri="http://schemas.openxmlformats.org/drawingml/2006/table">
            <a:tbl>
              <a:tblPr firstRow="1" firstCol="1" bandRow="1">
                <a:tableStyleId>{5C22544A-7EE6-4342-B048-85BDC9FD1C3A}</a:tableStyleId>
              </a:tblPr>
              <a:tblGrid>
                <a:gridCol w="2873938">
                  <a:extLst>
                    <a:ext uri="{9D8B030D-6E8A-4147-A177-3AD203B41FA5}">
                      <a16:colId xmlns:a16="http://schemas.microsoft.com/office/drawing/2014/main" val="419913142"/>
                    </a:ext>
                  </a:extLst>
                </a:gridCol>
                <a:gridCol w="1277430">
                  <a:extLst>
                    <a:ext uri="{9D8B030D-6E8A-4147-A177-3AD203B41FA5}">
                      <a16:colId xmlns:a16="http://schemas.microsoft.com/office/drawing/2014/main" val="837530941"/>
                    </a:ext>
                  </a:extLst>
                </a:gridCol>
                <a:gridCol w="1289702">
                  <a:extLst>
                    <a:ext uri="{9D8B030D-6E8A-4147-A177-3AD203B41FA5}">
                      <a16:colId xmlns:a16="http://schemas.microsoft.com/office/drawing/2014/main" val="2666895521"/>
                    </a:ext>
                  </a:extLst>
                </a:gridCol>
                <a:gridCol w="1047604">
                  <a:extLst>
                    <a:ext uri="{9D8B030D-6E8A-4147-A177-3AD203B41FA5}">
                      <a16:colId xmlns:a16="http://schemas.microsoft.com/office/drawing/2014/main" val="4240218452"/>
                    </a:ext>
                  </a:extLst>
                </a:gridCol>
                <a:gridCol w="1237266">
                  <a:extLst>
                    <a:ext uri="{9D8B030D-6E8A-4147-A177-3AD203B41FA5}">
                      <a16:colId xmlns:a16="http://schemas.microsoft.com/office/drawing/2014/main" val="1348909897"/>
                    </a:ext>
                  </a:extLst>
                </a:gridCol>
              </a:tblGrid>
              <a:tr h="301228">
                <a:tc>
                  <a:txBody>
                    <a:bodyPr/>
                    <a:lstStyle/>
                    <a:p>
                      <a:pPr marL="0" marR="0" algn="just">
                        <a:lnSpc>
                          <a:spcPct val="107000"/>
                        </a:lnSpc>
                        <a:spcBef>
                          <a:spcPts val="0"/>
                        </a:spcBef>
                        <a:spcAft>
                          <a:spcPts val="0"/>
                        </a:spcAft>
                      </a:pPr>
                      <a:r>
                        <a:rPr lang="en-US" sz="1900">
                          <a:effectLst/>
                        </a:rPr>
                        <a:t>Method/Algorithm</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tc>
                  <a:txBody>
                    <a:bodyPr/>
                    <a:lstStyle/>
                    <a:p>
                      <a:pPr marL="0" marR="0" algn="just">
                        <a:lnSpc>
                          <a:spcPct val="107000"/>
                        </a:lnSpc>
                        <a:spcBef>
                          <a:spcPts val="0"/>
                        </a:spcBef>
                        <a:spcAft>
                          <a:spcPts val="0"/>
                        </a:spcAft>
                      </a:pPr>
                      <a:r>
                        <a:rPr lang="en-US" sz="1900">
                          <a:effectLst/>
                        </a:rPr>
                        <a:t>Accuracy</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tc>
                  <a:txBody>
                    <a:bodyPr/>
                    <a:lstStyle/>
                    <a:p>
                      <a:pPr marL="0" marR="0" algn="just">
                        <a:lnSpc>
                          <a:spcPct val="107000"/>
                        </a:lnSpc>
                        <a:spcBef>
                          <a:spcPts val="0"/>
                        </a:spcBef>
                        <a:spcAft>
                          <a:spcPts val="0"/>
                        </a:spcAft>
                      </a:pPr>
                      <a:r>
                        <a:rPr lang="en-US" sz="1900">
                          <a:effectLst/>
                        </a:rPr>
                        <a:t>Precision</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tc>
                  <a:txBody>
                    <a:bodyPr/>
                    <a:lstStyle/>
                    <a:p>
                      <a:pPr marL="0" marR="0" algn="just">
                        <a:lnSpc>
                          <a:spcPct val="107000"/>
                        </a:lnSpc>
                        <a:spcBef>
                          <a:spcPts val="0"/>
                        </a:spcBef>
                        <a:spcAft>
                          <a:spcPts val="0"/>
                        </a:spcAft>
                      </a:pPr>
                      <a:r>
                        <a:rPr lang="en-US" sz="1900">
                          <a:effectLst/>
                        </a:rPr>
                        <a:t>Recall</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tc>
                  <a:txBody>
                    <a:bodyPr/>
                    <a:lstStyle/>
                    <a:p>
                      <a:pPr marL="0" marR="0" algn="just">
                        <a:lnSpc>
                          <a:spcPct val="107000"/>
                        </a:lnSpc>
                        <a:spcBef>
                          <a:spcPts val="0"/>
                        </a:spcBef>
                        <a:spcAft>
                          <a:spcPts val="0"/>
                        </a:spcAft>
                      </a:pPr>
                      <a:r>
                        <a:rPr lang="en-US" sz="1900">
                          <a:effectLst/>
                        </a:rPr>
                        <a:t>F1-Score</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extLst>
                  <a:ext uri="{0D108BD9-81ED-4DB2-BD59-A6C34878D82A}">
                    <a16:rowId xmlns:a16="http://schemas.microsoft.com/office/drawing/2014/main" val="2440481296"/>
                  </a:ext>
                </a:extLst>
              </a:tr>
              <a:tr h="301228">
                <a:tc>
                  <a:txBody>
                    <a:bodyPr/>
                    <a:lstStyle/>
                    <a:p>
                      <a:pPr marL="0" marR="0" algn="just">
                        <a:lnSpc>
                          <a:spcPct val="107000"/>
                        </a:lnSpc>
                        <a:spcBef>
                          <a:spcPts val="0"/>
                        </a:spcBef>
                        <a:spcAft>
                          <a:spcPts val="0"/>
                        </a:spcAft>
                      </a:pPr>
                      <a:r>
                        <a:rPr lang="en-US" sz="1900" dirty="0">
                          <a:effectLst/>
                        </a:rPr>
                        <a:t>Random Forest</a:t>
                      </a:r>
                      <a:endParaRPr lang="en-US" sz="1900" dirty="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tc>
                  <a:txBody>
                    <a:bodyPr/>
                    <a:lstStyle/>
                    <a:p>
                      <a:pPr marL="0" marR="0" algn="just">
                        <a:lnSpc>
                          <a:spcPct val="107000"/>
                        </a:lnSpc>
                        <a:spcBef>
                          <a:spcPts val="0"/>
                        </a:spcBef>
                        <a:spcAft>
                          <a:spcPts val="0"/>
                        </a:spcAft>
                      </a:pPr>
                      <a:r>
                        <a:rPr lang="en-US" sz="1900" dirty="0">
                          <a:effectLst/>
                        </a:rPr>
                        <a:t>0.812</a:t>
                      </a:r>
                      <a:endParaRPr lang="en-US" sz="1900" dirty="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tc>
                  <a:txBody>
                    <a:bodyPr/>
                    <a:lstStyle/>
                    <a:p>
                      <a:pPr marL="0" marR="0" algn="just">
                        <a:lnSpc>
                          <a:spcPct val="107000"/>
                        </a:lnSpc>
                        <a:spcBef>
                          <a:spcPts val="0"/>
                        </a:spcBef>
                        <a:spcAft>
                          <a:spcPts val="0"/>
                        </a:spcAft>
                      </a:pPr>
                      <a:r>
                        <a:rPr lang="en-US" sz="1900" dirty="0">
                          <a:effectLst/>
                        </a:rPr>
                        <a:t>0.662</a:t>
                      </a:r>
                      <a:endParaRPr lang="en-US" sz="1900" dirty="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tc>
                  <a:txBody>
                    <a:bodyPr/>
                    <a:lstStyle/>
                    <a:p>
                      <a:pPr marL="0" marR="0" algn="just">
                        <a:lnSpc>
                          <a:spcPct val="107000"/>
                        </a:lnSpc>
                        <a:spcBef>
                          <a:spcPts val="0"/>
                        </a:spcBef>
                        <a:spcAft>
                          <a:spcPts val="0"/>
                        </a:spcAft>
                      </a:pPr>
                      <a:r>
                        <a:rPr lang="en-US" sz="1900" dirty="0">
                          <a:effectLst/>
                        </a:rPr>
                        <a:t>0.761</a:t>
                      </a:r>
                      <a:endParaRPr lang="en-US" sz="1900" dirty="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tc>
                  <a:txBody>
                    <a:bodyPr/>
                    <a:lstStyle/>
                    <a:p>
                      <a:pPr marL="0" marR="0" algn="just">
                        <a:lnSpc>
                          <a:spcPct val="107000"/>
                        </a:lnSpc>
                        <a:spcBef>
                          <a:spcPts val="0"/>
                        </a:spcBef>
                        <a:spcAft>
                          <a:spcPts val="0"/>
                        </a:spcAft>
                      </a:pPr>
                      <a:r>
                        <a:rPr lang="en-US" sz="1900" dirty="0">
                          <a:effectLst/>
                        </a:rPr>
                        <a:t>0.708</a:t>
                      </a:r>
                      <a:endParaRPr lang="en-US" sz="1900" dirty="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extLst>
                  <a:ext uri="{0D108BD9-81ED-4DB2-BD59-A6C34878D82A}">
                    <a16:rowId xmlns:a16="http://schemas.microsoft.com/office/drawing/2014/main" val="1047857241"/>
                  </a:ext>
                </a:extLst>
              </a:tr>
              <a:tr h="301228">
                <a:tc>
                  <a:txBody>
                    <a:bodyPr/>
                    <a:lstStyle/>
                    <a:p>
                      <a:pPr marL="0" marR="0" algn="just">
                        <a:lnSpc>
                          <a:spcPct val="107000"/>
                        </a:lnSpc>
                        <a:spcBef>
                          <a:spcPts val="0"/>
                        </a:spcBef>
                        <a:spcAft>
                          <a:spcPts val="0"/>
                        </a:spcAft>
                      </a:pPr>
                      <a:r>
                        <a:rPr lang="en-US" sz="1900" dirty="0">
                          <a:effectLst/>
                        </a:rPr>
                        <a:t>Gradient Boosting</a:t>
                      </a:r>
                      <a:endParaRPr lang="en-US" sz="1900" dirty="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tc>
                  <a:txBody>
                    <a:bodyPr/>
                    <a:lstStyle/>
                    <a:p>
                      <a:pPr marL="0" marR="0" algn="just">
                        <a:lnSpc>
                          <a:spcPct val="107000"/>
                        </a:lnSpc>
                        <a:spcBef>
                          <a:spcPts val="0"/>
                        </a:spcBef>
                        <a:spcAft>
                          <a:spcPts val="0"/>
                        </a:spcAft>
                      </a:pPr>
                      <a:r>
                        <a:rPr lang="en-US" sz="1900">
                          <a:effectLst/>
                        </a:rPr>
                        <a:t>0.821</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tc>
                  <a:txBody>
                    <a:bodyPr/>
                    <a:lstStyle/>
                    <a:p>
                      <a:pPr marL="0" marR="0" algn="just">
                        <a:lnSpc>
                          <a:spcPct val="107000"/>
                        </a:lnSpc>
                        <a:spcBef>
                          <a:spcPts val="0"/>
                        </a:spcBef>
                        <a:spcAft>
                          <a:spcPts val="0"/>
                        </a:spcAft>
                      </a:pPr>
                      <a:r>
                        <a:rPr lang="en-US" sz="1900">
                          <a:effectLst/>
                        </a:rPr>
                        <a:t>0.708</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tc>
                  <a:txBody>
                    <a:bodyPr/>
                    <a:lstStyle/>
                    <a:p>
                      <a:pPr marL="0" marR="0" algn="just">
                        <a:lnSpc>
                          <a:spcPct val="107000"/>
                        </a:lnSpc>
                        <a:spcBef>
                          <a:spcPts val="0"/>
                        </a:spcBef>
                        <a:spcAft>
                          <a:spcPts val="0"/>
                        </a:spcAft>
                      </a:pPr>
                      <a:r>
                        <a:rPr lang="en-US" sz="1900">
                          <a:effectLst/>
                        </a:rPr>
                        <a:t>0.755</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tc>
                  <a:txBody>
                    <a:bodyPr/>
                    <a:lstStyle/>
                    <a:p>
                      <a:pPr marL="0" marR="0" algn="just">
                        <a:lnSpc>
                          <a:spcPct val="107000"/>
                        </a:lnSpc>
                        <a:spcBef>
                          <a:spcPts val="0"/>
                        </a:spcBef>
                        <a:spcAft>
                          <a:spcPts val="0"/>
                        </a:spcAft>
                      </a:pPr>
                      <a:r>
                        <a:rPr lang="en-US" sz="1900">
                          <a:effectLst/>
                        </a:rPr>
                        <a:t>0.731</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extLst>
                  <a:ext uri="{0D108BD9-81ED-4DB2-BD59-A6C34878D82A}">
                    <a16:rowId xmlns:a16="http://schemas.microsoft.com/office/drawing/2014/main" val="1539463514"/>
                  </a:ext>
                </a:extLst>
              </a:tr>
              <a:tr h="301228">
                <a:tc>
                  <a:txBody>
                    <a:bodyPr/>
                    <a:lstStyle/>
                    <a:p>
                      <a:pPr marL="0" marR="0" algn="just">
                        <a:lnSpc>
                          <a:spcPct val="107000"/>
                        </a:lnSpc>
                        <a:spcBef>
                          <a:spcPts val="0"/>
                        </a:spcBef>
                        <a:spcAft>
                          <a:spcPts val="0"/>
                        </a:spcAft>
                      </a:pPr>
                      <a:r>
                        <a:rPr lang="en-US" sz="1900" dirty="0">
                          <a:effectLst/>
                        </a:rPr>
                        <a:t>Voting Gradient Boosting</a:t>
                      </a:r>
                      <a:endParaRPr lang="en-US" sz="1900" dirty="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tc>
                  <a:txBody>
                    <a:bodyPr/>
                    <a:lstStyle/>
                    <a:p>
                      <a:pPr marL="0" marR="0" algn="just">
                        <a:lnSpc>
                          <a:spcPct val="107000"/>
                        </a:lnSpc>
                        <a:spcBef>
                          <a:spcPts val="0"/>
                        </a:spcBef>
                        <a:spcAft>
                          <a:spcPts val="0"/>
                        </a:spcAft>
                      </a:pPr>
                      <a:r>
                        <a:rPr lang="en-US" sz="1900">
                          <a:effectLst/>
                        </a:rPr>
                        <a:t>0.847</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tc>
                  <a:txBody>
                    <a:bodyPr/>
                    <a:lstStyle/>
                    <a:p>
                      <a:pPr marL="0" marR="0" algn="just">
                        <a:lnSpc>
                          <a:spcPct val="107000"/>
                        </a:lnSpc>
                        <a:spcBef>
                          <a:spcPts val="0"/>
                        </a:spcBef>
                        <a:spcAft>
                          <a:spcPts val="0"/>
                        </a:spcAft>
                      </a:pPr>
                      <a:r>
                        <a:rPr lang="en-US" sz="1900">
                          <a:effectLst/>
                        </a:rPr>
                        <a:t>0.733</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tc>
                  <a:txBody>
                    <a:bodyPr/>
                    <a:lstStyle/>
                    <a:p>
                      <a:pPr marL="0" marR="0" algn="just">
                        <a:lnSpc>
                          <a:spcPct val="107000"/>
                        </a:lnSpc>
                        <a:spcBef>
                          <a:spcPts val="0"/>
                        </a:spcBef>
                        <a:spcAft>
                          <a:spcPts val="0"/>
                        </a:spcAft>
                      </a:pPr>
                      <a:r>
                        <a:rPr lang="en-US" sz="1900">
                          <a:effectLst/>
                        </a:rPr>
                        <a:t>0.804</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tc>
                  <a:txBody>
                    <a:bodyPr/>
                    <a:lstStyle/>
                    <a:p>
                      <a:pPr marL="0" marR="0" algn="just">
                        <a:lnSpc>
                          <a:spcPct val="107000"/>
                        </a:lnSpc>
                        <a:spcBef>
                          <a:spcPts val="0"/>
                        </a:spcBef>
                        <a:spcAft>
                          <a:spcPts val="0"/>
                        </a:spcAft>
                      </a:pPr>
                      <a:r>
                        <a:rPr lang="en-US" sz="1900" dirty="0">
                          <a:effectLst/>
                        </a:rPr>
                        <a:t>0.767</a:t>
                      </a:r>
                      <a:endParaRPr lang="en-US" sz="1900" dirty="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extLst>
                  <a:ext uri="{0D108BD9-81ED-4DB2-BD59-A6C34878D82A}">
                    <a16:rowId xmlns:a16="http://schemas.microsoft.com/office/drawing/2014/main" val="3771680663"/>
                  </a:ext>
                </a:extLst>
              </a:tr>
            </a:tbl>
          </a:graphicData>
        </a:graphic>
      </p:graphicFrame>
      <p:pic>
        <p:nvPicPr>
          <p:cNvPr id="5" name="Picture 4" descr="A red and white squares with numbers&#10;&#10;Description automatically generated">
            <a:extLst>
              <a:ext uri="{FF2B5EF4-FFF2-40B4-BE49-F238E27FC236}">
                <a16:creationId xmlns:a16="http://schemas.microsoft.com/office/drawing/2014/main" id="{303CC456-92B2-7733-BDA6-0E409755BCEE}"/>
              </a:ext>
            </a:extLst>
          </p:cNvPr>
          <p:cNvPicPr>
            <a:picLocks noChangeAspect="1"/>
          </p:cNvPicPr>
          <p:nvPr/>
        </p:nvPicPr>
        <p:blipFill>
          <a:blip r:embed="rId2"/>
          <a:stretch>
            <a:fillRect/>
          </a:stretch>
        </p:blipFill>
        <p:spPr>
          <a:xfrm>
            <a:off x="589163" y="3173779"/>
            <a:ext cx="3648008" cy="3117018"/>
          </a:xfrm>
          <a:prstGeom prst="rect">
            <a:avLst/>
          </a:prstGeom>
        </p:spPr>
      </p:pic>
      <p:pic>
        <p:nvPicPr>
          <p:cNvPr id="6" name="Picture 5" descr="A green squares with numbers and a green box&#10;&#10;Description automatically generated">
            <a:extLst>
              <a:ext uri="{FF2B5EF4-FFF2-40B4-BE49-F238E27FC236}">
                <a16:creationId xmlns:a16="http://schemas.microsoft.com/office/drawing/2014/main" id="{01120E27-A10F-9826-2D34-06ABA6CAE3E1}"/>
              </a:ext>
            </a:extLst>
          </p:cNvPr>
          <p:cNvPicPr>
            <a:picLocks noChangeAspect="1"/>
          </p:cNvPicPr>
          <p:nvPr/>
        </p:nvPicPr>
        <p:blipFill>
          <a:blip r:embed="rId3"/>
          <a:stretch>
            <a:fillRect/>
          </a:stretch>
        </p:blipFill>
        <p:spPr>
          <a:xfrm>
            <a:off x="4271996" y="3173779"/>
            <a:ext cx="3648008" cy="3130608"/>
          </a:xfrm>
          <a:prstGeom prst="rect">
            <a:avLst/>
          </a:prstGeom>
        </p:spPr>
      </p:pic>
      <p:pic>
        <p:nvPicPr>
          <p:cNvPr id="7" name="Picture 6" descr="A graph of a number of blue squares&#10;&#10;Description automatically generated with medium confidence">
            <a:extLst>
              <a:ext uri="{FF2B5EF4-FFF2-40B4-BE49-F238E27FC236}">
                <a16:creationId xmlns:a16="http://schemas.microsoft.com/office/drawing/2014/main" id="{582568BA-210E-2691-8962-28EB92F07B1C}"/>
              </a:ext>
            </a:extLst>
          </p:cNvPr>
          <p:cNvPicPr>
            <a:picLocks noChangeAspect="1"/>
          </p:cNvPicPr>
          <p:nvPr/>
        </p:nvPicPr>
        <p:blipFill>
          <a:blip r:embed="rId4"/>
          <a:stretch>
            <a:fillRect/>
          </a:stretch>
        </p:blipFill>
        <p:spPr>
          <a:xfrm>
            <a:off x="7954829" y="3173779"/>
            <a:ext cx="3648008" cy="3117018"/>
          </a:xfrm>
          <a:prstGeom prst="rect">
            <a:avLst/>
          </a:prstGeom>
        </p:spPr>
      </p:pic>
    </p:spTree>
    <p:extLst>
      <p:ext uri="{BB962C8B-B14F-4D97-AF65-F5344CB8AC3E}">
        <p14:creationId xmlns:p14="http://schemas.microsoft.com/office/powerpoint/2010/main" val="2256738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0E0D79-B20E-9011-CC3C-24329F6EBC82}"/>
              </a:ext>
            </a:extLst>
          </p:cNvPr>
          <p:cNvPicPr>
            <a:picLocks noChangeAspect="1"/>
          </p:cNvPicPr>
          <p:nvPr/>
        </p:nvPicPr>
        <p:blipFill>
          <a:blip r:embed="rId2"/>
          <a:stretch>
            <a:fillRect/>
          </a:stretch>
        </p:blipFill>
        <p:spPr>
          <a:xfrm>
            <a:off x="4271995" y="3173779"/>
            <a:ext cx="3648007" cy="3117017"/>
          </a:xfrm>
          <a:prstGeom prst="rect">
            <a:avLst/>
          </a:prstGeom>
        </p:spPr>
      </p:pic>
      <p:sp>
        <p:nvSpPr>
          <p:cNvPr id="2" name="Title 1">
            <a:extLst>
              <a:ext uri="{FF2B5EF4-FFF2-40B4-BE49-F238E27FC236}">
                <a16:creationId xmlns:a16="http://schemas.microsoft.com/office/drawing/2014/main" id="{E00791BB-22F9-4D7E-55B6-A712D0E7DD33}"/>
              </a:ext>
            </a:extLst>
          </p:cNvPr>
          <p:cNvSpPr>
            <a:spLocks noGrp="1"/>
          </p:cNvSpPr>
          <p:nvPr>
            <p:ph type="title"/>
          </p:nvPr>
        </p:nvSpPr>
        <p:spPr/>
        <p:txBody>
          <a:bodyPr/>
          <a:lstStyle/>
          <a:p>
            <a:r>
              <a:rPr lang="en-US" dirty="0"/>
              <a:t>Phase 6: Evaluation</a:t>
            </a:r>
          </a:p>
        </p:txBody>
      </p:sp>
      <p:graphicFrame>
        <p:nvGraphicFramePr>
          <p:cNvPr id="4" name="Content Placeholder 3">
            <a:extLst>
              <a:ext uri="{FF2B5EF4-FFF2-40B4-BE49-F238E27FC236}">
                <a16:creationId xmlns:a16="http://schemas.microsoft.com/office/drawing/2014/main" id="{6DBEA3D2-0008-FA96-9F12-19A882B9EA3A}"/>
              </a:ext>
            </a:extLst>
          </p:cNvPr>
          <p:cNvGraphicFramePr>
            <a:graphicFrameLocks noGrp="1"/>
          </p:cNvGraphicFramePr>
          <p:nvPr>
            <p:ph idx="1"/>
            <p:extLst>
              <p:ext uri="{D42A27DB-BD31-4B8C-83A1-F6EECF244321}">
                <p14:modId xmlns:p14="http://schemas.microsoft.com/office/powerpoint/2010/main" val="1988022215"/>
              </p:ext>
            </p:extLst>
          </p:nvPr>
        </p:nvGraphicFramePr>
        <p:xfrm>
          <a:off x="2233030" y="1690688"/>
          <a:ext cx="7725940" cy="602456"/>
        </p:xfrm>
        <a:graphic>
          <a:graphicData uri="http://schemas.openxmlformats.org/drawingml/2006/table">
            <a:tbl>
              <a:tblPr firstRow="1" firstCol="1" bandRow="1">
                <a:tableStyleId>{5C22544A-7EE6-4342-B048-85BDC9FD1C3A}</a:tableStyleId>
              </a:tblPr>
              <a:tblGrid>
                <a:gridCol w="2873938">
                  <a:extLst>
                    <a:ext uri="{9D8B030D-6E8A-4147-A177-3AD203B41FA5}">
                      <a16:colId xmlns:a16="http://schemas.microsoft.com/office/drawing/2014/main" val="419913142"/>
                    </a:ext>
                  </a:extLst>
                </a:gridCol>
                <a:gridCol w="1277430">
                  <a:extLst>
                    <a:ext uri="{9D8B030D-6E8A-4147-A177-3AD203B41FA5}">
                      <a16:colId xmlns:a16="http://schemas.microsoft.com/office/drawing/2014/main" val="837530941"/>
                    </a:ext>
                  </a:extLst>
                </a:gridCol>
                <a:gridCol w="1289702">
                  <a:extLst>
                    <a:ext uri="{9D8B030D-6E8A-4147-A177-3AD203B41FA5}">
                      <a16:colId xmlns:a16="http://schemas.microsoft.com/office/drawing/2014/main" val="2666895521"/>
                    </a:ext>
                  </a:extLst>
                </a:gridCol>
                <a:gridCol w="1047604">
                  <a:extLst>
                    <a:ext uri="{9D8B030D-6E8A-4147-A177-3AD203B41FA5}">
                      <a16:colId xmlns:a16="http://schemas.microsoft.com/office/drawing/2014/main" val="4240218452"/>
                    </a:ext>
                  </a:extLst>
                </a:gridCol>
                <a:gridCol w="1237266">
                  <a:extLst>
                    <a:ext uri="{9D8B030D-6E8A-4147-A177-3AD203B41FA5}">
                      <a16:colId xmlns:a16="http://schemas.microsoft.com/office/drawing/2014/main" val="1348909897"/>
                    </a:ext>
                  </a:extLst>
                </a:gridCol>
              </a:tblGrid>
              <a:tr h="301228">
                <a:tc>
                  <a:txBody>
                    <a:bodyPr/>
                    <a:lstStyle/>
                    <a:p>
                      <a:pPr marL="0" marR="0" algn="just">
                        <a:lnSpc>
                          <a:spcPct val="107000"/>
                        </a:lnSpc>
                        <a:spcBef>
                          <a:spcPts val="0"/>
                        </a:spcBef>
                        <a:spcAft>
                          <a:spcPts val="0"/>
                        </a:spcAft>
                      </a:pPr>
                      <a:r>
                        <a:rPr lang="en-US" sz="1900">
                          <a:effectLst/>
                        </a:rPr>
                        <a:t>Method/Algorithm</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tc>
                  <a:txBody>
                    <a:bodyPr/>
                    <a:lstStyle/>
                    <a:p>
                      <a:pPr marL="0" marR="0" algn="just">
                        <a:lnSpc>
                          <a:spcPct val="107000"/>
                        </a:lnSpc>
                        <a:spcBef>
                          <a:spcPts val="0"/>
                        </a:spcBef>
                        <a:spcAft>
                          <a:spcPts val="0"/>
                        </a:spcAft>
                      </a:pPr>
                      <a:r>
                        <a:rPr lang="en-US" sz="1900">
                          <a:effectLst/>
                        </a:rPr>
                        <a:t>Accuracy</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tc>
                  <a:txBody>
                    <a:bodyPr/>
                    <a:lstStyle/>
                    <a:p>
                      <a:pPr marL="0" marR="0" algn="just">
                        <a:lnSpc>
                          <a:spcPct val="107000"/>
                        </a:lnSpc>
                        <a:spcBef>
                          <a:spcPts val="0"/>
                        </a:spcBef>
                        <a:spcAft>
                          <a:spcPts val="0"/>
                        </a:spcAft>
                      </a:pPr>
                      <a:r>
                        <a:rPr lang="en-US" sz="1900">
                          <a:effectLst/>
                        </a:rPr>
                        <a:t>Precision</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tc>
                  <a:txBody>
                    <a:bodyPr/>
                    <a:lstStyle/>
                    <a:p>
                      <a:pPr marL="0" marR="0" algn="just">
                        <a:lnSpc>
                          <a:spcPct val="107000"/>
                        </a:lnSpc>
                        <a:spcBef>
                          <a:spcPts val="0"/>
                        </a:spcBef>
                        <a:spcAft>
                          <a:spcPts val="0"/>
                        </a:spcAft>
                      </a:pPr>
                      <a:r>
                        <a:rPr lang="en-US" sz="1900">
                          <a:effectLst/>
                        </a:rPr>
                        <a:t>Recall</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tc>
                  <a:txBody>
                    <a:bodyPr/>
                    <a:lstStyle/>
                    <a:p>
                      <a:pPr marL="0" marR="0" algn="just">
                        <a:lnSpc>
                          <a:spcPct val="107000"/>
                        </a:lnSpc>
                        <a:spcBef>
                          <a:spcPts val="0"/>
                        </a:spcBef>
                        <a:spcAft>
                          <a:spcPts val="0"/>
                        </a:spcAft>
                      </a:pPr>
                      <a:r>
                        <a:rPr lang="en-US" sz="1900">
                          <a:effectLst/>
                        </a:rPr>
                        <a:t>F1-Score</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extLst>
                  <a:ext uri="{0D108BD9-81ED-4DB2-BD59-A6C34878D82A}">
                    <a16:rowId xmlns:a16="http://schemas.microsoft.com/office/drawing/2014/main" val="2440481296"/>
                  </a:ext>
                </a:extLst>
              </a:tr>
              <a:tr h="301228">
                <a:tc>
                  <a:txBody>
                    <a:bodyPr/>
                    <a:lstStyle/>
                    <a:p>
                      <a:pPr marL="0" marR="0" algn="just">
                        <a:lnSpc>
                          <a:spcPct val="107000"/>
                        </a:lnSpc>
                        <a:spcBef>
                          <a:spcPts val="0"/>
                        </a:spcBef>
                        <a:spcAft>
                          <a:spcPts val="0"/>
                        </a:spcAft>
                      </a:pPr>
                      <a:r>
                        <a:rPr lang="en-US" sz="1900" dirty="0">
                          <a:effectLst/>
                        </a:rPr>
                        <a:t>Voting Gradient Boosting</a:t>
                      </a:r>
                      <a:endParaRPr lang="en-US" sz="1900" dirty="0">
                        <a:effectLst/>
                        <a:latin typeface="Calibri" panose="020F0502020204030204" pitchFamily="34" charset="0"/>
                        <a:ea typeface="Calibri" panose="020F0502020204030204" pitchFamily="34" charset="0"/>
                        <a:cs typeface="Arial" panose="020B0604020202020204" pitchFamily="34" charset="0"/>
                      </a:endParaRPr>
                    </a:p>
                  </a:txBody>
                  <a:tcPr marL="120491" marR="120491" marT="0" marB="0"/>
                </a:tc>
                <a:tc>
                  <a:txBody>
                    <a:bodyPr/>
                    <a:lstStyle/>
                    <a:p>
                      <a:pPr marL="0" marR="0" algn="just" defTabSz="914400" rtl="0" eaLnBrk="1" latinLnBrk="0" hangingPunct="1">
                        <a:lnSpc>
                          <a:spcPct val="107000"/>
                        </a:lnSpc>
                        <a:spcBef>
                          <a:spcPts val="0"/>
                        </a:spcBef>
                        <a:spcAft>
                          <a:spcPts val="0"/>
                        </a:spcAft>
                      </a:pPr>
                      <a:r>
                        <a:rPr lang="en-US" sz="1900" kern="1200" dirty="0">
                          <a:solidFill>
                            <a:schemeClr val="dk1"/>
                          </a:solidFill>
                          <a:effectLst/>
                          <a:latin typeface="+mn-lt"/>
                          <a:ea typeface="+mn-ea"/>
                          <a:cs typeface="+mn-cs"/>
                        </a:rPr>
                        <a:t>0.841</a:t>
                      </a:r>
                    </a:p>
                  </a:txBody>
                  <a:tcPr marL="68580" marR="68580" marT="0" marB="0"/>
                </a:tc>
                <a:tc>
                  <a:txBody>
                    <a:bodyPr/>
                    <a:lstStyle/>
                    <a:p>
                      <a:pPr marL="0" marR="0" algn="just" defTabSz="914400" rtl="0" eaLnBrk="1" latinLnBrk="0" hangingPunct="1">
                        <a:lnSpc>
                          <a:spcPct val="107000"/>
                        </a:lnSpc>
                        <a:spcBef>
                          <a:spcPts val="0"/>
                        </a:spcBef>
                        <a:spcAft>
                          <a:spcPts val="0"/>
                        </a:spcAft>
                      </a:pPr>
                      <a:r>
                        <a:rPr lang="en-US" sz="1900" kern="1200" dirty="0">
                          <a:solidFill>
                            <a:schemeClr val="dk1"/>
                          </a:solidFill>
                          <a:effectLst/>
                          <a:latin typeface="+mn-lt"/>
                          <a:ea typeface="+mn-ea"/>
                          <a:cs typeface="+mn-cs"/>
                        </a:rPr>
                        <a:t>0.625</a:t>
                      </a:r>
                    </a:p>
                  </a:txBody>
                  <a:tcPr marL="68580" marR="68580" marT="0" marB="0"/>
                </a:tc>
                <a:tc>
                  <a:txBody>
                    <a:bodyPr/>
                    <a:lstStyle/>
                    <a:p>
                      <a:pPr marL="0" marR="0" algn="just" defTabSz="914400" rtl="0" eaLnBrk="1" latinLnBrk="0" hangingPunct="1">
                        <a:lnSpc>
                          <a:spcPct val="107000"/>
                        </a:lnSpc>
                        <a:spcBef>
                          <a:spcPts val="0"/>
                        </a:spcBef>
                        <a:spcAft>
                          <a:spcPts val="0"/>
                        </a:spcAft>
                      </a:pPr>
                      <a:r>
                        <a:rPr lang="en-US" sz="1900" kern="1200" dirty="0">
                          <a:solidFill>
                            <a:schemeClr val="dk1"/>
                          </a:solidFill>
                          <a:effectLst/>
                          <a:latin typeface="+mn-lt"/>
                          <a:ea typeface="+mn-ea"/>
                          <a:cs typeface="+mn-cs"/>
                        </a:rPr>
                        <a:t>0.877</a:t>
                      </a:r>
                    </a:p>
                  </a:txBody>
                  <a:tcPr marL="68580" marR="68580" marT="0" marB="0"/>
                </a:tc>
                <a:tc>
                  <a:txBody>
                    <a:bodyPr/>
                    <a:lstStyle/>
                    <a:p>
                      <a:pPr marL="0" marR="0" algn="just" defTabSz="914400" rtl="0" eaLnBrk="1" latinLnBrk="0" hangingPunct="1">
                        <a:lnSpc>
                          <a:spcPct val="107000"/>
                        </a:lnSpc>
                        <a:spcBef>
                          <a:spcPts val="0"/>
                        </a:spcBef>
                        <a:spcAft>
                          <a:spcPts val="0"/>
                        </a:spcAft>
                      </a:pPr>
                      <a:r>
                        <a:rPr lang="en-US" sz="1900" kern="1200" dirty="0">
                          <a:solidFill>
                            <a:schemeClr val="dk1"/>
                          </a:solidFill>
                          <a:effectLst/>
                          <a:latin typeface="+mn-lt"/>
                          <a:ea typeface="+mn-ea"/>
                          <a:cs typeface="+mn-cs"/>
                        </a:rPr>
                        <a:t>0.730</a:t>
                      </a:r>
                    </a:p>
                  </a:txBody>
                  <a:tcPr marL="68580" marR="68580" marT="0" marB="0"/>
                </a:tc>
                <a:extLst>
                  <a:ext uri="{0D108BD9-81ED-4DB2-BD59-A6C34878D82A}">
                    <a16:rowId xmlns:a16="http://schemas.microsoft.com/office/drawing/2014/main" val="3771680663"/>
                  </a:ext>
                </a:extLst>
              </a:tr>
            </a:tbl>
          </a:graphicData>
        </a:graphic>
      </p:graphicFrame>
    </p:spTree>
    <p:extLst>
      <p:ext uri="{BB962C8B-B14F-4D97-AF65-F5344CB8AC3E}">
        <p14:creationId xmlns:p14="http://schemas.microsoft.com/office/powerpoint/2010/main" val="1462136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91BB-22F9-4D7E-55B6-A712D0E7DD33}"/>
              </a:ext>
            </a:extLst>
          </p:cNvPr>
          <p:cNvSpPr>
            <a:spLocks noGrp="1"/>
          </p:cNvSpPr>
          <p:nvPr>
            <p:ph type="title"/>
          </p:nvPr>
        </p:nvSpPr>
        <p:spPr/>
        <p:txBody>
          <a:bodyPr/>
          <a:lstStyle/>
          <a:p>
            <a:r>
              <a:rPr lang="en-US" dirty="0"/>
              <a:t>Phase 7: Deployment</a:t>
            </a:r>
          </a:p>
        </p:txBody>
      </p:sp>
      <p:sp>
        <p:nvSpPr>
          <p:cNvPr id="6" name="Content Placeholder 5">
            <a:extLst>
              <a:ext uri="{FF2B5EF4-FFF2-40B4-BE49-F238E27FC236}">
                <a16:creationId xmlns:a16="http://schemas.microsoft.com/office/drawing/2014/main" id="{40D902CF-FF60-F496-7FDD-330E178A3BC0}"/>
              </a:ext>
            </a:extLst>
          </p:cNvPr>
          <p:cNvSpPr>
            <a:spLocks noGrp="1"/>
          </p:cNvSpPr>
          <p:nvPr>
            <p:ph idx="1"/>
          </p:nvPr>
        </p:nvSpPr>
        <p:spPr/>
        <p:txBody>
          <a:bodyPr>
            <a:normAutofit/>
          </a:bodyPr>
          <a:lstStyle/>
          <a:p>
            <a:endParaRPr lang="en-US" sz="3600" dirty="0">
              <a:latin typeface="+mj-lt"/>
            </a:endParaRPr>
          </a:p>
          <a:p>
            <a:endParaRPr lang="en-US" sz="3600" dirty="0">
              <a:latin typeface="+mj-lt"/>
            </a:endParaRPr>
          </a:p>
          <a:p>
            <a:pPr marL="0" indent="0" algn="ctr">
              <a:buNone/>
            </a:pPr>
            <a:r>
              <a:rPr lang="en-US" sz="3600" dirty="0">
                <a:latin typeface="+mj-lt"/>
              </a:rPr>
              <a:t>The model is available at the request of the audience </a:t>
            </a:r>
            <a:r>
              <a:rPr lang="en-US" sz="3600" dirty="0">
                <a:latin typeface="+mj-lt"/>
                <a:sym typeface="Wingdings" panose="05000000000000000000" pitchFamily="2" charset="2"/>
              </a:rPr>
              <a:t></a:t>
            </a:r>
            <a:endParaRPr lang="en-US" sz="3600" dirty="0">
              <a:latin typeface="+mj-lt"/>
            </a:endParaRPr>
          </a:p>
        </p:txBody>
      </p:sp>
    </p:spTree>
    <p:extLst>
      <p:ext uri="{BB962C8B-B14F-4D97-AF65-F5344CB8AC3E}">
        <p14:creationId xmlns:p14="http://schemas.microsoft.com/office/powerpoint/2010/main" val="2021918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DDBD8-8965-4DA3-0440-FAD7C1AAC4CB}"/>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6EE0A200-2D58-AC1A-EB07-4DEA972AE090}"/>
              </a:ext>
            </a:extLst>
          </p:cNvPr>
          <p:cNvSpPr>
            <a:spLocks noGrp="1"/>
          </p:cNvSpPr>
          <p:nvPr>
            <p:ph idx="1"/>
          </p:nvPr>
        </p:nvSpPr>
        <p:spPr/>
        <p:txBody>
          <a:bodyPr>
            <a:normAutofit/>
          </a:bodyPr>
          <a:lstStyle/>
          <a:p>
            <a:r>
              <a:rPr lang="en-US" sz="2400" dirty="0">
                <a:effectLst/>
                <a:ea typeface="Calibri" panose="020F0502020204030204" pitchFamily="34" charset="0"/>
                <a:cs typeface="Arial" panose="020B0604020202020204" pitchFamily="34" charset="0"/>
              </a:rPr>
              <a:t>There are always people starting new jobs and retiring, and some move between jobs.</a:t>
            </a:r>
          </a:p>
          <a:p>
            <a:r>
              <a:rPr lang="en-US" sz="2400" dirty="0">
                <a:effectLst/>
                <a:ea typeface="Calibri" panose="020F0502020204030204" pitchFamily="34" charset="0"/>
                <a:cs typeface="Arial" panose="020B0604020202020204" pitchFamily="34" charset="0"/>
              </a:rPr>
              <a:t>Talent retention is imperative for organizational success, therefore understanding employee behavior is key to sustaining a good economy.</a:t>
            </a:r>
          </a:p>
          <a:p>
            <a:r>
              <a:rPr lang="en-US" sz="2400" dirty="0">
                <a:effectLst/>
                <a:ea typeface="Calibri" panose="020F0502020204030204" pitchFamily="34" charset="0"/>
                <a:cs typeface="Arial" panose="020B0604020202020204" pitchFamily="34" charset="0"/>
              </a:rPr>
              <a:t>Kaggle Employee dataset contains anonymized information about employees in a company, including their educational backgrounds, work history, demographics, and employment-related factors, providing valuable insights into the workforce.</a:t>
            </a:r>
          </a:p>
        </p:txBody>
      </p:sp>
    </p:spTree>
    <p:extLst>
      <p:ext uri="{BB962C8B-B14F-4D97-AF65-F5344CB8AC3E}">
        <p14:creationId xmlns:p14="http://schemas.microsoft.com/office/powerpoint/2010/main" val="3410039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75ED-2553-6219-245B-5D5A6B057AE7}"/>
              </a:ext>
            </a:extLst>
          </p:cNvPr>
          <p:cNvSpPr>
            <a:spLocks noGrp="1"/>
          </p:cNvSpPr>
          <p:nvPr>
            <p:ph type="title"/>
          </p:nvPr>
        </p:nvSpPr>
        <p:spPr/>
        <p:txBody>
          <a:bodyPr/>
          <a:lstStyle/>
          <a:p>
            <a:r>
              <a:rPr lang="en-US"/>
              <a:t>Introduction</a:t>
            </a:r>
            <a:endParaRPr lang="en-US" dirty="0"/>
          </a:p>
        </p:txBody>
      </p:sp>
      <p:graphicFrame>
        <p:nvGraphicFramePr>
          <p:cNvPr id="8" name="Content Placeholder 7">
            <a:extLst>
              <a:ext uri="{FF2B5EF4-FFF2-40B4-BE49-F238E27FC236}">
                <a16:creationId xmlns:a16="http://schemas.microsoft.com/office/drawing/2014/main" id="{C0AA49A5-F512-652E-2722-E08295CAC98F}"/>
              </a:ext>
            </a:extLst>
          </p:cNvPr>
          <p:cNvGraphicFramePr>
            <a:graphicFrameLocks noGrp="1"/>
          </p:cNvGraphicFramePr>
          <p:nvPr>
            <p:ph idx="1"/>
            <p:extLst>
              <p:ext uri="{D42A27DB-BD31-4B8C-83A1-F6EECF244321}">
                <p14:modId xmlns:p14="http://schemas.microsoft.com/office/powerpoint/2010/main" val="2902980813"/>
              </p:ext>
            </p:extLst>
          </p:nvPr>
        </p:nvGraphicFramePr>
        <p:xfrm>
          <a:off x="744288" y="2144421"/>
          <a:ext cx="10703424" cy="3372440"/>
        </p:xfrm>
        <a:graphic>
          <a:graphicData uri="http://schemas.openxmlformats.org/drawingml/2006/table">
            <a:tbl>
              <a:tblPr firstRow="1" firstCol="1" bandRow="1">
                <a:tableStyleId>{5C22544A-7EE6-4342-B048-85BDC9FD1C3A}</a:tableStyleId>
              </a:tblPr>
              <a:tblGrid>
                <a:gridCol w="3806298">
                  <a:extLst>
                    <a:ext uri="{9D8B030D-6E8A-4147-A177-3AD203B41FA5}">
                      <a16:colId xmlns:a16="http://schemas.microsoft.com/office/drawing/2014/main" val="2651686187"/>
                    </a:ext>
                  </a:extLst>
                </a:gridCol>
                <a:gridCol w="6897126">
                  <a:extLst>
                    <a:ext uri="{9D8B030D-6E8A-4147-A177-3AD203B41FA5}">
                      <a16:colId xmlns:a16="http://schemas.microsoft.com/office/drawing/2014/main" val="292176415"/>
                    </a:ext>
                  </a:extLst>
                </a:gridCol>
              </a:tblGrid>
              <a:tr h="337244">
                <a:tc>
                  <a:txBody>
                    <a:bodyPr/>
                    <a:lstStyle/>
                    <a:p>
                      <a:pPr marL="0" marR="0" algn="just">
                        <a:lnSpc>
                          <a:spcPct val="107000"/>
                        </a:lnSpc>
                        <a:spcBef>
                          <a:spcPts val="0"/>
                        </a:spcBef>
                        <a:spcAft>
                          <a:spcPts val="0"/>
                        </a:spcAft>
                      </a:pPr>
                      <a:r>
                        <a:rPr lang="en-GB" sz="2100">
                          <a:effectLst/>
                        </a:rPr>
                        <a:t>Feature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123633" marR="123633" marT="0" marB="0"/>
                </a:tc>
                <a:tc>
                  <a:txBody>
                    <a:bodyPr/>
                    <a:lstStyle/>
                    <a:p>
                      <a:pPr marL="0" marR="0" algn="just">
                        <a:lnSpc>
                          <a:spcPct val="107000"/>
                        </a:lnSpc>
                        <a:spcBef>
                          <a:spcPts val="0"/>
                        </a:spcBef>
                        <a:spcAft>
                          <a:spcPts val="0"/>
                        </a:spcAft>
                      </a:pPr>
                      <a:r>
                        <a:rPr lang="en-GB" sz="2100">
                          <a:effectLst/>
                        </a:rPr>
                        <a:t>Description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123633" marR="123633" marT="0" marB="0"/>
                </a:tc>
                <a:extLst>
                  <a:ext uri="{0D108BD9-81ED-4DB2-BD59-A6C34878D82A}">
                    <a16:rowId xmlns:a16="http://schemas.microsoft.com/office/drawing/2014/main" val="1747030281"/>
                  </a:ext>
                </a:extLst>
              </a:tr>
              <a:tr h="337244">
                <a:tc>
                  <a:txBody>
                    <a:bodyPr/>
                    <a:lstStyle/>
                    <a:p>
                      <a:pPr marL="0" marR="0" algn="just">
                        <a:lnSpc>
                          <a:spcPct val="107000"/>
                        </a:lnSpc>
                        <a:spcBef>
                          <a:spcPts val="0"/>
                        </a:spcBef>
                        <a:spcAft>
                          <a:spcPts val="0"/>
                        </a:spcAft>
                      </a:pPr>
                      <a:r>
                        <a:rPr lang="en-GB" sz="2100">
                          <a:effectLst/>
                        </a:rPr>
                        <a:t>Education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123633" marR="123633" marT="0" marB="0"/>
                </a:tc>
                <a:tc>
                  <a:txBody>
                    <a:bodyPr/>
                    <a:lstStyle/>
                    <a:p>
                      <a:pPr marL="0" marR="0" algn="just">
                        <a:lnSpc>
                          <a:spcPct val="107000"/>
                        </a:lnSpc>
                        <a:spcBef>
                          <a:spcPts val="0"/>
                        </a:spcBef>
                        <a:spcAft>
                          <a:spcPts val="0"/>
                        </a:spcAft>
                      </a:pPr>
                      <a:r>
                        <a:rPr lang="en-GB" sz="2100">
                          <a:effectLst/>
                        </a:rPr>
                        <a:t>Level of Education(Bachelors, Masters and PHD)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123633" marR="123633" marT="0" marB="0"/>
                </a:tc>
                <a:extLst>
                  <a:ext uri="{0D108BD9-81ED-4DB2-BD59-A6C34878D82A}">
                    <a16:rowId xmlns:a16="http://schemas.microsoft.com/office/drawing/2014/main" val="2726294220"/>
                  </a:ext>
                </a:extLst>
              </a:tr>
              <a:tr h="337244">
                <a:tc>
                  <a:txBody>
                    <a:bodyPr/>
                    <a:lstStyle/>
                    <a:p>
                      <a:pPr marL="0" marR="0" algn="just">
                        <a:lnSpc>
                          <a:spcPct val="107000"/>
                        </a:lnSpc>
                        <a:spcBef>
                          <a:spcPts val="0"/>
                        </a:spcBef>
                        <a:spcAft>
                          <a:spcPts val="0"/>
                        </a:spcAft>
                      </a:pPr>
                      <a:r>
                        <a:rPr lang="en-GB" sz="2100">
                          <a:effectLst/>
                        </a:rPr>
                        <a:t>JoiningYear</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123633" marR="123633" marT="0" marB="0"/>
                </a:tc>
                <a:tc>
                  <a:txBody>
                    <a:bodyPr/>
                    <a:lstStyle/>
                    <a:p>
                      <a:pPr marL="0" marR="0" algn="just">
                        <a:lnSpc>
                          <a:spcPct val="107000"/>
                        </a:lnSpc>
                        <a:spcBef>
                          <a:spcPts val="0"/>
                        </a:spcBef>
                        <a:spcAft>
                          <a:spcPts val="0"/>
                        </a:spcAft>
                      </a:pPr>
                      <a:r>
                        <a:rPr lang="en-GB" sz="2100">
                          <a:effectLst/>
                        </a:rPr>
                        <a:t>The year of joining</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123633" marR="123633" marT="0" marB="0"/>
                </a:tc>
                <a:extLst>
                  <a:ext uri="{0D108BD9-81ED-4DB2-BD59-A6C34878D82A}">
                    <a16:rowId xmlns:a16="http://schemas.microsoft.com/office/drawing/2014/main" val="2310709197"/>
                  </a:ext>
                </a:extLst>
              </a:tr>
              <a:tr h="337244">
                <a:tc>
                  <a:txBody>
                    <a:bodyPr/>
                    <a:lstStyle/>
                    <a:p>
                      <a:pPr marL="0" marR="0" algn="just">
                        <a:lnSpc>
                          <a:spcPct val="107000"/>
                        </a:lnSpc>
                        <a:spcBef>
                          <a:spcPts val="0"/>
                        </a:spcBef>
                        <a:spcAft>
                          <a:spcPts val="0"/>
                        </a:spcAft>
                      </a:pPr>
                      <a:r>
                        <a:rPr lang="en-GB" sz="2100">
                          <a:effectLst/>
                        </a:rPr>
                        <a:t>City</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123633" marR="123633" marT="0" marB="0"/>
                </a:tc>
                <a:tc>
                  <a:txBody>
                    <a:bodyPr/>
                    <a:lstStyle/>
                    <a:p>
                      <a:pPr marL="0" marR="0" algn="just">
                        <a:lnSpc>
                          <a:spcPct val="107000"/>
                        </a:lnSpc>
                        <a:spcBef>
                          <a:spcPts val="0"/>
                        </a:spcBef>
                        <a:spcAft>
                          <a:spcPts val="0"/>
                        </a:spcAft>
                      </a:pPr>
                      <a:r>
                        <a:rPr lang="en-GB" sz="2100">
                          <a:effectLst/>
                        </a:rPr>
                        <a:t>To which city the employee belongs to</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123633" marR="123633" marT="0" marB="0"/>
                </a:tc>
                <a:extLst>
                  <a:ext uri="{0D108BD9-81ED-4DB2-BD59-A6C34878D82A}">
                    <a16:rowId xmlns:a16="http://schemas.microsoft.com/office/drawing/2014/main" val="3205866060"/>
                  </a:ext>
                </a:extLst>
              </a:tr>
              <a:tr h="337244">
                <a:tc>
                  <a:txBody>
                    <a:bodyPr/>
                    <a:lstStyle/>
                    <a:p>
                      <a:pPr marL="0" marR="0" algn="just">
                        <a:lnSpc>
                          <a:spcPct val="107000"/>
                        </a:lnSpc>
                        <a:spcBef>
                          <a:spcPts val="0"/>
                        </a:spcBef>
                        <a:spcAft>
                          <a:spcPts val="0"/>
                        </a:spcAft>
                      </a:pPr>
                      <a:r>
                        <a:rPr lang="en-GB" sz="2100">
                          <a:effectLst/>
                        </a:rPr>
                        <a:t>PaymentTier</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123633" marR="123633" marT="0" marB="0"/>
                </a:tc>
                <a:tc>
                  <a:txBody>
                    <a:bodyPr/>
                    <a:lstStyle/>
                    <a:p>
                      <a:pPr marL="0" marR="0" algn="just">
                        <a:lnSpc>
                          <a:spcPct val="107000"/>
                        </a:lnSpc>
                        <a:spcBef>
                          <a:spcPts val="0"/>
                        </a:spcBef>
                        <a:spcAft>
                          <a:spcPts val="0"/>
                        </a:spcAft>
                      </a:pPr>
                      <a:r>
                        <a:rPr lang="en-GB" sz="2100">
                          <a:effectLst/>
                        </a:rPr>
                        <a:t>Salary Tiers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123633" marR="123633" marT="0" marB="0"/>
                </a:tc>
                <a:extLst>
                  <a:ext uri="{0D108BD9-81ED-4DB2-BD59-A6C34878D82A}">
                    <a16:rowId xmlns:a16="http://schemas.microsoft.com/office/drawing/2014/main" val="1504961916"/>
                  </a:ext>
                </a:extLst>
              </a:tr>
              <a:tr h="337244">
                <a:tc>
                  <a:txBody>
                    <a:bodyPr/>
                    <a:lstStyle/>
                    <a:p>
                      <a:pPr marL="0" marR="0" algn="just">
                        <a:lnSpc>
                          <a:spcPct val="107000"/>
                        </a:lnSpc>
                        <a:spcBef>
                          <a:spcPts val="0"/>
                        </a:spcBef>
                        <a:spcAft>
                          <a:spcPts val="0"/>
                        </a:spcAft>
                      </a:pPr>
                      <a:r>
                        <a:rPr lang="en-GB" sz="2100">
                          <a:effectLst/>
                        </a:rPr>
                        <a:t>Age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123633" marR="123633" marT="0" marB="0"/>
                </a:tc>
                <a:tc>
                  <a:txBody>
                    <a:bodyPr/>
                    <a:lstStyle/>
                    <a:p>
                      <a:pPr marL="0" marR="0" algn="just">
                        <a:lnSpc>
                          <a:spcPct val="107000"/>
                        </a:lnSpc>
                        <a:spcBef>
                          <a:spcPts val="0"/>
                        </a:spcBef>
                        <a:spcAft>
                          <a:spcPts val="0"/>
                        </a:spcAft>
                      </a:pPr>
                      <a:r>
                        <a:rPr lang="en-GB" sz="2100">
                          <a:effectLst/>
                        </a:rPr>
                        <a:t>The age of the Employee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123633" marR="123633" marT="0" marB="0"/>
                </a:tc>
                <a:extLst>
                  <a:ext uri="{0D108BD9-81ED-4DB2-BD59-A6C34878D82A}">
                    <a16:rowId xmlns:a16="http://schemas.microsoft.com/office/drawing/2014/main" val="3658199272"/>
                  </a:ext>
                </a:extLst>
              </a:tr>
              <a:tr h="337244">
                <a:tc>
                  <a:txBody>
                    <a:bodyPr/>
                    <a:lstStyle/>
                    <a:p>
                      <a:pPr marL="0" marR="0" algn="just">
                        <a:lnSpc>
                          <a:spcPct val="107000"/>
                        </a:lnSpc>
                        <a:spcBef>
                          <a:spcPts val="0"/>
                        </a:spcBef>
                        <a:spcAft>
                          <a:spcPts val="0"/>
                        </a:spcAft>
                      </a:pPr>
                      <a:r>
                        <a:rPr lang="en-GB" sz="2100">
                          <a:effectLst/>
                        </a:rPr>
                        <a:t>Gender</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123633" marR="123633" marT="0" marB="0"/>
                </a:tc>
                <a:tc>
                  <a:txBody>
                    <a:bodyPr/>
                    <a:lstStyle/>
                    <a:p>
                      <a:pPr marL="0" marR="0" algn="just">
                        <a:lnSpc>
                          <a:spcPct val="107000"/>
                        </a:lnSpc>
                        <a:spcBef>
                          <a:spcPts val="0"/>
                        </a:spcBef>
                        <a:spcAft>
                          <a:spcPts val="0"/>
                        </a:spcAft>
                      </a:pPr>
                      <a:r>
                        <a:rPr lang="en-GB" sz="2100">
                          <a:effectLst/>
                        </a:rPr>
                        <a:t>Male and Female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123633" marR="123633" marT="0" marB="0"/>
                </a:tc>
                <a:extLst>
                  <a:ext uri="{0D108BD9-81ED-4DB2-BD59-A6C34878D82A}">
                    <a16:rowId xmlns:a16="http://schemas.microsoft.com/office/drawing/2014/main" val="1943692770"/>
                  </a:ext>
                </a:extLst>
              </a:tr>
              <a:tr h="337244">
                <a:tc>
                  <a:txBody>
                    <a:bodyPr/>
                    <a:lstStyle/>
                    <a:p>
                      <a:pPr marL="0" marR="0" algn="just">
                        <a:lnSpc>
                          <a:spcPct val="107000"/>
                        </a:lnSpc>
                        <a:spcBef>
                          <a:spcPts val="0"/>
                        </a:spcBef>
                        <a:spcAft>
                          <a:spcPts val="0"/>
                        </a:spcAft>
                      </a:pPr>
                      <a:r>
                        <a:rPr lang="en-GB" sz="2100">
                          <a:effectLst/>
                        </a:rPr>
                        <a:t>EverBenched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123633" marR="123633" marT="0" marB="0"/>
                </a:tc>
                <a:tc>
                  <a:txBody>
                    <a:bodyPr/>
                    <a:lstStyle/>
                    <a:p>
                      <a:pPr marL="0" marR="0" algn="just">
                        <a:lnSpc>
                          <a:spcPct val="107000"/>
                        </a:lnSpc>
                        <a:spcBef>
                          <a:spcPts val="0"/>
                        </a:spcBef>
                        <a:spcAft>
                          <a:spcPts val="0"/>
                        </a:spcAft>
                      </a:pPr>
                      <a:r>
                        <a:rPr lang="en-GB" sz="2100">
                          <a:effectLst/>
                        </a:rPr>
                        <a:t>If the employee has ever benched (yes or no)</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123633" marR="123633" marT="0" marB="0"/>
                </a:tc>
                <a:extLst>
                  <a:ext uri="{0D108BD9-81ED-4DB2-BD59-A6C34878D82A}">
                    <a16:rowId xmlns:a16="http://schemas.microsoft.com/office/drawing/2014/main" val="976297421"/>
                  </a:ext>
                </a:extLst>
              </a:tr>
              <a:tr h="337244">
                <a:tc>
                  <a:txBody>
                    <a:bodyPr/>
                    <a:lstStyle/>
                    <a:p>
                      <a:pPr marL="0" marR="0" algn="just">
                        <a:lnSpc>
                          <a:spcPct val="107000"/>
                        </a:lnSpc>
                        <a:spcBef>
                          <a:spcPts val="0"/>
                        </a:spcBef>
                        <a:spcAft>
                          <a:spcPts val="0"/>
                        </a:spcAft>
                      </a:pPr>
                      <a:r>
                        <a:rPr lang="en-GB" sz="2100">
                          <a:effectLst/>
                        </a:rPr>
                        <a:t>ExperienceInCurrentDomain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123633" marR="123633" marT="0" marB="0"/>
                </a:tc>
                <a:tc>
                  <a:txBody>
                    <a:bodyPr/>
                    <a:lstStyle/>
                    <a:p>
                      <a:pPr marL="0" marR="0" algn="just">
                        <a:lnSpc>
                          <a:spcPct val="107000"/>
                        </a:lnSpc>
                        <a:spcBef>
                          <a:spcPts val="0"/>
                        </a:spcBef>
                        <a:spcAft>
                          <a:spcPts val="0"/>
                        </a:spcAft>
                      </a:pPr>
                      <a:r>
                        <a:rPr lang="en-GB" sz="2100">
                          <a:effectLst/>
                        </a:rPr>
                        <a:t>Employee experience in terms of years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123633" marR="123633" marT="0" marB="0"/>
                </a:tc>
                <a:extLst>
                  <a:ext uri="{0D108BD9-81ED-4DB2-BD59-A6C34878D82A}">
                    <a16:rowId xmlns:a16="http://schemas.microsoft.com/office/drawing/2014/main" val="911830739"/>
                  </a:ext>
                </a:extLst>
              </a:tr>
              <a:tr h="337244">
                <a:tc>
                  <a:txBody>
                    <a:bodyPr/>
                    <a:lstStyle/>
                    <a:p>
                      <a:pPr marL="0" marR="0" algn="just">
                        <a:lnSpc>
                          <a:spcPct val="107000"/>
                        </a:lnSpc>
                        <a:spcBef>
                          <a:spcPts val="0"/>
                        </a:spcBef>
                        <a:spcAft>
                          <a:spcPts val="0"/>
                        </a:spcAft>
                      </a:pPr>
                      <a:r>
                        <a:rPr lang="en-GB" sz="2100">
                          <a:effectLst/>
                        </a:rPr>
                        <a:t>LeaveOrNot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123633" marR="123633" marT="0" marB="0"/>
                </a:tc>
                <a:tc>
                  <a:txBody>
                    <a:bodyPr/>
                    <a:lstStyle/>
                    <a:p>
                      <a:pPr marL="0" marR="0" algn="just">
                        <a:lnSpc>
                          <a:spcPct val="107000"/>
                        </a:lnSpc>
                        <a:spcBef>
                          <a:spcPts val="0"/>
                        </a:spcBef>
                        <a:spcAft>
                          <a:spcPts val="0"/>
                        </a:spcAft>
                      </a:pPr>
                      <a:r>
                        <a:rPr lang="en-GB" sz="2100">
                          <a:effectLst/>
                        </a:rPr>
                        <a:t>The target column which is a binary column (0 or 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123633" marR="123633" marT="0" marB="0"/>
                </a:tc>
                <a:extLst>
                  <a:ext uri="{0D108BD9-81ED-4DB2-BD59-A6C34878D82A}">
                    <a16:rowId xmlns:a16="http://schemas.microsoft.com/office/drawing/2014/main" val="3342162445"/>
                  </a:ext>
                </a:extLst>
              </a:tr>
            </a:tbl>
          </a:graphicData>
        </a:graphic>
      </p:graphicFrame>
    </p:spTree>
    <p:extLst>
      <p:ext uri="{BB962C8B-B14F-4D97-AF65-F5344CB8AC3E}">
        <p14:creationId xmlns:p14="http://schemas.microsoft.com/office/powerpoint/2010/main" val="424479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91BB-22F9-4D7E-55B6-A712D0E7DD33}"/>
              </a:ext>
            </a:extLst>
          </p:cNvPr>
          <p:cNvSpPr>
            <a:spLocks noGrp="1"/>
          </p:cNvSpPr>
          <p:nvPr>
            <p:ph type="title"/>
          </p:nvPr>
        </p:nvSpPr>
        <p:spPr/>
        <p:txBody>
          <a:bodyPr/>
          <a:lstStyle/>
          <a:p>
            <a:r>
              <a:rPr lang="en-US" dirty="0"/>
              <a:t>Phase 1: Problem Understanding</a:t>
            </a:r>
          </a:p>
        </p:txBody>
      </p:sp>
      <p:sp>
        <p:nvSpPr>
          <p:cNvPr id="3" name="Content Placeholder 2">
            <a:extLst>
              <a:ext uri="{FF2B5EF4-FFF2-40B4-BE49-F238E27FC236}">
                <a16:creationId xmlns:a16="http://schemas.microsoft.com/office/drawing/2014/main" id="{DE4A9F79-5807-6A43-9D5B-F8CD8E93DB0D}"/>
              </a:ext>
            </a:extLst>
          </p:cNvPr>
          <p:cNvSpPr>
            <a:spLocks noGrp="1"/>
          </p:cNvSpPr>
          <p:nvPr>
            <p:ph idx="1"/>
          </p:nvPr>
        </p:nvSpPr>
        <p:spPr/>
        <p:txBody>
          <a:bodyPr>
            <a:normAutofit/>
          </a:bodyPr>
          <a:lstStyle/>
          <a:p>
            <a:pPr marR="0">
              <a:spcAft>
                <a:spcPts val="800"/>
              </a:spcAft>
            </a:pPr>
            <a:r>
              <a:rPr lang="en-US" sz="2400" dirty="0">
                <a:cs typeface="Times New Roman" panose="02020603050405020304" pitchFamily="18" charset="0"/>
              </a:rPr>
              <a:t>In the initial phase of our proposed data science project, our aim is to gain a deep understanding of the problem with the following objectives: </a:t>
            </a:r>
          </a:p>
          <a:p>
            <a:pPr marL="971550" lvl="1" indent="-514350">
              <a:buFont typeface="+mj-lt"/>
              <a:buAutoNum type="arabicPeriod"/>
            </a:pPr>
            <a:r>
              <a:rPr lang="en-US" sz="2000" dirty="0">
                <a:cs typeface="Times New Roman" panose="02020603050405020304" pitchFamily="18" charset="0"/>
              </a:rPr>
              <a:t>Analyze the distribution of each feature over leave or not. </a:t>
            </a:r>
          </a:p>
          <a:p>
            <a:pPr marL="971550" lvl="1" indent="-514350">
              <a:buFont typeface="+mj-lt"/>
              <a:buAutoNum type="arabicPeriod"/>
            </a:pPr>
            <a:r>
              <a:rPr lang="en-US" sz="2000" dirty="0">
                <a:cs typeface="Times New Roman" panose="02020603050405020304" pitchFamily="18" charset="0"/>
              </a:rPr>
              <a:t>Identify patterns in leave-taking behaviors. </a:t>
            </a:r>
          </a:p>
          <a:p>
            <a:pPr marL="971550" lvl="1" indent="-514350">
              <a:spcAft>
                <a:spcPts val="800"/>
              </a:spcAft>
              <a:buFont typeface="+mj-lt"/>
              <a:buAutoNum type="arabicPeriod"/>
            </a:pPr>
            <a:r>
              <a:rPr lang="en-US" sz="2000" dirty="0">
                <a:cs typeface="Times New Roman" panose="02020603050405020304" pitchFamily="18" charset="0"/>
              </a:rPr>
              <a:t>Build a model to predict whether an employee will leave or not.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709451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91BB-22F9-4D7E-55B6-A712D0E7DD33}"/>
              </a:ext>
            </a:extLst>
          </p:cNvPr>
          <p:cNvSpPr>
            <a:spLocks noGrp="1"/>
          </p:cNvSpPr>
          <p:nvPr>
            <p:ph type="title"/>
          </p:nvPr>
        </p:nvSpPr>
        <p:spPr/>
        <p:txBody>
          <a:bodyPr/>
          <a:lstStyle/>
          <a:p>
            <a:r>
              <a:rPr lang="en-US" dirty="0"/>
              <a:t>Phase 2: Data Preparation</a:t>
            </a:r>
          </a:p>
        </p:txBody>
      </p:sp>
      <p:sp>
        <p:nvSpPr>
          <p:cNvPr id="3" name="Content Placeholder 2">
            <a:extLst>
              <a:ext uri="{FF2B5EF4-FFF2-40B4-BE49-F238E27FC236}">
                <a16:creationId xmlns:a16="http://schemas.microsoft.com/office/drawing/2014/main" id="{DE4A9F79-5807-6A43-9D5B-F8CD8E93DB0D}"/>
              </a:ext>
            </a:extLst>
          </p:cNvPr>
          <p:cNvSpPr>
            <a:spLocks noGrp="1"/>
          </p:cNvSpPr>
          <p:nvPr>
            <p:ph idx="1"/>
          </p:nvPr>
        </p:nvSpPr>
        <p:spPr/>
        <p:txBody>
          <a:bodyPr>
            <a:normAutofit/>
          </a:bodyPr>
          <a:lstStyle/>
          <a:p>
            <a:pPr marR="0">
              <a:spcAft>
                <a:spcPts val="800"/>
              </a:spcAft>
            </a:pPr>
            <a:r>
              <a:rPr lang="en-US" sz="2400" dirty="0">
                <a:cs typeface="Arial" panose="020B0604020202020204" pitchFamily="34" charset="0"/>
              </a:rPr>
              <a:t>In this stage, we will prepare the data to ensure it is clean, consistent, and free from errors for analysis exploring basic information about the dataset and identifying outliers if present.</a:t>
            </a:r>
          </a:p>
          <a:p>
            <a:pPr lvl="1">
              <a:spcAft>
                <a:spcPts val="800"/>
              </a:spcAft>
            </a:pPr>
            <a:r>
              <a:rPr lang="en-US" sz="2000" dirty="0">
                <a:cs typeface="Arial" panose="020B0604020202020204" pitchFamily="34" charset="0"/>
              </a:rPr>
              <a:t>The dataset has 4653 records.</a:t>
            </a:r>
          </a:p>
          <a:p>
            <a:pPr lvl="1">
              <a:spcAft>
                <a:spcPts val="800"/>
              </a:spcAft>
            </a:pPr>
            <a:r>
              <a:rPr lang="en-US" sz="2000" dirty="0">
                <a:cs typeface="Arial" panose="020B0604020202020204" pitchFamily="34" charset="0"/>
              </a:rPr>
              <a:t>All records have no null values or outliers.</a:t>
            </a:r>
          </a:p>
        </p:txBody>
      </p:sp>
    </p:spTree>
    <p:extLst>
      <p:ext uri="{BB962C8B-B14F-4D97-AF65-F5344CB8AC3E}">
        <p14:creationId xmlns:p14="http://schemas.microsoft.com/office/powerpoint/2010/main" val="318527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91BB-22F9-4D7E-55B6-A712D0E7DD33}"/>
              </a:ext>
            </a:extLst>
          </p:cNvPr>
          <p:cNvSpPr>
            <a:spLocks noGrp="1"/>
          </p:cNvSpPr>
          <p:nvPr>
            <p:ph type="title"/>
          </p:nvPr>
        </p:nvSpPr>
        <p:spPr/>
        <p:txBody>
          <a:bodyPr/>
          <a:lstStyle/>
          <a:p>
            <a:r>
              <a:rPr lang="en-US" dirty="0"/>
              <a:t>Phase 2: Data Preparation</a:t>
            </a:r>
          </a:p>
        </p:txBody>
      </p:sp>
      <p:graphicFrame>
        <p:nvGraphicFramePr>
          <p:cNvPr id="4" name="Content Placeholder 3">
            <a:extLst>
              <a:ext uri="{FF2B5EF4-FFF2-40B4-BE49-F238E27FC236}">
                <a16:creationId xmlns:a16="http://schemas.microsoft.com/office/drawing/2014/main" id="{773D813F-2C34-E983-56B0-E5DBD3FFEFD3}"/>
              </a:ext>
            </a:extLst>
          </p:cNvPr>
          <p:cNvGraphicFramePr>
            <a:graphicFrameLocks noGrp="1"/>
          </p:cNvGraphicFramePr>
          <p:nvPr>
            <p:ph idx="1"/>
            <p:extLst>
              <p:ext uri="{D42A27DB-BD31-4B8C-83A1-F6EECF244321}">
                <p14:modId xmlns:p14="http://schemas.microsoft.com/office/powerpoint/2010/main" val="3477359123"/>
              </p:ext>
            </p:extLst>
          </p:nvPr>
        </p:nvGraphicFramePr>
        <p:xfrm>
          <a:off x="918956" y="2306264"/>
          <a:ext cx="10354087" cy="3268350"/>
        </p:xfrm>
        <a:graphic>
          <a:graphicData uri="http://schemas.openxmlformats.org/drawingml/2006/table">
            <a:tbl>
              <a:tblPr firstRow="1" firstCol="1" bandRow="1">
                <a:tableStyleId>{5C22544A-7EE6-4342-B048-85BDC9FD1C3A}</a:tableStyleId>
              </a:tblPr>
              <a:tblGrid>
                <a:gridCol w="3682068">
                  <a:extLst>
                    <a:ext uri="{9D8B030D-6E8A-4147-A177-3AD203B41FA5}">
                      <a16:colId xmlns:a16="http://schemas.microsoft.com/office/drawing/2014/main" val="3824520747"/>
                    </a:ext>
                  </a:extLst>
                </a:gridCol>
                <a:gridCol w="6672019">
                  <a:extLst>
                    <a:ext uri="{9D8B030D-6E8A-4147-A177-3AD203B41FA5}">
                      <a16:colId xmlns:a16="http://schemas.microsoft.com/office/drawing/2014/main" val="577091937"/>
                    </a:ext>
                  </a:extLst>
                </a:gridCol>
              </a:tblGrid>
              <a:tr h="326237">
                <a:tc>
                  <a:txBody>
                    <a:bodyPr/>
                    <a:lstStyle/>
                    <a:p>
                      <a:pPr marL="0" marR="0" algn="just">
                        <a:lnSpc>
                          <a:spcPct val="107000"/>
                        </a:lnSpc>
                        <a:spcBef>
                          <a:spcPts val="0"/>
                        </a:spcBef>
                        <a:spcAft>
                          <a:spcPts val="0"/>
                        </a:spcAft>
                      </a:pPr>
                      <a:r>
                        <a:rPr lang="en-GB" sz="2100">
                          <a:effectLst/>
                        </a:rPr>
                        <a:t>Feature</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GB" sz="2100" dirty="0">
                          <a:effectLst/>
                        </a:rPr>
                        <a:t>Values</a:t>
                      </a:r>
                      <a:endParaRPr lang="en-US" sz="1900" dirty="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extLst>
                  <a:ext uri="{0D108BD9-81ED-4DB2-BD59-A6C34878D82A}">
                    <a16:rowId xmlns:a16="http://schemas.microsoft.com/office/drawing/2014/main" val="2858108229"/>
                  </a:ext>
                </a:extLst>
              </a:tr>
              <a:tr h="326237">
                <a:tc>
                  <a:txBody>
                    <a:bodyPr/>
                    <a:lstStyle/>
                    <a:p>
                      <a:pPr marL="0" marR="0" algn="just">
                        <a:lnSpc>
                          <a:spcPct val="107000"/>
                        </a:lnSpc>
                        <a:spcBef>
                          <a:spcPts val="0"/>
                        </a:spcBef>
                        <a:spcAft>
                          <a:spcPts val="0"/>
                        </a:spcAft>
                      </a:pPr>
                      <a:r>
                        <a:rPr lang="en-GB" sz="2100">
                          <a:effectLst/>
                        </a:rPr>
                        <a:t>Education</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US" sz="2100">
                          <a:effectLst/>
                        </a:rPr>
                        <a:t>'Bachelors' 'Masters' 'PHD'</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extLst>
                  <a:ext uri="{0D108BD9-81ED-4DB2-BD59-A6C34878D82A}">
                    <a16:rowId xmlns:a16="http://schemas.microsoft.com/office/drawing/2014/main" val="673674777"/>
                  </a:ext>
                </a:extLst>
              </a:tr>
              <a:tr h="326237">
                <a:tc>
                  <a:txBody>
                    <a:bodyPr/>
                    <a:lstStyle/>
                    <a:p>
                      <a:pPr marL="0" marR="0" algn="just">
                        <a:lnSpc>
                          <a:spcPct val="107000"/>
                        </a:lnSpc>
                        <a:spcBef>
                          <a:spcPts val="0"/>
                        </a:spcBef>
                        <a:spcAft>
                          <a:spcPts val="0"/>
                        </a:spcAft>
                      </a:pPr>
                      <a:r>
                        <a:rPr lang="en-GB" sz="2100">
                          <a:effectLst/>
                        </a:rPr>
                        <a:t>JoiningYear</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US" sz="2100">
                          <a:effectLst/>
                        </a:rPr>
                        <a:t>2012 2013 2014 2015 2016 2017 2018</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extLst>
                  <a:ext uri="{0D108BD9-81ED-4DB2-BD59-A6C34878D82A}">
                    <a16:rowId xmlns:a16="http://schemas.microsoft.com/office/drawing/2014/main" val="1030990185"/>
                  </a:ext>
                </a:extLst>
              </a:tr>
              <a:tr h="326237">
                <a:tc>
                  <a:txBody>
                    <a:bodyPr/>
                    <a:lstStyle/>
                    <a:p>
                      <a:pPr marL="0" marR="0" algn="just">
                        <a:lnSpc>
                          <a:spcPct val="107000"/>
                        </a:lnSpc>
                        <a:spcBef>
                          <a:spcPts val="0"/>
                        </a:spcBef>
                        <a:spcAft>
                          <a:spcPts val="0"/>
                        </a:spcAft>
                      </a:pPr>
                      <a:r>
                        <a:rPr lang="en-GB" sz="2100">
                          <a:effectLst/>
                        </a:rPr>
                        <a:t>City</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US" sz="2100">
                          <a:effectLst/>
                        </a:rPr>
                        <a:t>'Bangalore' 'Pune' 'New Delhi'</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extLst>
                  <a:ext uri="{0D108BD9-81ED-4DB2-BD59-A6C34878D82A}">
                    <a16:rowId xmlns:a16="http://schemas.microsoft.com/office/drawing/2014/main" val="124788644"/>
                  </a:ext>
                </a:extLst>
              </a:tr>
              <a:tr h="326237">
                <a:tc>
                  <a:txBody>
                    <a:bodyPr/>
                    <a:lstStyle/>
                    <a:p>
                      <a:pPr marL="0" marR="0" algn="just">
                        <a:lnSpc>
                          <a:spcPct val="107000"/>
                        </a:lnSpc>
                        <a:spcBef>
                          <a:spcPts val="0"/>
                        </a:spcBef>
                        <a:spcAft>
                          <a:spcPts val="0"/>
                        </a:spcAft>
                      </a:pPr>
                      <a:r>
                        <a:rPr lang="en-GB" sz="2100">
                          <a:effectLst/>
                        </a:rPr>
                        <a:t>PaymentTier</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GB" sz="2100">
                          <a:effectLst/>
                        </a:rPr>
                        <a:t>1 2 3</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extLst>
                  <a:ext uri="{0D108BD9-81ED-4DB2-BD59-A6C34878D82A}">
                    <a16:rowId xmlns:a16="http://schemas.microsoft.com/office/drawing/2014/main" val="1533132931"/>
                  </a:ext>
                </a:extLst>
              </a:tr>
              <a:tr h="326237">
                <a:tc>
                  <a:txBody>
                    <a:bodyPr/>
                    <a:lstStyle/>
                    <a:p>
                      <a:pPr marL="0" marR="0" algn="just">
                        <a:lnSpc>
                          <a:spcPct val="107000"/>
                        </a:lnSpc>
                        <a:spcBef>
                          <a:spcPts val="0"/>
                        </a:spcBef>
                        <a:spcAft>
                          <a:spcPts val="0"/>
                        </a:spcAft>
                      </a:pPr>
                      <a:r>
                        <a:rPr lang="en-GB" sz="2100">
                          <a:effectLst/>
                        </a:rPr>
                        <a:t>Age</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GB" sz="2100">
                          <a:effectLst/>
                        </a:rPr>
                        <a:t>[22-41]</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extLst>
                  <a:ext uri="{0D108BD9-81ED-4DB2-BD59-A6C34878D82A}">
                    <a16:rowId xmlns:a16="http://schemas.microsoft.com/office/drawing/2014/main" val="1854481091"/>
                  </a:ext>
                </a:extLst>
              </a:tr>
              <a:tr h="326237">
                <a:tc>
                  <a:txBody>
                    <a:bodyPr/>
                    <a:lstStyle/>
                    <a:p>
                      <a:pPr marL="0" marR="0" algn="just">
                        <a:lnSpc>
                          <a:spcPct val="107000"/>
                        </a:lnSpc>
                        <a:spcBef>
                          <a:spcPts val="0"/>
                        </a:spcBef>
                        <a:spcAft>
                          <a:spcPts val="0"/>
                        </a:spcAft>
                      </a:pPr>
                      <a:r>
                        <a:rPr lang="en-GB" sz="2100">
                          <a:effectLst/>
                        </a:rPr>
                        <a:t>Gender</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US" sz="2100">
                          <a:effectLst/>
                        </a:rPr>
                        <a:t>'Male' 'Female'</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extLst>
                  <a:ext uri="{0D108BD9-81ED-4DB2-BD59-A6C34878D82A}">
                    <a16:rowId xmlns:a16="http://schemas.microsoft.com/office/drawing/2014/main" val="62207351"/>
                  </a:ext>
                </a:extLst>
              </a:tr>
              <a:tr h="326237">
                <a:tc>
                  <a:txBody>
                    <a:bodyPr/>
                    <a:lstStyle/>
                    <a:p>
                      <a:pPr marL="0" marR="0" algn="just">
                        <a:lnSpc>
                          <a:spcPct val="107000"/>
                        </a:lnSpc>
                        <a:spcBef>
                          <a:spcPts val="0"/>
                        </a:spcBef>
                        <a:spcAft>
                          <a:spcPts val="0"/>
                        </a:spcAft>
                      </a:pPr>
                      <a:r>
                        <a:rPr lang="en-GB" sz="2100">
                          <a:effectLst/>
                        </a:rPr>
                        <a:t>EverBenched</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US" sz="2100">
                          <a:effectLst/>
                        </a:rPr>
                        <a:t>'No' 'Yes'</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extLst>
                  <a:ext uri="{0D108BD9-81ED-4DB2-BD59-A6C34878D82A}">
                    <a16:rowId xmlns:a16="http://schemas.microsoft.com/office/drawing/2014/main" val="963745248"/>
                  </a:ext>
                </a:extLst>
              </a:tr>
              <a:tr h="326237">
                <a:tc>
                  <a:txBody>
                    <a:bodyPr/>
                    <a:lstStyle/>
                    <a:p>
                      <a:pPr marL="0" marR="0" algn="just">
                        <a:lnSpc>
                          <a:spcPct val="107000"/>
                        </a:lnSpc>
                        <a:spcBef>
                          <a:spcPts val="0"/>
                        </a:spcBef>
                        <a:spcAft>
                          <a:spcPts val="0"/>
                        </a:spcAft>
                      </a:pPr>
                      <a:r>
                        <a:rPr lang="en-GB" sz="2100">
                          <a:effectLst/>
                        </a:rPr>
                        <a:t>ExperienceInCurrentDomain</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GB" sz="2100">
                          <a:effectLst/>
                        </a:rPr>
                        <a:t>0-7</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extLst>
                  <a:ext uri="{0D108BD9-81ED-4DB2-BD59-A6C34878D82A}">
                    <a16:rowId xmlns:a16="http://schemas.microsoft.com/office/drawing/2014/main" val="906886773"/>
                  </a:ext>
                </a:extLst>
              </a:tr>
              <a:tr h="326237">
                <a:tc>
                  <a:txBody>
                    <a:bodyPr/>
                    <a:lstStyle/>
                    <a:p>
                      <a:pPr marL="0" marR="0" algn="just">
                        <a:lnSpc>
                          <a:spcPct val="107000"/>
                        </a:lnSpc>
                        <a:spcBef>
                          <a:spcPts val="0"/>
                        </a:spcBef>
                        <a:spcAft>
                          <a:spcPts val="0"/>
                        </a:spcAft>
                      </a:pPr>
                      <a:r>
                        <a:rPr lang="en-GB" sz="2100">
                          <a:effectLst/>
                        </a:rPr>
                        <a:t>LeaveOrNot</a:t>
                      </a:r>
                      <a:endParaRPr lang="en-US" sz="190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tc>
                  <a:txBody>
                    <a:bodyPr/>
                    <a:lstStyle/>
                    <a:p>
                      <a:pPr marL="0" marR="0" algn="just">
                        <a:lnSpc>
                          <a:spcPct val="107000"/>
                        </a:lnSpc>
                        <a:spcBef>
                          <a:spcPts val="0"/>
                        </a:spcBef>
                        <a:spcAft>
                          <a:spcPts val="0"/>
                        </a:spcAft>
                      </a:pPr>
                      <a:r>
                        <a:rPr lang="en-GB" sz="2100" dirty="0">
                          <a:effectLst/>
                        </a:rPr>
                        <a:t>0 1</a:t>
                      </a:r>
                      <a:endParaRPr lang="en-US" sz="1900" dirty="0">
                        <a:effectLst/>
                        <a:latin typeface="Calibri" panose="020F0502020204030204" pitchFamily="34" charset="0"/>
                        <a:ea typeface="Calibri" panose="020F0502020204030204" pitchFamily="34" charset="0"/>
                        <a:cs typeface="Arial" panose="020B0604020202020204" pitchFamily="34" charset="0"/>
                      </a:endParaRPr>
                    </a:p>
                  </a:txBody>
                  <a:tcPr marL="119598" marR="119598" marT="0" marB="0"/>
                </a:tc>
                <a:extLst>
                  <a:ext uri="{0D108BD9-81ED-4DB2-BD59-A6C34878D82A}">
                    <a16:rowId xmlns:a16="http://schemas.microsoft.com/office/drawing/2014/main" val="1932890158"/>
                  </a:ext>
                </a:extLst>
              </a:tr>
            </a:tbl>
          </a:graphicData>
        </a:graphic>
      </p:graphicFrame>
    </p:spTree>
    <p:extLst>
      <p:ext uri="{BB962C8B-B14F-4D97-AF65-F5344CB8AC3E}">
        <p14:creationId xmlns:p14="http://schemas.microsoft.com/office/powerpoint/2010/main" val="115143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91BB-22F9-4D7E-55B6-A712D0E7DD33}"/>
              </a:ext>
            </a:extLst>
          </p:cNvPr>
          <p:cNvSpPr>
            <a:spLocks noGrp="1"/>
          </p:cNvSpPr>
          <p:nvPr>
            <p:ph type="title"/>
          </p:nvPr>
        </p:nvSpPr>
        <p:spPr/>
        <p:txBody>
          <a:bodyPr/>
          <a:lstStyle/>
          <a:p>
            <a:r>
              <a:rPr lang="en-US" dirty="0"/>
              <a:t>Phase 3: Exploratory Data Analysis</a:t>
            </a:r>
          </a:p>
        </p:txBody>
      </p:sp>
      <p:sp>
        <p:nvSpPr>
          <p:cNvPr id="3" name="Content Placeholder 2">
            <a:extLst>
              <a:ext uri="{FF2B5EF4-FFF2-40B4-BE49-F238E27FC236}">
                <a16:creationId xmlns:a16="http://schemas.microsoft.com/office/drawing/2014/main" id="{DE4A9F79-5807-6A43-9D5B-F8CD8E93DB0D}"/>
              </a:ext>
            </a:extLst>
          </p:cNvPr>
          <p:cNvSpPr>
            <a:spLocks noGrp="1"/>
          </p:cNvSpPr>
          <p:nvPr>
            <p:ph idx="1"/>
          </p:nvPr>
        </p:nvSpPr>
        <p:spPr/>
        <p:txBody>
          <a:bodyPr>
            <a:normAutofit/>
          </a:bodyPr>
          <a:lstStyle/>
          <a:p>
            <a:pPr marR="0">
              <a:spcAft>
                <a:spcPts val="800"/>
              </a:spcAft>
            </a:pPr>
            <a:r>
              <a:rPr lang="en-US" sz="2400" dirty="0">
                <a:cs typeface="Times New Roman" panose="02020603050405020304" pitchFamily="18" charset="0"/>
              </a:rPr>
              <a:t>The goal in this stage is to gain preliminary insight into the data by utilizing graphical exploration. This stage is useful to uncover patterns and visualize relationships among variables. In this phase, we will:</a:t>
            </a:r>
          </a:p>
          <a:p>
            <a:pPr lvl="1"/>
            <a:r>
              <a:rPr lang="en-US" sz="2000" b="1" dirty="0">
                <a:cs typeface="Times New Roman" panose="02020603050405020304" pitchFamily="18" charset="0"/>
              </a:rPr>
              <a:t>Explore Univariate Relationships </a:t>
            </a:r>
            <a:r>
              <a:rPr lang="en-US" sz="2000" dirty="0">
                <a:cs typeface="Times New Roman" panose="02020603050405020304" pitchFamily="18" charset="0"/>
              </a:rPr>
              <a:t>over Leave or Not: Identify relationships between predictors and the target variable “Leave or Not.”</a:t>
            </a:r>
          </a:p>
          <a:p>
            <a:pPr lvl="1">
              <a:spcAft>
                <a:spcPts val="800"/>
              </a:spcAft>
            </a:pPr>
            <a:r>
              <a:rPr lang="en-US" sz="2000" b="1" dirty="0">
                <a:cs typeface="Times New Roman" panose="02020603050405020304" pitchFamily="18" charset="0"/>
              </a:rPr>
              <a:t>Explore Multivariate Relationships</a:t>
            </a:r>
            <a:r>
              <a:rPr lang="en-US" sz="2000" dirty="0">
                <a:cs typeface="Times New Roman" panose="02020603050405020304" pitchFamily="18" charset="0"/>
              </a:rPr>
              <a:t>: Identify correlations between multiple attributes.</a:t>
            </a:r>
          </a:p>
          <a:p>
            <a:pPr>
              <a:spcAft>
                <a:spcPts val="800"/>
              </a:spcAft>
            </a:pPr>
            <a:r>
              <a:rPr lang="en-US" sz="2400" dirty="0">
                <a:cs typeface="Times New Roman" panose="02020603050405020304" pitchFamily="18" charset="0"/>
              </a:rPr>
              <a:t>The data has 4653 records, of which 3053 (65%) did not leave, and 1600 (35%) left. We will explore the distribution of each column in the dataset based on the target column “Leave or Not” as a count, then as normalized. </a:t>
            </a:r>
          </a:p>
        </p:txBody>
      </p:sp>
    </p:spTree>
    <p:extLst>
      <p:ext uri="{BB962C8B-B14F-4D97-AF65-F5344CB8AC3E}">
        <p14:creationId xmlns:p14="http://schemas.microsoft.com/office/powerpoint/2010/main" val="170791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91BB-22F9-4D7E-55B6-A712D0E7DD33}"/>
              </a:ext>
            </a:extLst>
          </p:cNvPr>
          <p:cNvSpPr>
            <a:spLocks noGrp="1"/>
          </p:cNvSpPr>
          <p:nvPr>
            <p:ph type="title"/>
          </p:nvPr>
        </p:nvSpPr>
        <p:spPr/>
        <p:txBody>
          <a:bodyPr/>
          <a:lstStyle/>
          <a:p>
            <a:r>
              <a:rPr lang="en-US" dirty="0"/>
              <a:t>EDA Univariate Relationships</a:t>
            </a:r>
          </a:p>
        </p:txBody>
      </p:sp>
      <p:sp>
        <p:nvSpPr>
          <p:cNvPr id="3" name="Content Placeholder 2">
            <a:extLst>
              <a:ext uri="{FF2B5EF4-FFF2-40B4-BE49-F238E27FC236}">
                <a16:creationId xmlns:a16="http://schemas.microsoft.com/office/drawing/2014/main" id="{DE4A9F79-5807-6A43-9D5B-F8CD8E93DB0D}"/>
              </a:ext>
            </a:extLst>
          </p:cNvPr>
          <p:cNvSpPr>
            <a:spLocks noGrp="1"/>
          </p:cNvSpPr>
          <p:nvPr>
            <p:ph sz="half" idx="1"/>
          </p:nvPr>
        </p:nvSpPr>
        <p:spPr/>
        <p:txBody>
          <a:bodyPr>
            <a:normAutofit/>
          </a:bodyPr>
          <a:lstStyle/>
          <a:p>
            <a:pPr marL="0" indent="0">
              <a:spcAft>
                <a:spcPts val="800"/>
              </a:spcAft>
              <a:buNone/>
            </a:pPr>
            <a:r>
              <a:rPr lang="en-US" dirty="0">
                <a:cs typeface="Arial" panose="020B0604020202020204" pitchFamily="34" charset="0"/>
              </a:rPr>
              <a:t>Females tend to leave more frequently </a:t>
            </a:r>
          </a:p>
          <a:p>
            <a:pPr marL="0" indent="0">
              <a:spcAft>
                <a:spcPts val="800"/>
              </a:spcAft>
              <a:buNone/>
            </a:pPr>
            <a:r>
              <a:rPr lang="en-US" dirty="0">
                <a:cs typeface="Arial" panose="020B0604020202020204" pitchFamily="34" charset="0"/>
              </a:rPr>
              <a:t>Employees with a bachelor’s degree tend to leave more frequently </a:t>
            </a:r>
          </a:p>
          <a:p>
            <a:pPr marL="0" indent="0">
              <a:spcAft>
                <a:spcPts val="800"/>
              </a:spcAft>
              <a:buNone/>
            </a:pPr>
            <a:r>
              <a:rPr lang="en-US" dirty="0">
                <a:cs typeface="Arial" panose="020B0604020202020204" pitchFamily="34" charset="0"/>
              </a:rPr>
              <a:t>Employees like to stay in Bangalore </a:t>
            </a:r>
          </a:p>
          <a:p>
            <a:pPr marL="0" indent="0">
              <a:spcAft>
                <a:spcPts val="800"/>
              </a:spcAft>
              <a:buNone/>
            </a:pPr>
            <a:r>
              <a:rPr lang="en-US" dirty="0">
                <a:cs typeface="Arial" panose="020B0604020202020204" pitchFamily="34" charset="0"/>
              </a:rPr>
              <a:t>Employees with higher salaries tend to leave less frequently </a:t>
            </a:r>
          </a:p>
          <a:p>
            <a:pPr marL="0" indent="0">
              <a:spcAft>
                <a:spcPts val="800"/>
              </a:spcAft>
              <a:buNone/>
            </a:pPr>
            <a:r>
              <a:rPr lang="en-US" dirty="0">
                <a:cs typeface="Arial" panose="020B0604020202020204" pitchFamily="34" charset="0"/>
              </a:rPr>
              <a:t>Employees who have been benched tend to leave more frequently and this will become clearer with the following plots.</a:t>
            </a:r>
          </a:p>
        </p:txBody>
      </p:sp>
      <p:pic>
        <p:nvPicPr>
          <p:cNvPr id="5" name="Content Placeholder 4">
            <a:extLst>
              <a:ext uri="{FF2B5EF4-FFF2-40B4-BE49-F238E27FC236}">
                <a16:creationId xmlns:a16="http://schemas.microsoft.com/office/drawing/2014/main" id="{55293D1D-35A9-9C12-AE59-B4908BB03925}"/>
              </a:ext>
            </a:extLst>
          </p:cNvPr>
          <p:cNvPicPr>
            <a:picLocks noGrp="1" noChangeAspect="1"/>
          </p:cNvPicPr>
          <p:nvPr>
            <p:ph sz="half" idx="2"/>
          </p:nvPr>
        </p:nvPicPr>
        <p:blipFill>
          <a:blip r:embed="rId2"/>
          <a:stretch>
            <a:fillRect/>
          </a:stretch>
        </p:blipFill>
        <p:spPr>
          <a:xfrm>
            <a:off x="5989638" y="2705433"/>
            <a:ext cx="4754562" cy="3183858"/>
          </a:xfrm>
          <a:prstGeom prst="rect">
            <a:avLst/>
          </a:prstGeom>
        </p:spPr>
      </p:pic>
    </p:spTree>
    <p:extLst>
      <p:ext uri="{BB962C8B-B14F-4D97-AF65-F5344CB8AC3E}">
        <p14:creationId xmlns:p14="http://schemas.microsoft.com/office/powerpoint/2010/main" val="143320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91BB-22F9-4D7E-55B6-A712D0E7DD33}"/>
              </a:ext>
            </a:extLst>
          </p:cNvPr>
          <p:cNvSpPr>
            <a:spLocks noGrp="1"/>
          </p:cNvSpPr>
          <p:nvPr>
            <p:ph type="title"/>
          </p:nvPr>
        </p:nvSpPr>
        <p:spPr/>
        <p:txBody>
          <a:bodyPr/>
          <a:lstStyle/>
          <a:p>
            <a:r>
              <a:rPr lang="en-US" dirty="0"/>
              <a:t>EDA Univariate Relationships</a:t>
            </a:r>
          </a:p>
        </p:txBody>
      </p:sp>
      <p:sp>
        <p:nvSpPr>
          <p:cNvPr id="3" name="Content Placeholder 2">
            <a:extLst>
              <a:ext uri="{FF2B5EF4-FFF2-40B4-BE49-F238E27FC236}">
                <a16:creationId xmlns:a16="http://schemas.microsoft.com/office/drawing/2014/main" id="{DE4A9F79-5807-6A43-9D5B-F8CD8E93DB0D}"/>
              </a:ext>
            </a:extLst>
          </p:cNvPr>
          <p:cNvSpPr>
            <a:spLocks noGrp="1"/>
          </p:cNvSpPr>
          <p:nvPr>
            <p:ph sz="half" idx="1"/>
          </p:nvPr>
        </p:nvSpPr>
        <p:spPr/>
        <p:txBody>
          <a:bodyPr>
            <a:normAutofit fontScale="92500" lnSpcReduction="20000"/>
          </a:bodyPr>
          <a:lstStyle/>
          <a:p>
            <a:pPr marR="0">
              <a:lnSpc>
                <a:spcPct val="100000"/>
              </a:lnSpc>
              <a:spcAft>
                <a:spcPts val="800"/>
              </a:spcAft>
            </a:pPr>
            <a:r>
              <a:rPr lang="en-US" dirty="0">
                <a:cs typeface="Arial" panose="020B0604020202020204" pitchFamily="34" charset="0"/>
              </a:rPr>
              <a:t>Females tend to leave more frequently</a:t>
            </a:r>
          </a:p>
          <a:p>
            <a:pPr marR="0">
              <a:lnSpc>
                <a:spcPct val="100000"/>
              </a:lnSpc>
              <a:spcAft>
                <a:spcPts val="800"/>
              </a:spcAft>
            </a:pPr>
            <a:r>
              <a:rPr lang="en-US" dirty="0">
                <a:cs typeface="Arial" panose="020B0604020202020204" pitchFamily="34" charset="0"/>
              </a:rPr>
              <a:t>Employees with a master’s degree leave the most, then bachelor’s degree, then PHD.</a:t>
            </a:r>
          </a:p>
          <a:p>
            <a:pPr marR="0">
              <a:lnSpc>
                <a:spcPct val="100000"/>
              </a:lnSpc>
              <a:spcAft>
                <a:spcPts val="800"/>
              </a:spcAft>
            </a:pPr>
            <a:r>
              <a:rPr lang="en-US" dirty="0">
                <a:cs typeface="Arial" panose="020B0604020202020204" pitchFamily="34" charset="0"/>
              </a:rPr>
              <a:t>Employees like to stay in Bangalore, then New Delhi, then Pune.</a:t>
            </a:r>
          </a:p>
          <a:p>
            <a:pPr marR="0">
              <a:lnSpc>
                <a:spcPct val="100000"/>
              </a:lnSpc>
              <a:spcAft>
                <a:spcPts val="800"/>
              </a:spcAft>
            </a:pPr>
            <a:r>
              <a:rPr lang="en-US" dirty="0">
                <a:cs typeface="Arial" panose="020B0604020202020204" pitchFamily="34" charset="0"/>
              </a:rPr>
              <a:t>Employees in the middle tier tend to leave more frequently, probably looking for even better jobs or that that market is more competitive.</a:t>
            </a:r>
          </a:p>
          <a:p>
            <a:pPr marR="0">
              <a:lnSpc>
                <a:spcPct val="100000"/>
              </a:lnSpc>
              <a:spcAft>
                <a:spcPts val="800"/>
              </a:spcAft>
            </a:pPr>
            <a:r>
              <a:rPr lang="en-US" dirty="0">
                <a:cs typeface="Arial" panose="020B0604020202020204" pitchFamily="34" charset="0"/>
              </a:rPr>
              <a:t>Employees who have been benched tend to leave more frequently.</a:t>
            </a:r>
          </a:p>
        </p:txBody>
      </p:sp>
      <p:pic>
        <p:nvPicPr>
          <p:cNvPr id="8" name="Content Placeholder 7" descr="A screenshot of a graph&#10;&#10;Description automatically generated">
            <a:extLst>
              <a:ext uri="{FF2B5EF4-FFF2-40B4-BE49-F238E27FC236}">
                <a16:creationId xmlns:a16="http://schemas.microsoft.com/office/drawing/2014/main" id="{CC6330AD-D27E-8826-CA1A-F1CC36F5F2F3}"/>
              </a:ext>
            </a:extLst>
          </p:cNvPr>
          <p:cNvPicPr>
            <a:picLocks noGrp="1" noChangeAspect="1"/>
          </p:cNvPicPr>
          <p:nvPr>
            <p:ph sz="half" idx="2"/>
          </p:nvPr>
        </p:nvPicPr>
        <p:blipFill>
          <a:blip r:embed="rId2"/>
          <a:stretch>
            <a:fillRect/>
          </a:stretch>
        </p:blipFill>
        <p:spPr>
          <a:xfrm>
            <a:off x="5989638" y="2551622"/>
            <a:ext cx="4754562" cy="3491481"/>
          </a:xfrm>
          <a:prstGeom prst="rect">
            <a:avLst/>
          </a:prstGeom>
        </p:spPr>
      </p:pic>
    </p:spTree>
    <p:extLst>
      <p:ext uri="{BB962C8B-B14F-4D97-AF65-F5344CB8AC3E}">
        <p14:creationId xmlns:p14="http://schemas.microsoft.com/office/powerpoint/2010/main" val="396582352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35</TotalTime>
  <Words>1179</Words>
  <Application>Microsoft Office PowerPoint</Application>
  <PresentationFormat>Widescreen</PresentationFormat>
  <Paragraphs>180</Paragraphs>
  <Slides>19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Calibri Light</vt:lpstr>
      <vt:lpstr>Tw Cen MT</vt:lpstr>
      <vt:lpstr>Tw Cen MT Condensed</vt:lpstr>
      <vt:lpstr>Wingdings 3</vt:lpstr>
      <vt:lpstr>Office Theme</vt:lpstr>
      <vt:lpstr>Integral</vt:lpstr>
      <vt:lpstr>Employee Retention Analysis</vt:lpstr>
      <vt:lpstr>Introduction</vt:lpstr>
      <vt:lpstr>Introduction</vt:lpstr>
      <vt:lpstr>Phase 1: Problem Understanding</vt:lpstr>
      <vt:lpstr>Phase 2: Data Preparation</vt:lpstr>
      <vt:lpstr>Phase 2: Data Preparation</vt:lpstr>
      <vt:lpstr>Phase 3: Exploratory Data Analysis</vt:lpstr>
      <vt:lpstr>EDA Univariate Relationships</vt:lpstr>
      <vt:lpstr>EDA Univariate Relationships</vt:lpstr>
      <vt:lpstr>EDA Univariate Relationships</vt:lpstr>
      <vt:lpstr>EDA Univariate Relationships</vt:lpstr>
      <vt:lpstr>EDA Multivariate Relationships</vt:lpstr>
      <vt:lpstr>EDA Multivariate Relationships</vt:lpstr>
      <vt:lpstr>EDA Multivariate Relationships</vt:lpstr>
      <vt:lpstr>Phase 4: Setup</vt:lpstr>
      <vt:lpstr>Phase 5: Modeling</vt:lpstr>
      <vt:lpstr>Phase 5: Modeling</vt:lpstr>
      <vt:lpstr>Phase 6: Evaluation</vt:lpstr>
      <vt:lpstr>Phase 7: 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Retention Analysis</dc:title>
  <dc:creator>Mamoun Alghaslan</dc:creator>
  <cp:lastModifiedBy>Mamoun Alghaslan</cp:lastModifiedBy>
  <cp:revision>4</cp:revision>
  <dcterms:created xsi:type="dcterms:W3CDTF">2023-12-05T04:34:34Z</dcterms:created>
  <dcterms:modified xsi:type="dcterms:W3CDTF">2023-12-05T05:09:42Z</dcterms:modified>
</cp:coreProperties>
</file>