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2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showGuides="1">
      <p:cViewPr varScale="1">
        <p:scale>
          <a:sx n="66" d="100"/>
          <a:sy n="66" d="100"/>
        </p:scale>
        <p:origin x="78" y="156"/>
      </p:cViewPr>
      <p:guideLst>
        <p:guide orient="horz" pos="372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1/4/2025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Projet final de l algorithmique</a:t>
            </a:r>
            <a:endParaRPr lang="fr-FR" dirty="0"/>
          </a:p>
        </p:txBody>
      </p:sp>
      <p:sp>
        <p:nvSpPr>
          <p:cNvPr id="3" name="Sous-titre 2"/>
          <p:cNvSpPr>
            <a:spLocks noGrp="1"/>
          </p:cNvSpPr>
          <p:nvPr>
            <p:ph type="subTitle" idx="1"/>
          </p:nvPr>
        </p:nvSpPr>
        <p:spPr/>
        <p:txBody>
          <a:bodyPr/>
          <a:lstStyle/>
          <a:p>
            <a:r>
              <a:rPr lang="fr-FR" sz="4000" dirty="0" err="1" smtClean="0">
                <a:solidFill>
                  <a:schemeClr val="tx1"/>
                </a:solidFill>
              </a:rPr>
              <a:t>Abdelli</a:t>
            </a:r>
            <a:r>
              <a:rPr lang="fr-FR" sz="4000" dirty="0" smtClean="0">
                <a:solidFill>
                  <a:schemeClr val="tx1"/>
                </a:solidFill>
              </a:rPr>
              <a:t> </a:t>
            </a:r>
            <a:r>
              <a:rPr lang="fr-FR" sz="4000" dirty="0" err="1" smtClean="0">
                <a:solidFill>
                  <a:schemeClr val="tx1"/>
                </a:solidFill>
              </a:rPr>
              <a:t>abdelmoumen</a:t>
            </a:r>
            <a:endParaRPr lang="fr-FR" sz="4000" dirty="0" smtClean="0">
              <a:solidFill>
                <a:schemeClr val="tx1"/>
              </a:solidFill>
            </a:endParaRPr>
          </a:p>
          <a:p>
            <a:r>
              <a:rPr lang="fr-FR" sz="4000" dirty="0" smtClean="0">
                <a:solidFill>
                  <a:schemeClr val="tx1"/>
                </a:solidFill>
              </a:rPr>
              <a:t>Gr=03</a:t>
            </a:r>
            <a:endParaRPr lang="fr-FR" sz="4000" dirty="0">
              <a:solidFill>
                <a:schemeClr val="tx1"/>
              </a:solidFill>
            </a:endParaRPr>
          </a:p>
        </p:txBody>
      </p:sp>
    </p:spTree>
    <p:extLst>
      <p:ext uri="{BB962C8B-B14F-4D97-AF65-F5344CB8AC3E}">
        <p14:creationId xmlns:p14="http://schemas.microsoft.com/office/powerpoint/2010/main" val="28840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5973" y="4828526"/>
            <a:ext cx="8534400" cy="1507067"/>
          </a:xfrm>
        </p:spPr>
        <p:txBody>
          <a:bodyPr/>
          <a:lstStyle/>
          <a:p>
            <a:r>
              <a:rPr lang="fr-FR" b="1" u="sng" dirty="0" smtClean="0"/>
              <a:t>La fonction insert </a:t>
            </a:r>
            <a:endParaRPr lang="fr-FR" b="1" u="sng" dirty="0"/>
          </a:p>
        </p:txBody>
      </p:sp>
      <p:sp>
        <p:nvSpPr>
          <p:cNvPr id="3" name="Espace réservé du contenu 2"/>
          <p:cNvSpPr>
            <a:spLocks noGrp="1"/>
          </p:cNvSpPr>
          <p:nvPr>
            <p:ph sz="half" idx="1"/>
          </p:nvPr>
        </p:nvSpPr>
        <p:spPr>
          <a:xfrm>
            <a:off x="206539" y="245660"/>
            <a:ext cx="6412625" cy="5104261"/>
          </a:xfrm>
        </p:spPr>
        <p:txBody>
          <a:bodyPr>
            <a:normAutofit/>
          </a:bodyPr>
          <a:lstStyle/>
          <a:p>
            <a:r>
              <a:rPr lang="fr-FR" b="1" dirty="0" smtClean="0">
                <a:solidFill>
                  <a:schemeClr val="accent6">
                    <a:lumMod val="50000"/>
                  </a:schemeClr>
                </a:solidFill>
              </a:rPr>
              <a:t>Cette </a:t>
            </a:r>
            <a:r>
              <a:rPr lang="fr-FR" b="1" dirty="0" err="1" smtClean="0">
                <a:solidFill>
                  <a:schemeClr val="accent6">
                    <a:lumMod val="50000"/>
                  </a:schemeClr>
                </a:solidFill>
              </a:rPr>
              <a:t>function</a:t>
            </a:r>
            <a:r>
              <a:rPr lang="fr-FR" b="1" dirty="0" smtClean="0">
                <a:solidFill>
                  <a:schemeClr val="accent6">
                    <a:lumMod val="50000"/>
                  </a:schemeClr>
                </a:solidFill>
              </a:rPr>
              <a:t> permet d </a:t>
            </a:r>
            <a:r>
              <a:rPr lang="fr-FR" b="1" dirty="0" err="1" smtClean="0">
                <a:solidFill>
                  <a:schemeClr val="accent6">
                    <a:lumMod val="50000"/>
                  </a:schemeClr>
                </a:solidFill>
              </a:rPr>
              <a:t>inserer</a:t>
            </a:r>
            <a:r>
              <a:rPr lang="fr-FR" b="1" dirty="0" smtClean="0">
                <a:solidFill>
                  <a:schemeClr val="accent6">
                    <a:lumMod val="50000"/>
                  </a:schemeClr>
                </a:solidFill>
              </a:rPr>
              <a:t> dans l arbre binaire</a:t>
            </a:r>
          </a:p>
          <a:p>
            <a:r>
              <a:rPr lang="fr-FR" b="1" dirty="0">
                <a:solidFill>
                  <a:schemeClr val="accent6">
                    <a:lumMod val="50000"/>
                  </a:schemeClr>
                </a:solidFill>
              </a:rPr>
              <a:t>en utilisent </a:t>
            </a:r>
            <a:r>
              <a:rPr lang="fr-FR" b="1" dirty="0" err="1">
                <a:solidFill>
                  <a:schemeClr val="accent6">
                    <a:lumMod val="50000"/>
                  </a:schemeClr>
                </a:solidFill>
              </a:rPr>
              <a:t>tmp</a:t>
            </a:r>
            <a:r>
              <a:rPr lang="fr-FR" b="1" dirty="0">
                <a:solidFill>
                  <a:schemeClr val="accent6">
                    <a:lumMod val="50000"/>
                  </a:schemeClr>
                </a:solidFill>
              </a:rPr>
              <a:t> pour </a:t>
            </a:r>
            <a:r>
              <a:rPr lang="fr-FR" b="1" dirty="0" err="1">
                <a:solidFill>
                  <a:schemeClr val="accent6">
                    <a:lumMod val="50000"/>
                  </a:schemeClr>
                </a:solidFill>
              </a:rPr>
              <a:t>deplacer</a:t>
            </a:r>
            <a:r>
              <a:rPr lang="fr-FR" b="1" dirty="0">
                <a:solidFill>
                  <a:schemeClr val="accent6">
                    <a:lumMod val="50000"/>
                  </a:schemeClr>
                </a:solidFill>
              </a:rPr>
              <a:t> sur l arbre dans la gauche et la droite et il pointe dans la </a:t>
            </a:r>
            <a:r>
              <a:rPr lang="fr-FR" b="1" dirty="0" smtClean="0">
                <a:solidFill>
                  <a:schemeClr val="accent6">
                    <a:lumMod val="50000"/>
                  </a:schemeClr>
                </a:solidFill>
              </a:rPr>
              <a:t>racine d arbre le </a:t>
            </a:r>
            <a:r>
              <a:rPr lang="fr-FR" b="1" dirty="0" err="1">
                <a:solidFill>
                  <a:schemeClr val="accent6">
                    <a:lumMod val="50000"/>
                  </a:schemeClr>
                </a:solidFill>
              </a:rPr>
              <a:t>root</a:t>
            </a:r>
            <a:r>
              <a:rPr lang="fr-FR" b="1" dirty="0">
                <a:solidFill>
                  <a:schemeClr val="accent6">
                    <a:lumMod val="50000"/>
                  </a:schemeClr>
                </a:solidFill>
              </a:rPr>
              <a:t> reste toujours fixée </a:t>
            </a:r>
            <a:endParaRPr lang="fr-FR" b="1" dirty="0" smtClean="0">
              <a:solidFill>
                <a:schemeClr val="accent6">
                  <a:lumMod val="50000"/>
                </a:schemeClr>
              </a:solidFill>
            </a:endParaRPr>
          </a:p>
          <a:p>
            <a:r>
              <a:rPr lang="fr-FR" b="1" dirty="0" smtClean="0">
                <a:solidFill>
                  <a:schemeClr val="accent6">
                    <a:lumMod val="50000"/>
                  </a:schemeClr>
                </a:solidFill>
              </a:rPr>
              <a:t>En utilisant technique de </a:t>
            </a:r>
            <a:r>
              <a:rPr lang="fr-FR" b="1" dirty="0" err="1" smtClean="0">
                <a:solidFill>
                  <a:schemeClr val="accent6">
                    <a:lumMod val="50000"/>
                  </a:schemeClr>
                </a:solidFill>
              </a:rPr>
              <a:t>larbre</a:t>
            </a:r>
            <a:r>
              <a:rPr lang="fr-FR" b="1" dirty="0" smtClean="0">
                <a:solidFill>
                  <a:schemeClr val="accent6">
                    <a:lumMod val="50000"/>
                  </a:schemeClr>
                </a:solidFill>
              </a:rPr>
              <a:t> binaire</a:t>
            </a:r>
          </a:p>
          <a:p>
            <a:r>
              <a:rPr lang="fr-FR" b="1" dirty="0">
                <a:solidFill>
                  <a:schemeClr val="accent6">
                    <a:lumMod val="50000"/>
                  </a:schemeClr>
                </a:solidFill>
              </a:rPr>
              <a:t>on c est bien dans les arbres binaires que </a:t>
            </a:r>
            <a:r>
              <a:rPr lang="fr-FR" b="1" dirty="0" err="1">
                <a:solidFill>
                  <a:schemeClr val="accent6">
                    <a:lumMod val="50000"/>
                  </a:schemeClr>
                </a:solidFill>
              </a:rPr>
              <a:t>çi</a:t>
            </a:r>
            <a:r>
              <a:rPr lang="fr-FR" b="1" dirty="0">
                <a:solidFill>
                  <a:schemeClr val="accent6">
                    <a:lumMod val="50000"/>
                  </a:schemeClr>
                </a:solidFill>
              </a:rPr>
              <a:t> la donnée est sup de la racine on vas a droite  </a:t>
            </a:r>
            <a:r>
              <a:rPr lang="fr-FR" b="1" dirty="0" err="1">
                <a:solidFill>
                  <a:schemeClr val="accent6">
                    <a:lumMod val="50000"/>
                  </a:schemeClr>
                </a:solidFill>
              </a:rPr>
              <a:t>çi</a:t>
            </a:r>
            <a:r>
              <a:rPr lang="fr-FR" b="1" dirty="0">
                <a:solidFill>
                  <a:schemeClr val="accent6">
                    <a:lumMod val="50000"/>
                  </a:schemeClr>
                </a:solidFill>
              </a:rPr>
              <a:t> le contraire </a:t>
            </a:r>
            <a:r>
              <a:rPr lang="fr-FR" b="1" dirty="0" smtClean="0">
                <a:solidFill>
                  <a:schemeClr val="accent6">
                    <a:lumMod val="50000"/>
                  </a:schemeClr>
                </a:solidFill>
              </a:rPr>
              <a:t>on </a:t>
            </a:r>
            <a:r>
              <a:rPr lang="fr-FR" b="1" dirty="0">
                <a:solidFill>
                  <a:schemeClr val="accent6">
                    <a:lumMod val="50000"/>
                  </a:schemeClr>
                </a:solidFill>
              </a:rPr>
              <a:t>vas a gauche</a:t>
            </a:r>
          </a:p>
          <a:p>
            <a:endParaRPr lang="fr-FR" sz="1600" b="1" dirty="0" smtClean="0">
              <a:solidFill>
                <a:schemeClr val="accent1"/>
              </a:solidFill>
            </a:endParaRPr>
          </a:p>
          <a:p>
            <a:endParaRPr lang="fr-FR" sz="1600" b="1" dirty="0">
              <a:solidFill>
                <a:schemeClr val="accent1"/>
              </a:solidFill>
            </a:endParaRPr>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8471" y="423657"/>
            <a:ext cx="4244454" cy="3705106"/>
          </a:xfrm>
        </p:spPr>
      </p:pic>
    </p:spTree>
    <p:extLst>
      <p:ext uri="{BB962C8B-B14F-4D97-AF65-F5344CB8AC3E}">
        <p14:creationId xmlns:p14="http://schemas.microsoft.com/office/powerpoint/2010/main" val="133284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005" y="5609229"/>
            <a:ext cx="8534400" cy="1023583"/>
          </a:xfrm>
        </p:spPr>
        <p:txBody>
          <a:bodyPr>
            <a:normAutofit fontScale="90000"/>
          </a:bodyPr>
          <a:lstStyle/>
          <a:p>
            <a:r>
              <a:rPr lang="fr-FR" b="1" u="sng" dirty="0">
                <a:solidFill>
                  <a:schemeClr val="accent6">
                    <a:lumMod val="50000"/>
                  </a:schemeClr>
                </a:solidFill>
              </a:rPr>
              <a:t>Fonction </a:t>
            </a:r>
            <a:r>
              <a:rPr lang="fr-FR" b="1" u="sng" dirty="0" err="1">
                <a:solidFill>
                  <a:schemeClr val="accent6">
                    <a:lumMod val="50000"/>
                  </a:schemeClr>
                </a:solidFill>
              </a:rPr>
              <a:t>searchnode</a:t>
            </a:r>
            <a:r>
              <a:rPr lang="fr-FR" b="1" u="sng" dirty="0">
                <a:solidFill>
                  <a:schemeClr val="accent6">
                    <a:lumMod val="50000"/>
                  </a:schemeClr>
                </a:solidFill>
              </a:rPr>
              <a:t/>
            </a:r>
            <a:br>
              <a:rPr lang="fr-FR" b="1" u="sng" dirty="0">
                <a:solidFill>
                  <a:schemeClr val="accent6">
                    <a:lumMod val="50000"/>
                  </a:schemeClr>
                </a:solidFill>
              </a:rPr>
            </a:br>
            <a:endParaRPr lang="fr-FR" dirty="0"/>
          </a:p>
        </p:txBody>
      </p:sp>
      <p:sp>
        <p:nvSpPr>
          <p:cNvPr id="3" name="Espace réservé du texte 2"/>
          <p:cNvSpPr>
            <a:spLocks noGrp="1"/>
          </p:cNvSpPr>
          <p:nvPr>
            <p:ph type="body" idx="1"/>
          </p:nvPr>
        </p:nvSpPr>
        <p:spPr/>
        <p:txBody>
          <a:bodyPr/>
          <a:lstStyle/>
          <a:p>
            <a:r>
              <a:rPr lang="fr-FR" sz="3600" b="1" dirty="0" smtClean="0">
                <a:solidFill>
                  <a:schemeClr val="accent6">
                    <a:lumMod val="50000"/>
                  </a:schemeClr>
                </a:solidFill>
              </a:rPr>
              <a:t>explication</a:t>
            </a:r>
            <a:endParaRPr lang="fr-FR" sz="3600" b="1" dirty="0">
              <a:solidFill>
                <a:schemeClr val="accent6">
                  <a:lumMod val="50000"/>
                </a:schemeClr>
              </a:solidFill>
            </a:endParaRPr>
          </a:p>
        </p:txBody>
      </p:sp>
      <p:sp>
        <p:nvSpPr>
          <p:cNvPr id="4" name="Espace réservé du contenu 3"/>
          <p:cNvSpPr>
            <a:spLocks noGrp="1"/>
          </p:cNvSpPr>
          <p:nvPr>
            <p:ph sz="half" idx="2"/>
          </p:nvPr>
        </p:nvSpPr>
        <p:spPr>
          <a:xfrm>
            <a:off x="684211" y="1270529"/>
            <a:ext cx="4937655" cy="3465244"/>
          </a:xfrm>
        </p:spPr>
        <p:txBody>
          <a:bodyPr>
            <a:normAutofit/>
          </a:bodyPr>
          <a:lstStyle/>
          <a:p>
            <a:r>
              <a:rPr lang="fr-FR" b="1" dirty="0" smtClean="0">
                <a:solidFill>
                  <a:schemeClr val="accent6">
                    <a:lumMod val="50000"/>
                  </a:schemeClr>
                </a:solidFill>
              </a:rPr>
              <a:t>Cette </a:t>
            </a:r>
            <a:r>
              <a:rPr lang="fr-FR" b="1" dirty="0" err="1" smtClean="0">
                <a:solidFill>
                  <a:schemeClr val="accent6">
                    <a:lumMod val="50000"/>
                  </a:schemeClr>
                </a:solidFill>
              </a:rPr>
              <a:t>function</a:t>
            </a:r>
            <a:r>
              <a:rPr lang="fr-FR" b="1" dirty="0" smtClean="0">
                <a:solidFill>
                  <a:schemeClr val="accent6">
                    <a:lumMod val="50000"/>
                  </a:schemeClr>
                </a:solidFill>
              </a:rPr>
              <a:t> permet de chercher </a:t>
            </a:r>
          </a:p>
          <a:p>
            <a:pPr marL="0" indent="0">
              <a:buNone/>
            </a:pPr>
            <a:r>
              <a:rPr lang="fr-FR" b="1" dirty="0" smtClean="0">
                <a:solidFill>
                  <a:schemeClr val="accent6">
                    <a:lumMod val="50000"/>
                  </a:schemeClr>
                </a:solidFill>
              </a:rPr>
              <a:t>Une valeur </a:t>
            </a:r>
            <a:r>
              <a:rPr lang="fr-FR" b="1" dirty="0" err="1" smtClean="0">
                <a:solidFill>
                  <a:schemeClr val="accent6">
                    <a:lumMod val="50000"/>
                  </a:schemeClr>
                </a:solidFill>
              </a:rPr>
              <a:t>donée</a:t>
            </a:r>
            <a:r>
              <a:rPr lang="fr-FR" b="1" dirty="0" smtClean="0">
                <a:solidFill>
                  <a:schemeClr val="accent6">
                    <a:lumMod val="50000"/>
                  </a:schemeClr>
                </a:solidFill>
              </a:rPr>
              <a:t> dans l’arbre binaire</a:t>
            </a:r>
          </a:p>
          <a:p>
            <a:pPr marL="0" indent="0">
              <a:buNone/>
            </a:pPr>
            <a:r>
              <a:rPr lang="fr-FR" b="1" dirty="0">
                <a:solidFill>
                  <a:schemeClr val="accent6">
                    <a:lumMod val="50000"/>
                  </a:schemeClr>
                </a:solidFill>
              </a:rPr>
              <a:t>s</a:t>
            </a:r>
            <a:r>
              <a:rPr lang="fr-FR" b="1" dirty="0" smtClean="0">
                <a:solidFill>
                  <a:schemeClr val="accent6">
                    <a:lumMod val="50000"/>
                  </a:schemeClr>
                </a:solidFill>
              </a:rPr>
              <a:t>i </a:t>
            </a:r>
            <a:r>
              <a:rPr lang="fr-FR" b="1" dirty="0">
                <a:solidFill>
                  <a:schemeClr val="accent6">
                    <a:lumMod val="50000"/>
                  </a:schemeClr>
                </a:solidFill>
              </a:rPr>
              <a:t>la valeur chercher est </a:t>
            </a:r>
            <a:r>
              <a:rPr lang="fr-FR" b="1" dirty="0" err="1">
                <a:solidFill>
                  <a:schemeClr val="accent6">
                    <a:lumMod val="50000"/>
                  </a:schemeClr>
                </a:solidFill>
              </a:rPr>
              <a:t>egale</a:t>
            </a:r>
            <a:r>
              <a:rPr lang="fr-FR" b="1" dirty="0">
                <a:solidFill>
                  <a:schemeClr val="accent6">
                    <a:lumMod val="50000"/>
                  </a:schemeClr>
                </a:solidFill>
              </a:rPr>
              <a:t> a la racine on retourne la racine</a:t>
            </a:r>
          </a:p>
          <a:p>
            <a:pPr marL="0" indent="0">
              <a:buNone/>
            </a:pPr>
            <a:r>
              <a:rPr lang="fr-FR" b="1" dirty="0">
                <a:solidFill>
                  <a:schemeClr val="accent6">
                    <a:lumMod val="50000"/>
                  </a:schemeClr>
                </a:solidFill>
              </a:rPr>
              <a:t>s</a:t>
            </a:r>
            <a:r>
              <a:rPr lang="fr-FR" b="1" dirty="0" smtClean="0">
                <a:solidFill>
                  <a:schemeClr val="accent6">
                    <a:lumMod val="50000"/>
                  </a:schemeClr>
                </a:solidFill>
              </a:rPr>
              <a:t>i </a:t>
            </a:r>
            <a:r>
              <a:rPr lang="fr-FR" b="1" dirty="0">
                <a:solidFill>
                  <a:schemeClr val="accent6">
                    <a:lumMod val="50000"/>
                  </a:schemeClr>
                </a:solidFill>
              </a:rPr>
              <a:t>la valeur rechercher </a:t>
            </a:r>
            <a:r>
              <a:rPr lang="fr-FR" b="1" dirty="0" err="1">
                <a:solidFill>
                  <a:schemeClr val="accent6">
                    <a:lumMod val="50000"/>
                  </a:schemeClr>
                </a:solidFill>
              </a:rPr>
              <a:t>inf</a:t>
            </a:r>
            <a:r>
              <a:rPr lang="fr-FR" b="1" dirty="0">
                <a:solidFill>
                  <a:schemeClr val="accent6">
                    <a:lumMod val="50000"/>
                  </a:schemeClr>
                </a:solidFill>
              </a:rPr>
              <a:t> de racine on vas a la gauche et chaque </a:t>
            </a:r>
            <a:r>
              <a:rPr lang="fr-FR" b="1" dirty="0" smtClean="0">
                <a:solidFill>
                  <a:schemeClr val="accent6">
                    <a:lumMod val="50000"/>
                  </a:schemeClr>
                </a:solidFill>
              </a:rPr>
              <a:t>fois </a:t>
            </a:r>
            <a:r>
              <a:rPr lang="fr-FR" b="1" dirty="0" err="1">
                <a:solidFill>
                  <a:schemeClr val="accent6">
                    <a:lumMod val="50000"/>
                  </a:schemeClr>
                </a:solidFill>
              </a:rPr>
              <a:t>çi</a:t>
            </a:r>
            <a:r>
              <a:rPr lang="fr-FR" b="1" dirty="0">
                <a:solidFill>
                  <a:schemeClr val="accent6">
                    <a:lumMod val="50000"/>
                  </a:schemeClr>
                </a:solidFill>
              </a:rPr>
              <a:t> on ne trouve pas dans un </a:t>
            </a:r>
            <a:r>
              <a:rPr lang="fr-FR" b="1" dirty="0" err="1">
                <a:solidFill>
                  <a:schemeClr val="accent6">
                    <a:lumMod val="50000"/>
                  </a:schemeClr>
                </a:solidFill>
              </a:rPr>
              <a:t>node</a:t>
            </a:r>
            <a:r>
              <a:rPr lang="fr-FR" b="1" dirty="0">
                <a:solidFill>
                  <a:schemeClr val="accent6">
                    <a:lumMod val="50000"/>
                  </a:schemeClr>
                </a:solidFill>
              </a:rPr>
              <a:t> on fait un </a:t>
            </a:r>
            <a:r>
              <a:rPr lang="fr-FR" b="1" dirty="0" err="1">
                <a:solidFill>
                  <a:schemeClr val="accent6">
                    <a:lumMod val="50000"/>
                  </a:schemeClr>
                </a:solidFill>
              </a:rPr>
              <a:t>apelle</a:t>
            </a:r>
            <a:r>
              <a:rPr lang="fr-FR" b="1" dirty="0">
                <a:solidFill>
                  <a:schemeClr val="accent6">
                    <a:lumMod val="50000"/>
                  </a:schemeClr>
                </a:solidFill>
              </a:rPr>
              <a:t> </a:t>
            </a:r>
            <a:r>
              <a:rPr lang="fr-FR" b="1" dirty="0" err="1">
                <a:solidFill>
                  <a:schemeClr val="accent6">
                    <a:lumMod val="50000"/>
                  </a:schemeClr>
                </a:solidFill>
              </a:rPr>
              <a:t>recursiive</a:t>
            </a:r>
            <a:r>
              <a:rPr lang="fr-FR" b="1" dirty="0">
                <a:solidFill>
                  <a:schemeClr val="accent6">
                    <a:lumMod val="50000"/>
                  </a:schemeClr>
                </a:solidFill>
              </a:rPr>
              <a:t> pour trouver la valeur </a:t>
            </a:r>
          </a:p>
          <a:p>
            <a:r>
              <a:rPr lang="fr-FR" b="1" dirty="0" smtClean="0">
                <a:solidFill>
                  <a:schemeClr val="accent6">
                    <a:lumMod val="50000"/>
                  </a:schemeClr>
                </a:solidFill>
              </a:rPr>
              <a:t>La </a:t>
            </a:r>
            <a:r>
              <a:rPr lang="fr-FR" b="1" dirty="0" err="1" smtClean="0">
                <a:solidFill>
                  <a:schemeClr val="accent6">
                    <a:lumMod val="50000"/>
                  </a:schemeClr>
                </a:solidFill>
              </a:rPr>
              <a:t>méme</a:t>
            </a:r>
            <a:r>
              <a:rPr lang="fr-FR" b="1" dirty="0" smtClean="0">
                <a:solidFill>
                  <a:schemeClr val="accent6">
                    <a:lumMod val="50000"/>
                  </a:schemeClr>
                </a:solidFill>
              </a:rPr>
              <a:t> chose pour la droite</a:t>
            </a:r>
            <a:r>
              <a:rPr lang="fr-FR" dirty="0"/>
              <a:t>    </a:t>
            </a:r>
          </a:p>
          <a:p>
            <a:pPr marL="0" indent="0">
              <a:buNone/>
            </a:pPr>
            <a:endParaRPr lang="fr-FR" dirty="0"/>
          </a:p>
        </p:txBody>
      </p:sp>
      <p:sp>
        <p:nvSpPr>
          <p:cNvPr id="5" name="Espace réservé du texte 4"/>
          <p:cNvSpPr>
            <a:spLocks noGrp="1"/>
          </p:cNvSpPr>
          <p:nvPr>
            <p:ph type="body" sz="quarter" idx="3"/>
          </p:nvPr>
        </p:nvSpPr>
        <p:spPr/>
        <p:txBody>
          <a:bodyPr/>
          <a:lstStyle/>
          <a:p>
            <a:r>
              <a:rPr lang="fr-FR" sz="3200" b="1" u="sng" dirty="0" smtClean="0">
                <a:solidFill>
                  <a:schemeClr val="accent6">
                    <a:lumMod val="50000"/>
                  </a:schemeClr>
                </a:solidFill>
              </a:rPr>
              <a:t>Fonction </a:t>
            </a:r>
            <a:r>
              <a:rPr lang="fr-FR" sz="3200" b="1" u="sng" dirty="0" err="1" smtClean="0">
                <a:solidFill>
                  <a:schemeClr val="accent6">
                    <a:lumMod val="50000"/>
                  </a:schemeClr>
                </a:solidFill>
              </a:rPr>
              <a:t>searchnode</a:t>
            </a:r>
            <a:endParaRPr lang="fr-FR" sz="3200" b="1" u="sng" dirty="0">
              <a:solidFill>
                <a:schemeClr val="accent6">
                  <a:lumMod val="50000"/>
                </a:schemeClr>
              </a:solidFill>
            </a:endParaRPr>
          </a:p>
        </p:txBody>
      </p:sp>
      <p:pic>
        <p:nvPicPr>
          <p:cNvPr id="7" name="Espace réservé du contenu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04455" y="1276934"/>
            <a:ext cx="4134427" cy="3000794"/>
          </a:xfrm>
        </p:spPr>
      </p:pic>
    </p:spTree>
    <p:extLst>
      <p:ext uri="{BB962C8B-B14F-4D97-AF65-F5344CB8AC3E}">
        <p14:creationId xmlns:p14="http://schemas.microsoft.com/office/powerpoint/2010/main" val="354866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307" y="5472752"/>
            <a:ext cx="8534400" cy="1204035"/>
          </a:xfrm>
        </p:spPr>
        <p:txBody>
          <a:bodyPr>
            <a:normAutofit/>
          </a:bodyPr>
          <a:lstStyle/>
          <a:p>
            <a:r>
              <a:rPr lang="fr-FR" sz="4400" b="1" u="sng" dirty="0" err="1" smtClean="0">
                <a:solidFill>
                  <a:schemeClr val="accent6">
                    <a:lumMod val="75000"/>
                  </a:schemeClr>
                </a:solidFill>
              </a:rPr>
              <a:t>Function</a:t>
            </a:r>
            <a:r>
              <a:rPr lang="fr-FR" sz="4400" b="1" u="sng" dirty="0" smtClean="0">
                <a:solidFill>
                  <a:schemeClr val="accent6">
                    <a:lumMod val="75000"/>
                  </a:schemeClr>
                </a:solidFill>
              </a:rPr>
              <a:t> </a:t>
            </a:r>
            <a:r>
              <a:rPr lang="fr-FR" sz="4400" b="1" u="sng" dirty="0" err="1" smtClean="0">
                <a:solidFill>
                  <a:schemeClr val="accent6">
                    <a:lumMod val="75000"/>
                  </a:schemeClr>
                </a:solidFill>
              </a:rPr>
              <a:t>delete</a:t>
            </a:r>
            <a:r>
              <a:rPr lang="fr-FR" sz="4400" b="1" u="sng" dirty="0">
                <a:solidFill>
                  <a:schemeClr val="accent6">
                    <a:lumMod val="75000"/>
                  </a:schemeClr>
                </a:solidFill>
              </a:rPr>
              <a:t> </a:t>
            </a:r>
            <a:r>
              <a:rPr lang="fr-FR" sz="4400" b="1" u="sng" dirty="0" err="1" smtClean="0">
                <a:solidFill>
                  <a:schemeClr val="accent6">
                    <a:lumMod val="75000"/>
                  </a:schemeClr>
                </a:solidFill>
              </a:rPr>
              <a:t>node</a:t>
            </a:r>
            <a:endParaRPr lang="fr-FR" sz="4400" b="1" u="sng" dirty="0">
              <a:solidFill>
                <a:schemeClr val="accent6">
                  <a:lumMod val="75000"/>
                </a:schemeClr>
              </a:solidFill>
            </a:endParaRPr>
          </a:p>
        </p:txBody>
      </p:sp>
      <p:sp>
        <p:nvSpPr>
          <p:cNvPr id="3" name="Espace réservé du contenu 2"/>
          <p:cNvSpPr>
            <a:spLocks noGrp="1"/>
          </p:cNvSpPr>
          <p:nvPr>
            <p:ph sz="half" idx="1"/>
          </p:nvPr>
        </p:nvSpPr>
        <p:spPr>
          <a:xfrm>
            <a:off x="259307" y="1337481"/>
            <a:ext cx="6933063" cy="4135272"/>
          </a:xfrm>
        </p:spPr>
        <p:txBody>
          <a:bodyPr>
            <a:normAutofit fontScale="85000" lnSpcReduction="20000"/>
          </a:bodyPr>
          <a:lstStyle/>
          <a:p>
            <a:r>
              <a:rPr lang="fr-FR" sz="2200" b="1" dirty="0" smtClean="0">
                <a:solidFill>
                  <a:schemeClr val="accent6">
                    <a:lumMod val="75000"/>
                  </a:schemeClr>
                </a:solidFill>
              </a:rPr>
              <a:t>Cette </a:t>
            </a:r>
            <a:r>
              <a:rPr lang="fr-FR" sz="2200" b="1" dirty="0" err="1" smtClean="0">
                <a:solidFill>
                  <a:schemeClr val="accent6">
                    <a:lumMod val="75000"/>
                  </a:schemeClr>
                </a:solidFill>
              </a:rPr>
              <a:t>function</a:t>
            </a:r>
            <a:r>
              <a:rPr lang="fr-FR" sz="2200" b="1" dirty="0" smtClean="0">
                <a:solidFill>
                  <a:schemeClr val="accent6">
                    <a:lumMod val="75000"/>
                  </a:schemeClr>
                </a:solidFill>
              </a:rPr>
              <a:t> permet de supprimer un </a:t>
            </a:r>
            <a:r>
              <a:rPr lang="fr-FR" sz="2200" b="1" dirty="0" err="1" smtClean="0">
                <a:solidFill>
                  <a:schemeClr val="accent6">
                    <a:lumMod val="75000"/>
                  </a:schemeClr>
                </a:solidFill>
              </a:rPr>
              <a:t>node</a:t>
            </a:r>
            <a:r>
              <a:rPr lang="fr-FR" sz="2200" b="1" dirty="0" smtClean="0">
                <a:solidFill>
                  <a:schemeClr val="accent6">
                    <a:lumMod val="75000"/>
                  </a:schemeClr>
                </a:solidFill>
              </a:rPr>
              <a:t> donnée</a:t>
            </a:r>
          </a:p>
          <a:p>
            <a:r>
              <a:rPr lang="fr-FR" sz="2200" b="1" dirty="0" smtClean="0">
                <a:solidFill>
                  <a:schemeClr val="accent6">
                    <a:lumMod val="75000"/>
                  </a:schemeClr>
                </a:solidFill>
              </a:rPr>
              <a:t>Dans le premier  cas Le </a:t>
            </a:r>
            <a:r>
              <a:rPr lang="fr-FR" sz="2200" b="1" dirty="0" err="1" smtClean="0">
                <a:solidFill>
                  <a:schemeClr val="accent6">
                    <a:lumMod val="75000"/>
                  </a:schemeClr>
                </a:solidFill>
              </a:rPr>
              <a:t>node</a:t>
            </a:r>
            <a:r>
              <a:rPr lang="fr-FR" sz="2200" b="1" dirty="0" smtClean="0">
                <a:solidFill>
                  <a:schemeClr val="accent6">
                    <a:lumMod val="75000"/>
                  </a:schemeClr>
                </a:solidFill>
              </a:rPr>
              <a:t> supprimer est une feuille donc </a:t>
            </a:r>
            <a:r>
              <a:rPr lang="fr-FR" sz="2200" b="1" dirty="0" err="1" smtClean="0">
                <a:solidFill>
                  <a:schemeClr val="accent6">
                    <a:lumMod val="75000"/>
                  </a:schemeClr>
                </a:solidFill>
              </a:rPr>
              <a:t>ya</a:t>
            </a:r>
            <a:r>
              <a:rPr lang="fr-FR" sz="2200" b="1" dirty="0" smtClean="0">
                <a:solidFill>
                  <a:schemeClr val="accent6">
                    <a:lumMod val="75000"/>
                  </a:schemeClr>
                </a:solidFill>
              </a:rPr>
              <a:t> pas de fils droite et gauche donc en </a:t>
            </a:r>
            <a:r>
              <a:rPr lang="fr-FR" sz="2200" b="1" dirty="0" err="1" smtClean="0">
                <a:solidFill>
                  <a:schemeClr val="accent6">
                    <a:lumMod val="75000"/>
                  </a:schemeClr>
                </a:solidFill>
              </a:rPr>
              <a:t>suprime</a:t>
            </a:r>
            <a:r>
              <a:rPr lang="fr-FR" sz="2200" b="1" dirty="0" smtClean="0">
                <a:solidFill>
                  <a:schemeClr val="accent6">
                    <a:lumMod val="75000"/>
                  </a:schemeClr>
                </a:solidFill>
              </a:rPr>
              <a:t> directement </a:t>
            </a:r>
          </a:p>
          <a:p>
            <a:r>
              <a:rPr lang="fr-FR" sz="2200" b="1" dirty="0" err="1" smtClean="0">
                <a:solidFill>
                  <a:schemeClr val="accent6">
                    <a:lumMod val="75000"/>
                  </a:schemeClr>
                </a:solidFill>
              </a:rPr>
              <a:t>Dexiéme</a:t>
            </a:r>
            <a:r>
              <a:rPr lang="fr-FR" sz="2200" b="1" dirty="0" smtClean="0">
                <a:solidFill>
                  <a:schemeClr val="accent6">
                    <a:lumMod val="75000"/>
                  </a:schemeClr>
                </a:solidFill>
              </a:rPr>
              <a:t> cas </a:t>
            </a:r>
            <a:r>
              <a:rPr lang="fr-FR" sz="2200" b="1" dirty="0">
                <a:solidFill>
                  <a:schemeClr val="accent6">
                    <a:lumMod val="75000"/>
                  </a:schemeClr>
                </a:solidFill>
              </a:rPr>
              <a:t>Le </a:t>
            </a:r>
            <a:r>
              <a:rPr lang="fr-FR" sz="2200" b="1" dirty="0" err="1">
                <a:solidFill>
                  <a:schemeClr val="accent6">
                    <a:lumMod val="75000"/>
                  </a:schemeClr>
                </a:solidFill>
              </a:rPr>
              <a:t>node</a:t>
            </a:r>
            <a:r>
              <a:rPr lang="fr-FR" sz="2200" b="1" dirty="0">
                <a:solidFill>
                  <a:schemeClr val="accent6">
                    <a:lumMod val="75000"/>
                  </a:schemeClr>
                </a:solidFill>
              </a:rPr>
              <a:t>  supprimer a un seul fils (</a:t>
            </a:r>
            <a:r>
              <a:rPr lang="fr-FR" sz="2200" b="1" dirty="0" smtClean="0">
                <a:solidFill>
                  <a:schemeClr val="accent6">
                    <a:lumMod val="75000"/>
                  </a:schemeClr>
                </a:solidFill>
              </a:rPr>
              <a:t>droite </a:t>
            </a:r>
            <a:r>
              <a:rPr lang="fr-FR" sz="2200" b="1" dirty="0">
                <a:solidFill>
                  <a:schemeClr val="accent6">
                    <a:lumMod val="75000"/>
                  </a:schemeClr>
                </a:solidFill>
              </a:rPr>
              <a:t>ou gauche</a:t>
            </a:r>
            <a:r>
              <a:rPr lang="fr-FR" sz="2200" b="1" dirty="0" smtClean="0">
                <a:solidFill>
                  <a:schemeClr val="accent6">
                    <a:lumMod val="75000"/>
                  </a:schemeClr>
                </a:solidFill>
              </a:rPr>
              <a:t>) en utilisant le </a:t>
            </a:r>
            <a:r>
              <a:rPr lang="fr-FR" sz="2200" b="1" dirty="0" err="1" smtClean="0">
                <a:solidFill>
                  <a:schemeClr val="accent6">
                    <a:lumMod val="75000"/>
                  </a:schemeClr>
                </a:solidFill>
              </a:rPr>
              <a:t>tmp</a:t>
            </a:r>
            <a:r>
              <a:rPr lang="fr-FR" sz="2200" b="1" dirty="0" smtClean="0">
                <a:solidFill>
                  <a:schemeClr val="accent6">
                    <a:lumMod val="75000"/>
                  </a:schemeClr>
                </a:solidFill>
              </a:rPr>
              <a:t> </a:t>
            </a:r>
            <a:r>
              <a:rPr lang="fr-FR" sz="2200" b="1" dirty="0" err="1" smtClean="0">
                <a:solidFill>
                  <a:schemeClr val="accent6">
                    <a:lumMod val="75000"/>
                  </a:schemeClr>
                </a:solidFill>
              </a:rPr>
              <a:t>variabel</a:t>
            </a:r>
            <a:r>
              <a:rPr lang="fr-FR" sz="2200" b="1" dirty="0" smtClean="0">
                <a:solidFill>
                  <a:schemeClr val="accent6">
                    <a:lumMod val="75000"/>
                  </a:schemeClr>
                </a:solidFill>
              </a:rPr>
              <a:t> pour pas perdre le </a:t>
            </a:r>
            <a:r>
              <a:rPr lang="fr-FR" sz="2200" b="1" dirty="0" err="1" smtClean="0">
                <a:solidFill>
                  <a:schemeClr val="accent6">
                    <a:lumMod val="75000"/>
                  </a:schemeClr>
                </a:solidFill>
              </a:rPr>
              <a:t>node</a:t>
            </a:r>
            <a:r>
              <a:rPr lang="fr-FR" sz="2200" b="1" dirty="0" smtClean="0">
                <a:solidFill>
                  <a:schemeClr val="accent6">
                    <a:lumMod val="75000"/>
                  </a:schemeClr>
                </a:solidFill>
              </a:rPr>
              <a:t> </a:t>
            </a:r>
            <a:r>
              <a:rPr lang="fr-FR" sz="2200" b="1" dirty="0" err="1" smtClean="0">
                <a:solidFill>
                  <a:schemeClr val="accent6">
                    <a:lumMod val="75000"/>
                  </a:schemeClr>
                </a:solidFill>
              </a:rPr>
              <a:t>precedent</a:t>
            </a:r>
            <a:r>
              <a:rPr lang="fr-FR" sz="2200" b="1" dirty="0" smtClean="0">
                <a:solidFill>
                  <a:schemeClr val="accent6">
                    <a:lumMod val="75000"/>
                  </a:schemeClr>
                </a:solidFill>
              </a:rPr>
              <a:t> du </a:t>
            </a:r>
            <a:r>
              <a:rPr lang="fr-FR" sz="2200" b="1" dirty="0" err="1" smtClean="0">
                <a:solidFill>
                  <a:schemeClr val="accent6">
                    <a:lumMod val="75000"/>
                  </a:schemeClr>
                </a:solidFill>
              </a:rPr>
              <a:t>node</a:t>
            </a:r>
            <a:r>
              <a:rPr lang="fr-FR" sz="2200" b="1" dirty="0" smtClean="0">
                <a:solidFill>
                  <a:schemeClr val="accent6">
                    <a:lumMod val="75000"/>
                  </a:schemeClr>
                </a:solidFill>
              </a:rPr>
              <a:t> supprimer et </a:t>
            </a:r>
            <a:r>
              <a:rPr lang="fr-FR" sz="2200" b="1" dirty="0">
                <a:solidFill>
                  <a:schemeClr val="accent6">
                    <a:lumMod val="75000"/>
                  </a:schemeClr>
                </a:solidFill>
              </a:rPr>
              <a:t> en fait une </a:t>
            </a:r>
            <a:r>
              <a:rPr lang="fr-FR" sz="2200" b="1" dirty="0" err="1">
                <a:solidFill>
                  <a:schemeClr val="accent6">
                    <a:lumMod val="75000"/>
                  </a:schemeClr>
                </a:solidFill>
              </a:rPr>
              <a:t>liison</a:t>
            </a:r>
            <a:r>
              <a:rPr lang="fr-FR" sz="2200" b="1" dirty="0">
                <a:solidFill>
                  <a:schemeClr val="accent6">
                    <a:lumMod val="75000"/>
                  </a:schemeClr>
                </a:solidFill>
              </a:rPr>
              <a:t> avec le </a:t>
            </a:r>
            <a:r>
              <a:rPr lang="fr-FR" sz="2200" b="1" dirty="0" err="1">
                <a:solidFill>
                  <a:schemeClr val="accent6">
                    <a:lumMod val="75000"/>
                  </a:schemeClr>
                </a:solidFill>
              </a:rPr>
              <a:t>node</a:t>
            </a:r>
            <a:r>
              <a:rPr lang="fr-FR" sz="2200" b="1" dirty="0">
                <a:solidFill>
                  <a:schemeClr val="accent6">
                    <a:lumMod val="75000"/>
                  </a:schemeClr>
                </a:solidFill>
              </a:rPr>
              <a:t> </a:t>
            </a:r>
            <a:r>
              <a:rPr lang="fr-FR" sz="2200" b="1" dirty="0" err="1">
                <a:solidFill>
                  <a:schemeClr val="accent6">
                    <a:lumMod val="75000"/>
                  </a:schemeClr>
                </a:solidFill>
              </a:rPr>
              <a:t>precedent</a:t>
            </a:r>
            <a:r>
              <a:rPr lang="fr-FR" sz="2200" b="1" dirty="0">
                <a:solidFill>
                  <a:schemeClr val="accent6">
                    <a:lumMod val="75000"/>
                  </a:schemeClr>
                </a:solidFill>
              </a:rPr>
              <a:t> de </a:t>
            </a:r>
            <a:r>
              <a:rPr lang="fr-FR" sz="2200" b="1" dirty="0" err="1">
                <a:solidFill>
                  <a:schemeClr val="accent6">
                    <a:lumMod val="75000"/>
                  </a:schemeClr>
                </a:solidFill>
              </a:rPr>
              <a:t>node</a:t>
            </a:r>
            <a:r>
              <a:rPr lang="fr-FR" sz="2200" b="1" dirty="0">
                <a:solidFill>
                  <a:schemeClr val="accent6">
                    <a:lumMod val="75000"/>
                  </a:schemeClr>
                </a:solidFill>
              </a:rPr>
              <a:t> quand en vas supprimer</a:t>
            </a:r>
          </a:p>
          <a:p>
            <a:endParaRPr lang="fr-FR" sz="2200" b="1" dirty="0">
              <a:solidFill>
                <a:schemeClr val="accent6">
                  <a:lumMod val="75000"/>
                </a:schemeClr>
              </a:solidFill>
            </a:endParaRPr>
          </a:p>
          <a:p>
            <a:r>
              <a:rPr lang="fr-FR" sz="2200" b="1" dirty="0">
                <a:solidFill>
                  <a:schemeClr val="accent6">
                    <a:lumMod val="75000"/>
                  </a:schemeClr>
                </a:solidFill>
              </a:rPr>
              <a:t> </a:t>
            </a:r>
            <a:r>
              <a:rPr lang="fr-FR" sz="2200" b="1" dirty="0" smtClean="0">
                <a:solidFill>
                  <a:schemeClr val="accent6">
                    <a:lumMod val="75000"/>
                  </a:schemeClr>
                </a:solidFill>
              </a:rPr>
              <a:t> </a:t>
            </a:r>
            <a:r>
              <a:rPr lang="fr-FR" sz="2200" b="1" dirty="0" err="1" smtClean="0">
                <a:solidFill>
                  <a:schemeClr val="accent6">
                    <a:lumMod val="75000"/>
                  </a:schemeClr>
                </a:solidFill>
              </a:rPr>
              <a:t>troisiéme</a:t>
            </a:r>
            <a:r>
              <a:rPr lang="fr-FR" sz="2200" b="1" dirty="0" smtClean="0">
                <a:solidFill>
                  <a:schemeClr val="accent6">
                    <a:lumMod val="75000"/>
                  </a:schemeClr>
                </a:solidFill>
              </a:rPr>
              <a:t> cas </a:t>
            </a:r>
            <a:r>
              <a:rPr lang="fr-FR" sz="2200" b="1" dirty="0">
                <a:solidFill>
                  <a:schemeClr val="accent6">
                    <a:lumMod val="75000"/>
                  </a:schemeClr>
                </a:solidFill>
              </a:rPr>
              <a:t> Le </a:t>
            </a:r>
            <a:r>
              <a:rPr lang="fr-FR" sz="2200" b="1" dirty="0" err="1" smtClean="0">
                <a:solidFill>
                  <a:schemeClr val="accent6">
                    <a:lumMod val="75000"/>
                  </a:schemeClr>
                </a:solidFill>
              </a:rPr>
              <a:t>node</a:t>
            </a:r>
            <a:r>
              <a:rPr lang="fr-FR" sz="2200" b="1" dirty="0" smtClean="0">
                <a:solidFill>
                  <a:schemeClr val="accent6">
                    <a:lumMod val="75000"/>
                  </a:schemeClr>
                </a:solidFill>
              </a:rPr>
              <a:t> </a:t>
            </a:r>
            <a:r>
              <a:rPr lang="fr-FR" sz="2200" b="1" dirty="0">
                <a:solidFill>
                  <a:schemeClr val="accent6">
                    <a:lumMod val="75000"/>
                  </a:schemeClr>
                </a:solidFill>
              </a:rPr>
              <a:t> supprimer a deux </a:t>
            </a:r>
            <a:r>
              <a:rPr lang="fr-FR" sz="2200" b="1" dirty="0" smtClean="0">
                <a:solidFill>
                  <a:schemeClr val="accent6">
                    <a:lumMod val="75000"/>
                  </a:schemeClr>
                </a:solidFill>
              </a:rPr>
              <a:t>fils en utilisant le max et min dans cette </a:t>
            </a:r>
            <a:r>
              <a:rPr lang="fr-FR" sz="2200" b="1" dirty="0" err="1" smtClean="0">
                <a:solidFill>
                  <a:schemeClr val="accent6">
                    <a:lumMod val="75000"/>
                  </a:schemeClr>
                </a:solidFill>
              </a:rPr>
              <a:t>function</a:t>
            </a:r>
            <a:r>
              <a:rPr lang="fr-FR" sz="2200" b="1" dirty="0" smtClean="0">
                <a:solidFill>
                  <a:schemeClr val="accent6">
                    <a:lumMod val="75000"/>
                  </a:schemeClr>
                </a:solidFill>
              </a:rPr>
              <a:t> ci dans la droite en utilise le min pour garder la structure de l’arbre et dans la gauche le contraire </a:t>
            </a:r>
            <a:endParaRPr lang="fr-FR" sz="2200" b="1" dirty="0">
              <a:solidFill>
                <a:schemeClr val="accent6">
                  <a:lumMod val="75000"/>
                </a:schemeClr>
              </a:solidFill>
            </a:endParaRPr>
          </a:p>
          <a:p>
            <a:endParaRPr lang="fr-FR" dirty="0"/>
          </a:p>
          <a:p>
            <a:endParaRPr lang="fr-FR" dirty="0"/>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15938" y="713095"/>
            <a:ext cx="3839519" cy="3614738"/>
          </a:xfrm>
        </p:spPr>
      </p:pic>
    </p:spTree>
    <p:extLst>
      <p:ext uri="{BB962C8B-B14F-4D97-AF65-F5344CB8AC3E}">
        <p14:creationId xmlns:p14="http://schemas.microsoft.com/office/powerpoint/2010/main" val="1755099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err="1" smtClean="0">
                <a:solidFill>
                  <a:schemeClr val="accent6">
                    <a:lumMod val="75000"/>
                  </a:schemeClr>
                </a:solidFill>
              </a:rPr>
              <a:t>Funtion</a:t>
            </a:r>
            <a:r>
              <a:rPr lang="fr-FR" sz="4400" dirty="0" smtClean="0">
                <a:solidFill>
                  <a:schemeClr val="accent6">
                    <a:lumMod val="75000"/>
                  </a:schemeClr>
                </a:solidFill>
              </a:rPr>
              <a:t> </a:t>
            </a:r>
            <a:r>
              <a:rPr lang="fr-FR" sz="4400" dirty="0" err="1" smtClean="0">
                <a:solidFill>
                  <a:schemeClr val="accent6">
                    <a:lumMod val="75000"/>
                  </a:schemeClr>
                </a:solidFill>
              </a:rPr>
              <a:t>printbylevel</a:t>
            </a:r>
            <a:endParaRPr lang="fr-FR" sz="4400" dirty="0">
              <a:solidFill>
                <a:schemeClr val="accent6">
                  <a:lumMod val="75000"/>
                </a:schemeClr>
              </a:solidFill>
            </a:endParaRPr>
          </a:p>
        </p:txBody>
      </p:sp>
      <p:pic>
        <p:nvPicPr>
          <p:cNvPr id="5" name="Espace réservé du conten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773" y="208128"/>
            <a:ext cx="4503762" cy="3856858"/>
          </a:xfrm>
        </p:spPr>
      </p:pic>
      <p:sp>
        <p:nvSpPr>
          <p:cNvPr id="4" name="Espace réservé du contenu 3"/>
          <p:cNvSpPr>
            <a:spLocks noGrp="1"/>
          </p:cNvSpPr>
          <p:nvPr>
            <p:ph sz="half" idx="2"/>
          </p:nvPr>
        </p:nvSpPr>
        <p:spPr>
          <a:xfrm>
            <a:off x="5808133" y="1733266"/>
            <a:ext cx="4934479" cy="1924334"/>
          </a:xfrm>
        </p:spPr>
        <p:txBody>
          <a:bodyPr>
            <a:noAutofit/>
          </a:bodyPr>
          <a:lstStyle/>
          <a:p>
            <a:r>
              <a:rPr lang="fr-FR" sz="2400" b="1" dirty="0" smtClean="0">
                <a:solidFill>
                  <a:schemeClr val="accent6">
                    <a:lumMod val="50000"/>
                  </a:schemeClr>
                </a:solidFill>
              </a:rPr>
              <a:t>Dans cette </a:t>
            </a:r>
            <a:r>
              <a:rPr lang="fr-FR" sz="2400" b="1" dirty="0" err="1" smtClean="0">
                <a:solidFill>
                  <a:schemeClr val="accent6">
                    <a:lumMod val="50000"/>
                  </a:schemeClr>
                </a:solidFill>
              </a:rPr>
              <a:t>function</a:t>
            </a:r>
            <a:r>
              <a:rPr lang="fr-FR" sz="2400" b="1" dirty="0" smtClean="0">
                <a:solidFill>
                  <a:schemeClr val="accent6">
                    <a:lumMod val="50000"/>
                  </a:schemeClr>
                </a:solidFill>
              </a:rPr>
              <a:t> j ai utilisée la file d attente pour afficher cette arbre donc </a:t>
            </a:r>
            <a:r>
              <a:rPr lang="fr-FR" sz="2400" b="1" dirty="0" err="1" smtClean="0">
                <a:solidFill>
                  <a:schemeClr val="accent6">
                    <a:lumMod val="50000"/>
                  </a:schemeClr>
                </a:solidFill>
              </a:rPr>
              <a:t>jai</a:t>
            </a:r>
            <a:r>
              <a:rPr lang="fr-FR" sz="2400" b="1" dirty="0" smtClean="0">
                <a:solidFill>
                  <a:schemeClr val="accent6">
                    <a:lumMod val="50000"/>
                  </a:schemeClr>
                </a:solidFill>
              </a:rPr>
              <a:t> mais le variable to </a:t>
            </a:r>
            <a:r>
              <a:rPr lang="fr-FR" sz="2400" b="1" dirty="0" err="1" smtClean="0">
                <a:solidFill>
                  <a:schemeClr val="accent6">
                    <a:lumMod val="50000"/>
                  </a:schemeClr>
                </a:solidFill>
              </a:rPr>
              <a:t>print</a:t>
            </a:r>
            <a:r>
              <a:rPr lang="fr-FR" sz="2400" b="1" dirty="0" smtClean="0">
                <a:solidFill>
                  <a:schemeClr val="accent6">
                    <a:lumMod val="50000"/>
                  </a:schemeClr>
                </a:solidFill>
              </a:rPr>
              <a:t> puis </a:t>
            </a:r>
            <a:r>
              <a:rPr lang="fr-FR" sz="2400" b="1" dirty="0" err="1" smtClean="0">
                <a:solidFill>
                  <a:schemeClr val="accent6">
                    <a:lumMod val="50000"/>
                  </a:schemeClr>
                </a:solidFill>
              </a:rPr>
              <a:t>enfailer</a:t>
            </a:r>
            <a:r>
              <a:rPr lang="fr-FR" sz="2400" b="1" dirty="0">
                <a:solidFill>
                  <a:schemeClr val="accent6">
                    <a:lumMod val="50000"/>
                  </a:schemeClr>
                </a:solidFill>
              </a:rPr>
              <a:t> </a:t>
            </a:r>
            <a:r>
              <a:rPr lang="fr-FR" sz="2400" b="1" dirty="0" smtClean="0">
                <a:solidFill>
                  <a:schemeClr val="accent6">
                    <a:lumMod val="50000"/>
                  </a:schemeClr>
                </a:solidFill>
              </a:rPr>
              <a:t>la gauche </a:t>
            </a:r>
            <a:r>
              <a:rPr lang="fr-FR" sz="2400" b="1" dirty="0">
                <a:solidFill>
                  <a:schemeClr val="accent6">
                    <a:lumMod val="50000"/>
                  </a:schemeClr>
                </a:solidFill>
              </a:rPr>
              <a:t>p</a:t>
            </a:r>
            <a:r>
              <a:rPr lang="fr-FR" sz="2400" b="1" dirty="0" smtClean="0">
                <a:solidFill>
                  <a:schemeClr val="accent6">
                    <a:lumMod val="50000"/>
                  </a:schemeClr>
                </a:solidFill>
              </a:rPr>
              <a:t>uis la droite et en affiche </a:t>
            </a:r>
            <a:r>
              <a:rPr lang="fr-FR" sz="2400" b="1" dirty="0" err="1" smtClean="0">
                <a:solidFill>
                  <a:schemeClr val="accent6">
                    <a:lumMod val="50000"/>
                  </a:schemeClr>
                </a:solidFill>
              </a:rPr>
              <a:t>resultat</a:t>
            </a:r>
            <a:r>
              <a:rPr lang="fr-FR" sz="2400" b="1" dirty="0" smtClean="0">
                <a:solidFill>
                  <a:schemeClr val="accent6">
                    <a:lumMod val="50000"/>
                  </a:schemeClr>
                </a:solidFill>
              </a:rPr>
              <a:t> et puis en </a:t>
            </a:r>
            <a:r>
              <a:rPr lang="fr-FR" sz="2400" b="1" dirty="0" err="1" smtClean="0">
                <a:solidFill>
                  <a:schemeClr val="accent6">
                    <a:lumMod val="50000"/>
                  </a:schemeClr>
                </a:solidFill>
              </a:rPr>
              <a:t>defiler</a:t>
            </a:r>
            <a:r>
              <a:rPr lang="fr-FR" sz="2400" b="1" dirty="0" smtClean="0">
                <a:solidFill>
                  <a:schemeClr val="accent6">
                    <a:lumMod val="50000"/>
                  </a:schemeClr>
                </a:solidFill>
              </a:rPr>
              <a:t> ( en utilisent le </a:t>
            </a:r>
            <a:r>
              <a:rPr lang="fr-FR" sz="2400" b="1" dirty="0" err="1" smtClean="0">
                <a:solidFill>
                  <a:schemeClr val="accent6">
                    <a:lumMod val="50000"/>
                  </a:schemeClr>
                </a:solidFill>
              </a:rPr>
              <a:t>quee</a:t>
            </a:r>
            <a:r>
              <a:rPr lang="fr-FR" sz="2400" b="1" dirty="0" smtClean="0">
                <a:solidFill>
                  <a:schemeClr val="accent6">
                    <a:lumMod val="50000"/>
                  </a:schemeClr>
                </a:solidFill>
              </a:rPr>
              <a:t>)</a:t>
            </a:r>
          </a:p>
          <a:p>
            <a:r>
              <a:rPr lang="fr-FR" sz="2400" b="1" dirty="0" smtClean="0">
                <a:solidFill>
                  <a:schemeClr val="accent6">
                    <a:lumMod val="50000"/>
                  </a:schemeClr>
                </a:solidFill>
              </a:rPr>
              <a:t>N.B = dans la </a:t>
            </a:r>
            <a:r>
              <a:rPr lang="fr-FR" sz="2400" b="1" dirty="0" err="1" smtClean="0">
                <a:solidFill>
                  <a:schemeClr val="accent6">
                    <a:lumMod val="50000"/>
                  </a:schemeClr>
                </a:solidFill>
              </a:rPr>
              <a:t>téte</a:t>
            </a:r>
            <a:r>
              <a:rPr lang="fr-FR" sz="2400" b="1" dirty="0" smtClean="0">
                <a:solidFill>
                  <a:schemeClr val="accent6">
                    <a:lumMod val="50000"/>
                  </a:schemeClr>
                </a:solidFill>
              </a:rPr>
              <a:t> de la file en sais bien </a:t>
            </a:r>
            <a:r>
              <a:rPr lang="fr-FR" sz="2400" b="1" dirty="0" err="1" smtClean="0">
                <a:solidFill>
                  <a:schemeClr val="accent6">
                    <a:lumMod val="50000"/>
                  </a:schemeClr>
                </a:solidFill>
              </a:rPr>
              <a:t>qu</a:t>
            </a:r>
            <a:r>
              <a:rPr lang="fr-FR" sz="2400" b="1" dirty="0" smtClean="0">
                <a:solidFill>
                  <a:schemeClr val="accent6">
                    <a:lumMod val="50000"/>
                  </a:schemeClr>
                </a:solidFill>
              </a:rPr>
              <a:t> il </a:t>
            </a:r>
            <a:r>
              <a:rPr lang="fr-FR" sz="2400" b="1" dirty="0" err="1" smtClean="0">
                <a:solidFill>
                  <a:schemeClr val="accent6">
                    <a:lumMod val="50000"/>
                  </a:schemeClr>
                </a:solidFill>
              </a:rPr>
              <a:t>ya</a:t>
            </a:r>
            <a:r>
              <a:rPr lang="fr-FR" sz="2400" b="1" dirty="0" smtClean="0">
                <a:solidFill>
                  <a:schemeClr val="accent6">
                    <a:lumMod val="50000"/>
                  </a:schemeClr>
                </a:solidFill>
              </a:rPr>
              <a:t> l </a:t>
            </a:r>
            <a:r>
              <a:rPr lang="fr-FR" sz="2400" b="1" dirty="0" err="1" smtClean="0">
                <a:solidFill>
                  <a:schemeClr val="accent6">
                    <a:lumMod val="50000"/>
                  </a:schemeClr>
                </a:solidFill>
              </a:rPr>
              <a:t>adreese</a:t>
            </a:r>
            <a:r>
              <a:rPr lang="fr-FR" sz="2400" b="1" dirty="0" smtClean="0">
                <a:solidFill>
                  <a:schemeClr val="accent6">
                    <a:lumMod val="50000"/>
                  </a:schemeClr>
                </a:solidFill>
              </a:rPr>
              <a:t> du racine </a:t>
            </a:r>
            <a:endParaRPr lang="fr-FR" sz="2400" b="1" dirty="0">
              <a:solidFill>
                <a:schemeClr val="accent6">
                  <a:lumMod val="50000"/>
                </a:schemeClr>
              </a:solidFill>
            </a:endParaRPr>
          </a:p>
        </p:txBody>
      </p:sp>
    </p:spTree>
    <p:extLst>
      <p:ext uri="{BB962C8B-B14F-4D97-AF65-F5344CB8AC3E}">
        <p14:creationId xmlns:p14="http://schemas.microsoft.com/office/powerpoint/2010/main" val="208362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436729"/>
            <a:ext cx="8391100" cy="1310184"/>
          </a:xfrm>
        </p:spPr>
        <p:txBody>
          <a:bodyPr/>
          <a:lstStyle/>
          <a:p>
            <a:r>
              <a:rPr lang="fr-FR" b="1" u="sng" dirty="0" smtClean="0"/>
              <a:t>Comparaison entre la </a:t>
            </a:r>
            <a:r>
              <a:rPr lang="fr-FR" b="1" u="sng" dirty="0" err="1" smtClean="0"/>
              <a:t>bst</a:t>
            </a:r>
            <a:r>
              <a:rPr lang="fr-FR" b="1" u="sng" dirty="0" smtClean="0"/>
              <a:t> et les algorithme de tri comme quick sort</a:t>
            </a:r>
            <a:endParaRPr lang="fr-FR" b="1" u="sng" dirty="0"/>
          </a:p>
        </p:txBody>
      </p:sp>
      <p:sp>
        <p:nvSpPr>
          <p:cNvPr id="3" name="Espace réservé du texte 2"/>
          <p:cNvSpPr>
            <a:spLocks noGrp="1"/>
          </p:cNvSpPr>
          <p:nvPr>
            <p:ph type="body" sz="quarter" idx="13"/>
          </p:nvPr>
        </p:nvSpPr>
        <p:spPr>
          <a:xfrm>
            <a:off x="245208" y="153538"/>
            <a:ext cx="9117155" cy="381000"/>
          </a:xfrm>
        </p:spPr>
        <p:txBody>
          <a:bodyPr>
            <a:normAutofit lnSpcReduction="10000"/>
          </a:bodyPr>
          <a:lstStyle/>
          <a:p>
            <a:endParaRPr lang="fr-FR" dirty="0"/>
          </a:p>
        </p:txBody>
      </p:sp>
      <p:sp>
        <p:nvSpPr>
          <p:cNvPr id="5" name="Espace réservé du texte 4"/>
          <p:cNvSpPr>
            <a:spLocks noGrp="1"/>
          </p:cNvSpPr>
          <p:nvPr>
            <p:ph type="body" idx="1"/>
          </p:nvPr>
        </p:nvSpPr>
        <p:spPr>
          <a:xfrm>
            <a:off x="998111" y="2047164"/>
            <a:ext cx="8534400" cy="4353635"/>
          </a:xfrm>
        </p:spPr>
        <p:txBody>
          <a:bodyPr>
            <a:normAutofit/>
          </a:bodyPr>
          <a:lstStyle/>
          <a:p>
            <a:r>
              <a:rPr lang="fr-FR" b="1" dirty="0">
                <a:solidFill>
                  <a:schemeClr val="accent6">
                    <a:lumMod val="50000"/>
                  </a:schemeClr>
                </a:solidFill>
              </a:rPr>
              <a:t>2. Complexité temporelle</a:t>
            </a:r>
          </a:p>
          <a:p>
            <a:r>
              <a:rPr lang="fr-FR" b="1" dirty="0">
                <a:solidFill>
                  <a:schemeClr val="accent6">
                    <a:lumMod val="50000"/>
                  </a:schemeClr>
                </a:solidFill>
              </a:rPr>
              <a:t>BST :</a:t>
            </a:r>
          </a:p>
          <a:p>
            <a:pPr lvl="1"/>
            <a:r>
              <a:rPr lang="fr-FR" b="1" dirty="0">
                <a:solidFill>
                  <a:schemeClr val="accent6">
                    <a:lumMod val="50000"/>
                  </a:schemeClr>
                </a:solidFill>
              </a:rPr>
              <a:t>Recherche, insertion, suppression :</a:t>
            </a:r>
          </a:p>
          <a:p>
            <a:pPr lvl="2"/>
            <a:r>
              <a:rPr lang="fr-FR" b="1" dirty="0">
                <a:solidFill>
                  <a:schemeClr val="accent6">
                    <a:lumMod val="50000"/>
                  </a:schemeClr>
                </a:solidFill>
              </a:rPr>
              <a:t>Meilleur cas (arbre équilibré) : </a:t>
            </a:r>
          </a:p>
          <a:p>
            <a:pPr lvl="2"/>
            <a:r>
              <a:rPr lang="fr-FR" b="1" dirty="0">
                <a:solidFill>
                  <a:schemeClr val="accent6">
                    <a:lumMod val="50000"/>
                  </a:schemeClr>
                </a:solidFill>
              </a:rPr>
              <a:t>Pire cas (arbre déséquilibré) : </a:t>
            </a:r>
          </a:p>
          <a:p>
            <a:pPr lvl="1"/>
            <a:r>
              <a:rPr lang="fr-FR" b="1" dirty="0">
                <a:solidFill>
                  <a:schemeClr val="accent6">
                    <a:lumMod val="50000"/>
                  </a:schemeClr>
                </a:solidFill>
              </a:rPr>
              <a:t>Le BST est sensible à l'ordre d'insertion des données, ce qui peut entraîner un déséquilibre.</a:t>
            </a:r>
          </a:p>
          <a:p>
            <a:r>
              <a:rPr lang="fr-FR" b="1" dirty="0">
                <a:solidFill>
                  <a:schemeClr val="accent6">
                    <a:lumMod val="50000"/>
                  </a:schemeClr>
                </a:solidFill>
              </a:rPr>
              <a:t>Quick Sort :</a:t>
            </a:r>
          </a:p>
          <a:p>
            <a:pPr lvl="1"/>
            <a:r>
              <a:rPr lang="fr-FR" b="1" dirty="0">
                <a:solidFill>
                  <a:schemeClr val="accent6">
                    <a:lumMod val="50000"/>
                  </a:schemeClr>
                </a:solidFill>
              </a:rPr>
              <a:t>Meilleur cas et cas moyen : </a:t>
            </a:r>
          </a:p>
          <a:p>
            <a:pPr lvl="1"/>
            <a:r>
              <a:rPr lang="fr-FR" b="1" dirty="0">
                <a:solidFill>
                  <a:schemeClr val="accent6">
                    <a:lumMod val="50000"/>
                  </a:schemeClr>
                </a:solidFill>
              </a:rPr>
              <a:t>Pire cas : (se produit lorsque le pivot est mal choisi, par exemple, dans un tableau déjà trié).</a:t>
            </a:r>
          </a:p>
          <a:p>
            <a:endParaRPr lang="fr-FR" dirty="0"/>
          </a:p>
        </p:txBody>
      </p:sp>
    </p:spTree>
    <p:extLst>
      <p:ext uri="{BB962C8B-B14F-4D97-AF65-F5344CB8AC3E}">
        <p14:creationId xmlns:p14="http://schemas.microsoft.com/office/powerpoint/2010/main" val="283994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p:txBody>
          <a:bodyPr/>
          <a:lstStyle/>
          <a:p>
            <a:r>
              <a:rPr lang="fr-FR" sz="3200" u="sng" dirty="0" smtClean="0">
                <a:solidFill>
                  <a:schemeClr val="tx1"/>
                </a:solidFill>
              </a:rPr>
              <a:t>Analyse des performances pour différents ensembles de données en utilisant un arbre binaire de recherche (BST).</a:t>
            </a:r>
          </a:p>
          <a:p>
            <a:endParaRPr lang="fr-FR" dirty="0"/>
          </a:p>
        </p:txBody>
      </p:sp>
      <p:sp>
        <p:nvSpPr>
          <p:cNvPr id="4" name="Espace réservé du texte 3"/>
          <p:cNvSpPr>
            <a:spLocks noGrp="1"/>
          </p:cNvSpPr>
          <p:nvPr>
            <p:ph type="title"/>
          </p:nvPr>
        </p:nvSpPr>
        <p:spPr/>
        <p:txBody>
          <a:bodyPr>
            <a:noAutofit/>
          </a:bodyPr>
          <a:lstStyle/>
          <a:p>
            <a:r>
              <a:rPr lang="fr-FR" sz="2800" b="1" dirty="0">
                <a:solidFill>
                  <a:schemeClr val="accent6">
                    <a:lumMod val="50000"/>
                  </a:schemeClr>
                </a:solidFill>
              </a:rPr>
              <a:t>En résumé, les arbres binaires de recherche et les algorithmes de tri comme Quick Sort sont complémentaires plutôt qu'opposés. Si votre projet implique des données dynamiques nécessitant des opérations fréquentes, le BST est un meilleur choix. En revanche, pour trier rapidement de grandes quantités de données statiques, Quick Sort est idéal.</a:t>
            </a:r>
          </a:p>
        </p:txBody>
      </p:sp>
    </p:spTree>
    <p:extLst>
      <p:ext uri="{BB962C8B-B14F-4D97-AF65-F5344CB8AC3E}">
        <p14:creationId xmlns:p14="http://schemas.microsoft.com/office/powerpoint/2010/main" val="123749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0933" y="174171"/>
            <a:ext cx="8534401" cy="798286"/>
          </a:xfrm>
        </p:spPr>
        <p:txBody>
          <a:bodyPr>
            <a:normAutofit fontScale="90000"/>
          </a:bodyPr>
          <a:lstStyle/>
          <a:p>
            <a:r>
              <a:rPr lang="fr-FR" dirty="0"/>
              <a:t/>
            </a:r>
            <a:br>
              <a:rPr lang="fr-FR" dirty="0"/>
            </a:br>
            <a:endParaRPr lang="fr-FR" dirty="0"/>
          </a:p>
        </p:txBody>
      </p:sp>
      <p:sp>
        <p:nvSpPr>
          <p:cNvPr id="3" name="Espace réservé du texte 2"/>
          <p:cNvSpPr>
            <a:spLocks noGrp="1"/>
          </p:cNvSpPr>
          <p:nvPr>
            <p:ph type="body" idx="1"/>
          </p:nvPr>
        </p:nvSpPr>
        <p:spPr>
          <a:xfrm>
            <a:off x="319315" y="174171"/>
            <a:ext cx="11073317" cy="6270171"/>
          </a:xfrm>
        </p:spPr>
        <p:txBody>
          <a:bodyPr>
            <a:normAutofit fontScale="25000" lnSpcReduction="20000"/>
          </a:bodyPr>
          <a:lstStyle/>
          <a:p>
            <a:r>
              <a:rPr lang="fr-FR" sz="6400" b="1" dirty="0" smtClean="0">
                <a:solidFill>
                  <a:schemeClr val="accent6">
                    <a:lumMod val="75000"/>
                  </a:schemeClr>
                </a:solidFill>
              </a:rPr>
              <a:t>1</a:t>
            </a:r>
            <a:r>
              <a:rPr lang="fr-FR" sz="6400" b="1" dirty="0">
                <a:solidFill>
                  <a:schemeClr val="accent6">
                    <a:lumMod val="75000"/>
                  </a:schemeClr>
                </a:solidFill>
              </a:rPr>
              <a:t>. Données triées</a:t>
            </a:r>
          </a:p>
          <a:p>
            <a:r>
              <a:rPr lang="fr-FR" sz="6400" b="1" dirty="0">
                <a:solidFill>
                  <a:schemeClr val="accent6">
                    <a:lumMod val="75000"/>
                  </a:schemeClr>
                </a:solidFill>
              </a:rPr>
              <a:t>Lorsque les données sont déjà triées, l'arbre binaire de recherche devient une structure de liste chaînée dégénérée, où chaque insertion se fait à droite (ou à gauche) de l'arbre. Cela a un impact négatif sur les performances :</a:t>
            </a:r>
          </a:p>
          <a:p>
            <a:r>
              <a:rPr lang="fr-FR" sz="6400" b="1" dirty="0">
                <a:solidFill>
                  <a:schemeClr val="accent6">
                    <a:lumMod val="75000"/>
                  </a:schemeClr>
                </a:solidFill>
              </a:rPr>
              <a:t>Insertion : O(n)O(n)</a:t>
            </a:r>
          </a:p>
          <a:p>
            <a:r>
              <a:rPr lang="fr-FR" sz="6400" b="1" dirty="0">
                <a:solidFill>
                  <a:schemeClr val="accent6">
                    <a:lumMod val="75000"/>
                  </a:schemeClr>
                </a:solidFill>
              </a:rPr>
              <a:t>Recherche : O(n)O(n)</a:t>
            </a:r>
          </a:p>
          <a:p>
            <a:r>
              <a:rPr lang="fr-FR" sz="6400" b="1" dirty="0">
                <a:solidFill>
                  <a:schemeClr val="accent6">
                    <a:lumMod val="75000"/>
                  </a:schemeClr>
                </a:solidFill>
              </a:rPr>
              <a:t>Suppression : O(n)O(n)</a:t>
            </a:r>
          </a:p>
          <a:p>
            <a:r>
              <a:rPr lang="fr-FR" sz="6400" b="1" dirty="0">
                <a:solidFill>
                  <a:schemeClr val="accent6">
                    <a:lumMod val="75000"/>
                  </a:schemeClr>
                </a:solidFill>
              </a:rPr>
              <a:t>2. Données aléatoires</a:t>
            </a:r>
          </a:p>
          <a:p>
            <a:r>
              <a:rPr lang="fr-FR" sz="6400" b="1" dirty="0">
                <a:solidFill>
                  <a:schemeClr val="accent6">
                    <a:lumMod val="75000"/>
                  </a:schemeClr>
                </a:solidFill>
              </a:rPr>
              <a:t>Avec des données aléatoires, l'arbre binaire de recherche a une probabilité plus élevée d'être équilibré, ce qui améliore les performances globales :</a:t>
            </a:r>
          </a:p>
          <a:p>
            <a:r>
              <a:rPr lang="fr-FR" sz="6400" b="1" dirty="0">
                <a:solidFill>
                  <a:schemeClr val="accent6">
                    <a:lumMod val="75000"/>
                  </a:schemeClr>
                </a:solidFill>
              </a:rPr>
              <a:t>Insertion : O(</a:t>
            </a:r>
            <a:r>
              <a:rPr lang="fr-FR" sz="6400" b="1" dirty="0" err="1">
                <a:solidFill>
                  <a:schemeClr val="accent6">
                    <a:lumMod val="75000"/>
                  </a:schemeClr>
                </a:solidFill>
              </a:rPr>
              <a:t>log⁡n</a:t>
            </a:r>
            <a:r>
              <a:rPr lang="fr-FR" sz="6400" b="1" dirty="0">
                <a:solidFill>
                  <a:schemeClr val="accent6">
                    <a:lumMod val="75000"/>
                  </a:schemeClr>
                </a:solidFill>
              </a:rPr>
              <a:t>)O(\log n) en moyenne</a:t>
            </a:r>
          </a:p>
          <a:p>
            <a:r>
              <a:rPr lang="fr-FR" sz="6400" b="1" dirty="0">
                <a:solidFill>
                  <a:schemeClr val="accent6">
                    <a:lumMod val="75000"/>
                  </a:schemeClr>
                </a:solidFill>
              </a:rPr>
              <a:t>Recherche : O(</a:t>
            </a:r>
            <a:r>
              <a:rPr lang="fr-FR" sz="6400" b="1" dirty="0" err="1">
                <a:solidFill>
                  <a:schemeClr val="accent6">
                    <a:lumMod val="75000"/>
                  </a:schemeClr>
                </a:solidFill>
              </a:rPr>
              <a:t>log⁡n</a:t>
            </a:r>
            <a:r>
              <a:rPr lang="fr-FR" sz="6400" b="1" dirty="0">
                <a:solidFill>
                  <a:schemeClr val="accent6">
                    <a:lumMod val="75000"/>
                  </a:schemeClr>
                </a:solidFill>
              </a:rPr>
              <a:t>)O(\log n) en moyenne</a:t>
            </a:r>
          </a:p>
          <a:p>
            <a:r>
              <a:rPr lang="fr-FR" sz="6400" b="1" dirty="0">
                <a:solidFill>
                  <a:schemeClr val="accent6">
                    <a:lumMod val="75000"/>
                  </a:schemeClr>
                </a:solidFill>
              </a:rPr>
              <a:t>Suppression : O(</a:t>
            </a:r>
            <a:r>
              <a:rPr lang="fr-FR" sz="6400" b="1" dirty="0" err="1">
                <a:solidFill>
                  <a:schemeClr val="accent6">
                    <a:lumMod val="75000"/>
                  </a:schemeClr>
                </a:solidFill>
              </a:rPr>
              <a:t>log⁡n</a:t>
            </a:r>
            <a:r>
              <a:rPr lang="fr-FR" sz="6400" b="1" dirty="0">
                <a:solidFill>
                  <a:schemeClr val="accent6">
                    <a:lumMod val="75000"/>
                  </a:schemeClr>
                </a:solidFill>
              </a:rPr>
              <a:t>)O(\log n) en moyenne</a:t>
            </a:r>
          </a:p>
          <a:p>
            <a:r>
              <a:rPr lang="fr-FR" sz="6400" b="1" dirty="0">
                <a:solidFill>
                  <a:schemeClr val="accent6">
                    <a:lumMod val="75000"/>
                  </a:schemeClr>
                </a:solidFill>
              </a:rPr>
              <a:t>3. Données inversées</a:t>
            </a:r>
          </a:p>
          <a:p>
            <a:r>
              <a:rPr lang="fr-FR" sz="6400" b="1" dirty="0">
                <a:solidFill>
                  <a:schemeClr val="accent6">
                    <a:lumMod val="75000"/>
                  </a:schemeClr>
                </a:solidFill>
              </a:rPr>
              <a:t>Pour des données inversées (triées dans l'ordre décroissant), l'arbre binaire de recherche dégénère également en une liste chaînée, comme dans le cas des données triées :</a:t>
            </a:r>
          </a:p>
          <a:p>
            <a:r>
              <a:rPr lang="fr-FR" sz="6400" b="1" dirty="0">
                <a:solidFill>
                  <a:schemeClr val="accent6">
                    <a:lumMod val="75000"/>
                  </a:schemeClr>
                </a:solidFill>
              </a:rPr>
              <a:t>Insertion : O(n)O(n)</a:t>
            </a:r>
          </a:p>
          <a:p>
            <a:r>
              <a:rPr lang="fr-FR" sz="6400" b="1" dirty="0">
                <a:solidFill>
                  <a:schemeClr val="accent6">
                    <a:lumMod val="75000"/>
                  </a:schemeClr>
                </a:solidFill>
              </a:rPr>
              <a:t>Recherche : O(n)O(n)</a:t>
            </a:r>
          </a:p>
          <a:p>
            <a:r>
              <a:rPr lang="fr-FR" sz="6400" b="1" dirty="0">
                <a:solidFill>
                  <a:schemeClr val="accent6">
                    <a:lumMod val="75000"/>
                  </a:schemeClr>
                </a:solidFill>
              </a:rPr>
              <a:t>Suppression : O(n)</a:t>
            </a:r>
          </a:p>
          <a:p>
            <a:endParaRPr lang="fr-FR" dirty="0"/>
          </a:p>
        </p:txBody>
      </p:sp>
    </p:spTree>
    <p:extLst>
      <p:ext uri="{BB962C8B-B14F-4D97-AF65-F5344CB8AC3E}">
        <p14:creationId xmlns:p14="http://schemas.microsoft.com/office/powerpoint/2010/main" val="396740038"/>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67</TotalTime>
  <Words>547</Words>
  <Application>Microsoft Office PowerPoint</Application>
  <PresentationFormat>Grand écran</PresentationFormat>
  <Paragraphs>53</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Century Gothic</vt:lpstr>
      <vt:lpstr>Wingdings 3</vt:lpstr>
      <vt:lpstr>Secteur</vt:lpstr>
      <vt:lpstr>Projet final de l algorithmique</vt:lpstr>
      <vt:lpstr>La fonction insert </vt:lpstr>
      <vt:lpstr>Fonction searchnode </vt:lpstr>
      <vt:lpstr>Function delete node</vt:lpstr>
      <vt:lpstr>Funtion printbylevel</vt:lpstr>
      <vt:lpstr>Comparaison entre la bst et les algorithme de tri comme quick sort</vt:lpstr>
      <vt:lpstr>En résumé, les arbres binaires de recherche et les algorithmes de tri comme Quick Sort sont complémentaires plutôt qu'opposés. Si votre projet implique des données dynamiques nécessitant des opérations fréquentes, le BST est un meilleur choix. En revanche, pour trier rapidement de grandes quantités de données statiques, Quick Sort est idéal.</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final de l algorithmique</dc:title>
  <dc:creator>HP</dc:creator>
  <cp:lastModifiedBy>HP</cp:lastModifiedBy>
  <cp:revision>8</cp:revision>
  <dcterms:created xsi:type="dcterms:W3CDTF">2025-01-03T11:39:59Z</dcterms:created>
  <dcterms:modified xsi:type="dcterms:W3CDTF">2025-01-04T10:51:06Z</dcterms:modified>
</cp:coreProperties>
</file>