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handoutMasterIdLst>
    <p:handoutMasterId r:id="rId22"/>
  </p:handoutMasterIdLst>
  <p:sldIdLst>
    <p:sldId id="259" r:id="rId2"/>
    <p:sldId id="258" r:id="rId3"/>
    <p:sldId id="262" r:id="rId4"/>
    <p:sldId id="277" r:id="rId5"/>
    <p:sldId id="257" r:id="rId6"/>
    <p:sldId id="265" r:id="rId7"/>
    <p:sldId id="269" r:id="rId8"/>
    <p:sldId id="263" r:id="rId9"/>
    <p:sldId id="266" r:id="rId10"/>
    <p:sldId id="268" r:id="rId11"/>
    <p:sldId id="270" r:id="rId12"/>
    <p:sldId id="272" r:id="rId13"/>
    <p:sldId id="273" r:id="rId14"/>
    <p:sldId id="274" r:id="rId15"/>
    <p:sldId id="276" r:id="rId16"/>
    <p:sldId id="260" r:id="rId17"/>
    <p:sldId id="284" r:id="rId18"/>
    <p:sldId id="285" r:id="rId19"/>
    <p:sldId id="286" r:id="rId20"/>
  </p:sldIdLst>
  <p:sldSz cx="12192000" cy="6858000"/>
  <p:notesSz cx="68834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37" autoAdjust="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7.xml"/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12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4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Relationship Id="rId1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DA127FB-2B64-90AA-F307-B0331CEBF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4E1F4BB-8672-F187-F6F0-1BCBCA9078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4EA9F6B-D4BC-419D-43F5-3FB630987B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EA6C555-D21E-0FD4-01E5-1FD9AC9A22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954D0-DA18-4A8E-A538-758D1C155822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68AD04-2AD3-53DD-2D8B-A77188EFE4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ABB7D84-C6F4-CDE9-17BE-3D733C9E02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 altLang="fr-F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C1BD1C7-C0B4-FD81-668F-67E625997EA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3970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B64CAB6-C833-3D01-0F0B-7261D64F9C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05350"/>
            <a:ext cx="50514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77826D0-8BC9-5CA7-3DB9-7A3D0B2F4E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9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 altLang="fr-F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179333C-A00D-3ABE-FC69-692EBD5BB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410700"/>
            <a:ext cx="29829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A7CFB9-53D0-4C85-A419-893AFC61B6D6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4B01-7BFF-449E-851A-127E06C6592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0375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820611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078927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46384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8930204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022561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240842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162D-5097-4538-9015-86D9926E71ED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71536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5817-F818-4A35-B69C-D23EBA469547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167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6FD2C-13BE-40B7-9EED-7A838F6B3FBD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383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330C-C622-4804-A3E9-025C0B8562C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9353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0D47-89D5-401F-810D-392BB4707DE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95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B180-F349-4568-B988-F9AE0C2FC8B7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35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104A-7982-49DE-B145-025B3AC42D25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5277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4C15-034D-4284-9507-8A89C5C52E8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63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15CBB-F1D9-4827-AD68-0CAB1D3A0F88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078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fr-FR" altLang="fr-FR"/>
              <a:t>Année 2002/2003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A0837DF-CC8F-4444-A40B-C96F65AB194D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6672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fr-FR" altLang="fr-FR"/>
              <a:t>Année 2002/2003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39F9C0-8585-40EB-A958-E1901B9AF9DF}" type="slidenum">
              <a:rPr lang="fr-FR" altLang="fr-FR" smtClean="0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4307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975DE6ED-D0CA-3DD6-7027-63272AA28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altLang="fr-FR" sz="2400"/>
              <a:t>Langage de requêtes (Structured Query Language )</a:t>
            </a:r>
          </a:p>
          <a:p>
            <a:r>
              <a:rPr lang="fr-FR" altLang="fr-FR" sz="2400"/>
              <a:t>Origine </a:t>
            </a:r>
          </a:p>
          <a:p>
            <a:pPr lvl="1"/>
            <a:r>
              <a:rPr lang="fr-FR" altLang="fr-FR" sz="2000"/>
              <a:t>1975 : QUEL</a:t>
            </a:r>
          </a:p>
          <a:p>
            <a:pPr lvl="1"/>
            <a:r>
              <a:rPr lang="fr-FR" altLang="fr-FR" sz="2000"/>
              <a:t>1976 : Structured English QUEry Langage (SEQUEL) par IBM</a:t>
            </a:r>
          </a:p>
          <a:p>
            <a:pPr lvl="1"/>
            <a:r>
              <a:rPr lang="fr-FR" altLang="fr-FR" sz="2000"/>
              <a:t>1981 : SQL par IBM </a:t>
            </a:r>
          </a:p>
          <a:p>
            <a:r>
              <a:rPr lang="fr-FR" altLang="fr-FR" sz="2400"/>
              <a:t>Standard ANSI-ISO, Normes </a:t>
            </a:r>
            <a:r>
              <a:rPr lang="fr-FR" altLang="fr-FR" sz="2400" i="1"/>
              <a:t>SQL-86,89, SQL2-92</a:t>
            </a:r>
          </a:p>
          <a:p>
            <a:r>
              <a:rPr lang="fr-FR" altLang="fr-FR" sz="2400"/>
              <a:t>SGBDR : </a:t>
            </a:r>
            <a:r>
              <a:rPr lang="fr-FR" altLang="fr-FR" sz="2400" i="1"/>
              <a:t>Oracle</a:t>
            </a:r>
            <a:r>
              <a:rPr lang="fr-FR" altLang="fr-FR" sz="2400"/>
              <a:t>, </a:t>
            </a:r>
            <a:r>
              <a:rPr lang="fr-FR" altLang="fr-FR" sz="2400" i="1"/>
              <a:t>Sybase</a:t>
            </a:r>
            <a:r>
              <a:rPr lang="fr-FR" altLang="fr-FR" sz="2400"/>
              <a:t>, </a:t>
            </a:r>
            <a:r>
              <a:rPr lang="fr-FR" altLang="fr-FR" sz="2400" i="1"/>
              <a:t>DB2</a:t>
            </a:r>
            <a:r>
              <a:rPr lang="fr-FR" altLang="fr-FR" sz="2400"/>
              <a:t>, </a:t>
            </a:r>
            <a:r>
              <a:rPr lang="fr-FR" altLang="fr-FR" sz="2400" i="1"/>
              <a:t>Ingres</a:t>
            </a:r>
            <a:r>
              <a:rPr lang="fr-FR" altLang="fr-FR" sz="2400"/>
              <a:t>, </a:t>
            </a:r>
            <a:r>
              <a:rPr lang="fr-FR" altLang="fr-FR" sz="2400" i="1"/>
              <a:t>MS SQL Server</a:t>
            </a:r>
            <a:r>
              <a:rPr lang="fr-FR" altLang="fr-FR" sz="2400"/>
              <a:t>, </a:t>
            </a:r>
            <a:r>
              <a:rPr lang="fr-FR" altLang="fr-FR" sz="2400" i="1"/>
              <a:t>MySQL</a:t>
            </a:r>
            <a:r>
              <a:rPr lang="fr-FR" altLang="fr-FR" sz="2400"/>
              <a:t>, </a:t>
            </a:r>
            <a:r>
              <a:rPr lang="fr-FR" altLang="fr-FR" sz="2400" i="1"/>
              <a:t>MS Access</a:t>
            </a:r>
            <a:r>
              <a:rPr lang="fr-FR" altLang="fr-FR" sz="2400"/>
              <a:t> ...</a:t>
            </a:r>
          </a:p>
          <a:p>
            <a:r>
              <a:rPr lang="fr-FR" altLang="fr-FR" sz="2400"/>
              <a:t>Mais des différences subsistent selon le SGBD utilisé.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65CB7B5C-1792-00C9-5F23-E058D71F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089-68C8-4B34-8E6B-9328A13463A3}" type="slidenum">
              <a:rPr lang="fr-FR" altLang="fr-FR"/>
              <a:pPr/>
              <a:t>1</a:t>
            </a:fld>
            <a:endParaRPr lang="fr-FR" altLang="fr-FR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C0E175B-736E-C6B0-E1E1-33922709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857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/>
              <a:t>Introduction au SQL,</a:t>
            </a:r>
            <a:br>
              <a:rPr lang="fr-FR" altLang="fr-FR"/>
            </a:br>
            <a:r>
              <a:rPr lang="fr-FR" altLang="fr-FR" i="1"/>
              <a:t> </a:t>
            </a:r>
            <a:r>
              <a:rPr lang="fr-FR" altLang="fr-FR" sz="3600" i="1"/>
              <a:t>le langage des SGBD Relationnels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2F5FB2-2516-C7B9-1ECF-78CC59BCC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Jointures par requêtes imbriquées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3D4F0A6-040E-510D-BFC7-520AB14C2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fr-FR" altLang="fr-FR" sz="2400"/>
              <a:t>Une jointure peut aussi être effectuée à l'aide d'une sous-requête.</a:t>
            </a:r>
          </a:p>
          <a:p>
            <a:pPr marL="0" indent="0" algn="just">
              <a:buNone/>
            </a:pPr>
            <a:r>
              <a:rPr lang="fr-FR" altLang="fr-FR" sz="2400"/>
              <a:t>SELECT * </a:t>
            </a:r>
          </a:p>
          <a:p>
            <a:pPr marL="0" indent="0" algn="just">
              <a:buNone/>
            </a:pPr>
            <a:r>
              <a:rPr lang="fr-FR" altLang="fr-FR" sz="2400"/>
              <a:t>FROM </a:t>
            </a:r>
            <a:r>
              <a:rPr lang="fr-FR" altLang="fr-FR" sz="2400" i="1"/>
              <a:t>Stock</a:t>
            </a:r>
            <a:r>
              <a:rPr lang="fr-FR" altLang="fr-FR" sz="2400"/>
              <a:t> </a:t>
            </a:r>
          </a:p>
          <a:p>
            <a:pPr marL="0" indent="0" algn="just">
              <a:buNone/>
            </a:pPr>
            <a:r>
              <a:rPr lang="fr-FR" altLang="fr-FR" sz="2400"/>
              <a:t>WHERE </a:t>
            </a:r>
            <a:r>
              <a:rPr lang="fr-FR" altLang="fr-FR" sz="2400" i="1"/>
              <a:t>prod</a:t>
            </a:r>
            <a:r>
              <a:rPr lang="fr-FR" altLang="fr-FR" sz="2400"/>
              <a:t> IN (	</a:t>
            </a:r>
            <a:r>
              <a:rPr lang="fr-FR" altLang="fr-FR" sz="2400">
                <a:solidFill>
                  <a:srgbClr val="009900"/>
                </a:solidFill>
              </a:rPr>
              <a:t>SELECT prod </a:t>
            </a:r>
          </a:p>
          <a:p>
            <a:pPr marL="0" indent="0" algn="just">
              <a:buNone/>
            </a:pPr>
            <a:r>
              <a:rPr lang="fr-FR" altLang="fr-FR" sz="2400">
                <a:solidFill>
                  <a:srgbClr val="009900"/>
                </a:solidFill>
              </a:rPr>
              <a:t>			FROM </a:t>
            </a:r>
            <a:r>
              <a:rPr lang="fr-FR" altLang="fr-FR" sz="2400" i="1">
                <a:solidFill>
                  <a:srgbClr val="009900"/>
                </a:solidFill>
              </a:rPr>
              <a:t>Produit</a:t>
            </a:r>
            <a:r>
              <a:rPr lang="fr-FR" altLang="fr-FR" sz="2400"/>
              <a:t>)</a:t>
            </a:r>
            <a:endParaRPr lang="fr-FR" altLang="fr-FR" sz="2400" i="1"/>
          </a:p>
          <a:p>
            <a:pPr marL="0" indent="0">
              <a:buNone/>
            </a:pPr>
            <a:r>
              <a:rPr lang="fr-FR" altLang="fr-FR" sz="2400"/>
              <a:t>Principe : Le mot-clef "IN" permet ici de sélectionner les tuples </a:t>
            </a:r>
            <a:r>
              <a:rPr lang="fr-FR" altLang="fr-FR" sz="2400" i="1"/>
              <a:t>prod</a:t>
            </a:r>
            <a:r>
              <a:rPr lang="fr-FR" altLang="fr-FR" sz="2400"/>
              <a:t> appartenant à la sous-requête.</a:t>
            </a:r>
          </a:p>
          <a:p>
            <a:pPr marL="763588" lvl="1"/>
            <a:r>
              <a:rPr lang="fr-FR" altLang="fr-FR" sz="2000"/>
              <a:t>La sous-requête ne doit retourner qu'une colonne !</a:t>
            </a:r>
          </a:p>
          <a:p>
            <a:pPr marL="763588" lvl="1"/>
            <a:r>
              <a:rPr lang="fr-FR" altLang="fr-FR" sz="2000"/>
              <a:t>Les tables de sous-requêtes ne sont pas visibles depuis l'extérieur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58A0C5A1-2421-8F26-F450-55F1463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970E-B6CA-47DA-A2B7-25C7D0FDFBB5}" type="slidenum">
              <a:rPr lang="fr-FR" altLang="fr-FR"/>
              <a:pPr/>
              <a:t>10</a:t>
            </a:fld>
            <a:endParaRPr lang="fr-FR" altLang="fr-FR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9DC45CB8-DDDE-714D-E040-FD32D011A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3657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MA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2847206-8170-3D92-2A22-0895A34E3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fr-FR" altLang="fr-FR" sz="1800"/>
              <a:t>Sous-requête imbriquée</a:t>
            </a:r>
          </a:p>
        </p:txBody>
      </p:sp>
      <p:grpSp>
        <p:nvGrpSpPr>
          <p:cNvPr id="18443" name="Group 11">
            <a:extLst>
              <a:ext uri="{FF2B5EF4-FFF2-40B4-BE49-F238E27FC236}">
                <a16:creationId xmlns:a16="http://schemas.microsoft.com/office/drawing/2014/main" id="{A2D63F44-33C6-4B02-E8EF-39E8EB39ADF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86400"/>
            <a:ext cx="381000" cy="412750"/>
            <a:chOff x="2304" y="2016"/>
            <a:chExt cx="240" cy="260"/>
          </a:xfrm>
        </p:grpSpPr>
        <p:sp>
          <p:nvSpPr>
            <p:cNvPr id="18444" name="AutoShape 12">
              <a:extLst>
                <a:ext uri="{FF2B5EF4-FFF2-40B4-BE49-F238E27FC236}">
                  <a16:creationId xmlns:a16="http://schemas.microsoft.com/office/drawing/2014/main" id="{60FE5530-51B9-EB83-733D-7AC44F1DC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18445" name="AutoShape 13">
              <a:extLst>
                <a:ext uri="{FF2B5EF4-FFF2-40B4-BE49-F238E27FC236}">
                  <a16:creationId xmlns:a16="http://schemas.microsoft.com/office/drawing/2014/main" id="{64BED4E8-E71A-15CC-AB3F-335CF876D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053"/>
              <a:ext cx="172" cy="185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1CFFD10F-D2D3-53C0-3AE1-FB4FADF17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fr-FR" altLang="fr-FR" sz="1600" b="1"/>
                <a:t>!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E3077B-1625-EA0D-29D8-6AFC06B0E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Union, Intersection et Différence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E16160-183D-5C38-CF6C-923D0CC3E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fr-FR" altLang="fr-FR" sz="2000" u="sng"/>
              <a:t>Table</a:t>
            </a:r>
            <a:r>
              <a:rPr lang="fr-FR" altLang="fr-FR" sz="2000" u="sng" baseline="-25000"/>
              <a:t>1</a:t>
            </a:r>
            <a:r>
              <a:rPr lang="fr-FR" altLang="fr-FR" sz="2000" u="sng"/>
              <a:t> </a:t>
            </a:r>
            <a:r>
              <a:rPr lang="fr-FR" altLang="fr-FR" sz="2000" u="sng">
                <a:sym typeface="Symbol" panose="05050102010706020507" pitchFamily="18" charset="2"/>
              </a:rPr>
              <a:t> Table</a:t>
            </a:r>
            <a:r>
              <a:rPr lang="fr-FR" altLang="fr-FR" sz="2000" u="sng" baseline="-25000">
                <a:sym typeface="Symbol" panose="05050102010706020507" pitchFamily="18" charset="2"/>
              </a:rPr>
              <a:t>2</a:t>
            </a:r>
            <a:r>
              <a:rPr lang="fr-FR" altLang="fr-FR" sz="2000" u="sng"/>
              <a:t> :</a:t>
            </a:r>
            <a:r>
              <a:rPr lang="fr-FR" altLang="fr-FR" sz="2000"/>
              <a:t>	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1</a:t>
            </a:r>
          </a:p>
          <a:p>
            <a:pPr>
              <a:buFontTx/>
              <a:buNone/>
            </a:pPr>
            <a:r>
              <a:rPr lang="fr-FR" altLang="fr-FR" sz="2000"/>
              <a:t>				UNION</a:t>
            </a:r>
          </a:p>
          <a:p>
            <a:pPr>
              <a:buFontTx/>
              <a:buNone/>
            </a:pPr>
            <a:r>
              <a:rPr lang="fr-FR" altLang="fr-FR" sz="2000"/>
              <a:t>			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2</a:t>
            </a:r>
            <a:r>
              <a:rPr lang="fr-FR" altLang="fr-FR" sz="2000"/>
              <a:t> ;</a:t>
            </a:r>
          </a:p>
          <a:p>
            <a:pPr>
              <a:buFontTx/>
              <a:buNone/>
            </a:pPr>
            <a:endParaRPr lang="fr-FR" altLang="fr-FR" sz="2000"/>
          </a:p>
          <a:p>
            <a:pPr>
              <a:buFontTx/>
              <a:buNone/>
            </a:pPr>
            <a:r>
              <a:rPr lang="fr-FR" altLang="fr-FR" sz="2000" u="sng"/>
              <a:t>Table</a:t>
            </a:r>
            <a:r>
              <a:rPr lang="fr-FR" altLang="fr-FR" sz="2000" u="sng" baseline="-25000"/>
              <a:t>1</a:t>
            </a:r>
            <a:r>
              <a:rPr lang="fr-FR" altLang="fr-FR" sz="2000" u="sng"/>
              <a:t> </a:t>
            </a:r>
            <a:r>
              <a:rPr lang="fr-FR" altLang="fr-FR" sz="2000" u="sng">
                <a:sym typeface="Symbol" panose="05050102010706020507" pitchFamily="18" charset="2"/>
              </a:rPr>
              <a:t> Table</a:t>
            </a:r>
            <a:r>
              <a:rPr lang="fr-FR" altLang="fr-FR" sz="2000" u="sng" baseline="-25000">
                <a:sym typeface="Symbol" panose="05050102010706020507" pitchFamily="18" charset="2"/>
              </a:rPr>
              <a:t>2</a:t>
            </a:r>
            <a:r>
              <a:rPr lang="fr-FR" altLang="fr-FR" sz="2000" u="sng"/>
              <a:t> : </a:t>
            </a:r>
            <a:r>
              <a:rPr lang="fr-FR" altLang="fr-FR" sz="2000"/>
              <a:t>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1</a:t>
            </a:r>
          </a:p>
          <a:p>
            <a:pPr>
              <a:buFontTx/>
              <a:buNone/>
            </a:pPr>
            <a:r>
              <a:rPr lang="fr-FR" altLang="fr-FR" sz="2000"/>
              <a:t>				INTERSECT</a:t>
            </a:r>
          </a:p>
          <a:p>
            <a:pPr>
              <a:buFontTx/>
              <a:buNone/>
            </a:pPr>
            <a:r>
              <a:rPr lang="fr-FR" altLang="fr-FR" sz="2000"/>
              <a:t>			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2</a:t>
            </a:r>
            <a:r>
              <a:rPr lang="fr-FR" altLang="fr-FR" sz="2000"/>
              <a:t> ;</a:t>
            </a:r>
          </a:p>
          <a:p>
            <a:pPr>
              <a:buFontTx/>
              <a:buNone/>
            </a:pPr>
            <a:endParaRPr lang="fr-FR" altLang="fr-FR" sz="2000"/>
          </a:p>
          <a:p>
            <a:pPr>
              <a:buFontTx/>
              <a:buNone/>
            </a:pPr>
            <a:r>
              <a:rPr lang="fr-FR" altLang="fr-FR" sz="2000" u="sng"/>
              <a:t>Table</a:t>
            </a:r>
            <a:r>
              <a:rPr lang="fr-FR" altLang="fr-FR" sz="2000" u="sng" baseline="-25000"/>
              <a:t>1</a:t>
            </a:r>
            <a:r>
              <a:rPr lang="fr-FR" altLang="fr-FR" sz="2000" u="sng"/>
              <a:t> </a:t>
            </a:r>
            <a:r>
              <a:rPr lang="fr-FR" altLang="fr-FR" sz="2000" u="sng">
                <a:sym typeface="Symbol" panose="05050102010706020507" pitchFamily="18" charset="2"/>
              </a:rPr>
              <a:t>- Table</a:t>
            </a:r>
            <a:r>
              <a:rPr lang="fr-FR" altLang="fr-FR" sz="2000" u="sng" baseline="-25000">
                <a:sym typeface="Symbol" panose="05050102010706020507" pitchFamily="18" charset="2"/>
              </a:rPr>
              <a:t>2</a:t>
            </a:r>
            <a:r>
              <a:rPr lang="fr-FR" altLang="fr-FR" sz="2000" u="sng"/>
              <a:t> :</a:t>
            </a:r>
            <a:r>
              <a:rPr lang="fr-FR" altLang="fr-FR" sz="2000"/>
              <a:t>	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1</a:t>
            </a:r>
          </a:p>
          <a:p>
            <a:pPr>
              <a:buFontTx/>
              <a:buNone/>
            </a:pPr>
            <a:r>
              <a:rPr lang="fr-FR" altLang="fr-FR" sz="2000"/>
              <a:t>				EXCEPT</a:t>
            </a:r>
          </a:p>
          <a:p>
            <a:pPr>
              <a:buFontTx/>
              <a:buNone/>
            </a:pPr>
            <a:r>
              <a:rPr lang="fr-FR" altLang="fr-FR" sz="2000"/>
              <a:t>				SELECT </a:t>
            </a:r>
            <a:r>
              <a:rPr lang="fr-FR" altLang="fr-FR" sz="2000" i="1"/>
              <a:t>liste_attributs</a:t>
            </a:r>
            <a:r>
              <a:rPr lang="fr-FR" altLang="fr-FR" sz="2000"/>
              <a:t> FROM </a:t>
            </a:r>
            <a:r>
              <a:rPr lang="fr-FR" altLang="fr-FR" sz="2000" i="1"/>
              <a:t>table</a:t>
            </a:r>
            <a:r>
              <a:rPr lang="fr-FR" altLang="fr-FR" sz="2000" i="1" baseline="-25000"/>
              <a:t>2</a:t>
            </a:r>
            <a:r>
              <a:rPr lang="fr-FR" altLang="fr-FR" sz="2000"/>
              <a:t> ;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775F9AD5-C0D8-31C0-21E5-0CF2356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C836-2E6F-4EB8-83B2-BEB0CF321E85}" type="slidenum">
              <a:rPr lang="fr-FR" altLang="fr-FR"/>
              <a:pPr/>
              <a:t>11</a:t>
            </a:fld>
            <a:endParaRPr lang="fr-FR" alt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051F011-B3CE-072D-FF0E-C04527601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Agrégation des résultats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99FEF28-6A91-C0F7-FDEC-0A7010D1C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Il est possible d'utiliser des fonctions </a:t>
            </a:r>
            <a:r>
              <a:rPr lang="fr-FR" altLang="fr-FR" sz="2000" i="1"/>
              <a:t>f</a:t>
            </a:r>
            <a:r>
              <a:rPr lang="fr-FR" altLang="fr-FR" sz="2000"/>
              <a:t> d'agrégation dans le résultat d'une sélection.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 u="sng"/>
              <a:t>Syntaxe 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SELECT </a:t>
            </a:r>
            <a:r>
              <a:rPr lang="fr-FR" altLang="fr-FR" sz="2000" i="1"/>
              <a:t>f </a:t>
            </a:r>
            <a:r>
              <a:rPr lang="fr-FR" altLang="fr-FR" sz="2000"/>
              <a:t>( [ ALL | DISTINCT ] expression)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FROM ...</a:t>
            </a:r>
            <a:endParaRPr lang="fr-FR" altLang="fr-FR" sz="2000" i="1"/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où </a:t>
            </a:r>
            <a:r>
              <a:rPr lang="fr-FR" altLang="fr-FR" sz="2000" i="1"/>
              <a:t>f</a:t>
            </a:r>
            <a:r>
              <a:rPr lang="fr-FR" altLang="fr-FR" sz="2000"/>
              <a:t> peut être 	COUNT		nombre de tuples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		SUM		somme des valeurs d'une colonne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		AVG		moyenne des valeurs d'une colonne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		MAX		maximum des valeurs d'une colonne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		MIN		minimum des valeurs d'une colonne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Pour COUNT, on peut aussi utiliser COUNT(*)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fr-FR" altLang="fr-FR" sz="2000"/>
              <a:t>Seul COUNT prend en compte les valeurs à NULL.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ED9271B2-614F-0A21-AD63-6CBE4882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78CF4-68B9-464C-86A9-48F8EE6E8905}" type="slidenum">
              <a:rPr lang="fr-FR" altLang="fr-FR"/>
              <a:pPr/>
              <a:t>12</a:t>
            </a:fld>
            <a:endParaRPr lang="fr-FR" alt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1F76B86-B04E-9E47-BBE0-E6AFB1183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04800"/>
            <a:ext cx="9142784" cy="1143000"/>
          </a:xfrm>
        </p:spPr>
        <p:txBody>
          <a:bodyPr>
            <a:normAutofit fontScale="90000"/>
          </a:bodyPr>
          <a:lstStyle/>
          <a:p>
            <a:r>
              <a:rPr lang="fr-FR" altLang="fr-FR" sz="4000" dirty="0"/>
              <a:t>Fonctions d'agrégation - Exemples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25410B44-A881-07F6-ADA9-6A04E07C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35F3-75F2-4060-B1FA-DC4688E77ED8}" type="slidenum">
              <a:rPr lang="fr-FR" altLang="fr-FR"/>
              <a:pPr/>
              <a:t>13</a:t>
            </a:fld>
            <a:endParaRPr lang="fr-FR" altLang="fr-FR"/>
          </a:p>
        </p:txBody>
      </p:sp>
      <p:graphicFrame>
        <p:nvGraphicFramePr>
          <p:cNvPr id="23678" name="Group 126">
            <a:extLst>
              <a:ext uri="{FF2B5EF4-FFF2-40B4-BE49-F238E27FC236}">
                <a16:creationId xmlns:a16="http://schemas.microsoft.com/office/drawing/2014/main" id="{B7D58F7B-56D7-F768-05ED-6EAD57B7C1B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057400"/>
          <a:ext cx="2819400" cy="3962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80815367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0489476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585584711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Matière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39737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500309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Nat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243118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385949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Français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859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Hum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83081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Anglais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957905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5754"/>
                  </a:ext>
                </a:extLst>
              </a:tr>
            </a:tbl>
          </a:graphicData>
        </a:graphic>
      </p:graphicFrame>
      <p:sp>
        <p:nvSpPr>
          <p:cNvPr id="23652" name="Text Box 100">
            <a:extLst>
              <a:ext uri="{FF2B5EF4-FFF2-40B4-BE49-F238E27FC236}">
                <a16:creationId xmlns:a16="http://schemas.microsoft.com/office/drawing/2014/main" id="{BDE4B038-753C-7A5A-895F-95A42669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764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1800"/>
              <a:t>Résultats (de Pierre)</a:t>
            </a:r>
          </a:p>
        </p:txBody>
      </p:sp>
      <p:sp>
        <p:nvSpPr>
          <p:cNvPr id="23653" name="Text Box 101">
            <a:extLst>
              <a:ext uri="{FF2B5EF4-FFF2-40B4-BE49-F238E27FC236}">
                <a16:creationId xmlns:a16="http://schemas.microsoft.com/office/drawing/2014/main" id="{AC0ABF75-1994-D31A-AFF1-8B4FF293C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1"/>
            <a:ext cx="5867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COUNT(*) FROM </a:t>
            </a:r>
            <a:r>
              <a:rPr lang="fr-FR" altLang="fr-FR" sz="1800" i="1"/>
              <a:t>Résultats</a:t>
            </a:r>
            <a:r>
              <a:rPr lang="fr-FR" altLang="fr-FR" sz="1800"/>
              <a:t> WHERE </a:t>
            </a:r>
            <a:r>
              <a:rPr lang="fr-FR" altLang="fr-FR" sz="1800" i="1"/>
              <a:t>Note </a:t>
            </a:r>
            <a:r>
              <a:rPr lang="fr-FR" altLang="fr-FR" sz="1800"/>
              <a:t>&gt; 12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sym typeface="Symbol" panose="05050102010706020507" pitchFamily="18" charset="2"/>
              </a:rPr>
              <a:t> 2</a:t>
            </a:r>
          </a:p>
        </p:txBody>
      </p:sp>
      <p:sp>
        <p:nvSpPr>
          <p:cNvPr id="23681" name="Text Box 129">
            <a:extLst>
              <a:ext uri="{FF2B5EF4-FFF2-40B4-BE49-F238E27FC236}">
                <a16:creationId xmlns:a16="http://schemas.microsoft.com/office/drawing/2014/main" id="{8ADC1D47-6384-AD4A-4243-CA8C8D7C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03401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fr-FR" altLang="fr-FR" sz="1800"/>
              <a:t>SELECT MAX(</a:t>
            </a:r>
            <a:r>
              <a:rPr lang="fr-FR" altLang="fr-FR" sz="1800" i="1"/>
              <a:t>Note</a:t>
            </a:r>
            <a:r>
              <a:rPr lang="fr-FR" altLang="fr-FR" sz="1800"/>
              <a:t>) FROM </a:t>
            </a:r>
            <a:r>
              <a:rPr lang="fr-FR" altLang="fr-FR" sz="1800" i="1"/>
              <a:t>Résultats		</a:t>
            </a:r>
            <a:r>
              <a:rPr lang="fr-FR" altLang="fr-FR" sz="1800">
                <a:sym typeface="Symbol" panose="05050102010706020507" pitchFamily="18" charset="2"/>
              </a:rPr>
              <a:t></a:t>
            </a:r>
            <a:r>
              <a:rPr lang="fr-FR" altLang="fr-FR" sz="1800"/>
              <a:t> 15</a:t>
            </a:r>
            <a:endParaRPr lang="fr-FR" altLang="fr-FR"/>
          </a:p>
        </p:txBody>
      </p:sp>
      <p:sp>
        <p:nvSpPr>
          <p:cNvPr id="23682" name="Text Box 130">
            <a:extLst>
              <a:ext uri="{FF2B5EF4-FFF2-40B4-BE49-F238E27FC236}">
                <a16:creationId xmlns:a16="http://schemas.microsoft.com/office/drawing/2014/main" id="{70F625D4-6C38-3BED-2E7C-518B4899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13238"/>
            <a:ext cx="548640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SUM(</a:t>
            </a:r>
            <a:r>
              <a:rPr lang="fr-FR" altLang="fr-FR" sz="1800" i="1"/>
              <a:t>Note*Coef</a:t>
            </a:r>
            <a:r>
              <a:rPr lang="fr-FR" altLang="fr-FR" sz="1800"/>
              <a:t>)/</a:t>
            </a:r>
            <a:r>
              <a:rPr lang="fr-FR" altLang="fr-FR" sz="1800" i="1"/>
              <a:t>Sum</a:t>
            </a:r>
            <a:r>
              <a:rPr lang="fr-FR" altLang="fr-FR" sz="1800"/>
              <a:t>(</a:t>
            </a:r>
            <a:r>
              <a:rPr lang="fr-FR" altLang="fr-FR" sz="1800" i="1"/>
              <a:t>Coef</a:t>
            </a:r>
            <a:r>
              <a:rPr lang="fr-FR" altLang="fr-FR" sz="1800"/>
              <a:t>) FROM </a:t>
            </a:r>
            <a:r>
              <a:rPr lang="fr-FR" altLang="fr-FR" sz="1800" i="1"/>
              <a:t>Résultats </a:t>
            </a:r>
          </a:p>
          <a:p>
            <a:pPr>
              <a:spcBef>
                <a:spcPct val="50000"/>
              </a:spcBef>
            </a:pPr>
            <a:r>
              <a:rPr lang="fr-FR" altLang="fr-FR" sz="1800">
                <a:sym typeface="Symbol" panose="05050102010706020507" pitchFamily="18" charset="2"/>
              </a:rPr>
              <a:t></a:t>
            </a:r>
            <a:r>
              <a:rPr lang="fr-FR" altLang="fr-FR" sz="1800"/>
              <a:t> 12,06</a:t>
            </a:r>
            <a:endParaRPr lang="fr-FR" altLang="fr-FR"/>
          </a:p>
        </p:txBody>
      </p:sp>
      <p:sp>
        <p:nvSpPr>
          <p:cNvPr id="23683" name="Text Box 131">
            <a:extLst>
              <a:ext uri="{FF2B5EF4-FFF2-40B4-BE49-F238E27FC236}">
                <a16:creationId xmlns:a16="http://schemas.microsoft.com/office/drawing/2014/main" id="{BA2C08BE-D8C5-6B38-EB6E-B5481F9C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57526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b="1" i="1"/>
              <a:t>Quelle la somme pondérée des notes ?</a:t>
            </a:r>
            <a:endParaRPr lang="fr-FR" altLang="fr-FR"/>
          </a:p>
        </p:txBody>
      </p:sp>
      <p:sp>
        <p:nvSpPr>
          <p:cNvPr id="23684" name="Text Box 132">
            <a:extLst>
              <a:ext uri="{FF2B5EF4-FFF2-40B4-BE49-F238E27FC236}">
                <a16:creationId xmlns:a16="http://schemas.microsoft.com/office/drawing/2014/main" id="{CAB3A391-12A3-E159-055B-5337E9CD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/>
              <a:t>Q</a:t>
            </a:r>
            <a:r>
              <a:rPr lang="fr-FR" altLang="fr-FR" sz="1800" b="1" i="1"/>
              <a:t>uelle est la meilleure note ?</a:t>
            </a:r>
            <a:endParaRPr lang="fr-FR" altLang="fr-FR"/>
          </a:p>
        </p:txBody>
      </p:sp>
      <p:sp>
        <p:nvSpPr>
          <p:cNvPr id="23685" name="Text Box 133">
            <a:extLst>
              <a:ext uri="{FF2B5EF4-FFF2-40B4-BE49-F238E27FC236}">
                <a16:creationId xmlns:a16="http://schemas.microsoft.com/office/drawing/2014/main" id="{FA66BFED-C2D1-DDCB-3CC7-C5D7029C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76626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SUM(</a:t>
            </a:r>
            <a:r>
              <a:rPr lang="fr-FR" altLang="fr-FR" sz="1800" i="1"/>
              <a:t>Note*Coef</a:t>
            </a:r>
            <a:r>
              <a:rPr lang="fr-FR" altLang="fr-FR" sz="1800"/>
              <a:t>) FROM </a:t>
            </a:r>
            <a:r>
              <a:rPr lang="fr-FR" altLang="fr-FR" sz="1800" i="1"/>
              <a:t>Résultats </a:t>
            </a:r>
            <a:r>
              <a:rPr lang="fr-FR" altLang="fr-FR" sz="1800"/>
              <a:t>	</a:t>
            </a:r>
            <a:r>
              <a:rPr lang="fr-FR" altLang="fr-FR" sz="1800">
                <a:sym typeface="Symbol" panose="05050102010706020507" pitchFamily="18" charset="2"/>
              </a:rPr>
              <a:t> 193</a:t>
            </a:r>
          </a:p>
        </p:txBody>
      </p:sp>
      <p:sp>
        <p:nvSpPr>
          <p:cNvPr id="23686" name="Text Box 134">
            <a:extLst>
              <a:ext uri="{FF2B5EF4-FFF2-40B4-BE49-F238E27FC236}">
                <a16:creationId xmlns:a16="http://schemas.microsoft.com/office/drawing/2014/main" id="{3522F109-1E71-D4A0-4D84-9FBAC221E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20913"/>
            <a:ext cx="434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b="1" i="1"/>
              <a:t>Quelle est la plus mauvaise note ?</a:t>
            </a:r>
            <a:endParaRPr lang="fr-FR" altLang="fr-FR"/>
          </a:p>
        </p:txBody>
      </p:sp>
      <p:sp>
        <p:nvSpPr>
          <p:cNvPr id="23687" name="Text Box 135">
            <a:extLst>
              <a:ext uri="{FF2B5EF4-FFF2-40B4-BE49-F238E27FC236}">
                <a16:creationId xmlns:a16="http://schemas.microsoft.com/office/drawing/2014/main" id="{C93DA834-1623-584E-6B44-0B4104501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640013"/>
            <a:ext cx="556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fr-FR" altLang="fr-FR" sz="1800"/>
              <a:t>SELECT MIN(</a:t>
            </a:r>
            <a:r>
              <a:rPr lang="fr-FR" altLang="fr-FR" sz="1800" i="1"/>
              <a:t>Note</a:t>
            </a:r>
            <a:r>
              <a:rPr lang="fr-FR" altLang="fr-FR" sz="1800"/>
              <a:t>) FROM </a:t>
            </a:r>
            <a:r>
              <a:rPr lang="fr-FR" altLang="fr-FR" sz="1800" i="1"/>
              <a:t>Résultats </a:t>
            </a:r>
            <a:r>
              <a:rPr lang="fr-FR" altLang="fr-FR" sz="1800"/>
              <a:t>	 	</a:t>
            </a:r>
            <a:r>
              <a:rPr lang="fr-FR" altLang="fr-FR" sz="1800">
                <a:sym typeface="Symbol" panose="05050102010706020507" pitchFamily="18" charset="2"/>
              </a:rPr>
              <a:t></a:t>
            </a:r>
            <a:r>
              <a:rPr lang="fr-FR" altLang="fr-FR" sz="1800"/>
              <a:t> 9</a:t>
            </a:r>
            <a:endParaRPr lang="fr-FR" altLang="fr-FR"/>
          </a:p>
        </p:txBody>
      </p:sp>
      <p:sp>
        <p:nvSpPr>
          <p:cNvPr id="23688" name="Text Box 136">
            <a:extLst>
              <a:ext uri="{FF2B5EF4-FFF2-40B4-BE49-F238E27FC236}">
                <a16:creationId xmlns:a16="http://schemas.microsoft.com/office/drawing/2014/main" id="{2235B7D4-64B9-C066-D08F-2796BB48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94138"/>
            <a:ext cx="563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b="1" i="1"/>
              <a:t>Quelle est la moyenne (pondérée) de Pierre ?</a:t>
            </a:r>
          </a:p>
        </p:txBody>
      </p:sp>
      <p:sp>
        <p:nvSpPr>
          <p:cNvPr id="23689" name="Text Box 137">
            <a:extLst>
              <a:ext uri="{FF2B5EF4-FFF2-40B4-BE49-F238E27FC236}">
                <a16:creationId xmlns:a16="http://schemas.microsoft.com/office/drawing/2014/main" id="{75EDE3F3-6DDD-FE51-D94D-B7223AD3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altLang="fr-FR"/>
          </a:p>
        </p:txBody>
      </p:sp>
      <p:sp>
        <p:nvSpPr>
          <p:cNvPr id="23690" name="Text Box 138">
            <a:extLst>
              <a:ext uri="{FF2B5EF4-FFF2-40B4-BE49-F238E27FC236}">
                <a16:creationId xmlns:a16="http://schemas.microsoft.com/office/drawing/2014/main" id="{321F7465-D9B1-0DE8-96A1-3C3A3E41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43501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fr-FR" altLang="fr-FR" sz="1800" b="1" i="1"/>
              <a:t>Dans combien de matières Pierre a-t-il eu plus de 12 ?</a:t>
            </a: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3" grpId="0" autoUpdateAnimBg="0"/>
      <p:bldP spid="23681" grpId="0" autoUpdateAnimBg="0"/>
      <p:bldP spid="23682" grpId="0" autoUpdateAnimBg="0"/>
      <p:bldP spid="23685" grpId="0" autoUpdateAnimBg="0"/>
      <p:bldP spid="236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F4F4E94-587F-940A-A448-09E1130C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/>
              <a:t>Partitionnement des résultats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D8887EB-94D7-4099-120E-DB93C3031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3352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altLang="fr-FR" sz="2000" u="sng"/>
              <a:t>Syntaxe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/>
              <a:t>GROUP BY </a:t>
            </a:r>
            <a:r>
              <a:rPr lang="fr-FR" altLang="fr-FR" sz="2000" i="1"/>
              <a:t>liste_attributs</a:t>
            </a:r>
            <a:r>
              <a:rPr lang="fr-FR" altLang="fr-FR" sz="200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/>
              <a:t>HAVING </a:t>
            </a:r>
            <a:r>
              <a:rPr lang="fr-FR" altLang="fr-FR" sz="2000" i="1"/>
              <a:t>condition avec fonction</a:t>
            </a:r>
            <a:endParaRPr lang="fr-FR" altLang="fr-FR" sz="2000"/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/>
              <a:t>Cette clause regroupe les résultats par valeur selon la condition</a:t>
            </a:r>
          </a:p>
          <a:p>
            <a:pPr marL="0" indent="0">
              <a:lnSpc>
                <a:spcPct val="90000"/>
              </a:lnSpc>
              <a:buNone/>
            </a:pPr>
            <a:endParaRPr lang="fr-FR" altLang="fr-FR" sz="2000"/>
          </a:p>
          <a:p>
            <a:pPr marL="0" indent="0">
              <a:lnSpc>
                <a:spcPct val="90000"/>
              </a:lnSpc>
              <a:buNone/>
            </a:pPr>
            <a:r>
              <a:rPr lang="fr-FR" altLang="fr-FR" sz="2000"/>
              <a:t>Dans l'ordre, on effectue </a:t>
            </a:r>
          </a:p>
          <a:p>
            <a:pPr marL="0" indent="0">
              <a:lnSpc>
                <a:spcPct val="90000"/>
              </a:lnSpc>
            </a:pPr>
            <a:r>
              <a:rPr lang="fr-FR" altLang="fr-FR" sz="2000"/>
              <a:t>  la sélection SELECT</a:t>
            </a:r>
          </a:p>
          <a:p>
            <a:pPr marL="0" indent="0">
              <a:lnSpc>
                <a:spcPct val="90000"/>
              </a:lnSpc>
            </a:pPr>
            <a:r>
              <a:rPr lang="fr-FR" altLang="fr-FR" sz="2000"/>
              <a:t>  le partitionnement GROUP BY</a:t>
            </a:r>
          </a:p>
          <a:p>
            <a:pPr marL="0" indent="0">
              <a:lnSpc>
                <a:spcPct val="90000"/>
              </a:lnSpc>
            </a:pPr>
            <a:r>
              <a:rPr lang="fr-FR" altLang="fr-FR" sz="2000"/>
              <a:t>  on retient les partitions intéressantes HAVING </a:t>
            </a:r>
          </a:p>
          <a:p>
            <a:pPr marL="0" indent="0">
              <a:lnSpc>
                <a:spcPct val="90000"/>
              </a:lnSpc>
            </a:pPr>
            <a:r>
              <a:rPr lang="fr-FR" altLang="fr-FR" sz="2000"/>
              <a:t>  on trie avec ORDER BY.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DA884B45-D25E-36B8-DC91-118F4074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EECBB-C598-4BE7-9DBB-CE3900C5D052}" type="slidenum">
              <a:rPr lang="fr-FR" altLang="fr-FR"/>
              <a:pPr/>
              <a:t>14</a:t>
            </a:fld>
            <a:endParaRPr lang="fr-FR" alt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65387CE-AC3B-CAB5-3730-03C417499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83840"/>
            <a:ext cx="11449271" cy="1905000"/>
          </a:xfrm>
        </p:spPr>
        <p:txBody>
          <a:bodyPr/>
          <a:lstStyle/>
          <a:p>
            <a:r>
              <a:rPr lang="fr-FR" altLang="fr-FR" sz="3600" dirty="0"/>
              <a:t>Partitionnement des résultats - Exemples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A4675060-DB9B-2D3A-BC98-9EC9BC56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C600-C101-4A00-A381-F273FF253588}" type="slidenum">
              <a:rPr lang="fr-FR" altLang="fr-FR"/>
              <a:pPr/>
              <a:t>15</a:t>
            </a:fld>
            <a:endParaRPr lang="fr-FR" altLang="fr-FR"/>
          </a:p>
        </p:txBody>
      </p:sp>
      <p:graphicFrame>
        <p:nvGraphicFramePr>
          <p:cNvPr id="26633" name="Group 9">
            <a:extLst>
              <a:ext uri="{FF2B5EF4-FFF2-40B4-BE49-F238E27FC236}">
                <a16:creationId xmlns:a16="http://schemas.microsoft.com/office/drawing/2014/main" id="{1F452F41-AA76-0AF9-816F-F5AFB4D2BAE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057400"/>
          <a:ext cx="2819400" cy="3962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3360807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71929199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236140560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Matière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9488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Maths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043276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Nat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469104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Phy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4412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Français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01871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 Hum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656606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Anglais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141108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593372"/>
                  </a:ext>
                </a:extLst>
              </a:tr>
            </a:tbl>
          </a:graphicData>
        </a:graphic>
      </p:graphicFrame>
      <p:sp>
        <p:nvSpPr>
          <p:cNvPr id="26663" name="Text Box 39">
            <a:extLst>
              <a:ext uri="{FF2B5EF4-FFF2-40B4-BE49-F238E27FC236}">
                <a16:creationId xmlns:a16="http://schemas.microsoft.com/office/drawing/2014/main" id="{3D777DE3-2C41-BF69-26A4-BED337407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764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altLang="fr-FR" sz="1800"/>
              <a:t>Résultats (de Pierre)</a:t>
            </a: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0FA03F0C-9A02-C13B-E8A9-F84E0889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438401"/>
            <a:ext cx="38100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coef, Avg(note) as Moyenne </a:t>
            </a:r>
          </a:p>
          <a:p>
            <a:pPr>
              <a:spcBef>
                <a:spcPct val="50000"/>
              </a:spcBef>
            </a:pPr>
            <a:r>
              <a:rPr lang="fr-FR" altLang="fr-FR" sz="1800"/>
              <a:t>FROM Résultats </a:t>
            </a:r>
          </a:p>
          <a:p>
            <a:pPr>
              <a:spcBef>
                <a:spcPct val="50000"/>
              </a:spcBef>
            </a:pPr>
            <a:r>
              <a:rPr lang="fr-FR" altLang="fr-FR" sz="1800"/>
              <a:t>GROUP BY coef;</a:t>
            </a:r>
          </a:p>
        </p:txBody>
      </p:sp>
      <p:graphicFrame>
        <p:nvGraphicFramePr>
          <p:cNvPr id="26759" name="Group 135">
            <a:extLst>
              <a:ext uri="{FF2B5EF4-FFF2-40B4-BE49-F238E27FC236}">
                <a16:creationId xmlns:a16="http://schemas.microsoft.com/office/drawing/2014/main" id="{F8CE3755-347D-994F-F0C1-D4BA1A2F461B}"/>
              </a:ext>
            </a:extLst>
          </p:cNvPr>
          <p:cNvGraphicFramePr>
            <a:graphicFrameLocks noGrp="1"/>
          </p:cNvGraphicFramePr>
          <p:nvPr/>
        </p:nvGraphicFramePr>
        <p:xfrm>
          <a:off x="8534400" y="2362201"/>
          <a:ext cx="1981200" cy="1859915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35646798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90376370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Moyenne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1478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27086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450095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10.5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07587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391731"/>
                  </a:ext>
                </a:extLst>
              </a:tr>
            </a:tbl>
          </a:graphicData>
        </a:graphic>
      </p:graphicFrame>
      <p:sp>
        <p:nvSpPr>
          <p:cNvPr id="26695" name="Text Box 71">
            <a:extLst>
              <a:ext uri="{FF2B5EF4-FFF2-40B4-BE49-F238E27FC236}">
                <a16:creationId xmlns:a16="http://schemas.microsoft.com/office/drawing/2014/main" id="{EDEE8B03-D8B9-C221-ACD6-8D95D63C3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1"/>
            <a:ext cx="579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b="1" i="1"/>
              <a:t>Quelle est la note moyenne pour chaque coefficient ?</a:t>
            </a:r>
          </a:p>
        </p:txBody>
      </p:sp>
      <p:sp>
        <p:nvSpPr>
          <p:cNvPr id="26696" name="Text Box 72">
            <a:extLst>
              <a:ext uri="{FF2B5EF4-FFF2-40B4-BE49-F238E27FC236}">
                <a16:creationId xmlns:a16="http://schemas.microsoft.com/office/drawing/2014/main" id="{9CDD28BB-066C-7789-09E4-04BA87BD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672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b="1" i="1"/>
              <a:t>Quels sont les coefficients auxquels participe une seule matière ?</a:t>
            </a:r>
          </a:p>
        </p:txBody>
      </p:sp>
      <p:sp>
        <p:nvSpPr>
          <p:cNvPr id="26697" name="Text Box 73">
            <a:extLst>
              <a:ext uri="{FF2B5EF4-FFF2-40B4-BE49-F238E27FC236}">
                <a16:creationId xmlns:a16="http://schemas.microsoft.com/office/drawing/2014/main" id="{687037A1-3C21-19B7-AA65-45E6A87A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953001"/>
            <a:ext cx="3505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coef </a:t>
            </a:r>
          </a:p>
          <a:p>
            <a:pPr>
              <a:spcBef>
                <a:spcPct val="50000"/>
              </a:spcBef>
            </a:pPr>
            <a:r>
              <a:rPr lang="fr-FR" altLang="fr-FR" sz="1800"/>
              <a:t>FROM Résultats GROUP BY coef </a:t>
            </a:r>
          </a:p>
          <a:p>
            <a:pPr>
              <a:spcBef>
                <a:spcPct val="50000"/>
              </a:spcBef>
            </a:pPr>
            <a:r>
              <a:rPr lang="fr-FR" altLang="fr-FR" sz="1800"/>
              <a:t>HAVING count(*)=1;</a:t>
            </a:r>
          </a:p>
        </p:txBody>
      </p:sp>
      <p:graphicFrame>
        <p:nvGraphicFramePr>
          <p:cNvPr id="26767" name="Group 143">
            <a:extLst>
              <a:ext uri="{FF2B5EF4-FFF2-40B4-BE49-F238E27FC236}">
                <a16:creationId xmlns:a16="http://schemas.microsoft.com/office/drawing/2014/main" id="{FFC6F74E-C271-B000-726E-BA9C7AB40294}"/>
              </a:ext>
            </a:extLst>
          </p:cNvPr>
          <p:cNvGraphicFramePr>
            <a:graphicFrameLocks noGrp="1"/>
          </p:cNvGraphicFramePr>
          <p:nvPr/>
        </p:nvGraphicFramePr>
        <p:xfrm>
          <a:off x="8991600" y="5105400"/>
          <a:ext cx="825500" cy="73152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890615126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563392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32795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4" grpId="0" autoUpdateAnimBg="0"/>
      <p:bldP spid="266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A1D025-9CC3-37CB-35C9-575101D56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Création de table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431E2EA-EEE5-8244-291D-7B9A7B74C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fr-FR" sz="2400" u="sng"/>
              <a:t>Syntaxe :</a:t>
            </a:r>
          </a:p>
          <a:p>
            <a:pPr marL="0" indent="0">
              <a:buNone/>
            </a:pPr>
            <a:r>
              <a:rPr lang="fr-FR" altLang="fr-FR" sz="2400"/>
              <a:t>CREATE TABLE </a:t>
            </a:r>
            <a:r>
              <a:rPr lang="fr-FR" altLang="fr-FR" sz="2400" i="1"/>
              <a:t>nomTable</a:t>
            </a:r>
            <a:r>
              <a:rPr lang="fr-FR" altLang="fr-FR" sz="2400"/>
              <a:t> (</a:t>
            </a:r>
          </a:p>
          <a:p>
            <a:pPr marL="0" indent="0">
              <a:buNone/>
            </a:pPr>
            <a:r>
              <a:rPr lang="fr-FR" altLang="fr-FR" sz="2400"/>
              <a:t>	</a:t>
            </a:r>
            <a:r>
              <a:rPr lang="fr-FR" altLang="fr-FR" sz="2400" i="1"/>
              <a:t>Attribut</a:t>
            </a:r>
            <a:r>
              <a:rPr lang="fr-FR" altLang="fr-FR" sz="2400"/>
              <a:t> 	</a:t>
            </a:r>
            <a:r>
              <a:rPr lang="fr-FR" altLang="fr-FR" sz="2400" i="1"/>
              <a:t>Domaine</a:t>
            </a:r>
            <a:r>
              <a:rPr lang="fr-FR" altLang="fr-FR" sz="2400"/>
              <a:t> [</a:t>
            </a:r>
            <a:r>
              <a:rPr lang="fr-FR" altLang="fr-FR" sz="2400" i="1"/>
              <a:t>Contraintes</a:t>
            </a:r>
            <a:r>
              <a:rPr lang="fr-FR" altLang="fr-FR" sz="2400"/>
              <a:t> ...],</a:t>
            </a:r>
          </a:p>
          <a:p>
            <a:pPr marL="0" indent="0">
              <a:buNone/>
            </a:pPr>
            <a:r>
              <a:rPr lang="fr-FR" altLang="fr-FR" sz="2400"/>
              <a:t>	...</a:t>
            </a:r>
          </a:p>
          <a:p>
            <a:pPr marL="0" indent="0">
              <a:buNone/>
            </a:pPr>
            <a:r>
              <a:rPr lang="fr-FR" altLang="fr-FR" sz="2400"/>
              <a:t>	</a:t>
            </a:r>
            <a:r>
              <a:rPr lang="fr-FR" altLang="fr-FR" sz="2400" i="1"/>
              <a:t>Attribut</a:t>
            </a:r>
            <a:r>
              <a:rPr lang="fr-FR" altLang="fr-FR" sz="2400"/>
              <a:t> 	</a:t>
            </a:r>
            <a:r>
              <a:rPr lang="fr-FR" altLang="fr-FR" sz="2400" i="1"/>
              <a:t>Domaine</a:t>
            </a:r>
            <a:r>
              <a:rPr lang="fr-FR" altLang="fr-FR" sz="2400"/>
              <a:t> [</a:t>
            </a:r>
            <a:r>
              <a:rPr lang="fr-FR" altLang="fr-FR" sz="2400" i="1"/>
              <a:t>Contraintes</a:t>
            </a:r>
            <a:r>
              <a:rPr lang="fr-FR" altLang="fr-FR" sz="2400"/>
              <a:t> ...],</a:t>
            </a:r>
          </a:p>
          <a:p>
            <a:pPr marL="0" indent="0">
              <a:buNone/>
            </a:pPr>
            <a:r>
              <a:rPr lang="fr-FR" altLang="fr-FR" sz="2400"/>
              <a:t>	[</a:t>
            </a:r>
            <a:r>
              <a:rPr lang="fr-FR" altLang="fr-FR" sz="2400" i="1"/>
              <a:t>Contraintes</a:t>
            </a:r>
            <a:r>
              <a:rPr lang="fr-FR" altLang="fr-FR" sz="2400"/>
              <a:t> ... ]</a:t>
            </a:r>
          </a:p>
          <a:p>
            <a:pPr marL="0" indent="0">
              <a:buNone/>
            </a:pPr>
            <a:r>
              <a:rPr lang="fr-FR" altLang="fr-FR" sz="2400"/>
              <a:t>)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51DB88C6-E2F8-101B-A518-BBB2A004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920F-BD24-4713-9548-26E40C567584}" type="slidenum">
              <a:rPr lang="fr-FR" altLang="fr-FR"/>
              <a:pPr/>
              <a:t>16</a:t>
            </a:fld>
            <a:endParaRPr lang="fr-FR" alt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BBB017F-913A-5F2F-E862-5BD7668CA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Création de table - Exemple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36451A0-117D-6507-9DC5-6C4D3A986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533400"/>
          </a:xfrm>
        </p:spPr>
        <p:txBody>
          <a:bodyPr/>
          <a:lstStyle/>
          <a:p>
            <a:pPr>
              <a:buFontTx/>
              <a:buNone/>
            </a:pPr>
            <a:r>
              <a:rPr lang="fr-FR" altLang="fr-FR" sz="2400" b="1" i="1"/>
              <a:t>Créer la table </a:t>
            </a:r>
            <a:r>
              <a:rPr lang="fr-FR" altLang="fr-FR" sz="2400" i="1"/>
              <a:t>Stock1</a:t>
            </a:r>
            <a:r>
              <a:rPr lang="fr-FR" altLang="fr-FR" sz="2400"/>
              <a:t>(</a:t>
            </a:r>
            <a:r>
              <a:rPr lang="fr-FR" altLang="fr-FR" sz="2400" i="1" u="sng"/>
              <a:t>Pièce</a:t>
            </a:r>
            <a:r>
              <a:rPr lang="fr-FR" altLang="fr-FR" sz="2400"/>
              <a:t>, </a:t>
            </a:r>
            <a:r>
              <a:rPr lang="fr-FR" altLang="fr-FR" sz="2400" i="1"/>
              <a:t>NbP</a:t>
            </a:r>
            <a:r>
              <a:rPr lang="fr-FR" altLang="fr-FR" sz="2400"/>
              <a:t>, </a:t>
            </a:r>
            <a:r>
              <a:rPr lang="fr-FR" altLang="fr-FR" sz="2400" i="1" u="sng"/>
              <a:t>Fournisseur</a:t>
            </a:r>
            <a:r>
              <a:rPr lang="fr-FR" altLang="fr-FR" sz="2400"/>
              <a:t>)</a:t>
            </a:r>
            <a:endParaRPr lang="fr-FR" altLang="fr-FR" sz="2400" b="1" i="1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A5CD6E16-93A4-691B-384C-1DC95069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A489-7C1F-498F-8BB1-67E31DF174CB}" type="slidenum">
              <a:rPr lang="fr-FR" altLang="fr-FR"/>
              <a:pPr/>
              <a:t>17</a:t>
            </a:fld>
            <a:endParaRPr lang="fr-FR" altLang="fr-FR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4811AE42-4A33-C78F-8076-6CC573F3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77724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/>
              <a:t>CREATE TABLE </a:t>
            </a:r>
            <a:r>
              <a:rPr lang="fr-FR" altLang="fr-FR" i="1"/>
              <a:t>Stock1</a:t>
            </a:r>
            <a:r>
              <a:rPr lang="fr-FR" altLang="fr-FR"/>
              <a:t> (</a:t>
            </a:r>
          </a:p>
          <a:p>
            <a:pPr>
              <a:spcBef>
                <a:spcPct val="20000"/>
              </a:spcBef>
            </a:pPr>
            <a:r>
              <a:rPr lang="fr-FR" altLang="fr-FR"/>
              <a:t>	</a:t>
            </a:r>
            <a:r>
              <a:rPr lang="fr-FR" altLang="fr-FR" i="1"/>
              <a:t>Pièce</a:t>
            </a:r>
            <a:r>
              <a:rPr lang="fr-FR" altLang="fr-FR"/>
              <a:t> 		VARCHAR(20) NOT NULL,</a:t>
            </a:r>
          </a:p>
          <a:p>
            <a:pPr>
              <a:spcBef>
                <a:spcPct val="20000"/>
              </a:spcBef>
            </a:pPr>
            <a:r>
              <a:rPr lang="fr-FR" altLang="fr-FR"/>
              <a:t>	</a:t>
            </a:r>
            <a:r>
              <a:rPr lang="fr-FR" altLang="fr-FR" i="1"/>
              <a:t>NbP</a:t>
            </a:r>
            <a:r>
              <a:rPr lang="fr-FR" altLang="fr-FR"/>
              <a:t> 		INT,</a:t>
            </a:r>
          </a:p>
          <a:p>
            <a:pPr>
              <a:spcBef>
                <a:spcPct val="20000"/>
              </a:spcBef>
            </a:pPr>
            <a:r>
              <a:rPr lang="fr-FR" altLang="fr-FR"/>
              <a:t>	</a:t>
            </a:r>
            <a:r>
              <a:rPr lang="fr-FR" altLang="fr-FR" i="1"/>
              <a:t>Fournisseur</a:t>
            </a:r>
            <a:r>
              <a:rPr lang="fr-FR" altLang="fr-FR"/>
              <a:t> 	CHAR(20) NOT NULL,</a:t>
            </a:r>
          </a:p>
          <a:p>
            <a:pPr>
              <a:spcBef>
                <a:spcPct val="20000"/>
              </a:spcBef>
            </a:pPr>
            <a:r>
              <a:rPr lang="fr-FR" altLang="fr-FR"/>
              <a:t>	PRIMARY KEY (</a:t>
            </a:r>
            <a:r>
              <a:rPr lang="fr-FR" altLang="fr-FR" i="1"/>
              <a:t>Pièce</a:t>
            </a:r>
            <a:r>
              <a:rPr lang="fr-FR" altLang="fr-FR"/>
              <a:t>, </a:t>
            </a:r>
            <a:r>
              <a:rPr lang="fr-FR" altLang="fr-FR" i="1"/>
              <a:t>Fournisseur</a:t>
            </a:r>
            <a:r>
              <a:rPr lang="fr-FR" altLang="fr-FR"/>
              <a:t>)</a:t>
            </a:r>
          </a:p>
          <a:p>
            <a:pPr>
              <a:spcBef>
                <a:spcPct val="20000"/>
              </a:spcBef>
            </a:pPr>
            <a:r>
              <a:rPr lang="fr-FR" altLang="fr-FR"/>
              <a:t>)</a:t>
            </a:r>
            <a:endParaRPr lang="fr-FR" altLang="fr-FR" sz="3200"/>
          </a:p>
          <a:p>
            <a:pPr>
              <a:spcBef>
                <a:spcPct val="50000"/>
              </a:spcBef>
            </a:pPr>
            <a:endParaRPr lang="fr-FR" alt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B14702-2192-9B47-9E58-7835D81CD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/>
              <a:t>Modification et Suppression de Relation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AC4222D-6211-F20A-EAE3-53AD6E71E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fr-FR" altLang="fr-FR" sz="1800" u="sng"/>
              <a:t>Modification de Schéma de relation (Syntaxe variable !)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sz="1800" b="1" i="1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 b="1" i="1"/>
              <a:t>Exemple pour Oracle v6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ALTER TABLE </a:t>
            </a:r>
            <a:r>
              <a:rPr lang="fr-FR" altLang="fr-FR" sz="1800" i="1"/>
              <a:t>Table</a:t>
            </a:r>
            <a:r>
              <a:rPr lang="fr-FR" altLang="fr-FR" sz="1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	[ADD (définition_attribut | Contrainte), [définition_attribut | Contrainte] ... 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	[MODIFY (définition_attribut [, définition_attribut ]... 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	[DROP CONSTRAINT contrainte]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sz="1800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 u="sng"/>
              <a:t>Suppression complète d'une relation (et de son schéma) :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sz="1800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DROP TABLE </a:t>
            </a:r>
            <a:r>
              <a:rPr lang="fr-FR" altLang="fr-FR" sz="1800" i="1"/>
              <a:t>Table</a:t>
            </a:r>
            <a:r>
              <a:rPr lang="fr-FR" altLang="fr-FR" sz="18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sz="1800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1800"/>
              <a:t>		Attention, toutes les données de la table sont perdues !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D10FC7AC-EDBC-F2DB-2F5D-F828D72D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87C7-BE1E-4B66-BFBF-E335A241339F}" type="slidenum">
              <a:rPr lang="fr-FR" altLang="fr-FR"/>
              <a:pPr/>
              <a:t>18</a:t>
            </a:fld>
            <a:endParaRPr lang="fr-FR" altLang="fr-FR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1377FD55-B37C-A379-E20C-8A53723EDE9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486400"/>
            <a:ext cx="381000" cy="412750"/>
            <a:chOff x="2304" y="2016"/>
            <a:chExt cx="240" cy="260"/>
          </a:xfrm>
        </p:grpSpPr>
        <p:sp>
          <p:nvSpPr>
            <p:cNvPr id="36869" name="AutoShape 5">
              <a:extLst>
                <a:ext uri="{FF2B5EF4-FFF2-40B4-BE49-F238E27FC236}">
                  <a16:creationId xmlns:a16="http://schemas.microsoft.com/office/drawing/2014/main" id="{05737EE9-9BA2-0FE0-12FE-678CB463E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36870" name="AutoShape 6">
              <a:extLst>
                <a:ext uri="{FF2B5EF4-FFF2-40B4-BE49-F238E27FC236}">
                  <a16:creationId xmlns:a16="http://schemas.microsoft.com/office/drawing/2014/main" id="{B8C151CC-8338-63A0-972A-C988DA1CD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053"/>
              <a:ext cx="172" cy="185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5957900F-F486-C858-B3DB-D9AC2CAAC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fr-FR" altLang="fr-FR" sz="1600" b="1"/>
                <a:t>!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8E7E2F4-102B-4387-D8F6-50DF98090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4000"/>
              <a:t>Administration de Base de Données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DB171E4-D508-5090-1F90-887803DFE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fr-FR" altLang="fr-FR" sz="2000" b="1" i="1"/>
              <a:t>Création d'une base de données</a:t>
            </a:r>
          </a:p>
          <a:p>
            <a:pPr>
              <a:buFontTx/>
              <a:buNone/>
            </a:pPr>
            <a:endParaRPr lang="fr-FR" altLang="fr-FR" sz="2000"/>
          </a:p>
          <a:p>
            <a:pPr>
              <a:buFontTx/>
              <a:buNone/>
            </a:pPr>
            <a:r>
              <a:rPr lang="fr-FR" altLang="fr-FR" sz="2000" u="sng"/>
              <a:t>Syntaxe :</a:t>
            </a:r>
          </a:p>
          <a:p>
            <a:pPr>
              <a:buFontTx/>
              <a:buNone/>
            </a:pPr>
            <a:r>
              <a:rPr lang="fr-FR" altLang="fr-FR" sz="2000"/>
              <a:t>CREATE DATABASE </a:t>
            </a:r>
            <a:r>
              <a:rPr lang="fr-FR" altLang="fr-FR" sz="2000" i="1"/>
              <a:t>NomBdd</a:t>
            </a:r>
            <a:r>
              <a:rPr lang="fr-FR" altLang="fr-FR" sz="2000"/>
              <a:t>;</a:t>
            </a:r>
          </a:p>
          <a:p>
            <a:pPr>
              <a:buFontTx/>
              <a:buNone/>
            </a:pPr>
            <a:endParaRPr lang="fr-FR" altLang="fr-FR" sz="2000"/>
          </a:p>
          <a:p>
            <a:pPr>
              <a:buFontTx/>
              <a:buNone/>
            </a:pPr>
            <a:r>
              <a:rPr lang="fr-FR" altLang="fr-FR" sz="2000" b="1" i="1"/>
              <a:t>Destruction totale d'une base de données</a:t>
            </a:r>
          </a:p>
          <a:p>
            <a:pPr>
              <a:buFontTx/>
              <a:buNone/>
            </a:pPr>
            <a:endParaRPr lang="fr-FR" altLang="fr-FR" sz="2000"/>
          </a:p>
          <a:p>
            <a:pPr>
              <a:buFontTx/>
              <a:buNone/>
            </a:pPr>
            <a:r>
              <a:rPr lang="fr-FR" altLang="fr-FR" sz="2000" u="sng"/>
              <a:t>Syntaxe :</a:t>
            </a:r>
          </a:p>
          <a:p>
            <a:pPr>
              <a:buFontTx/>
              <a:buNone/>
            </a:pPr>
            <a:r>
              <a:rPr lang="fr-FR" altLang="fr-FR" sz="2000"/>
              <a:t>DROP DATABASE </a:t>
            </a:r>
            <a:r>
              <a:rPr lang="fr-FR" altLang="fr-FR" sz="2000" i="1"/>
              <a:t>NomBdd;</a:t>
            </a:r>
            <a:endParaRPr lang="fr-FR" altLang="fr-FR" sz="2000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540AF2A6-796A-6393-93BE-1D23047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93E1-69A5-4333-AE42-031EBCD318F1}" type="slidenum">
              <a:rPr lang="fr-FR" altLang="fr-FR"/>
              <a:pPr/>
              <a:t>19</a:t>
            </a:fld>
            <a:endParaRPr lang="fr-FR" altLang="fr-FR"/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C3E13280-5629-C470-3320-85AA53DC9D0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381000" cy="412750"/>
            <a:chOff x="2304" y="2016"/>
            <a:chExt cx="240" cy="260"/>
          </a:xfrm>
        </p:grpSpPr>
        <p:sp>
          <p:nvSpPr>
            <p:cNvPr id="37893" name="AutoShape 5">
              <a:extLst>
                <a:ext uri="{FF2B5EF4-FFF2-40B4-BE49-F238E27FC236}">
                  <a16:creationId xmlns:a16="http://schemas.microsoft.com/office/drawing/2014/main" id="{A8C02A50-81F4-7FD3-2CB8-BD4922FF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37894" name="AutoShape 6">
              <a:extLst>
                <a:ext uri="{FF2B5EF4-FFF2-40B4-BE49-F238E27FC236}">
                  <a16:creationId xmlns:a16="http://schemas.microsoft.com/office/drawing/2014/main" id="{FECA85FC-ED8D-B791-B113-3FB3B657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2053"/>
              <a:ext cx="172" cy="185"/>
            </a:xfrm>
            <a:prstGeom prst="triangle">
              <a:avLst>
                <a:gd name="adj" fmla="val 50000"/>
              </a:avLst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MA"/>
            </a:p>
          </p:txBody>
        </p:sp>
        <p:sp>
          <p:nvSpPr>
            <p:cNvPr id="37895" name="Text Box 7">
              <a:extLst>
                <a:ext uri="{FF2B5EF4-FFF2-40B4-BE49-F238E27FC236}">
                  <a16:creationId xmlns:a16="http://schemas.microsoft.com/office/drawing/2014/main" id="{DCD13544-00FF-D8F7-C644-55C3AEC20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fr-FR" altLang="fr-FR" sz="1600" b="1"/>
                <a:t>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FB937AE-825C-9B7D-D2F2-0B206EF9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Plan du cours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B91BDD-2C98-4042-3E47-932CCE6FA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altLang="fr-FR" sz="2800">
                <a:solidFill>
                  <a:srgbClr val="FF3300"/>
                </a:solidFill>
              </a:rPr>
              <a:t>Requêtes de consultation de tables</a:t>
            </a:r>
          </a:p>
          <a:p>
            <a:pPr lvl="1"/>
            <a:r>
              <a:rPr lang="fr-FR" altLang="fr-FR" sz="2400">
                <a:solidFill>
                  <a:srgbClr val="FF3300"/>
                </a:solidFill>
              </a:rPr>
              <a:t>Projection, Sélection, Jointure</a:t>
            </a:r>
          </a:p>
          <a:p>
            <a:pPr lvl="1"/>
            <a:r>
              <a:rPr lang="fr-FR" altLang="fr-FR" sz="2400">
                <a:solidFill>
                  <a:srgbClr val="FF3300"/>
                </a:solidFill>
              </a:rPr>
              <a:t>Tri, Agrégation, Partitionnement</a:t>
            </a:r>
          </a:p>
          <a:p>
            <a:r>
              <a:rPr lang="fr-FR" altLang="fr-FR" sz="2800"/>
              <a:t>Requêtes de Modification de tables</a:t>
            </a:r>
          </a:p>
          <a:p>
            <a:pPr lvl="1"/>
            <a:r>
              <a:rPr lang="fr-FR" altLang="fr-FR" sz="2400"/>
              <a:t>Ajout</a:t>
            </a:r>
          </a:p>
          <a:p>
            <a:pPr lvl="1"/>
            <a:r>
              <a:rPr lang="fr-FR" altLang="fr-FR" sz="2400"/>
              <a:t>Suppression</a:t>
            </a:r>
          </a:p>
          <a:p>
            <a:r>
              <a:rPr lang="fr-FR" altLang="fr-FR" sz="2800"/>
              <a:t>Manipulation de tables, de vues et de bases de données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B27D480A-C392-D979-D5D1-CCD7A2E0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7A05-F07E-4834-8A28-076F71205700}" type="slidenum">
              <a:rPr lang="fr-FR" altLang="fr-FR"/>
              <a:pPr/>
              <a:t>2</a:t>
            </a:fld>
            <a:endParaRPr lang="fr-FR" alt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67F456A-D582-44EE-A508-003CD0CEC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Projection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B09A68F-E0C6-9229-65A7-1282661DC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altLang="fr-FR" sz="2400" u="sng"/>
              <a:t>Syntaxe SQL :</a:t>
            </a:r>
          </a:p>
          <a:p>
            <a:pPr marL="0" indent="0">
              <a:buNone/>
            </a:pPr>
            <a:r>
              <a:rPr lang="fr-FR" altLang="fr-FR" sz="2400"/>
              <a:t>SELECT [UNIQUE</a:t>
            </a:r>
            <a:r>
              <a:rPr lang="fr-FR" altLang="fr-FR" sz="2400" baseline="30000"/>
              <a:t>1</a:t>
            </a:r>
            <a:r>
              <a:rPr lang="fr-FR" altLang="fr-FR" sz="2400"/>
              <a:t>] </a:t>
            </a:r>
            <a:r>
              <a:rPr lang="fr-FR" altLang="fr-FR" sz="2400" i="1"/>
              <a:t>liste_attributs</a:t>
            </a:r>
            <a:r>
              <a:rPr lang="fr-FR" altLang="fr-FR" sz="2400" i="1" baseline="30000"/>
              <a:t>2</a:t>
            </a:r>
            <a:r>
              <a:rPr lang="fr-FR" altLang="fr-FR" sz="2400"/>
              <a:t> FROM </a:t>
            </a:r>
            <a:r>
              <a:rPr lang="fr-FR" altLang="fr-FR" sz="2400" i="1"/>
              <a:t>Table</a:t>
            </a:r>
            <a:r>
              <a:rPr lang="fr-FR" altLang="fr-FR" sz="2400"/>
              <a:t> ;</a:t>
            </a:r>
          </a:p>
          <a:p>
            <a:pPr marL="0" indent="0">
              <a:buNone/>
            </a:pPr>
            <a:endParaRPr lang="fr-FR" altLang="fr-FR" sz="2400"/>
          </a:p>
          <a:p>
            <a:pPr marL="0" indent="0">
              <a:buNone/>
            </a:pPr>
            <a:r>
              <a:rPr lang="fr-FR" altLang="fr-FR" sz="2400" u="sng"/>
              <a:t>Équivalent AR :</a:t>
            </a:r>
          </a:p>
          <a:p>
            <a:pPr marL="0" indent="0">
              <a:buNone/>
            </a:pPr>
            <a:r>
              <a:rPr lang="fr-FR" altLang="fr-FR" sz="2400">
                <a:sym typeface="Symbol" panose="05050102010706020507" pitchFamily="18" charset="2"/>
              </a:rPr>
              <a:t></a:t>
            </a:r>
            <a:r>
              <a:rPr lang="fr-FR" altLang="fr-FR" sz="2400" i="1" baseline="-25000">
                <a:sym typeface="Symbol" panose="05050102010706020507" pitchFamily="18" charset="2"/>
              </a:rPr>
              <a:t>liste_attributs</a:t>
            </a:r>
            <a:r>
              <a:rPr lang="fr-FR" altLang="fr-FR" sz="2400">
                <a:sym typeface="Symbol" panose="05050102010706020507" pitchFamily="18" charset="2"/>
              </a:rPr>
              <a:t> R(</a:t>
            </a:r>
            <a:r>
              <a:rPr lang="fr-FR" altLang="fr-FR" sz="2400" i="1"/>
              <a:t>Table</a:t>
            </a:r>
            <a:r>
              <a:rPr lang="fr-FR" altLang="fr-FR" sz="240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fr-FR" altLang="fr-FR" sz="2400"/>
          </a:p>
          <a:p>
            <a:pPr marL="0" indent="0">
              <a:buNone/>
            </a:pPr>
            <a:r>
              <a:rPr lang="fr-FR" altLang="fr-FR" sz="2000" baseline="30000"/>
              <a:t>1</a:t>
            </a:r>
            <a:r>
              <a:rPr lang="fr-FR" altLang="fr-FR" sz="2000"/>
              <a:t> Permet d'éliminer les doublons (on trouvera aussi DISTINCT)</a:t>
            </a:r>
          </a:p>
          <a:p>
            <a:pPr marL="0" indent="0">
              <a:buNone/>
            </a:pPr>
            <a:r>
              <a:rPr lang="fr-FR" altLang="fr-FR" sz="2000" baseline="30000"/>
              <a:t>2</a:t>
            </a:r>
            <a:r>
              <a:rPr lang="fr-FR" altLang="fr-FR" sz="2000"/>
              <a:t> On peut mettre une étoile * pour demander tous les attributs</a:t>
            </a:r>
          </a:p>
          <a:p>
            <a:pPr marL="0" indent="0">
              <a:buNone/>
            </a:pPr>
            <a:r>
              <a:rPr lang="fr-FR" altLang="fr-FR" sz="2000"/>
              <a:t>  On peut renommer un attribut en ajoutant AS </a:t>
            </a:r>
            <a:r>
              <a:rPr lang="fr-FR" altLang="fr-FR" sz="2000" i="1"/>
              <a:t>NomAttribut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F99E94E3-F8FD-C603-76C6-3455F51C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CAF2-82EA-4E3D-8828-EC10A64DA0CF}" type="slidenum">
              <a:rPr lang="fr-FR" altLang="fr-FR"/>
              <a:pPr/>
              <a:t>3</a:t>
            </a:fld>
            <a:endParaRPr lang="fr-FR" alt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7B7E00-36E7-BD9E-2BA4-68BE3A821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Projection - Exemples</a:t>
            </a:r>
          </a:p>
        </p:txBody>
      </p:sp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5AC052FF-ED05-B3BF-CBE1-0E1EE096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60C76-8095-4E7E-A06A-AAEE4A88F0A6}" type="slidenum">
              <a:rPr lang="fr-FR" altLang="fr-FR"/>
              <a:pPr/>
              <a:t>4</a:t>
            </a:fld>
            <a:endParaRPr lang="fr-FR" altLang="fr-FR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C83BD20-2394-EEEA-8418-058335AE2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1"/>
            <a:ext cx="7620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altLang="fr-FR" sz="2000"/>
              <a:t>Soit la relation	 </a:t>
            </a:r>
            <a:r>
              <a:rPr lang="fr-FR" altLang="fr-FR" sz="2000" i="1"/>
              <a:t>Étudiants</a:t>
            </a:r>
            <a:r>
              <a:rPr lang="fr-FR" altLang="fr-FR" sz="2000"/>
              <a:t>(</a:t>
            </a:r>
            <a:r>
              <a:rPr lang="fr-FR" altLang="fr-FR" sz="2000" i="1" u="sng"/>
              <a:t>num</a:t>
            </a:r>
            <a:r>
              <a:rPr lang="fr-FR" altLang="fr-FR" sz="2000"/>
              <a:t>, </a:t>
            </a:r>
            <a:r>
              <a:rPr lang="fr-FR" altLang="fr-FR" sz="2000" i="1"/>
              <a:t>nom</a:t>
            </a:r>
            <a:r>
              <a:rPr lang="fr-FR" altLang="fr-FR" sz="2000"/>
              <a:t>, </a:t>
            </a:r>
            <a:r>
              <a:rPr lang="fr-FR" altLang="fr-FR" sz="2000" i="1"/>
              <a:t>prénom</a:t>
            </a:r>
            <a:r>
              <a:rPr lang="fr-FR" altLang="fr-FR" sz="2000"/>
              <a:t>, </a:t>
            </a:r>
            <a:r>
              <a:rPr lang="fr-FR" altLang="fr-FR" sz="2000" i="1"/>
              <a:t>âge</a:t>
            </a:r>
            <a:r>
              <a:rPr lang="fr-FR" altLang="fr-FR" sz="2000"/>
              <a:t>, </a:t>
            </a:r>
            <a:r>
              <a:rPr lang="fr-FR" altLang="fr-FR" sz="2000" i="1"/>
              <a:t>ville, CodePostal</a:t>
            </a:r>
            <a:r>
              <a:rPr lang="fr-FR" altLang="fr-FR" sz="2000"/>
              <a:t>)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09F552E-BE42-BD47-5F1D-C3503E2B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703639"/>
            <a:ext cx="693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 b="1" i="1"/>
              <a:t>Donner les noms, les prénoms et les âges de tous les étudiants.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955BBE4E-547A-6242-7930-FA93F0909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46364"/>
            <a:ext cx="601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 b="1" i="1"/>
              <a:t>Afficher toute la relation Étudiant.</a:t>
            </a: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659E1CEC-8A3F-5BB7-ECBC-F65C5BE5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46564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/>
              <a:t>SELECT </a:t>
            </a:r>
            <a:r>
              <a:rPr lang="fr-FR" altLang="fr-FR" sz="2000" i="1"/>
              <a:t>nom</a:t>
            </a:r>
            <a:r>
              <a:rPr lang="fr-FR" altLang="fr-FR" sz="2000"/>
              <a:t>, </a:t>
            </a:r>
            <a:r>
              <a:rPr lang="fr-FR" altLang="fr-FR" sz="2000" i="1"/>
              <a:t>prénom</a:t>
            </a:r>
            <a:r>
              <a:rPr lang="fr-FR" altLang="fr-FR" sz="2000"/>
              <a:t>, </a:t>
            </a:r>
            <a:r>
              <a:rPr lang="fr-FR" altLang="fr-FR" sz="2000" i="1"/>
              <a:t>age</a:t>
            </a:r>
            <a:r>
              <a:rPr lang="fr-FR" altLang="fr-FR" sz="2000"/>
              <a:t> FROM </a:t>
            </a:r>
            <a:r>
              <a:rPr lang="fr-FR" altLang="fr-FR" sz="2000" i="1"/>
              <a:t>Étudiants</a:t>
            </a:r>
            <a:r>
              <a:rPr lang="fr-FR" altLang="fr-FR" sz="2000"/>
              <a:t>;	</a:t>
            </a: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9EFD0FAD-7BB4-3AC9-16A4-1995A2AD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892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altLang="fr-FR" sz="2000"/>
              <a:t>SELECT * FROM </a:t>
            </a:r>
            <a:r>
              <a:rPr lang="fr-FR" altLang="fr-FR" sz="2000" i="1"/>
              <a:t>Étudiants</a:t>
            </a:r>
            <a:r>
              <a:rPr lang="fr-FR" altLang="fr-FR" sz="2000"/>
              <a:t>;</a:t>
            </a:r>
            <a:endParaRPr lang="fr-FR" altLang="fr-FR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2CC72054-5944-4B4E-D0DF-33DF01F5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9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 b="1" i="1"/>
              <a:t>Donner les numéros des étudiants dans une colonne nommée Numéro.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B53569AD-B9C7-5AC6-D5F8-7B2C950A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1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2000"/>
              <a:t>SELECT </a:t>
            </a:r>
            <a:r>
              <a:rPr lang="fr-FR" altLang="fr-FR" sz="2000" i="1"/>
              <a:t>#num </a:t>
            </a:r>
            <a:r>
              <a:rPr lang="fr-FR" altLang="fr-FR" sz="2000"/>
              <a:t>AS</a:t>
            </a:r>
            <a:r>
              <a:rPr lang="fr-FR" altLang="fr-FR" sz="2000" i="1"/>
              <a:t> Numéro </a:t>
            </a:r>
            <a:r>
              <a:rPr lang="fr-FR" altLang="fr-FR" sz="2000"/>
              <a:t>FROM </a:t>
            </a:r>
            <a:r>
              <a:rPr lang="fr-FR" altLang="fr-FR" sz="2000" i="1"/>
              <a:t>Étudiants</a:t>
            </a:r>
            <a:r>
              <a:rPr lang="fr-FR" altLang="fr-FR" sz="2000"/>
              <a:t>;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  <p:bldP spid="27655" grpId="0" autoUpdateAnimBg="0"/>
      <p:bldP spid="276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E8FA1BE-062E-848A-7D8C-431DE88C6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332656"/>
            <a:ext cx="9905998" cy="1905000"/>
          </a:xfrm>
        </p:spPr>
        <p:txBody>
          <a:bodyPr/>
          <a:lstStyle/>
          <a:p>
            <a:r>
              <a:rPr lang="fr-FR" altLang="fr-FR" dirty="0"/>
              <a:t>Sélection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DC0B73-05F0-E0BA-82F4-18CB4553D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u="sng"/>
              <a:t>Syntaxe SQL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/>
              <a:t>SELECT * FROM </a:t>
            </a:r>
            <a:r>
              <a:rPr lang="fr-FR" altLang="fr-FR" sz="2000" i="1"/>
              <a:t>table</a:t>
            </a:r>
            <a:r>
              <a:rPr lang="fr-FR" altLang="fr-FR" sz="2000"/>
              <a:t> WHERE </a:t>
            </a:r>
            <a:r>
              <a:rPr lang="fr-FR" altLang="fr-FR" sz="2000" i="1"/>
              <a:t>condition</a:t>
            </a:r>
            <a:r>
              <a:rPr lang="fr-FR" altLang="fr-FR" sz="20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200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u="sng"/>
              <a:t>Équivalent AR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>
                <a:sym typeface="Symbol" panose="05050102010706020507" pitchFamily="18" charset="2"/>
              </a:rPr>
              <a:t></a:t>
            </a:r>
            <a:r>
              <a:rPr lang="fr-FR" altLang="fr-FR" sz="2000" i="1" baseline="-25000">
                <a:sym typeface="Symbol" panose="05050102010706020507" pitchFamily="18" charset="2"/>
              </a:rPr>
              <a:t>condition</a:t>
            </a:r>
            <a:r>
              <a:rPr lang="fr-FR" altLang="fr-FR" sz="2000">
                <a:sym typeface="Symbol" panose="05050102010706020507" pitchFamily="18" charset="2"/>
              </a:rPr>
              <a:t> R(</a:t>
            </a:r>
            <a:r>
              <a:rPr lang="fr-FR" altLang="fr-FR" sz="2000" i="1"/>
              <a:t>Table</a:t>
            </a:r>
            <a:r>
              <a:rPr lang="fr-FR" altLang="fr-FR" sz="200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fr-FR" altLang="fr-FR" sz="200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/>
              <a:t>La condition peut être formée sur des noms d'attributs ou des constantes avec</a:t>
            </a:r>
          </a:p>
          <a:p>
            <a:pPr>
              <a:lnSpc>
                <a:spcPct val="80000"/>
              </a:lnSpc>
            </a:pPr>
            <a:r>
              <a:rPr lang="fr-FR" altLang="fr-FR" sz="2000"/>
              <a:t>des opérateurs de comparaison : =,  &gt;, &lt;, &lt;=, &gt;=, &lt;&gt;</a:t>
            </a:r>
            <a:r>
              <a:rPr lang="fr-FR" altLang="fr-FR" sz="2000" baseline="30000"/>
              <a:t>1</a:t>
            </a:r>
            <a:r>
              <a:rPr lang="fr-FR" altLang="fr-FR" sz="2000"/>
              <a:t>	</a:t>
            </a:r>
          </a:p>
          <a:p>
            <a:pPr>
              <a:lnSpc>
                <a:spcPct val="80000"/>
              </a:lnSpc>
            </a:pPr>
            <a:r>
              <a:rPr lang="fr-FR" altLang="fr-FR" sz="2000"/>
              <a:t>des opérateurs logiques : AND, OR, NOT </a:t>
            </a:r>
          </a:p>
          <a:p>
            <a:pPr>
              <a:lnSpc>
                <a:spcPct val="80000"/>
              </a:lnSpc>
            </a:pPr>
            <a:r>
              <a:rPr lang="fr-FR" altLang="fr-FR" sz="2000"/>
              <a:t>des opérateurs : IN, BETWEEN+AND, LIKE, EXISTS, IS</a:t>
            </a:r>
          </a:p>
          <a:p>
            <a:pPr>
              <a:lnSpc>
                <a:spcPct val="80000"/>
              </a:lnSpc>
            </a:pPr>
            <a:r>
              <a:rPr lang="fr-FR" altLang="fr-FR" sz="2000"/>
              <a:t>_ qui remplace un caractère et % qui remplace une chaîne de caractères</a:t>
            </a:r>
          </a:p>
          <a:p>
            <a:pPr>
              <a:lnSpc>
                <a:spcPct val="80000"/>
              </a:lnSpc>
            </a:pPr>
            <a:endParaRPr lang="fr-FR" altLang="fr-FR" sz="2000"/>
          </a:p>
          <a:p>
            <a:pPr>
              <a:lnSpc>
                <a:spcPct val="80000"/>
              </a:lnSpc>
              <a:buFontTx/>
              <a:buNone/>
            </a:pPr>
            <a:r>
              <a:rPr lang="fr-FR" altLang="fr-FR" sz="2000" baseline="30000"/>
              <a:t>1</a:t>
            </a:r>
            <a:r>
              <a:rPr lang="fr-FR" altLang="fr-FR" sz="2000"/>
              <a:t> </a:t>
            </a:r>
            <a:r>
              <a:rPr lang="fr-FR" altLang="fr-FR" sz="1800"/>
              <a:t>La différence est parfois notée !=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EDD0B529-6D8D-4CB2-B253-928122BF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AF041-589B-4B3D-ABBC-948F856D8044}" type="slidenum">
              <a:rPr lang="fr-FR" altLang="fr-FR"/>
              <a:pPr/>
              <a:t>5</a:t>
            </a:fld>
            <a:endParaRPr lang="fr-FR" alt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25DC1BF-1DA5-EFD2-9683-E804F9C0C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44624"/>
            <a:ext cx="9905998" cy="1905000"/>
          </a:xfrm>
        </p:spPr>
        <p:txBody>
          <a:bodyPr/>
          <a:lstStyle/>
          <a:p>
            <a:r>
              <a:rPr lang="fr-FR" altLang="fr-FR" dirty="0"/>
              <a:t>Sélection – Exemples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E8DC5058-A2D9-DED1-38DC-F8D772A0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F71F-B465-45EC-BFCE-0FA35485EA78}" type="slidenum">
              <a:rPr lang="fr-FR" altLang="fr-FR"/>
              <a:pPr/>
              <a:t>6</a:t>
            </a:fld>
            <a:endParaRPr lang="fr-FR" altLang="fr-FR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8E6CD95B-D91B-FA5D-5754-A46F6F02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38351"/>
            <a:ext cx="7086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altLang="fr-FR" sz="1800" b="1" i="1"/>
              <a:t>Quels sont tous les étudiants âgés de 20 ans ou plus ?</a:t>
            </a:r>
            <a:endParaRPr lang="fr-FR" altLang="fr-FR" sz="1800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EA8880A6-C48C-31B0-814B-DCB23D3A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59038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Étudiants</a:t>
            </a:r>
            <a:r>
              <a:rPr lang="fr-FR" altLang="fr-FR" sz="1800"/>
              <a:t> WHERE (</a:t>
            </a:r>
            <a:r>
              <a:rPr lang="fr-FR" altLang="fr-FR" sz="1800" i="1"/>
              <a:t>Age</a:t>
            </a:r>
            <a:r>
              <a:rPr lang="fr-FR" altLang="fr-FR" sz="1800"/>
              <a:t> &gt;= 20);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230A1E34-9040-A67F-6120-AF1DDDF1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06713"/>
            <a:ext cx="708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 b="1" i="1"/>
              <a:t>Quels sont tous les étudiants âgés de 19 à 23 ans ?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52E19847-7BE4-4286-9C8C-5CB3FF05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5976"/>
            <a:ext cx="70866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Étudiants</a:t>
            </a:r>
            <a:r>
              <a:rPr lang="fr-FR" altLang="fr-FR" sz="1800"/>
              <a:t> WHERE </a:t>
            </a:r>
            <a:r>
              <a:rPr lang="fr-FR" altLang="fr-FR" sz="1800" i="1"/>
              <a:t>Age</a:t>
            </a:r>
            <a:r>
              <a:rPr lang="fr-FR" altLang="fr-FR" sz="1800"/>
              <a:t> IN (19, 20, 21, 22, 23);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Étudiants</a:t>
            </a:r>
            <a:r>
              <a:rPr lang="fr-FR" altLang="fr-FR" sz="1800"/>
              <a:t> WHERE </a:t>
            </a:r>
            <a:r>
              <a:rPr lang="fr-FR" altLang="fr-FR" sz="1800" i="1"/>
              <a:t>Age</a:t>
            </a:r>
            <a:r>
              <a:rPr lang="fr-FR" altLang="fr-FR" sz="1800"/>
              <a:t> BETWEEN 19 AND 23;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5747ADC8-F6A8-CA76-B061-85C9941D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33851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 b="1" i="1"/>
              <a:t>Quels sont tous les étudiants habitant dans les Vosges ?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E27F2E7E-C861-4651-D8D0-1D39A06F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81526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</a:t>
            </a:r>
            <a:r>
              <a:rPr lang="fr-FR" altLang="fr-FR" sz="1800"/>
              <a:t> WHERE </a:t>
            </a:r>
            <a:r>
              <a:rPr lang="fr-FR" altLang="fr-FR" sz="1800" i="1"/>
              <a:t>CodePostal</a:t>
            </a:r>
            <a:r>
              <a:rPr lang="fr-FR" altLang="fr-FR" sz="1800"/>
              <a:t> LIKE '88%' ;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6D6E9372-1993-798C-86F2-964F3AD7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29201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 b="1" i="1"/>
              <a:t>Quels sont tous les étudiants dont la ville est inconnue/connue ?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9FDC9684-998B-EF30-915A-989BE074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78463"/>
            <a:ext cx="7467600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Étudiants</a:t>
            </a:r>
            <a:r>
              <a:rPr lang="fr-FR" altLang="fr-FR" sz="1800"/>
              <a:t> WHERE </a:t>
            </a:r>
            <a:r>
              <a:rPr lang="fr-FR" altLang="fr-FR" sz="1800" i="1"/>
              <a:t>Ville</a:t>
            </a:r>
            <a:r>
              <a:rPr lang="fr-FR" altLang="fr-FR" sz="1800"/>
              <a:t> IS NULL ;     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SELECT * FROM </a:t>
            </a:r>
            <a:r>
              <a:rPr lang="fr-FR" altLang="fr-FR" sz="1800" i="1"/>
              <a:t>Étudiants</a:t>
            </a:r>
            <a:r>
              <a:rPr lang="fr-FR" altLang="fr-FR" sz="1800"/>
              <a:t> WHERE </a:t>
            </a:r>
            <a:r>
              <a:rPr lang="fr-FR" altLang="fr-FR" sz="1800" i="1"/>
              <a:t>Ville</a:t>
            </a:r>
            <a:r>
              <a:rPr lang="fr-FR" altLang="fr-FR" sz="1800"/>
              <a:t> IS NOT NULL ;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DBB38AE6-7897-A9CD-047F-E9BB3B34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600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 altLang="fr-FR"/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D24B5212-EF31-F0E5-D5AD-060B7124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90676"/>
            <a:ext cx="792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fr-FR" altLang="fr-FR" sz="2000"/>
              <a:t>Sur la relation	 </a:t>
            </a:r>
            <a:r>
              <a:rPr lang="fr-FR" altLang="fr-FR" sz="2000" i="1"/>
              <a:t>Étudiants</a:t>
            </a:r>
            <a:r>
              <a:rPr lang="fr-FR" altLang="fr-FR" sz="2000"/>
              <a:t>(</a:t>
            </a:r>
            <a:r>
              <a:rPr lang="fr-FR" altLang="fr-FR" sz="2000" i="1" u="sng"/>
              <a:t>Num</a:t>
            </a:r>
            <a:r>
              <a:rPr lang="fr-FR" altLang="fr-FR" sz="2000"/>
              <a:t>, </a:t>
            </a:r>
            <a:r>
              <a:rPr lang="fr-FR" altLang="fr-FR" sz="2000" i="1"/>
              <a:t>Nom, Prénom</a:t>
            </a:r>
            <a:r>
              <a:rPr lang="fr-FR" altLang="fr-FR" sz="2000"/>
              <a:t>, </a:t>
            </a:r>
            <a:r>
              <a:rPr lang="fr-FR" altLang="fr-FR" sz="2000" i="1"/>
              <a:t>Age</a:t>
            </a:r>
            <a:r>
              <a:rPr lang="fr-FR" altLang="fr-FR" sz="2000"/>
              <a:t>, </a:t>
            </a:r>
            <a:r>
              <a:rPr lang="fr-FR" altLang="fr-FR" sz="2000" i="1"/>
              <a:t>Ville, CodePostal</a:t>
            </a:r>
            <a:r>
              <a:rPr lang="fr-FR" altLang="fr-FR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7" grpId="0" autoUpdateAnimBg="0"/>
      <p:bldP spid="15369" grpId="0" autoUpdateAnimBg="0"/>
      <p:bldP spid="153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ECBA5D-BB94-97C5-D727-F8088C9C3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Produit Cartésien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4C5A7A-FCD7-76CA-41F1-C60746047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altLang="fr-FR" sz="2400" u="sng"/>
              <a:t>Syntaxe SQL :</a:t>
            </a:r>
          </a:p>
          <a:p>
            <a:pPr>
              <a:buFontTx/>
              <a:buNone/>
            </a:pPr>
            <a:r>
              <a:rPr lang="fr-FR" altLang="fr-FR" sz="2400"/>
              <a:t>SELECT * </a:t>
            </a:r>
          </a:p>
          <a:p>
            <a:pPr>
              <a:buFontTx/>
              <a:buNone/>
            </a:pPr>
            <a:r>
              <a:rPr lang="fr-FR" altLang="fr-FR" sz="2400"/>
              <a:t>FROM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1</a:t>
            </a:r>
            <a:r>
              <a:rPr lang="fr-FR" altLang="fr-FR" sz="2400"/>
              <a:t> [</a:t>
            </a:r>
            <a:r>
              <a:rPr lang="fr-FR" altLang="fr-FR" sz="2400" i="1"/>
              <a:t>Alias</a:t>
            </a:r>
            <a:r>
              <a:rPr lang="fr-FR" altLang="fr-FR" sz="2400" i="1" baseline="-25000"/>
              <a:t>1</a:t>
            </a:r>
            <a:r>
              <a:rPr lang="fr-FR" altLang="fr-FR" sz="2400"/>
              <a:t>], ...,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n</a:t>
            </a:r>
            <a:r>
              <a:rPr lang="fr-FR" altLang="fr-FR" sz="2400"/>
              <a:t> [</a:t>
            </a:r>
            <a:r>
              <a:rPr lang="fr-FR" altLang="fr-FR" sz="2400" i="1"/>
              <a:t>Alias</a:t>
            </a:r>
            <a:r>
              <a:rPr lang="fr-FR" altLang="fr-FR" sz="2400" i="1" baseline="-25000"/>
              <a:t>n</a:t>
            </a:r>
            <a:r>
              <a:rPr lang="fr-FR" altLang="fr-FR" sz="2400"/>
              <a:t>], </a:t>
            </a:r>
          </a:p>
          <a:p>
            <a:pPr>
              <a:buFontTx/>
              <a:buNone/>
            </a:pPr>
            <a:endParaRPr lang="fr-FR" altLang="fr-FR" sz="2400"/>
          </a:p>
          <a:p>
            <a:pPr>
              <a:buFontTx/>
              <a:buNone/>
            </a:pPr>
            <a:r>
              <a:rPr lang="fr-FR" altLang="fr-FR" sz="2400" u="sng"/>
              <a:t>Équivalent AR :</a:t>
            </a:r>
          </a:p>
          <a:p>
            <a:pPr>
              <a:buFontTx/>
              <a:buNone/>
            </a:pPr>
            <a:r>
              <a:rPr lang="fr-FR" altLang="fr-FR" sz="2400" i="1"/>
              <a:t>Table</a:t>
            </a:r>
            <a:r>
              <a:rPr lang="fr-FR" altLang="fr-FR" sz="2400" i="1" baseline="-25000"/>
              <a:t>1</a:t>
            </a:r>
            <a:r>
              <a:rPr lang="fr-FR" altLang="fr-FR" sz="2400"/>
              <a:t> </a:t>
            </a:r>
            <a:r>
              <a:rPr lang="fr-FR" altLang="fr-FR" sz="2400">
                <a:sym typeface="Symbol" panose="05050102010706020507" pitchFamily="18" charset="2"/>
              </a:rPr>
              <a:t></a:t>
            </a:r>
            <a:r>
              <a:rPr lang="fr-FR" altLang="fr-FR" sz="2400"/>
              <a:t> ... </a:t>
            </a:r>
            <a:r>
              <a:rPr lang="fr-FR" altLang="fr-FR" sz="2400">
                <a:sym typeface="Symbol" panose="05050102010706020507" pitchFamily="18" charset="2"/>
              </a:rPr>
              <a:t> </a:t>
            </a:r>
            <a:r>
              <a:rPr lang="fr-FR" altLang="fr-FR" sz="2400" i="1"/>
              <a:t>Table</a:t>
            </a:r>
            <a:r>
              <a:rPr lang="fr-FR" altLang="fr-FR" sz="2400" baseline="-25000"/>
              <a:t> n</a:t>
            </a:r>
            <a:endParaRPr lang="fr-FR" altLang="fr-FR" sz="2400"/>
          </a:p>
          <a:p>
            <a:pPr>
              <a:buFontTx/>
              <a:buNone/>
            </a:pPr>
            <a:endParaRPr lang="fr-FR" altLang="fr-FR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C5D2BF77-9F2E-CDEB-B3B0-C3EE2397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1C0E-1B89-4DC2-AA72-032D9AB94618}" type="slidenum">
              <a:rPr lang="fr-FR" altLang="fr-FR"/>
              <a:pPr/>
              <a:t>7</a:t>
            </a:fld>
            <a:endParaRPr lang="fr-FR" alt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9BE434B-CD13-8702-B158-AFB81B48E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>
                <a:sym typeface="Symbol" panose="05050102010706020507" pitchFamily="18" charset="2"/>
              </a:rPr>
              <a:t></a:t>
            </a:r>
            <a:r>
              <a:rPr lang="fr-FR" altLang="fr-FR"/>
              <a:t>-Jointure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5823608-8921-7034-FA97-471C5AA445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fr-FR" altLang="fr-FR" sz="2400" u="sng"/>
              <a:t>Syntaxe SQL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/>
              <a:t>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/>
              <a:t>FROM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1</a:t>
            </a:r>
            <a:r>
              <a:rPr lang="fr-FR" altLang="fr-FR" sz="2400"/>
              <a:t> [</a:t>
            </a:r>
            <a:r>
              <a:rPr lang="fr-FR" altLang="fr-FR" sz="2400" i="1"/>
              <a:t>Alias</a:t>
            </a:r>
            <a:r>
              <a:rPr lang="fr-FR" altLang="fr-FR" sz="2400" i="1" baseline="-25000"/>
              <a:t>1</a:t>
            </a:r>
            <a:r>
              <a:rPr lang="fr-FR" altLang="fr-FR" sz="2400"/>
              <a:t>], ...,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n</a:t>
            </a:r>
            <a:r>
              <a:rPr lang="fr-FR" altLang="fr-FR" sz="2400"/>
              <a:t> [</a:t>
            </a:r>
            <a:r>
              <a:rPr lang="fr-FR" altLang="fr-FR" sz="2400" i="1"/>
              <a:t>Alias</a:t>
            </a:r>
            <a:r>
              <a:rPr lang="fr-FR" altLang="fr-FR" sz="2400" i="1" baseline="-25000"/>
              <a:t>n</a:t>
            </a:r>
            <a:r>
              <a:rPr lang="fr-FR" altLang="fr-FR" sz="2400"/>
              <a:t>],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/>
              <a:t>WHERE </a:t>
            </a:r>
            <a:r>
              <a:rPr lang="fr-FR" altLang="fr-FR" sz="2400" i="1"/>
              <a:t>condition</a:t>
            </a:r>
            <a:r>
              <a:rPr lang="fr-FR" altLang="fr-FR" sz="240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fr-FR" altLang="fr-FR" sz="2400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 u="sng"/>
              <a:t>Équivalent AR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 i="1"/>
              <a:t>Table</a:t>
            </a:r>
            <a:r>
              <a:rPr lang="fr-FR" altLang="fr-FR" sz="2400" i="1" baseline="-25000"/>
              <a:t>1</a:t>
            </a:r>
            <a:r>
              <a:rPr lang="fr-FR" altLang="fr-FR" sz="2400"/>
              <a:t>         </a:t>
            </a:r>
            <a:r>
              <a:rPr lang="fr-FR" altLang="fr-FR" sz="2400" baseline="-25000">
                <a:sym typeface="Symbol" panose="05050102010706020507" pitchFamily="18" charset="2"/>
              </a:rPr>
              <a:t></a:t>
            </a:r>
            <a:r>
              <a:rPr lang="fr-FR" altLang="fr-FR" sz="2400">
                <a:sym typeface="Symbol" panose="05050102010706020507" pitchFamily="18" charset="2"/>
              </a:rPr>
              <a:t>  ...          </a:t>
            </a:r>
            <a:r>
              <a:rPr lang="fr-FR" altLang="fr-FR" sz="2400" baseline="-25000">
                <a:sym typeface="Symbol" panose="05050102010706020507" pitchFamily="18" charset="2"/>
              </a:rPr>
              <a:t></a:t>
            </a:r>
            <a:r>
              <a:rPr lang="fr-FR" altLang="fr-FR" sz="2400">
                <a:sym typeface="Symbol" panose="05050102010706020507" pitchFamily="18" charset="2"/>
              </a:rPr>
              <a:t> </a:t>
            </a:r>
            <a:r>
              <a:rPr lang="fr-FR" altLang="fr-FR" sz="2400" i="1"/>
              <a:t>Table</a:t>
            </a:r>
            <a:r>
              <a:rPr lang="fr-FR" altLang="fr-FR" sz="2400" baseline="-25000"/>
              <a:t> n</a:t>
            </a:r>
            <a:endParaRPr lang="fr-FR" altLang="fr-FR" sz="2400"/>
          </a:p>
          <a:p>
            <a:pPr>
              <a:lnSpc>
                <a:spcPct val="90000"/>
              </a:lnSpc>
              <a:buFontTx/>
              <a:buNone/>
            </a:pPr>
            <a:endParaRPr lang="fr-FR" altLang="fr-FR" sz="2400"/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 u="sng"/>
              <a:t>Autre Syntaxe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fr-FR" altLang="fr-FR" sz="2400"/>
              <a:t>SELECT * FROM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1</a:t>
            </a:r>
            <a:r>
              <a:rPr lang="fr-FR" altLang="fr-FR" sz="2400"/>
              <a:t> INNER JOIN </a:t>
            </a:r>
            <a:r>
              <a:rPr lang="fr-FR" altLang="fr-FR" sz="2400" i="1"/>
              <a:t>table</a:t>
            </a:r>
            <a:r>
              <a:rPr lang="fr-FR" altLang="fr-FR" sz="2400" i="1" baseline="-25000"/>
              <a:t>2</a:t>
            </a:r>
            <a:r>
              <a:rPr lang="fr-FR" altLang="fr-FR" sz="2400"/>
              <a:t> ON </a:t>
            </a:r>
            <a:r>
              <a:rPr lang="fr-FR" altLang="fr-FR" sz="2400" i="1"/>
              <a:t>condition</a:t>
            </a:r>
            <a:r>
              <a:rPr lang="fr-FR" altLang="fr-FR" sz="2400"/>
              <a:t>;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703B65A2-8541-DBB7-954D-48230DF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EE83-1474-4301-A708-D55762790B95}" type="slidenum">
              <a:rPr lang="fr-FR" altLang="fr-FR"/>
              <a:pPr/>
              <a:t>8</a:t>
            </a:fld>
            <a:endParaRPr lang="fr-FR" altLang="fr-FR"/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15962934-DE99-AB77-45FA-E436FF8F3282}"/>
              </a:ext>
            </a:extLst>
          </p:cNvPr>
          <p:cNvSpPr>
            <a:spLocks noChangeArrowheads="1"/>
          </p:cNvSpPr>
          <p:nvPr/>
        </p:nvSpPr>
        <p:spPr bwMode="auto">
          <a:xfrm rot="16228767">
            <a:off x="3314700" y="4305300"/>
            <a:ext cx="228600" cy="457200"/>
          </a:xfrm>
          <a:prstGeom prst="flowChartCollat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GB" altLang="fr-FR" sz="3600"/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3AD08CE0-17D0-0F7F-2929-933D2710341B}"/>
              </a:ext>
            </a:extLst>
          </p:cNvPr>
          <p:cNvSpPr>
            <a:spLocks noChangeArrowheads="1"/>
          </p:cNvSpPr>
          <p:nvPr/>
        </p:nvSpPr>
        <p:spPr bwMode="auto">
          <a:xfrm rot="16228767">
            <a:off x="4457700" y="4305300"/>
            <a:ext cx="228600" cy="457200"/>
          </a:xfrm>
          <a:prstGeom prst="flowChartCollat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GB" altLang="fr-FR" sz="3600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D33B963A-4D34-0653-81E5-936D02D76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286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MA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C17C56BB-7581-D24C-6121-C44A72721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2860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MA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4E4FD9FB-E85A-F2EF-07AC-B838C97C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1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/>
              <a:t>Possibilité de Renommage des tables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B98085E-DB55-1385-670C-725ED8DFA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Jointure - Exemples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728068D-FCB1-3BD3-089F-79579EE60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pPr>
              <a:buFontTx/>
              <a:buNone/>
            </a:pPr>
            <a:r>
              <a:rPr lang="fr-FR" altLang="fr-FR" sz="2000"/>
              <a:t>Soient </a:t>
            </a:r>
            <a:r>
              <a:rPr lang="fr-FR" altLang="fr-FR" sz="1800"/>
              <a:t>les relations	 </a:t>
            </a:r>
            <a:r>
              <a:rPr lang="fr-FR" altLang="fr-FR" sz="1800" i="1"/>
              <a:t>Produit </a:t>
            </a:r>
            <a:r>
              <a:rPr lang="fr-FR" altLang="fr-FR" sz="1800"/>
              <a:t>(</a:t>
            </a:r>
            <a:r>
              <a:rPr lang="fr-FR" altLang="fr-FR" sz="1800" i="1" u="sng"/>
              <a:t>prod</a:t>
            </a:r>
            <a:r>
              <a:rPr lang="fr-FR" altLang="fr-FR" sz="1800"/>
              <a:t>, </a:t>
            </a:r>
            <a:r>
              <a:rPr lang="fr-FR" altLang="fr-FR" sz="1800" i="1"/>
              <a:t>nomProd</a:t>
            </a:r>
            <a:r>
              <a:rPr lang="fr-FR" altLang="fr-FR" sz="1800"/>
              <a:t>, </a:t>
            </a:r>
            <a:r>
              <a:rPr lang="fr-FR" altLang="fr-FR" sz="1800" i="1"/>
              <a:t>fournisseur</a:t>
            </a:r>
            <a:r>
              <a:rPr lang="fr-FR" altLang="fr-FR" sz="1800"/>
              <a:t>, </a:t>
            </a:r>
            <a:r>
              <a:rPr lang="fr-FR" altLang="fr-FR" sz="1800" i="1"/>
              <a:t>pu</a:t>
            </a:r>
            <a:r>
              <a:rPr lang="fr-FR" altLang="fr-FR" sz="1800"/>
              <a:t>)				</a:t>
            </a:r>
            <a:r>
              <a:rPr lang="fr-FR" altLang="fr-FR" sz="1800" i="1"/>
              <a:t>DétailCommande </a:t>
            </a:r>
            <a:r>
              <a:rPr lang="fr-FR" altLang="fr-FR" sz="1800"/>
              <a:t>(</a:t>
            </a:r>
            <a:r>
              <a:rPr lang="fr-FR" altLang="fr-FR" sz="1800" i="1"/>
              <a:t>cmd</a:t>
            </a:r>
            <a:r>
              <a:rPr lang="fr-FR" altLang="fr-FR" sz="1800"/>
              <a:t>, </a:t>
            </a:r>
            <a:r>
              <a:rPr lang="fr-FR" altLang="fr-FR" sz="1800" i="1"/>
              <a:t>prod</a:t>
            </a:r>
            <a:r>
              <a:rPr lang="fr-FR" altLang="fr-FR" sz="1800"/>
              <a:t>, </a:t>
            </a:r>
            <a:r>
              <a:rPr lang="fr-FR" altLang="fr-FR" sz="1800" i="1"/>
              <a:t>pu</a:t>
            </a:r>
            <a:r>
              <a:rPr lang="fr-FR" altLang="fr-FR" sz="1800"/>
              <a:t>, </a:t>
            </a:r>
            <a:r>
              <a:rPr lang="fr-FR" altLang="fr-FR" sz="1800" i="1"/>
              <a:t>qte</a:t>
            </a:r>
            <a:r>
              <a:rPr lang="fr-FR" altLang="fr-FR" sz="1800"/>
              <a:t>, </a:t>
            </a:r>
            <a:r>
              <a:rPr lang="fr-FR" altLang="fr-FR" sz="1800" i="1"/>
              <a:t>remise</a:t>
            </a:r>
            <a:r>
              <a:rPr lang="fr-FR" altLang="fr-FR" sz="1800"/>
              <a:t>)</a:t>
            </a:r>
          </a:p>
          <a:p>
            <a:pPr>
              <a:buFontTx/>
              <a:buNone/>
            </a:pPr>
            <a:r>
              <a:rPr lang="fr-FR" altLang="fr-FR" sz="1800" b="1" i="1"/>
              <a:t>Quels sont les numéros de commande correspondant à l'achat d'une table ?</a:t>
            </a:r>
          </a:p>
          <a:p>
            <a:pPr>
              <a:buFontTx/>
              <a:buNone/>
            </a:pPr>
            <a:endParaRPr lang="fr-FR" altLang="fr-FR" sz="1800"/>
          </a:p>
          <a:p>
            <a:pPr>
              <a:buFontTx/>
              <a:buNone/>
            </a:pPr>
            <a:endParaRPr lang="fr-FR" altLang="fr-FR" sz="1800"/>
          </a:p>
          <a:p>
            <a:pPr>
              <a:buFontTx/>
              <a:buNone/>
            </a:pPr>
            <a:endParaRPr lang="fr-FR" altLang="fr-FR" sz="1800"/>
          </a:p>
          <a:p>
            <a:pPr>
              <a:buFontTx/>
              <a:buNone/>
            </a:pPr>
            <a:endParaRPr lang="fr-FR" altLang="fr-FR" sz="1800"/>
          </a:p>
          <a:p>
            <a:pPr>
              <a:buFontTx/>
              <a:buNone/>
            </a:pPr>
            <a:endParaRPr lang="fr-FR" altLang="fr-FR" sz="1800"/>
          </a:p>
          <a:p>
            <a:pPr>
              <a:buFontTx/>
              <a:buNone/>
            </a:pPr>
            <a:r>
              <a:rPr lang="fr-FR" altLang="fr-FR" sz="1800" b="1" i="1"/>
              <a:t>Même requête, mais avec des alias pour les noms de relation :</a:t>
            </a:r>
          </a:p>
          <a:p>
            <a:pPr>
              <a:buFontTx/>
              <a:buNone/>
            </a:pPr>
            <a:endParaRPr lang="fr-FR" altLang="fr-FR" sz="1800" b="1" i="1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6E480A7D-F72E-F1A0-7174-D465A0FE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F628-679B-4AC1-866B-A2136C8C8719}" type="slidenum">
              <a:rPr lang="fr-FR" altLang="fr-FR"/>
              <a:pPr/>
              <a:t>9</a:t>
            </a:fld>
            <a:endParaRPr lang="fr-FR" altLang="fr-FR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2E94F70-AAF6-0601-A930-A9939F586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800600"/>
            <a:ext cx="72390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/>
              <a:t>SELECT </a:t>
            </a:r>
            <a:r>
              <a:rPr lang="fr-FR" altLang="fr-FR" sz="1800" i="1"/>
              <a:t>dc</a:t>
            </a:r>
            <a:r>
              <a:rPr lang="fr-FR" altLang="fr-FR" sz="1800"/>
              <a:t>.</a:t>
            </a:r>
            <a:r>
              <a:rPr lang="fr-FR" altLang="fr-FR" sz="1800" i="1"/>
              <a:t>num</a:t>
            </a:r>
            <a:r>
              <a:rPr lang="fr-FR" altLang="fr-FR" sz="1800"/>
              <a:t> 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FROM </a:t>
            </a:r>
            <a:r>
              <a:rPr lang="fr-FR" altLang="fr-FR" sz="1800" i="1"/>
              <a:t>Produit</a:t>
            </a:r>
            <a:r>
              <a:rPr lang="fr-FR" altLang="fr-FR" sz="1800"/>
              <a:t> </a:t>
            </a:r>
            <a:r>
              <a:rPr lang="fr-FR" altLang="fr-FR" sz="1800" i="1"/>
              <a:t>p</a:t>
            </a:r>
            <a:r>
              <a:rPr lang="fr-FR" altLang="fr-FR" sz="1800"/>
              <a:t>, </a:t>
            </a:r>
            <a:r>
              <a:rPr lang="fr-FR" altLang="fr-FR" sz="1800" i="1"/>
              <a:t>DétailCommande</a:t>
            </a:r>
            <a:r>
              <a:rPr lang="fr-FR" altLang="fr-FR" sz="1800"/>
              <a:t> </a:t>
            </a:r>
            <a:r>
              <a:rPr lang="fr-FR" altLang="fr-FR" sz="1800" i="1"/>
              <a:t>dc</a:t>
            </a:r>
            <a:r>
              <a:rPr lang="fr-FR" altLang="fr-FR" sz="1800"/>
              <a:t>                          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WHERE 			</a:t>
            </a:r>
            <a:r>
              <a:rPr lang="fr-FR" altLang="fr-FR" sz="1800" i="1"/>
              <a:t>p</a:t>
            </a:r>
            <a:r>
              <a:rPr lang="fr-FR" altLang="fr-FR" sz="1800"/>
              <a:t>.prod = </a:t>
            </a:r>
            <a:r>
              <a:rPr lang="fr-FR" altLang="fr-FR" sz="1800" i="1"/>
              <a:t>dc</a:t>
            </a:r>
            <a:r>
              <a:rPr lang="fr-FR" altLang="fr-FR" sz="1800"/>
              <a:t>.</a:t>
            </a:r>
            <a:r>
              <a:rPr lang="fr-FR" altLang="fr-FR" sz="1800" i="1"/>
              <a:t>prod</a:t>
            </a:r>
            <a:r>
              <a:rPr lang="fr-FR" altLang="fr-FR" sz="1800"/>
              <a:t>                                                   		AND 	</a:t>
            </a:r>
            <a:r>
              <a:rPr lang="fr-FR" altLang="fr-FR" sz="1800" i="1"/>
              <a:t>nomProd</a:t>
            </a:r>
            <a:r>
              <a:rPr lang="fr-FR" altLang="fr-FR" sz="1800"/>
              <a:t> LIKE "%</a:t>
            </a:r>
            <a:r>
              <a:rPr lang="fr-FR" altLang="fr-FR" sz="1800" i="1"/>
              <a:t>table</a:t>
            </a:r>
            <a:r>
              <a:rPr lang="fr-FR" altLang="fr-FR" sz="1800"/>
              <a:t>%";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F333C130-9B37-BC0E-EF11-12A3AB043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95600"/>
            <a:ext cx="7772400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altLang="fr-FR" sz="1800"/>
              <a:t>SELECT </a:t>
            </a:r>
            <a:r>
              <a:rPr lang="fr-FR" altLang="fr-FR" sz="1800" i="1"/>
              <a:t>DétailCommande</a:t>
            </a:r>
            <a:r>
              <a:rPr lang="fr-FR" altLang="fr-FR" sz="1800"/>
              <a:t>.</a:t>
            </a:r>
            <a:r>
              <a:rPr lang="fr-FR" altLang="fr-FR" sz="1800" i="1"/>
              <a:t>cmd</a:t>
            </a:r>
            <a:r>
              <a:rPr lang="fr-FR" altLang="fr-FR" sz="1800"/>
              <a:t> 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FROM </a:t>
            </a:r>
            <a:r>
              <a:rPr lang="fr-FR" altLang="fr-FR" sz="1800" i="1"/>
              <a:t>Produit</a:t>
            </a:r>
            <a:r>
              <a:rPr lang="fr-FR" altLang="fr-FR" sz="1800"/>
              <a:t>, </a:t>
            </a:r>
            <a:r>
              <a:rPr lang="fr-FR" altLang="fr-FR" sz="1800" i="1"/>
              <a:t>DétailCommande</a:t>
            </a:r>
            <a:r>
              <a:rPr lang="fr-FR" altLang="fr-FR" sz="1800"/>
              <a:t>          </a:t>
            </a:r>
          </a:p>
          <a:p>
            <a:pPr>
              <a:spcBef>
                <a:spcPct val="20000"/>
              </a:spcBef>
            </a:pPr>
            <a:r>
              <a:rPr lang="fr-FR" altLang="fr-FR" sz="1800"/>
              <a:t>WHERE 			</a:t>
            </a:r>
            <a:r>
              <a:rPr lang="fr-FR" altLang="fr-FR" sz="1800" i="1"/>
              <a:t>Produit</a:t>
            </a:r>
            <a:r>
              <a:rPr lang="fr-FR" altLang="fr-FR" sz="1800"/>
              <a:t>.</a:t>
            </a:r>
            <a:r>
              <a:rPr lang="fr-FR" altLang="fr-FR" sz="1800" i="1"/>
              <a:t>prod</a:t>
            </a:r>
            <a:r>
              <a:rPr lang="fr-FR" altLang="fr-FR" sz="1800"/>
              <a:t> =</a:t>
            </a:r>
            <a:r>
              <a:rPr lang="fr-FR" altLang="fr-FR" sz="1800" i="1"/>
              <a:t>DétailCommande</a:t>
            </a:r>
            <a:r>
              <a:rPr lang="fr-FR" altLang="fr-FR" sz="1800"/>
              <a:t>.</a:t>
            </a:r>
            <a:r>
              <a:rPr lang="fr-FR" altLang="fr-FR" sz="1800" i="1"/>
              <a:t>prod</a:t>
            </a:r>
            <a:r>
              <a:rPr lang="fr-FR" altLang="fr-FR" sz="1800"/>
              <a:t>                                                   		AND 	</a:t>
            </a:r>
            <a:r>
              <a:rPr lang="fr-FR" altLang="fr-FR" sz="1800" i="1"/>
              <a:t>nomProd</a:t>
            </a:r>
            <a:r>
              <a:rPr lang="fr-FR" altLang="fr-FR" sz="1800"/>
              <a:t> LIKE "%</a:t>
            </a:r>
            <a:r>
              <a:rPr lang="fr-FR" altLang="fr-FR" sz="1800" i="1"/>
              <a:t>table</a:t>
            </a:r>
            <a:r>
              <a:rPr lang="fr-FR" altLang="fr-FR" sz="1800"/>
              <a:t>%";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905</TotalTime>
  <Words>1431</Words>
  <Application>Microsoft Office PowerPoint</Application>
  <PresentationFormat>Grand écran</PresentationFormat>
  <Paragraphs>286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Times New Roman</vt:lpstr>
      <vt:lpstr>Symbol</vt:lpstr>
      <vt:lpstr>Maillage</vt:lpstr>
      <vt:lpstr>Présentation PowerPoint</vt:lpstr>
      <vt:lpstr>Plan du cours</vt:lpstr>
      <vt:lpstr>Projection</vt:lpstr>
      <vt:lpstr>Projection - Exemples</vt:lpstr>
      <vt:lpstr>Sélection</vt:lpstr>
      <vt:lpstr>Sélection – Exemples</vt:lpstr>
      <vt:lpstr>Produit Cartésien</vt:lpstr>
      <vt:lpstr>-Jointure</vt:lpstr>
      <vt:lpstr>Jointure - Exemples</vt:lpstr>
      <vt:lpstr>Jointures par requêtes imbriquées</vt:lpstr>
      <vt:lpstr>Union, Intersection et Différence</vt:lpstr>
      <vt:lpstr>Agrégation des résultats</vt:lpstr>
      <vt:lpstr>Fonctions d'agrégation - Exemples</vt:lpstr>
      <vt:lpstr>Partitionnement des résultats</vt:lpstr>
      <vt:lpstr>Partitionnement des résultats - Exemples</vt:lpstr>
      <vt:lpstr>Création de table</vt:lpstr>
      <vt:lpstr>Création de table - Exemple</vt:lpstr>
      <vt:lpstr>Modification et Suppression de Relation</vt:lpstr>
      <vt:lpstr>Administration de Base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Romaric CHARTON</dc:creator>
  <cp:lastModifiedBy>lenovo5 lenovoecs20</cp:lastModifiedBy>
  <cp:revision>83</cp:revision>
  <dcterms:created xsi:type="dcterms:W3CDTF">1601-01-01T00:00:00Z</dcterms:created>
  <dcterms:modified xsi:type="dcterms:W3CDTF">2025-10-19T11:45:56Z</dcterms:modified>
  <cp:category>Cours</cp:category>
</cp:coreProperties>
</file>