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2"/>
  </p:notesMasterIdLst>
  <p:handoutMasterIdLst>
    <p:handoutMasterId r:id="rId223"/>
  </p:handoutMasterIdLst>
  <p:sldIdLst>
    <p:sldId id="257" r:id="rId2"/>
    <p:sldId id="258" r:id="rId3"/>
    <p:sldId id="256" r:id="rId4"/>
    <p:sldId id="259" r:id="rId5"/>
    <p:sldId id="504" r:id="rId6"/>
    <p:sldId id="510" r:id="rId7"/>
    <p:sldId id="507" r:id="rId8"/>
    <p:sldId id="508" r:id="rId9"/>
    <p:sldId id="509" r:id="rId10"/>
    <p:sldId id="260" r:id="rId11"/>
    <p:sldId id="261" r:id="rId12"/>
    <p:sldId id="282" r:id="rId13"/>
    <p:sldId id="283" r:id="rId14"/>
    <p:sldId id="284" r:id="rId15"/>
    <p:sldId id="285" r:id="rId16"/>
    <p:sldId id="286" r:id="rId17"/>
    <p:sldId id="287" r:id="rId18"/>
    <p:sldId id="636" r:id="rId19"/>
    <p:sldId id="289" r:id="rId20"/>
    <p:sldId id="293" r:id="rId21"/>
    <p:sldId id="294" r:id="rId22"/>
    <p:sldId id="511" r:id="rId23"/>
    <p:sldId id="512" r:id="rId24"/>
    <p:sldId id="513" r:id="rId25"/>
    <p:sldId id="292" r:id="rId26"/>
    <p:sldId id="637" r:id="rId27"/>
    <p:sldId id="295" r:id="rId28"/>
    <p:sldId id="296" r:id="rId29"/>
    <p:sldId id="297" r:id="rId30"/>
    <p:sldId id="300" r:id="rId31"/>
    <p:sldId id="299" r:id="rId32"/>
    <p:sldId id="669" r:id="rId33"/>
    <p:sldId id="302" r:id="rId34"/>
    <p:sldId id="843" r:id="rId35"/>
    <p:sldId id="844" r:id="rId36"/>
    <p:sldId id="845" r:id="rId37"/>
    <p:sldId id="846" r:id="rId38"/>
    <p:sldId id="847" r:id="rId39"/>
    <p:sldId id="848" r:id="rId40"/>
    <p:sldId id="849" r:id="rId41"/>
    <p:sldId id="850" r:id="rId42"/>
    <p:sldId id="851" r:id="rId43"/>
    <p:sldId id="852" r:id="rId44"/>
    <p:sldId id="853" r:id="rId45"/>
    <p:sldId id="854" r:id="rId46"/>
    <p:sldId id="858" r:id="rId47"/>
    <p:sldId id="859" r:id="rId48"/>
    <p:sldId id="860" r:id="rId49"/>
    <p:sldId id="861" r:id="rId50"/>
    <p:sldId id="862" r:id="rId51"/>
    <p:sldId id="863" r:id="rId52"/>
    <p:sldId id="864" r:id="rId53"/>
    <p:sldId id="865" r:id="rId54"/>
    <p:sldId id="866" r:id="rId55"/>
    <p:sldId id="867" r:id="rId56"/>
    <p:sldId id="868" r:id="rId57"/>
    <p:sldId id="869" r:id="rId58"/>
    <p:sldId id="870" r:id="rId59"/>
    <p:sldId id="871" r:id="rId60"/>
    <p:sldId id="872" r:id="rId61"/>
    <p:sldId id="873" r:id="rId62"/>
    <p:sldId id="874" r:id="rId63"/>
    <p:sldId id="875" r:id="rId64"/>
    <p:sldId id="303" r:id="rId65"/>
    <p:sldId id="812" r:id="rId66"/>
    <p:sldId id="813" r:id="rId67"/>
    <p:sldId id="842" r:id="rId68"/>
    <p:sldId id="814" r:id="rId69"/>
    <p:sldId id="815" r:id="rId70"/>
    <p:sldId id="816" r:id="rId71"/>
    <p:sldId id="817" r:id="rId72"/>
    <p:sldId id="514" r:id="rId73"/>
    <p:sldId id="818" r:id="rId74"/>
    <p:sldId id="819" r:id="rId75"/>
    <p:sldId id="820" r:id="rId76"/>
    <p:sldId id="821" r:id="rId77"/>
    <p:sldId id="822" r:id="rId78"/>
    <p:sldId id="823" r:id="rId79"/>
    <p:sldId id="824" r:id="rId80"/>
    <p:sldId id="825" r:id="rId81"/>
    <p:sldId id="826" r:id="rId82"/>
    <p:sldId id="827" r:id="rId83"/>
    <p:sldId id="828" r:id="rId84"/>
    <p:sldId id="829" r:id="rId85"/>
    <p:sldId id="830" r:id="rId86"/>
    <p:sldId id="831" r:id="rId87"/>
    <p:sldId id="832" r:id="rId88"/>
    <p:sldId id="318" r:id="rId89"/>
    <p:sldId id="515" r:id="rId90"/>
    <p:sldId id="516" r:id="rId91"/>
    <p:sldId id="655" r:id="rId92"/>
    <p:sldId id="656" r:id="rId93"/>
    <p:sldId id="797" r:id="rId94"/>
    <p:sldId id="523" r:id="rId95"/>
    <p:sldId id="524" r:id="rId96"/>
    <p:sldId id="658" r:id="rId97"/>
    <p:sldId id="876" r:id="rId98"/>
    <p:sldId id="877" r:id="rId99"/>
    <p:sldId id="878" r:id="rId100"/>
    <p:sldId id="879" r:id="rId101"/>
    <p:sldId id="525" r:id="rId102"/>
    <p:sldId id="659" r:id="rId103"/>
    <p:sldId id="660" r:id="rId104"/>
    <p:sldId id="526" r:id="rId105"/>
    <p:sldId id="662" r:id="rId106"/>
    <p:sldId id="663" r:id="rId107"/>
    <p:sldId id="676" r:id="rId108"/>
    <p:sldId id="528" r:id="rId109"/>
    <p:sldId id="529" r:id="rId110"/>
    <p:sldId id="677" r:id="rId111"/>
    <p:sldId id="533" r:id="rId112"/>
    <p:sldId id="534" r:id="rId113"/>
    <p:sldId id="667" r:id="rId114"/>
    <p:sldId id="540" r:id="rId115"/>
    <p:sldId id="666" r:id="rId116"/>
    <p:sldId id="678" r:id="rId117"/>
    <p:sldId id="680" r:id="rId118"/>
    <p:sldId id="683" r:id="rId119"/>
    <p:sldId id="684" r:id="rId120"/>
    <p:sldId id="536" r:id="rId121"/>
    <p:sldId id="537" r:id="rId122"/>
    <p:sldId id="679" r:id="rId123"/>
    <p:sldId id="541" r:id="rId124"/>
    <p:sldId id="542" r:id="rId125"/>
    <p:sldId id="543" r:id="rId126"/>
    <p:sldId id="668" r:id="rId127"/>
    <p:sldId id="544" r:id="rId128"/>
    <p:sldId id="693" r:id="rId129"/>
    <p:sldId id="546" r:id="rId130"/>
    <p:sldId id="741" r:id="rId131"/>
    <p:sldId id="767" r:id="rId132"/>
    <p:sldId id="768" r:id="rId133"/>
    <p:sldId id="769" r:id="rId134"/>
    <p:sldId id="792" r:id="rId135"/>
    <p:sldId id="793" r:id="rId136"/>
    <p:sldId id="794" r:id="rId137"/>
    <p:sldId id="686" r:id="rId138"/>
    <p:sldId id="687" r:id="rId139"/>
    <p:sldId id="706" r:id="rId140"/>
    <p:sldId id="688" r:id="rId141"/>
    <p:sldId id="690" r:id="rId142"/>
    <p:sldId id="689" r:id="rId143"/>
    <p:sldId id="691" r:id="rId144"/>
    <p:sldId id="736" r:id="rId145"/>
    <p:sldId id="695" r:id="rId146"/>
    <p:sldId id="696" r:id="rId147"/>
    <p:sldId id="737" r:id="rId148"/>
    <p:sldId id="697" r:id="rId149"/>
    <p:sldId id="698" r:id="rId150"/>
    <p:sldId id="694" r:id="rId151"/>
    <p:sldId id="699" r:id="rId152"/>
    <p:sldId id="738" r:id="rId153"/>
    <p:sldId id="704" r:id="rId154"/>
    <p:sldId id="700" r:id="rId155"/>
    <p:sldId id="739" r:id="rId156"/>
    <p:sldId id="703" r:id="rId157"/>
    <p:sldId id="732" r:id="rId158"/>
    <p:sldId id="705" r:id="rId159"/>
    <p:sldId id="702" r:id="rId160"/>
    <p:sldId id="701" r:id="rId161"/>
    <p:sldId id="740" r:id="rId162"/>
    <p:sldId id="708" r:id="rId163"/>
    <p:sldId id="707" r:id="rId164"/>
    <p:sldId id="764" r:id="rId165"/>
    <p:sldId id="709" r:id="rId166"/>
    <p:sldId id="710" r:id="rId167"/>
    <p:sldId id="754" r:id="rId168"/>
    <p:sldId id="774" r:id="rId169"/>
    <p:sldId id="775" r:id="rId170"/>
    <p:sldId id="776" r:id="rId171"/>
    <p:sldId id="777" r:id="rId172"/>
    <p:sldId id="778" r:id="rId173"/>
    <p:sldId id="779" r:id="rId174"/>
    <p:sldId id="780" r:id="rId175"/>
    <p:sldId id="781" r:id="rId176"/>
    <p:sldId id="782" r:id="rId177"/>
    <p:sldId id="784" r:id="rId178"/>
    <p:sldId id="783" r:id="rId179"/>
    <p:sldId id="785" r:id="rId180"/>
    <p:sldId id="786" r:id="rId181"/>
    <p:sldId id="787" r:id="rId182"/>
    <p:sldId id="788" r:id="rId183"/>
    <p:sldId id="789" r:id="rId184"/>
    <p:sldId id="790" r:id="rId185"/>
    <p:sldId id="791" r:id="rId186"/>
    <p:sldId id="766" r:id="rId187"/>
    <p:sldId id="753" r:id="rId188"/>
    <p:sldId id="711" r:id="rId189"/>
    <p:sldId id="712" r:id="rId190"/>
    <p:sldId id="714" r:id="rId191"/>
    <p:sldId id="716" r:id="rId192"/>
    <p:sldId id="742" r:id="rId193"/>
    <p:sldId id="715" r:id="rId194"/>
    <p:sldId id="717" r:id="rId195"/>
    <p:sldId id="718" r:id="rId196"/>
    <p:sldId id="719" r:id="rId197"/>
    <p:sldId id="720" r:id="rId198"/>
    <p:sldId id="721" r:id="rId199"/>
    <p:sldId id="723" r:id="rId200"/>
    <p:sldId id="724" r:id="rId201"/>
    <p:sldId id="725" r:id="rId202"/>
    <p:sldId id="733" r:id="rId203"/>
    <p:sldId id="743" r:id="rId204"/>
    <p:sldId id="728" r:id="rId205"/>
    <p:sldId id="744" r:id="rId206"/>
    <p:sldId id="745" r:id="rId207"/>
    <p:sldId id="771" r:id="rId208"/>
    <p:sldId id="772" r:id="rId209"/>
    <p:sldId id="773" r:id="rId210"/>
    <p:sldId id="746" r:id="rId211"/>
    <p:sldId id="765" r:id="rId212"/>
    <p:sldId id="729" r:id="rId213"/>
    <p:sldId id="730" r:id="rId214"/>
    <p:sldId id="731" r:id="rId215"/>
    <p:sldId id="747" r:id="rId216"/>
    <p:sldId id="748" r:id="rId217"/>
    <p:sldId id="749" r:id="rId218"/>
    <p:sldId id="750" r:id="rId219"/>
    <p:sldId id="751" r:id="rId220"/>
    <p:sldId id="752" r:id="rId221"/>
  </p:sldIdLst>
  <p:sldSz cx="12192000" cy="6858000"/>
  <p:notesSz cx="6667500" cy="9801225"/>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8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00"/>
    <a:srgbClr val="E6F4FF"/>
    <a:srgbClr val="FF0000"/>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40" autoAdjust="0"/>
  </p:normalViewPr>
  <p:slideViewPr>
    <p:cSldViewPr snapToGrid="0">
      <p:cViewPr varScale="1">
        <p:scale>
          <a:sx n="81" d="100"/>
          <a:sy n="81" d="100"/>
        </p:scale>
        <p:origin x="1152" y="4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27708"/>
    </p:cViewPr>
  </p:sorterViewPr>
  <p:notesViewPr>
    <p:cSldViewPr snapToGrid="0">
      <p:cViewPr varScale="1">
        <p:scale>
          <a:sx n="80" d="100"/>
          <a:sy n="80" d="100"/>
        </p:scale>
        <p:origin x="-1536" y="-90"/>
      </p:cViewPr>
      <p:guideLst>
        <p:guide orient="horz" pos="3087"/>
        <p:guide pos="210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handoutMaster" Target="handoutMasters/handout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_rels/viewProps.xml.rels><?xml version="1.0" encoding="UTF-8" standalone="yes"?>
<Relationships xmlns="http://schemas.openxmlformats.org/package/2006/relationships"><Relationship Id="rId3" Type="http://schemas.openxmlformats.org/officeDocument/2006/relationships/slide" Target="slides/slide74.xml"/><Relationship Id="rId2" Type="http://schemas.openxmlformats.org/officeDocument/2006/relationships/slide" Target="slides/slide66.xml"/><Relationship Id="rId1" Type="http://schemas.openxmlformats.org/officeDocument/2006/relationships/slide" Target="slides/slide29.xml"/><Relationship Id="rId5" Type="http://schemas.openxmlformats.org/officeDocument/2006/relationships/slide" Target="slides/slide79.xml"/><Relationship Id="rId4"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F252CB91-B9F1-A620-4AB1-BD7D1FB77FC1}"/>
              </a:ext>
            </a:extLst>
          </p:cNvPr>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r>
              <a:rPr lang="en-GB"/>
              <a:t>Tecnofutur3 introduction à java</a:t>
            </a:r>
          </a:p>
        </p:txBody>
      </p:sp>
      <p:sp>
        <p:nvSpPr>
          <p:cNvPr id="284675" name="Rectangle 3">
            <a:extLst>
              <a:ext uri="{FF2B5EF4-FFF2-40B4-BE49-F238E27FC236}">
                <a16:creationId xmlns:a16="http://schemas.microsoft.com/office/drawing/2014/main" id="{2290E2AD-7567-FF36-F264-FEB178AB1314}"/>
              </a:ext>
            </a:extLst>
          </p:cNvPr>
          <p:cNvSpPr>
            <a:spLocks noGrp="1" noChangeArrowheads="1"/>
          </p:cNvSpPr>
          <p:nvPr>
            <p:ph type="dt" sz="quarter" idx="1"/>
          </p:nvPr>
        </p:nvSpPr>
        <p:spPr bwMode="auto">
          <a:xfrm>
            <a:off x="377825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GB"/>
          </a:p>
        </p:txBody>
      </p:sp>
      <p:sp>
        <p:nvSpPr>
          <p:cNvPr id="284676" name="Rectangle 4">
            <a:extLst>
              <a:ext uri="{FF2B5EF4-FFF2-40B4-BE49-F238E27FC236}">
                <a16:creationId xmlns:a16="http://schemas.microsoft.com/office/drawing/2014/main" id="{4CB32B55-054F-D240-34A4-F17F93F38704}"/>
              </a:ext>
            </a:extLst>
          </p:cNvPr>
          <p:cNvSpPr>
            <a:spLocks noGrp="1" noChangeArrowheads="1"/>
          </p:cNvSpPr>
          <p:nvPr>
            <p:ph type="ftr" sz="quarter" idx="2"/>
          </p:nvPr>
        </p:nvSpPr>
        <p:spPr bwMode="auto">
          <a:xfrm>
            <a:off x="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GB"/>
          </a:p>
        </p:txBody>
      </p:sp>
      <p:sp>
        <p:nvSpPr>
          <p:cNvPr id="284677" name="Rectangle 5">
            <a:extLst>
              <a:ext uri="{FF2B5EF4-FFF2-40B4-BE49-F238E27FC236}">
                <a16:creationId xmlns:a16="http://schemas.microsoft.com/office/drawing/2014/main" id="{196C4C5C-96B7-4B7C-1BE7-ACDCA6A41288}"/>
              </a:ext>
            </a:extLst>
          </p:cNvPr>
          <p:cNvSpPr>
            <a:spLocks noGrp="1" noChangeArrowheads="1"/>
          </p:cNvSpPr>
          <p:nvPr>
            <p:ph type="sldNum" sz="quarter" idx="3"/>
          </p:nvPr>
        </p:nvSpPr>
        <p:spPr bwMode="auto">
          <a:xfrm>
            <a:off x="377825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7E94E9C1-8E7A-4F0C-81B9-37BF42CB9AD1}" type="slidenum">
              <a:rPr lang="en-GB" altLang="fr-FR"/>
              <a:pPr>
                <a:defRPr/>
              </a:pPr>
              <a:t>‹N°›</a:t>
            </a:fld>
            <a:endParaRPr lang="en-GB" alt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ADABCA0-EDE2-916A-A39E-0D2456360214}"/>
              </a:ext>
            </a:extLst>
          </p:cNvPr>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r>
              <a:rPr lang="en-US"/>
              <a:t>Tecnofutur3 introduction à java</a:t>
            </a:r>
          </a:p>
        </p:txBody>
      </p:sp>
      <p:sp>
        <p:nvSpPr>
          <p:cNvPr id="5123" name="Rectangle 3">
            <a:extLst>
              <a:ext uri="{FF2B5EF4-FFF2-40B4-BE49-F238E27FC236}">
                <a16:creationId xmlns:a16="http://schemas.microsoft.com/office/drawing/2014/main" id="{65079B6C-4C68-147E-9B71-C71E1D0F5041}"/>
              </a:ext>
            </a:extLst>
          </p:cNvPr>
          <p:cNvSpPr>
            <a:spLocks noGrp="1" noChangeArrowheads="1"/>
          </p:cNvSpPr>
          <p:nvPr>
            <p:ph type="dt" idx="1"/>
          </p:nvPr>
        </p:nvSpPr>
        <p:spPr bwMode="auto">
          <a:xfrm>
            <a:off x="377825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B33FFE40-C6B4-F458-B15A-249DC334BAB7}"/>
              </a:ext>
            </a:extLst>
          </p:cNvPr>
          <p:cNvSpPr>
            <a:spLocks noChangeArrowheads="1" noTextEdit="1"/>
          </p:cNvSpPr>
          <p:nvPr>
            <p:ph type="sldImg" idx="2"/>
          </p:nvPr>
        </p:nvSpPr>
        <p:spPr bwMode="auto">
          <a:xfrm>
            <a:off x="68263" y="735013"/>
            <a:ext cx="6532562" cy="36750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E3120A8D-3FA4-BEF5-24AF-A239085A57BC}"/>
              </a:ext>
            </a:extLst>
          </p:cNvPr>
          <p:cNvSpPr>
            <a:spLocks noGrp="1" noChangeArrowheads="1"/>
          </p:cNvSpPr>
          <p:nvPr>
            <p:ph type="body" sz="quarter" idx="3"/>
          </p:nvPr>
        </p:nvSpPr>
        <p:spPr bwMode="auto">
          <a:xfrm>
            <a:off x="889000" y="4656138"/>
            <a:ext cx="4889500" cy="441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7336DFE1-8DBF-6ADB-3451-1FAA6827B176}"/>
              </a:ext>
            </a:extLst>
          </p:cNvPr>
          <p:cNvSpPr>
            <a:spLocks noGrp="1" noChangeArrowheads="1"/>
          </p:cNvSpPr>
          <p:nvPr>
            <p:ph type="ftr" sz="quarter" idx="4"/>
          </p:nvPr>
        </p:nvSpPr>
        <p:spPr bwMode="auto">
          <a:xfrm>
            <a:off x="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5127" name="Rectangle 7">
            <a:extLst>
              <a:ext uri="{FF2B5EF4-FFF2-40B4-BE49-F238E27FC236}">
                <a16:creationId xmlns:a16="http://schemas.microsoft.com/office/drawing/2014/main" id="{CF950AA6-E72F-E772-2BA5-AC6861669D8A}"/>
              </a:ext>
            </a:extLst>
          </p:cNvPr>
          <p:cNvSpPr>
            <a:spLocks noGrp="1" noChangeArrowheads="1"/>
          </p:cNvSpPr>
          <p:nvPr>
            <p:ph type="sldNum" sz="quarter" idx="5"/>
          </p:nvPr>
        </p:nvSpPr>
        <p:spPr bwMode="auto">
          <a:xfrm>
            <a:off x="377825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D10CE81F-7A28-4824-B70E-8DF7F36587BD}" type="slidenum">
              <a:rPr lang="en-US" altLang="fr-FR"/>
              <a:pPr>
                <a:defRPr/>
              </a:pPr>
              <a:t>‹N°›</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E300C700-E600-7D77-1557-CCCCC7940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56CF4547-9B83-4559-BB23-629408A8348F}" type="slidenum">
              <a:rPr lang="en-US" altLang="fr-FR" sz="1200">
                <a:latin typeface="Times New Roman" panose="02020603050405020304" pitchFamily="18" charset="0"/>
              </a:rPr>
              <a:pPr algn="r"/>
              <a:t>1</a:t>
            </a:fld>
            <a:endParaRPr lang="en-US" altLang="fr-FR" sz="1200">
              <a:latin typeface="Times New Roman" panose="02020603050405020304" pitchFamily="18" charset="0"/>
            </a:endParaRPr>
          </a:p>
        </p:txBody>
      </p:sp>
      <p:sp>
        <p:nvSpPr>
          <p:cNvPr id="6147" name="Rectangle 2">
            <a:extLst>
              <a:ext uri="{FF2B5EF4-FFF2-40B4-BE49-F238E27FC236}">
                <a16:creationId xmlns:a16="http://schemas.microsoft.com/office/drawing/2014/main" id="{CFD43BDE-C753-6A0C-4AC5-0EDE876266D6}"/>
              </a:ext>
            </a:extLst>
          </p:cNvPr>
          <p:cNvSpPr>
            <a:spLocks noChangeArrowheads="1" noTextEdit="1"/>
          </p:cNvSpPr>
          <p:nvPr>
            <p:ph type="sldImg"/>
          </p:nvPr>
        </p:nvSpPr>
        <p:spPr>
          <a:ln/>
        </p:spPr>
      </p:sp>
      <p:sp>
        <p:nvSpPr>
          <p:cNvPr id="6148" name="Rectangle 3">
            <a:extLst>
              <a:ext uri="{FF2B5EF4-FFF2-40B4-BE49-F238E27FC236}">
                <a16:creationId xmlns:a16="http://schemas.microsoft.com/office/drawing/2014/main" id="{0E6174C3-7110-551A-BCD4-00E32036A8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53A3C7C-D5DC-6748-EF9D-D97CDF18B8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r"/>
            <a:fld id="{FDDDCCDB-998C-491D-97F3-809B582CCE10}" type="slidenum">
              <a:rPr lang="en-US" altLang="fr-FR" sz="1200">
                <a:latin typeface="Times New Roman" panose="02020603050405020304" pitchFamily="18" charset="0"/>
              </a:rPr>
              <a:pPr algn="r"/>
              <a:t>15</a:t>
            </a:fld>
            <a:endParaRPr lang="en-US" altLang="fr-FR" sz="1200">
              <a:latin typeface="Times New Roman" panose="02020603050405020304" pitchFamily="18" charset="0"/>
            </a:endParaRPr>
          </a:p>
        </p:txBody>
      </p:sp>
      <p:sp>
        <p:nvSpPr>
          <p:cNvPr id="21507" name="Rectangle 2">
            <a:extLst>
              <a:ext uri="{FF2B5EF4-FFF2-40B4-BE49-F238E27FC236}">
                <a16:creationId xmlns:a16="http://schemas.microsoft.com/office/drawing/2014/main" id="{AEF8A32A-7788-C250-974E-BC694E8E090A}"/>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7A583E88-A44D-A1F2-ADE7-3262A2C73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BE" altLang="fr-FR"/>
              <a:t>Permet d’éviter les pièges inhérents à d’autres langages, essentiellement la gestion des pointeurs et la gestion de la mémoire dynamique</a:t>
            </a:r>
          </a:p>
          <a:p>
            <a:pPr eaLnBrk="1" hangingPunct="1"/>
            <a:endParaRPr lang="fr-BE" altLang="fr-FR"/>
          </a:p>
          <a:p>
            <a:pPr eaLnBrk="1" hangingPunct="1"/>
            <a:r>
              <a:rPr lang="fr-BE" altLang="fr-FR"/>
              <a:t>OO permet au programmeur de visualiser le programme en termes d’interaction entre objets du monde, « real life »</a:t>
            </a:r>
          </a:p>
          <a:p>
            <a:pPr eaLnBrk="1" hangingPunct="1"/>
            <a:endParaRPr lang="fr-BE" altLang="fr-FR"/>
          </a:p>
          <a:p>
            <a:pPr eaLnBrk="1" hangingPunct="1"/>
            <a:r>
              <a:rPr lang="fr-BE" altLang="fr-FR"/>
              <a:t>Moyen de produire un code propre et facilement lisible </a:t>
            </a:r>
            <a:endParaRPr lang="en-GB"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rgbClr val="C0C0C0"/>
        </a:solidFill>
        <a:effectLst/>
      </p:bgPr>
    </p:bg>
    <p:spTree>
      <p:nvGrpSpPr>
        <p:cNvPr id="1" name=""/>
        <p:cNvGrpSpPr/>
        <p:nvPr/>
      </p:nvGrpSpPr>
      <p:grpSpPr>
        <a:xfrm>
          <a:off x="0" y="0"/>
          <a:ext cx="0" cy="0"/>
          <a:chOff x="0" y="0"/>
          <a:chExt cx="0" cy="0"/>
        </a:xfrm>
      </p:grpSpPr>
      <p:sp>
        <p:nvSpPr>
          <p:cNvPr id="2" name="Rectangle 1033">
            <a:extLst>
              <a:ext uri="{FF2B5EF4-FFF2-40B4-BE49-F238E27FC236}">
                <a16:creationId xmlns:a16="http://schemas.microsoft.com/office/drawing/2014/main" id="{DE5B706E-6E08-F90B-03C3-EB21F0D7742E}"/>
              </a:ext>
            </a:extLst>
          </p:cNvPr>
          <p:cNvSpPr>
            <a:spLocks noChangeArrowheads="1"/>
          </p:cNvSpPr>
          <p:nvPr userDrawn="1"/>
        </p:nvSpPr>
        <p:spPr bwMode="auto">
          <a:xfrm>
            <a:off x="0" y="0"/>
            <a:ext cx="12192000" cy="3505200"/>
          </a:xfrm>
          <a:prstGeom prst="rect">
            <a:avLst/>
          </a:prstGeom>
          <a:gradFill rotWithShape="1">
            <a:gsLst>
              <a:gs pos="0">
                <a:schemeClr val="accent1"/>
              </a:gs>
              <a:gs pos="100000">
                <a:schemeClr val="tx1"/>
              </a:gs>
            </a:gsLst>
            <a:lin ang="1890000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3" name="Rectangle 1031">
            <a:extLst>
              <a:ext uri="{FF2B5EF4-FFF2-40B4-BE49-F238E27FC236}">
                <a16:creationId xmlns:a16="http://schemas.microsoft.com/office/drawing/2014/main" id="{A44A2359-BEE2-F357-3224-F8411FB28B21}"/>
              </a:ext>
            </a:extLst>
          </p:cNvPr>
          <p:cNvSpPr>
            <a:spLocks noChangeArrowheads="1"/>
          </p:cNvSpPr>
          <p:nvPr userDrawn="1"/>
        </p:nvSpPr>
        <p:spPr bwMode="auto">
          <a:xfrm>
            <a:off x="0" y="3494088"/>
            <a:ext cx="12192000" cy="3363912"/>
          </a:xfrm>
          <a:prstGeom prst="rect">
            <a:avLst/>
          </a:prstGeom>
          <a:gradFill rotWithShape="1">
            <a:gsLst>
              <a:gs pos="0">
                <a:schemeClr val="tx1"/>
              </a:gs>
              <a:gs pos="100000">
                <a:schemeClr val="accent1"/>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4" name="Rectangle 1032">
            <a:extLst>
              <a:ext uri="{FF2B5EF4-FFF2-40B4-BE49-F238E27FC236}">
                <a16:creationId xmlns:a16="http://schemas.microsoft.com/office/drawing/2014/main" id="{ADD85E90-43C1-777F-77F5-A2FF77C3AE21}"/>
              </a:ext>
            </a:extLst>
          </p:cNvPr>
          <p:cNvSpPr>
            <a:spLocks noChangeArrowheads="1"/>
          </p:cNvSpPr>
          <p:nvPr userDrawn="1"/>
        </p:nvSpPr>
        <p:spPr bwMode="auto">
          <a:xfrm>
            <a:off x="1776413" y="3487738"/>
            <a:ext cx="10415587" cy="998537"/>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425988" name="Rectangle 1028"/>
          <p:cNvSpPr>
            <a:spLocks noGrp="1" noChangeArrowheads="1"/>
          </p:cNvSpPr>
          <p:nvPr>
            <p:ph type="subTitle" sz="quarter" idx="1"/>
          </p:nvPr>
        </p:nvSpPr>
        <p:spPr>
          <a:xfrm>
            <a:off x="1775885" y="3492500"/>
            <a:ext cx="10416116" cy="993775"/>
          </a:xfrm>
          <a:ln w="19050"/>
        </p:spPr>
        <p:txBody>
          <a:bodyPr tIns="108000"/>
          <a:lstStyle>
            <a:lvl1pPr marL="0" indent="0">
              <a:spcBef>
                <a:spcPct val="0"/>
              </a:spcBef>
              <a:buClrTx/>
              <a:buFontTx/>
              <a:buNone/>
              <a:defRPr sz="2400">
                <a:solidFill>
                  <a:schemeClr val="bg1"/>
                </a:solidFill>
              </a:defRPr>
            </a:lvl1pPr>
          </a:lstStyle>
          <a:p>
            <a:endParaRPr lang="fr-FR"/>
          </a:p>
        </p:txBody>
      </p:sp>
      <p:sp>
        <p:nvSpPr>
          <p:cNvPr id="425989" name="Rectangle 1029"/>
          <p:cNvSpPr>
            <a:spLocks noGrp="1" noChangeArrowheads="1"/>
          </p:cNvSpPr>
          <p:nvPr>
            <p:ph type="ctrTitle" sz="quarter"/>
          </p:nvPr>
        </p:nvSpPr>
        <p:spPr>
          <a:xfrm>
            <a:off x="1775885" y="2420939"/>
            <a:ext cx="10416116" cy="1074737"/>
          </a:xfrm>
          <a:solidFill>
            <a:schemeClr val="bg1">
              <a:alpha val="50000"/>
            </a:schemeClr>
          </a:solidFill>
          <a:ln w="19050">
            <a:solidFill>
              <a:schemeClr val="bg1"/>
            </a:solidFill>
          </a:ln>
        </p:spPr>
        <p:txBody>
          <a:bodyPr lIns="90000" rIns="144000" anchor="ctr"/>
          <a:lstStyle>
            <a:lvl1pPr>
              <a:defRPr>
                <a:latin typeface="Arial" charset="0"/>
              </a:defRPr>
            </a:lvl1pPr>
          </a:lstStyle>
          <a:p>
            <a:r>
              <a:rPr lang="fr-FR" altLang="en-US"/>
              <a:t>Main Title (Arial bold, 32pt - Maximum</a:t>
            </a:r>
            <a:br>
              <a:rPr lang="fr-FR" altLang="en-US"/>
            </a:br>
            <a:r>
              <a:rPr lang="fr-FR" altLang="en-US"/>
              <a:t>2 lines)</a:t>
            </a:r>
            <a:endParaRPr lang="fr-FR"/>
          </a:p>
        </p:txBody>
      </p:sp>
    </p:spTree>
    <p:extLst>
      <p:ext uri="{BB962C8B-B14F-4D97-AF65-F5344CB8AC3E}">
        <p14:creationId xmlns:p14="http://schemas.microsoft.com/office/powerpoint/2010/main" val="18502972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94158093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10133" y="203200"/>
            <a:ext cx="2997200" cy="57404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8533" y="203200"/>
            <a:ext cx="8788400" cy="5740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87151484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533" y="203200"/>
            <a:ext cx="11988800" cy="922338"/>
          </a:xfrm>
        </p:spPr>
        <p:txBody>
          <a:bodyPr/>
          <a:lstStyle/>
          <a:p>
            <a:r>
              <a:rPr lang="fr-FR"/>
              <a:t>Cliquez pour modifier le style du titre</a:t>
            </a:r>
          </a:p>
        </p:txBody>
      </p:sp>
      <p:sp>
        <p:nvSpPr>
          <p:cNvPr id="3" name="Espace réservé du texte 2"/>
          <p:cNvSpPr>
            <a:spLocks noGrp="1"/>
          </p:cNvSpPr>
          <p:nvPr>
            <p:ph type="body" sz="half" idx="1"/>
          </p:nvPr>
        </p:nvSpPr>
        <p:spPr>
          <a:xfrm>
            <a:off x="203200" y="1295400"/>
            <a:ext cx="57912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295400"/>
            <a:ext cx="57912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16549830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18533" y="203200"/>
            <a:ext cx="11988800" cy="922338"/>
          </a:xfrm>
        </p:spPr>
        <p:txBody>
          <a:bodyPr/>
          <a:lstStyle/>
          <a:p>
            <a:r>
              <a:rPr lang="fr-FR"/>
              <a:t>Cliquez pour modifier le style du titre</a:t>
            </a:r>
          </a:p>
        </p:txBody>
      </p:sp>
      <p:sp>
        <p:nvSpPr>
          <p:cNvPr id="3" name="Espace réservé du tableau 2"/>
          <p:cNvSpPr>
            <a:spLocks noGrp="1"/>
          </p:cNvSpPr>
          <p:nvPr>
            <p:ph type="tbl" idx="1"/>
          </p:nvPr>
        </p:nvSpPr>
        <p:spPr>
          <a:xfrm>
            <a:off x="203200" y="1295400"/>
            <a:ext cx="11785600" cy="4648200"/>
          </a:xfrm>
        </p:spPr>
        <p:txBody>
          <a:bodyPr/>
          <a:lstStyle/>
          <a:p>
            <a:pPr lvl="0"/>
            <a:endParaRPr lang="fr-FR" noProof="0"/>
          </a:p>
        </p:txBody>
      </p:sp>
    </p:spTree>
    <p:extLst>
      <p:ext uri="{BB962C8B-B14F-4D97-AF65-F5344CB8AC3E}">
        <p14:creationId xmlns:p14="http://schemas.microsoft.com/office/powerpoint/2010/main" val="4450385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118533" y="203200"/>
            <a:ext cx="11988800" cy="922338"/>
          </a:xfrm>
        </p:spPr>
        <p:txBody>
          <a:bodyPr/>
          <a:lstStyle/>
          <a:p>
            <a:r>
              <a:rPr lang="fr-FR"/>
              <a:t>Cliquez pour modifier le style du titre</a:t>
            </a:r>
          </a:p>
        </p:txBody>
      </p:sp>
      <p:sp>
        <p:nvSpPr>
          <p:cNvPr id="3" name="Espace réservé du texte 2"/>
          <p:cNvSpPr>
            <a:spLocks noGrp="1"/>
          </p:cNvSpPr>
          <p:nvPr>
            <p:ph type="body" sz="half" idx="1"/>
          </p:nvPr>
        </p:nvSpPr>
        <p:spPr>
          <a:xfrm>
            <a:off x="203200" y="1295400"/>
            <a:ext cx="57912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image de la bibliothèque 3"/>
          <p:cNvSpPr>
            <a:spLocks noGrp="1"/>
          </p:cNvSpPr>
          <p:nvPr>
            <p:ph type="clipArt" sz="half" idx="2"/>
          </p:nvPr>
        </p:nvSpPr>
        <p:spPr>
          <a:xfrm>
            <a:off x="6197600" y="1295400"/>
            <a:ext cx="5791200" cy="4648200"/>
          </a:xfrm>
        </p:spPr>
        <p:txBody>
          <a:bodyPr/>
          <a:lstStyle/>
          <a:p>
            <a:pPr lvl="0"/>
            <a:endParaRPr lang="fr-FR" noProof="0"/>
          </a:p>
        </p:txBody>
      </p:sp>
    </p:spTree>
    <p:extLst>
      <p:ext uri="{BB962C8B-B14F-4D97-AF65-F5344CB8AC3E}">
        <p14:creationId xmlns:p14="http://schemas.microsoft.com/office/powerpoint/2010/main" val="18249355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79774053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24524897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03200" y="1295400"/>
            <a:ext cx="5791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295400"/>
            <a:ext cx="5791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9903385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2579838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130614206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25498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9153699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47766317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6D74880A-456A-6F05-3E83-A738F48BB49E}"/>
              </a:ext>
            </a:extLst>
          </p:cNvPr>
          <p:cNvSpPr>
            <a:spLocks noChangeArrowheads="1"/>
          </p:cNvSpPr>
          <p:nvPr userDrawn="1"/>
        </p:nvSpPr>
        <p:spPr bwMode="auto">
          <a:xfrm>
            <a:off x="0" y="6408738"/>
            <a:ext cx="12192000" cy="476250"/>
          </a:xfrm>
          <a:prstGeom prst="rect">
            <a:avLst/>
          </a:prstGeom>
          <a:gradFill rotWithShape="1">
            <a:gsLst>
              <a:gs pos="0">
                <a:schemeClr val="tx1"/>
              </a:gs>
              <a:gs pos="100000">
                <a:schemeClr val="accent1"/>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027" name="Rectangle 3">
            <a:extLst>
              <a:ext uri="{FF2B5EF4-FFF2-40B4-BE49-F238E27FC236}">
                <a16:creationId xmlns:a16="http://schemas.microsoft.com/office/drawing/2014/main" id="{27DA35D8-6179-278C-0F15-081117C70D1A}"/>
              </a:ext>
            </a:extLst>
          </p:cNvPr>
          <p:cNvSpPr>
            <a:spLocks noGrp="1" noChangeArrowheads="1"/>
          </p:cNvSpPr>
          <p:nvPr>
            <p:ph type="title"/>
          </p:nvPr>
        </p:nvSpPr>
        <p:spPr bwMode="auto">
          <a:xfrm>
            <a:off x="119063" y="203200"/>
            <a:ext cx="11988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36000" rIns="91440" bIns="36000" numCol="1" anchor="t" anchorCtr="0" compatLnSpc="1">
            <a:prstTxWarp prst="textNoShape">
              <a:avLst/>
            </a:prstTxWarp>
          </a:bodyPr>
          <a:lstStyle/>
          <a:p>
            <a:pPr lvl="0"/>
            <a:r>
              <a:rPr lang="fr-FR" altLang="fr-FR"/>
              <a:t>Cliquez pour modifier le style du titre du masque</a:t>
            </a:r>
          </a:p>
        </p:txBody>
      </p:sp>
      <p:sp>
        <p:nvSpPr>
          <p:cNvPr id="1028" name="Rectangle 4">
            <a:extLst>
              <a:ext uri="{FF2B5EF4-FFF2-40B4-BE49-F238E27FC236}">
                <a16:creationId xmlns:a16="http://schemas.microsoft.com/office/drawing/2014/main" id="{463C3C75-01CE-04B9-0062-0C38CB5CFF53}"/>
              </a:ext>
            </a:extLst>
          </p:cNvPr>
          <p:cNvSpPr>
            <a:spLocks noGrp="1" noChangeArrowheads="1"/>
          </p:cNvSpPr>
          <p:nvPr>
            <p:ph type="body" idx="1"/>
          </p:nvPr>
        </p:nvSpPr>
        <p:spPr bwMode="auto">
          <a:xfrm>
            <a:off x="203200" y="1295400"/>
            <a:ext cx="11785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Premier niveau</a:t>
            </a:r>
          </a:p>
          <a:p>
            <a:pPr lvl="1"/>
            <a:r>
              <a:rPr lang="fr-FR" altLang="fr-FR"/>
              <a:t>Deuxième niveau</a:t>
            </a:r>
          </a:p>
          <a:p>
            <a:pPr lvl="2"/>
            <a:r>
              <a:rPr lang="fr-FR" altLang="fr-FR"/>
              <a:t>Troisième niveau</a:t>
            </a:r>
          </a:p>
        </p:txBody>
      </p:sp>
      <p:grpSp>
        <p:nvGrpSpPr>
          <p:cNvPr id="1029" name="Group 5">
            <a:extLst>
              <a:ext uri="{FF2B5EF4-FFF2-40B4-BE49-F238E27FC236}">
                <a16:creationId xmlns:a16="http://schemas.microsoft.com/office/drawing/2014/main" id="{2EC47FE5-8C14-1D35-BDEA-D7ED640FA10A}"/>
              </a:ext>
            </a:extLst>
          </p:cNvPr>
          <p:cNvGrpSpPr>
            <a:grpSpLocks/>
          </p:cNvGrpSpPr>
          <p:nvPr/>
        </p:nvGrpSpPr>
        <p:grpSpPr bwMode="auto">
          <a:xfrm>
            <a:off x="17463" y="25400"/>
            <a:ext cx="12174537" cy="952500"/>
            <a:chOff x="8" y="16"/>
            <a:chExt cx="5752" cy="600"/>
          </a:xfrm>
        </p:grpSpPr>
        <p:sp>
          <p:nvSpPr>
            <p:cNvPr id="1030" name="Line 6">
              <a:extLst>
                <a:ext uri="{FF2B5EF4-FFF2-40B4-BE49-F238E27FC236}">
                  <a16:creationId xmlns:a16="http://schemas.microsoft.com/office/drawing/2014/main" id="{51693C40-E107-1309-A801-E4B528E47B76}"/>
                </a:ext>
              </a:extLst>
            </p:cNvPr>
            <p:cNvSpPr>
              <a:spLocks noChangeShapeType="1"/>
            </p:cNvSpPr>
            <p:nvPr/>
          </p:nvSpPr>
          <p:spPr bwMode="auto">
            <a:xfrm>
              <a:off x="8" y="104"/>
              <a:ext cx="5752" cy="0"/>
            </a:xfrm>
            <a:prstGeom prst="line">
              <a:avLst/>
            </a:prstGeom>
            <a:noFill/>
            <a:ln w="12700">
              <a:solidFill>
                <a:srgbClr val="009BCC"/>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1031" name="Line 7">
              <a:extLst>
                <a:ext uri="{FF2B5EF4-FFF2-40B4-BE49-F238E27FC236}">
                  <a16:creationId xmlns:a16="http://schemas.microsoft.com/office/drawing/2014/main" id="{F7F4BCF6-41EF-1F91-4A91-E4458A3F4BC7}"/>
                </a:ext>
              </a:extLst>
            </p:cNvPr>
            <p:cNvSpPr>
              <a:spLocks noChangeShapeType="1"/>
            </p:cNvSpPr>
            <p:nvPr/>
          </p:nvSpPr>
          <p:spPr bwMode="auto">
            <a:xfrm>
              <a:off x="48" y="16"/>
              <a:ext cx="0" cy="600"/>
            </a:xfrm>
            <a:prstGeom prst="line">
              <a:avLst/>
            </a:prstGeom>
            <a:noFill/>
            <a:ln w="12700">
              <a:solidFill>
                <a:srgbClr val="009BCC"/>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ransition/>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Narrow" pitchFamily="34" charset="0"/>
        </a:defRPr>
      </a:lvl2pPr>
      <a:lvl3pPr algn="l" rtl="0" eaLnBrk="0" fontAlgn="base" hangingPunct="0">
        <a:lnSpc>
          <a:spcPct val="85000"/>
        </a:lnSpc>
        <a:spcBef>
          <a:spcPct val="0"/>
        </a:spcBef>
        <a:spcAft>
          <a:spcPct val="0"/>
        </a:spcAft>
        <a:defRPr sz="3200" b="1">
          <a:solidFill>
            <a:schemeClr val="tx2"/>
          </a:solidFill>
          <a:latin typeface="Arial Narrow" pitchFamily="34" charset="0"/>
        </a:defRPr>
      </a:lvl3pPr>
      <a:lvl4pPr algn="l" rtl="0" eaLnBrk="0" fontAlgn="base" hangingPunct="0">
        <a:lnSpc>
          <a:spcPct val="85000"/>
        </a:lnSpc>
        <a:spcBef>
          <a:spcPct val="0"/>
        </a:spcBef>
        <a:spcAft>
          <a:spcPct val="0"/>
        </a:spcAft>
        <a:defRPr sz="3200" b="1">
          <a:solidFill>
            <a:schemeClr val="tx2"/>
          </a:solidFill>
          <a:latin typeface="Arial Narrow" pitchFamily="34" charset="0"/>
        </a:defRPr>
      </a:lvl4pPr>
      <a:lvl5pPr algn="l" rtl="0" eaLnBrk="0" fontAlgn="base" hangingPunct="0">
        <a:lnSpc>
          <a:spcPct val="85000"/>
        </a:lnSpc>
        <a:spcBef>
          <a:spcPct val="0"/>
        </a:spcBef>
        <a:spcAft>
          <a:spcPct val="0"/>
        </a:spcAft>
        <a:defRPr sz="3200" b="1">
          <a:solidFill>
            <a:schemeClr val="tx2"/>
          </a:solidFill>
          <a:latin typeface="Arial Narrow" pitchFamily="34" charset="0"/>
        </a:defRPr>
      </a:lvl5pPr>
      <a:lvl6pPr marL="457200" algn="l" rtl="0" eaLnBrk="0" fontAlgn="base" hangingPunct="0">
        <a:lnSpc>
          <a:spcPct val="85000"/>
        </a:lnSpc>
        <a:spcBef>
          <a:spcPct val="0"/>
        </a:spcBef>
        <a:spcAft>
          <a:spcPct val="0"/>
        </a:spcAft>
        <a:defRPr sz="3200" b="1">
          <a:solidFill>
            <a:schemeClr val="tx2"/>
          </a:solidFill>
          <a:latin typeface="Arial Narrow" pitchFamily="34" charset="0"/>
        </a:defRPr>
      </a:lvl6pPr>
      <a:lvl7pPr marL="914400" algn="l" rtl="0" eaLnBrk="0" fontAlgn="base" hangingPunct="0">
        <a:lnSpc>
          <a:spcPct val="85000"/>
        </a:lnSpc>
        <a:spcBef>
          <a:spcPct val="0"/>
        </a:spcBef>
        <a:spcAft>
          <a:spcPct val="0"/>
        </a:spcAft>
        <a:defRPr sz="3200" b="1">
          <a:solidFill>
            <a:schemeClr val="tx2"/>
          </a:solidFill>
          <a:latin typeface="Arial Narrow" pitchFamily="34" charset="0"/>
        </a:defRPr>
      </a:lvl7pPr>
      <a:lvl8pPr marL="1371600" algn="l" rtl="0" eaLnBrk="0" fontAlgn="base" hangingPunct="0">
        <a:lnSpc>
          <a:spcPct val="85000"/>
        </a:lnSpc>
        <a:spcBef>
          <a:spcPct val="0"/>
        </a:spcBef>
        <a:spcAft>
          <a:spcPct val="0"/>
        </a:spcAft>
        <a:defRPr sz="3200" b="1">
          <a:solidFill>
            <a:schemeClr val="tx2"/>
          </a:solidFill>
          <a:latin typeface="Arial Narrow" pitchFamily="34" charset="0"/>
        </a:defRPr>
      </a:lvl8pPr>
      <a:lvl9pPr marL="1828800" algn="l" rtl="0" eaLnBrk="0" fontAlgn="base" hangingPunct="0">
        <a:lnSpc>
          <a:spcPct val="85000"/>
        </a:lnSpc>
        <a:spcBef>
          <a:spcPct val="0"/>
        </a:spcBef>
        <a:spcAft>
          <a:spcPct val="0"/>
        </a:spcAft>
        <a:defRPr sz="3200" b="1">
          <a:solidFill>
            <a:schemeClr val="tx2"/>
          </a:solidFill>
          <a:latin typeface="Arial Narrow" pitchFamily="34" charset="0"/>
        </a:defRPr>
      </a:lvl9pPr>
    </p:titleStyle>
    <p:bodyStyle>
      <a:lvl1pPr marL="195263" indent="-195263" algn="l" rtl="0" eaLnBrk="0" fontAlgn="base" hangingPunct="0">
        <a:spcBef>
          <a:spcPct val="30000"/>
        </a:spcBef>
        <a:spcAft>
          <a:spcPct val="0"/>
        </a:spcAft>
        <a:buClr>
          <a:srgbClr val="009BCC"/>
        </a:buClr>
        <a:buFont typeface="Symbol" panose="05050102010706020507" pitchFamily="18" charset="2"/>
        <a:buChar char="·"/>
        <a:defRPr sz="2000" b="1">
          <a:solidFill>
            <a:schemeClr val="tx2"/>
          </a:solidFill>
          <a:latin typeface="+mn-lt"/>
          <a:ea typeface="+mn-ea"/>
          <a:cs typeface="+mn-cs"/>
        </a:defRPr>
      </a:lvl1pPr>
      <a:lvl2pPr marL="665163" indent="-279400" algn="l" rtl="0" eaLnBrk="0" fontAlgn="base" hangingPunct="0">
        <a:spcBef>
          <a:spcPct val="30000"/>
        </a:spcBef>
        <a:spcAft>
          <a:spcPct val="0"/>
        </a:spcAft>
        <a:buClr>
          <a:srgbClr val="004182"/>
        </a:buClr>
        <a:buFont typeface="Wingdings" panose="05000000000000000000" pitchFamily="2" charset="2"/>
        <a:buChar char=""/>
        <a:defRPr>
          <a:solidFill>
            <a:schemeClr val="tx2"/>
          </a:solidFill>
          <a:latin typeface="+mn-lt"/>
        </a:defRPr>
      </a:lvl2pPr>
      <a:lvl3pPr marL="1044575" indent="-176213" algn="l" rtl="0" eaLnBrk="0" fontAlgn="base" hangingPunct="0">
        <a:spcBef>
          <a:spcPct val="30000"/>
        </a:spcBef>
        <a:spcAft>
          <a:spcPct val="0"/>
        </a:spcAft>
        <a:buClr>
          <a:srgbClr val="004182"/>
        </a:buClr>
        <a:buFont typeface="Wingdings" panose="05000000000000000000" pitchFamily="2" charset="2"/>
        <a:buChar char="ú"/>
        <a:defRPr sz="1600">
          <a:solidFill>
            <a:schemeClr val="tx2"/>
          </a:solidFill>
          <a:latin typeface="+mn-lt"/>
        </a:defRPr>
      </a:lvl3pPr>
      <a:lvl4pPr marL="1516063" indent="-228600" algn="l" rtl="0" eaLnBrk="0" fontAlgn="base" hangingPunct="0">
        <a:spcBef>
          <a:spcPct val="20000"/>
        </a:spcBef>
        <a:spcAft>
          <a:spcPct val="0"/>
        </a:spcAft>
        <a:buChar char="–"/>
        <a:defRPr sz="2200">
          <a:solidFill>
            <a:schemeClr val="tx1"/>
          </a:solidFill>
          <a:latin typeface="+mn-lt"/>
        </a:defRPr>
      </a:lvl4pPr>
      <a:lvl5pPr marL="1935163" indent="-228600" algn="l" rtl="0" eaLnBrk="0" fontAlgn="base" hangingPunct="0">
        <a:spcBef>
          <a:spcPct val="20000"/>
        </a:spcBef>
        <a:spcAft>
          <a:spcPct val="0"/>
        </a:spcAft>
        <a:buChar char="»"/>
        <a:defRPr sz="2200">
          <a:solidFill>
            <a:schemeClr val="tx1"/>
          </a:solidFill>
          <a:latin typeface="+mn-lt"/>
        </a:defRPr>
      </a:lvl5pPr>
      <a:lvl6pPr marL="2392363" indent="-228600" algn="l" rtl="0" eaLnBrk="0" fontAlgn="base" hangingPunct="0">
        <a:spcBef>
          <a:spcPct val="20000"/>
        </a:spcBef>
        <a:spcAft>
          <a:spcPct val="0"/>
        </a:spcAft>
        <a:buChar char="»"/>
        <a:defRPr sz="2200">
          <a:solidFill>
            <a:schemeClr val="tx1"/>
          </a:solidFill>
          <a:latin typeface="+mn-lt"/>
        </a:defRPr>
      </a:lvl6pPr>
      <a:lvl7pPr marL="2849563" indent="-228600" algn="l" rtl="0" eaLnBrk="0" fontAlgn="base" hangingPunct="0">
        <a:spcBef>
          <a:spcPct val="20000"/>
        </a:spcBef>
        <a:spcAft>
          <a:spcPct val="0"/>
        </a:spcAft>
        <a:buChar char="»"/>
        <a:defRPr sz="2200">
          <a:solidFill>
            <a:schemeClr val="tx1"/>
          </a:solidFill>
          <a:latin typeface="+mn-lt"/>
        </a:defRPr>
      </a:lvl7pPr>
      <a:lvl8pPr marL="3306763" indent="-228600" algn="l" rtl="0" eaLnBrk="0" fontAlgn="base" hangingPunct="0">
        <a:spcBef>
          <a:spcPct val="20000"/>
        </a:spcBef>
        <a:spcAft>
          <a:spcPct val="0"/>
        </a:spcAft>
        <a:buChar char="»"/>
        <a:defRPr sz="2200">
          <a:solidFill>
            <a:schemeClr val="tx1"/>
          </a:solidFill>
          <a:latin typeface="+mn-lt"/>
        </a:defRPr>
      </a:lvl8pPr>
      <a:lvl9pPr marL="3763963" indent="-228600" algn="l" rtl="0" eaLnBrk="0" fontAlgn="base" hangingPunct="0">
        <a:spcBef>
          <a:spcPct val="20000"/>
        </a:spcBef>
        <a:spcAft>
          <a:spcPct val="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developer.java.sun.com/developer/index.html" TargetMode="External"/><Relationship Id="rId2" Type="http://schemas.openxmlformats.org/officeDocument/2006/relationships/hyperlink" Target="http://java.sun.com/docs/books/tutoria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7.bin"/><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borland.com/jbuilder" TargetMode="External"/><Relationship Id="rId2" Type="http://schemas.openxmlformats.org/officeDocument/2006/relationships/hyperlink" Target="http://www.netbeans.com/" TargetMode="External"/><Relationship Id="rId1" Type="http://schemas.openxmlformats.org/officeDocument/2006/relationships/slideLayout" Target="../slideLayouts/slideLayout2.xml"/><Relationship Id="rId6" Type="http://schemas.openxmlformats.org/officeDocument/2006/relationships/hyperlink" Target="http://msdn.microsoft.com/vstudio" TargetMode="External"/><Relationship Id="rId5" Type="http://schemas.openxmlformats.org/officeDocument/2006/relationships/hyperlink" Target="http://wwws.sun.com/software/sundev" TargetMode="External"/><Relationship Id="rId4" Type="http://schemas.openxmlformats.org/officeDocument/2006/relationships/hyperlink" Target="http://www.ibm.com/software/awdtoo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9.wmf"/><Relationship Id="rId7" Type="http://schemas.openxmlformats.org/officeDocument/2006/relationships/oleObject" Target="../embeddings/oleObject6.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7" descr="Java logo">
            <a:extLst>
              <a:ext uri="{FF2B5EF4-FFF2-40B4-BE49-F238E27FC236}">
                <a16:creationId xmlns:a16="http://schemas.microsoft.com/office/drawing/2014/main" id="{160BB1A9-036F-12AB-C80B-5098AFDE4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1713" y="2419350"/>
            <a:ext cx="4038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Java Hd">
            <a:extLst>
              <a:ext uri="{FF2B5EF4-FFF2-40B4-BE49-F238E27FC236}">
                <a16:creationId xmlns:a16="http://schemas.microsoft.com/office/drawing/2014/main" id="{32FC5760-5D02-9EB8-5FEB-60A213D9F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id="{DD20A91C-FDF2-4709-DC1D-38E6CC8CF136}"/>
              </a:ext>
            </a:extLst>
          </p:cNvPr>
          <p:cNvSpPr>
            <a:spLocks noGrp="1" noChangeArrowheads="1"/>
          </p:cNvSpPr>
          <p:nvPr>
            <p:ph type="title"/>
          </p:nvPr>
        </p:nvSpPr>
        <p:spPr/>
        <p:txBody>
          <a:bodyPr/>
          <a:lstStyle/>
          <a:p>
            <a:r>
              <a:rPr lang="fr-BE" altLang="fr-FR"/>
              <a:t>Références Web</a:t>
            </a:r>
            <a:endParaRPr lang="en-US" altLang="fr-FR"/>
          </a:p>
        </p:txBody>
      </p:sp>
      <p:sp>
        <p:nvSpPr>
          <p:cNvPr id="15363" name="Rectangle 6">
            <a:extLst>
              <a:ext uri="{FF2B5EF4-FFF2-40B4-BE49-F238E27FC236}">
                <a16:creationId xmlns:a16="http://schemas.microsoft.com/office/drawing/2014/main" id="{4E8AFE6A-9CD7-2C2E-4D57-D54E4D274F20}"/>
              </a:ext>
            </a:extLst>
          </p:cNvPr>
          <p:cNvSpPr>
            <a:spLocks noGrp="1" noChangeArrowheads="1"/>
          </p:cNvSpPr>
          <p:nvPr>
            <p:ph type="body" idx="1"/>
          </p:nvPr>
        </p:nvSpPr>
        <p:spPr/>
        <p:txBody>
          <a:bodyPr/>
          <a:lstStyle/>
          <a:p>
            <a:r>
              <a:rPr lang="fr-BE" altLang="fr-FR"/>
              <a:t>The Java Tutorial from Sun</a:t>
            </a:r>
          </a:p>
          <a:p>
            <a:pPr>
              <a:buFont typeface="Symbol" panose="05050102010706020507" pitchFamily="18" charset="2"/>
              <a:buNone/>
            </a:pPr>
            <a:r>
              <a:rPr lang="en-US" altLang="fr-FR"/>
              <a:t>		</a:t>
            </a:r>
            <a:r>
              <a:rPr lang="en-US" altLang="fr-FR">
                <a:hlinkClick r:id="rId2"/>
              </a:rPr>
              <a:t>http://java.sun.com/docs/books/tutorial/</a:t>
            </a:r>
            <a:endParaRPr lang="en-US" altLang="fr-FR"/>
          </a:p>
          <a:p>
            <a:pPr>
              <a:buFont typeface="Symbol" panose="05050102010706020507" pitchFamily="18" charset="2"/>
              <a:buNone/>
            </a:pPr>
            <a:endParaRPr lang="fr-BE" altLang="fr-FR"/>
          </a:p>
          <a:p>
            <a:r>
              <a:rPr lang="fr-BE" altLang="fr-FR"/>
              <a:t>The Java Developer Connection</a:t>
            </a:r>
          </a:p>
          <a:p>
            <a:pPr>
              <a:buFont typeface="Symbol" panose="05050102010706020507" pitchFamily="18" charset="2"/>
              <a:buNone/>
            </a:pPr>
            <a:r>
              <a:rPr lang="en-US" altLang="fr-FR"/>
              <a:t>		</a:t>
            </a:r>
            <a:r>
              <a:rPr lang="en-US" altLang="fr-FR">
                <a:hlinkClick r:id="rId3"/>
              </a:rPr>
              <a:t>http://developer.java.sun.com/developer/index.html</a:t>
            </a:r>
            <a:endParaRPr lang="en-US" altLang="fr-FR"/>
          </a:p>
          <a:p>
            <a:pPr>
              <a:buFont typeface="Symbol" panose="05050102010706020507" pitchFamily="18" charset="2"/>
              <a:buNone/>
            </a:pPr>
            <a:endParaRPr lang="fr-BE" altLang="fr-F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DFC785F-3826-B2A6-DEA6-7C4110505D33}"/>
              </a:ext>
            </a:extLst>
          </p:cNvPr>
          <p:cNvSpPr>
            <a:spLocks noGrp="1" noChangeArrowheads="1"/>
          </p:cNvSpPr>
          <p:nvPr>
            <p:ph type="title"/>
          </p:nvPr>
        </p:nvSpPr>
        <p:spPr/>
        <p:txBody>
          <a:bodyPr/>
          <a:lstStyle/>
          <a:p>
            <a:r>
              <a:rPr lang="fr-BE" altLang="fr-FR"/>
              <a:t>Exercice</a:t>
            </a:r>
            <a:endParaRPr lang="en-US" altLang="fr-FR"/>
          </a:p>
        </p:txBody>
      </p:sp>
      <p:sp>
        <p:nvSpPr>
          <p:cNvPr id="108547" name="Rectangle 3">
            <a:extLst>
              <a:ext uri="{FF2B5EF4-FFF2-40B4-BE49-F238E27FC236}">
                <a16:creationId xmlns:a16="http://schemas.microsoft.com/office/drawing/2014/main" id="{752C9A15-1A84-EA3A-7762-5D5804E17CB5}"/>
              </a:ext>
            </a:extLst>
          </p:cNvPr>
          <p:cNvSpPr>
            <a:spLocks noGrp="1" noChangeArrowheads="1"/>
          </p:cNvSpPr>
          <p:nvPr>
            <p:ph type="body" idx="1"/>
          </p:nvPr>
        </p:nvSpPr>
        <p:spPr>
          <a:xfrm>
            <a:off x="1676400" y="1196975"/>
            <a:ext cx="8839200" cy="4746625"/>
          </a:xfrm>
        </p:spPr>
        <p:txBody>
          <a:bodyPr/>
          <a:lstStyle/>
          <a:p>
            <a:r>
              <a:rPr lang="fr-BE" altLang="fr-FR"/>
              <a:t>Classe MyPoint</a:t>
            </a:r>
          </a:p>
          <a:p>
            <a:pPr lvl="1"/>
            <a:r>
              <a:rPr lang="fr-BE" altLang="fr-FR"/>
              <a:t>Lire le code et prévoir ce qui apparaîtra à l’écran à l’exécution</a:t>
            </a:r>
          </a:p>
          <a:p>
            <a:pPr lvl="1"/>
            <a:r>
              <a:rPr lang="fr-BE" altLang="fr-FR"/>
              <a:t>Observer en particulier les mécanismes de création et d’assignation de variables de références dans la classe</a:t>
            </a:r>
          </a:p>
        </p:txBody>
      </p:sp>
      <p:sp>
        <p:nvSpPr>
          <p:cNvPr id="108548" name="Text Box 4">
            <a:extLst>
              <a:ext uri="{FF2B5EF4-FFF2-40B4-BE49-F238E27FC236}">
                <a16:creationId xmlns:a16="http://schemas.microsoft.com/office/drawing/2014/main" id="{C06A0F06-0BD5-2F3F-5DFB-DC292E7091C2}"/>
              </a:ext>
            </a:extLst>
          </p:cNvPr>
          <p:cNvSpPr txBox="1">
            <a:spLocks noChangeArrowheads="1"/>
          </p:cNvSpPr>
          <p:nvPr/>
        </p:nvSpPr>
        <p:spPr bwMode="auto">
          <a:xfrm>
            <a:off x="9699625" y="2524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5.3</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5">
            <a:extLst>
              <a:ext uri="{FF2B5EF4-FFF2-40B4-BE49-F238E27FC236}">
                <a16:creationId xmlns:a16="http://schemas.microsoft.com/office/drawing/2014/main" id="{94AF0D8A-31B6-2D9E-1335-C8F9BB54E549}"/>
              </a:ext>
            </a:extLst>
          </p:cNvPr>
          <p:cNvSpPr>
            <a:spLocks noGrp="1" noChangeArrowheads="1"/>
          </p:cNvSpPr>
          <p:nvPr>
            <p:ph type="title"/>
          </p:nvPr>
        </p:nvSpPr>
        <p:spPr/>
        <p:txBody>
          <a:bodyPr/>
          <a:lstStyle/>
          <a:p>
            <a:r>
              <a:rPr lang="fr-FR" altLang="fr-FR"/>
              <a:t>Les méthodes (1/4)</a:t>
            </a:r>
            <a:br>
              <a:rPr lang="fr-FR" altLang="fr-FR"/>
            </a:br>
            <a:r>
              <a:rPr lang="fr-FR" altLang="fr-FR" sz="2800"/>
              <a:t>Déclaration d’une méthode</a:t>
            </a:r>
          </a:p>
        </p:txBody>
      </p:sp>
      <p:sp>
        <p:nvSpPr>
          <p:cNvPr id="109571" name="Rectangle 1036">
            <a:extLst>
              <a:ext uri="{FF2B5EF4-FFF2-40B4-BE49-F238E27FC236}">
                <a16:creationId xmlns:a16="http://schemas.microsoft.com/office/drawing/2014/main" id="{5DC27FA3-69AC-C068-AE69-7687F0703A21}"/>
              </a:ext>
            </a:extLst>
          </p:cNvPr>
          <p:cNvSpPr>
            <a:spLocks noGrp="1" noChangeArrowheads="1"/>
          </p:cNvSpPr>
          <p:nvPr>
            <p:ph type="body" idx="1"/>
          </p:nvPr>
        </p:nvSpPr>
        <p:spPr>
          <a:xfrm>
            <a:off x="1676400" y="1125538"/>
            <a:ext cx="8839200" cy="5256212"/>
          </a:xfrm>
        </p:spPr>
        <p:txBody>
          <a:bodyPr/>
          <a:lstStyle/>
          <a:p>
            <a:r>
              <a:rPr lang="fr-FR" altLang="fr-FR"/>
              <a:t>Une méthode est composée de:</a:t>
            </a:r>
          </a:p>
          <a:p>
            <a:endParaRPr lang="fr-FR" altLang="fr-FR"/>
          </a:p>
          <a:p>
            <a:r>
              <a:rPr lang="fr-FR" altLang="fr-FR"/>
              <a:t>Signature d’une méthode:</a:t>
            </a:r>
          </a:p>
          <a:p>
            <a:pPr lvl="2"/>
            <a:r>
              <a:rPr lang="fr-FR" altLang="fr-FR"/>
              <a:t>Modificateurs d’accès : public, protected, private, aucun</a:t>
            </a:r>
          </a:p>
          <a:p>
            <a:pPr lvl="2"/>
            <a:r>
              <a:rPr lang="fr-FR" altLang="fr-FR"/>
              <a:t>[modificateurs optionnels] : static, native, synchronized, final, abstract</a:t>
            </a:r>
          </a:p>
          <a:p>
            <a:pPr lvl="2"/>
            <a:r>
              <a:rPr lang="fr-FR" altLang="fr-FR"/>
              <a:t>Type de retour : type de la valeur retournée</a:t>
            </a:r>
          </a:p>
          <a:p>
            <a:pPr lvl="2"/>
            <a:r>
              <a:rPr lang="fr-FR" altLang="fr-FR"/>
              <a:t>Nom de la méthode (identificateur)</a:t>
            </a:r>
          </a:p>
          <a:p>
            <a:pPr lvl="2"/>
            <a:r>
              <a:rPr lang="fr-FR" altLang="fr-FR"/>
              <a:t>Listes de paramètres entre parenthèses (peut être vide mais les parenthèses sont indispensables)</a:t>
            </a:r>
          </a:p>
          <a:p>
            <a:pPr lvl="2"/>
            <a:r>
              <a:rPr lang="fr-FR" altLang="fr-FR"/>
              <a:t>[exception] (throws Exception)</a:t>
            </a:r>
          </a:p>
          <a:p>
            <a:r>
              <a:rPr lang="fr-FR" altLang="fr-FR"/>
              <a:t>Au minimum:  </a:t>
            </a:r>
          </a:p>
          <a:p>
            <a:pPr lvl="1"/>
            <a:r>
              <a:rPr lang="fr-FR" altLang="fr-FR"/>
              <a:t>La méthode possède un identificateur et un type de retour </a:t>
            </a:r>
          </a:p>
          <a:p>
            <a:pPr lvl="1"/>
            <a:r>
              <a:rPr lang="fr-FR" altLang="fr-FR"/>
              <a:t>Si la méthode ne renvoie rien </a:t>
            </a:r>
            <a:r>
              <a:rPr lang="fr-FR" altLang="fr-FR">
                <a:sym typeface="Wingdings" panose="05000000000000000000" pitchFamily="2" charset="2"/>
              </a:rPr>
              <a:t></a:t>
            </a:r>
            <a:r>
              <a:rPr lang="fr-FR" altLang="fr-FR"/>
              <a:t> le type de retour est </a:t>
            </a:r>
            <a:r>
              <a:rPr lang="fr-FR" altLang="fr-FR" u="sng"/>
              <a:t>void</a:t>
            </a:r>
          </a:p>
          <a:p>
            <a:r>
              <a:rPr lang="fr-FR" altLang="fr-FR"/>
              <a:t>Les paramètres d’une méthode fournissent une information depuis l’extérieur du “scope” de la méthode (idem que pour le constructeur)</a:t>
            </a:r>
          </a:p>
        </p:txBody>
      </p:sp>
      <p:sp>
        <p:nvSpPr>
          <p:cNvPr id="109572" name="Rectangle 1031">
            <a:extLst>
              <a:ext uri="{FF2B5EF4-FFF2-40B4-BE49-F238E27FC236}">
                <a16:creationId xmlns:a16="http://schemas.microsoft.com/office/drawing/2014/main" id="{189BCE51-F58D-2728-A297-99B26E2FE801}"/>
              </a:ext>
            </a:extLst>
          </p:cNvPr>
          <p:cNvSpPr>
            <a:spLocks noChangeArrowheads="1"/>
          </p:cNvSpPr>
          <p:nvPr/>
        </p:nvSpPr>
        <p:spPr bwMode="auto">
          <a:xfrm>
            <a:off x="5880100" y="1125538"/>
            <a:ext cx="3025775" cy="1008062"/>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solidFill>
                  <a:schemeClr val="bg1"/>
                </a:solidFill>
              </a:rPr>
              <a:t>public void deposit (int amount) {</a:t>
            </a:r>
          </a:p>
          <a:p>
            <a:pPr algn="l" eaLnBrk="1" hangingPunct="1"/>
            <a:endParaRPr lang="fr-BE" altLang="fr-FR" sz="1400">
              <a:solidFill>
                <a:schemeClr val="bg1"/>
              </a:solidFill>
            </a:endParaRPr>
          </a:p>
          <a:p>
            <a:pPr algn="l" eaLnBrk="1" hangingPunct="1"/>
            <a:endParaRPr lang="fr-BE" altLang="fr-FR" sz="1400">
              <a:solidFill>
                <a:schemeClr val="bg1"/>
              </a:solidFill>
            </a:endParaRPr>
          </a:p>
          <a:p>
            <a:pPr algn="l" eaLnBrk="1" hangingPunct="1"/>
            <a:r>
              <a:rPr lang="fr-BE" altLang="fr-FR" sz="1400">
                <a:solidFill>
                  <a:schemeClr val="bg1"/>
                </a:solidFill>
              </a:rPr>
              <a:t>}</a:t>
            </a:r>
            <a:endParaRPr lang="en-US" altLang="fr-FR" sz="1400">
              <a:solidFill>
                <a:schemeClr val="bg1"/>
              </a:solidFill>
            </a:endParaRPr>
          </a:p>
        </p:txBody>
      </p:sp>
      <p:sp>
        <p:nvSpPr>
          <p:cNvPr id="109573" name="Rectangle 1032">
            <a:extLst>
              <a:ext uri="{FF2B5EF4-FFF2-40B4-BE49-F238E27FC236}">
                <a16:creationId xmlns:a16="http://schemas.microsoft.com/office/drawing/2014/main" id="{4F6AEA0C-ED78-D729-0F51-2AD70963CED8}"/>
              </a:ext>
            </a:extLst>
          </p:cNvPr>
          <p:cNvSpPr>
            <a:spLocks noChangeArrowheads="1"/>
          </p:cNvSpPr>
          <p:nvPr/>
        </p:nvSpPr>
        <p:spPr bwMode="auto">
          <a:xfrm>
            <a:off x="6167438" y="1514475"/>
            <a:ext cx="2667000" cy="277813"/>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solde+=amount ;</a:t>
            </a:r>
            <a:endParaRPr lang="en-US" altLang="fr-FR" sz="1400"/>
          </a:p>
        </p:txBody>
      </p:sp>
      <p:sp>
        <p:nvSpPr>
          <p:cNvPr id="109574" name="Text Box 1033">
            <a:extLst>
              <a:ext uri="{FF2B5EF4-FFF2-40B4-BE49-F238E27FC236}">
                <a16:creationId xmlns:a16="http://schemas.microsoft.com/office/drawing/2014/main" id="{594ADDA3-70F0-A0F9-AC89-2489601692C3}"/>
              </a:ext>
            </a:extLst>
          </p:cNvPr>
          <p:cNvSpPr txBox="1">
            <a:spLocks noChangeArrowheads="1"/>
          </p:cNvSpPr>
          <p:nvPr/>
        </p:nvSpPr>
        <p:spPr bwMode="auto">
          <a:xfrm>
            <a:off x="8977313" y="1125538"/>
            <a:ext cx="1573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b="1"/>
              <a:t>Sa déclaration</a:t>
            </a:r>
            <a:endParaRPr lang="en-US" altLang="fr-FR" b="1"/>
          </a:p>
        </p:txBody>
      </p:sp>
      <p:sp>
        <p:nvSpPr>
          <p:cNvPr id="109575" name="Text Box 1034">
            <a:extLst>
              <a:ext uri="{FF2B5EF4-FFF2-40B4-BE49-F238E27FC236}">
                <a16:creationId xmlns:a16="http://schemas.microsoft.com/office/drawing/2014/main" id="{AAEFF574-2F4E-BEC3-E35A-A07B9274F222}"/>
              </a:ext>
            </a:extLst>
          </p:cNvPr>
          <p:cNvSpPr txBox="1">
            <a:spLocks noChangeArrowheads="1"/>
          </p:cNvSpPr>
          <p:nvPr/>
        </p:nvSpPr>
        <p:spPr bwMode="auto">
          <a:xfrm>
            <a:off x="8977313" y="1485900"/>
            <a:ext cx="1176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b="1"/>
              <a:t>Son corps</a:t>
            </a:r>
          </a:p>
        </p:txBody>
      </p:sp>
      <p:sp>
        <p:nvSpPr>
          <p:cNvPr id="109576" name="Text Box 1061">
            <a:extLst>
              <a:ext uri="{FF2B5EF4-FFF2-40B4-BE49-F238E27FC236}">
                <a16:creationId xmlns:a16="http://schemas.microsoft.com/office/drawing/2014/main" id="{65E606C4-C1F9-EA13-C0EE-29BA903D7358}"/>
              </a:ext>
            </a:extLst>
          </p:cNvPr>
          <p:cNvSpPr txBox="1">
            <a:spLocks noChangeArrowheads="1"/>
          </p:cNvSpPr>
          <p:nvPr/>
        </p:nvSpPr>
        <p:spPr bwMode="auto">
          <a:xfrm rot="-5400000">
            <a:off x="1600200" y="3316288"/>
            <a:ext cx="1120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b="1">
                <a:solidFill>
                  <a:srgbClr val="800000"/>
                </a:solidFill>
              </a:rPr>
              <a:t>Signature</a:t>
            </a:r>
            <a:endParaRPr lang="en-US" altLang="fr-FR" b="1">
              <a:solidFill>
                <a:srgbClr val="800000"/>
              </a:solidFill>
            </a:endParaRPr>
          </a:p>
        </p:txBody>
      </p:sp>
      <p:sp>
        <p:nvSpPr>
          <p:cNvPr id="109577" name="AutoShape 1062">
            <a:extLst>
              <a:ext uri="{FF2B5EF4-FFF2-40B4-BE49-F238E27FC236}">
                <a16:creationId xmlns:a16="http://schemas.microsoft.com/office/drawing/2014/main" id="{99315C76-4FFD-2F34-1E9D-2C381E07C131}"/>
              </a:ext>
            </a:extLst>
          </p:cNvPr>
          <p:cNvSpPr>
            <a:spLocks/>
          </p:cNvSpPr>
          <p:nvPr/>
        </p:nvSpPr>
        <p:spPr bwMode="auto">
          <a:xfrm>
            <a:off x="2424113" y="2924175"/>
            <a:ext cx="215900" cy="1152525"/>
          </a:xfrm>
          <a:prstGeom prst="leftBrace">
            <a:avLst>
              <a:gd name="adj1" fmla="val 44485"/>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1">
            <a:extLst>
              <a:ext uri="{FF2B5EF4-FFF2-40B4-BE49-F238E27FC236}">
                <a16:creationId xmlns:a16="http://schemas.microsoft.com/office/drawing/2014/main" id="{FD79EC93-00FA-DF48-C677-FA377AD40156}"/>
              </a:ext>
            </a:extLst>
          </p:cNvPr>
          <p:cNvSpPr>
            <a:spLocks noGrp="1" noChangeArrowheads="1"/>
          </p:cNvSpPr>
          <p:nvPr>
            <p:ph type="title"/>
          </p:nvPr>
        </p:nvSpPr>
        <p:spPr/>
        <p:txBody>
          <a:bodyPr/>
          <a:lstStyle/>
          <a:p>
            <a:r>
              <a:rPr lang="fr-FR" altLang="fr-FR"/>
              <a:t>Les méthodes (2/4)</a:t>
            </a:r>
            <a:br>
              <a:rPr lang="fr-FR" altLang="fr-FR"/>
            </a:br>
            <a:r>
              <a:rPr lang="fr-FR" altLang="fr-FR" sz="2800"/>
              <a:t>Passage d’arguments</a:t>
            </a:r>
          </a:p>
        </p:txBody>
      </p:sp>
      <p:sp>
        <p:nvSpPr>
          <p:cNvPr id="110595" name="Rectangle 12">
            <a:extLst>
              <a:ext uri="{FF2B5EF4-FFF2-40B4-BE49-F238E27FC236}">
                <a16:creationId xmlns:a16="http://schemas.microsoft.com/office/drawing/2014/main" id="{975F85F5-DC57-8529-A5F1-C715B3FBDA01}"/>
              </a:ext>
            </a:extLst>
          </p:cNvPr>
          <p:cNvSpPr>
            <a:spLocks noGrp="1" noChangeArrowheads="1"/>
          </p:cNvSpPr>
          <p:nvPr>
            <p:ph type="body" idx="1"/>
          </p:nvPr>
        </p:nvSpPr>
        <p:spPr/>
        <p:txBody>
          <a:bodyPr/>
          <a:lstStyle/>
          <a:p>
            <a:r>
              <a:rPr lang="fr-FR" altLang="fr-FR"/>
              <a:t>Les arguments d’une méthode peuvent être de deux types</a:t>
            </a:r>
          </a:p>
          <a:p>
            <a:pPr lvl="1"/>
            <a:r>
              <a:rPr lang="fr-FR" altLang="fr-FR"/>
              <a:t>Variable de type primitif</a:t>
            </a:r>
          </a:p>
          <a:p>
            <a:pPr lvl="1"/>
            <a:r>
              <a:rPr lang="fr-FR" altLang="fr-FR"/>
              <a:t>Objet</a:t>
            </a:r>
          </a:p>
          <a:p>
            <a:r>
              <a:rPr lang="fr-FR" altLang="fr-FR"/>
              <a:t>Lorsque l’argument est une variable de type primitif, c’est la valeur de la variable qui est passée en paramètre</a:t>
            </a:r>
          </a:p>
          <a:p>
            <a:r>
              <a:rPr lang="fr-FR" altLang="fr-FR"/>
              <a:t>Lorsque l’argument est un objet, il y a, théoriquement, deux éléments qui pourraient être passés en paramètre:</a:t>
            </a:r>
          </a:p>
          <a:p>
            <a:pPr lvl="1"/>
            <a:r>
              <a:rPr lang="fr-FR" altLang="fr-FR"/>
              <a:t>La référence vers l’objet</a:t>
            </a:r>
          </a:p>
          <a:p>
            <a:pPr lvl="1"/>
            <a:r>
              <a:rPr lang="fr-FR" altLang="fr-FR"/>
              <a:t>L’objet lui-même</a:t>
            </a:r>
          </a:p>
          <a:p>
            <a:r>
              <a:rPr lang="fr-FR" altLang="fr-FR"/>
              <a:t>A la différence de C++, Java considère toujours que c’est la valeur de la référence et non la valeur de l’objet qui est passée en argument</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979174A-9455-9CB2-0285-E1C9E0108A80}"/>
              </a:ext>
            </a:extLst>
          </p:cNvPr>
          <p:cNvSpPr>
            <a:spLocks noGrp="1" noChangeArrowheads="1"/>
          </p:cNvSpPr>
          <p:nvPr>
            <p:ph type="title"/>
          </p:nvPr>
        </p:nvSpPr>
        <p:spPr/>
        <p:txBody>
          <a:bodyPr/>
          <a:lstStyle/>
          <a:p>
            <a:r>
              <a:rPr lang="fr-FR" altLang="fr-FR"/>
              <a:t>Les méthodes (3/4)</a:t>
            </a:r>
            <a:br>
              <a:rPr lang="fr-FR" altLang="fr-FR"/>
            </a:br>
            <a:r>
              <a:rPr lang="fr-FR" altLang="fr-FR" sz="2800"/>
              <a:t>L’interface d’une méthode</a:t>
            </a:r>
          </a:p>
        </p:txBody>
      </p:sp>
      <p:sp>
        <p:nvSpPr>
          <p:cNvPr id="111619" name="Rectangle 3">
            <a:extLst>
              <a:ext uri="{FF2B5EF4-FFF2-40B4-BE49-F238E27FC236}">
                <a16:creationId xmlns:a16="http://schemas.microsoft.com/office/drawing/2014/main" id="{804C507D-21E4-05D8-FBE9-6FDDF5ECCC03}"/>
              </a:ext>
            </a:extLst>
          </p:cNvPr>
          <p:cNvSpPr>
            <a:spLocks noGrp="1" noChangeArrowheads="1"/>
          </p:cNvSpPr>
          <p:nvPr>
            <p:ph type="body" idx="1"/>
          </p:nvPr>
        </p:nvSpPr>
        <p:spPr/>
        <p:txBody>
          <a:bodyPr/>
          <a:lstStyle/>
          <a:p>
            <a:r>
              <a:rPr lang="fr-FR" altLang="fr-FR"/>
              <a:t>L’interface d’une méthode, c’est sa signature</a:t>
            </a:r>
          </a:p>
          <a:p>
            <a:r>
              <a:rPr lang="fr-FR" altLang="fr-FR"/>
              <a:t>Cette signature, qui définit l’interface de la méthode, correspond en fait au message échangé quand la méthode est appelée</a:t>
            </a:r>
          </a:p>
          <a:p>
            <a:r>
              <a:rPr lang="fr-FR" altLang="fr-FR"/>
              <a:t>Le message se limite de fait uniquement à la signature de la méthode</a:t>
            </a:r>
          </a:p>
          <a:p>
            <a:pPr lvl="1"/>
            <a:r>
              <a:rPr lang="fr-FR" altLang="fr-FR"/>
              <a:t>Type de retour</a:t>
            </a:r>
          </a:p>
          <a:p>
            <a:pPr lvl="1"/>
            <a:r>
              <a:rPr lang="fr-FR" altLang="fr-FR"/>
              <a:t>Nom</a:t>
            </a:r>
          </a:p>
          <a:p>
            <a:pPr lvl="1"/>
            <a:r>
              <a:rPr lang="fr-FR" altLang="fr-FR"/>
              <a:t>Arguments</a:t>
            </a:r>
          </a:p>
          <a:p>
            <a:r>
              <a:rPr lang="fr-FR" altLang="fr-FR"/>
              <a:t>L’expéditeur du message n’a donc jamais besoin de connaître l’implémentation ou corps de la méthode</a:t>
            </a:r>
          </a:p>
          <a:p>
            <a:r>
              <a:rPr lang="fr-FR" altLang="fr-FR"/>
              <a:t>On a donc:</a:t>
            </a:r>
          </a:p>
          <a:p>
            <a:pPr lvl="1"/>
            <a:r>
              <a:rPr lang="fr-FR" altLang="fr-FR"/>
              <a:t>Déclaration = Signature = Message de la méthode</a:t>
            </a:r>
          </a:p>
          <a:p>
            <a:pPr lvl="1"/>
            <a:r>
              <a:rPr lang="fr-FR" altLang="fr-FR"/>
              <a:t>Bloc d’instruction = Corps = Implémentation de la méthode</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a:extLst>
              <a:ext uri="{FF2B5EF4-FFF2-40B4-BE49-F238E27FC236}">
                <a16:creationId xmlns:a16="http://schemas.microsoft.com/office/drawing/2014/main" id="{123AB78B-460D-22C4-5EF2-EB56A771AAAF}"/>
              </a:ext>
            </a:extLst>
          </p:cNvPr>
          <p:cNvSpPr>
            <a:spLocks noGrp="1" noChangeArrowheads="1"/>
          </p:cNvSpPr>
          <p:nvPr>
            <p:ph type="title"/>
          </p:nvPr>
        </p:nvSpPr>
        <p:spPr/>
        <p:txBody>
          <a:bodyPr/>
          <a:lstStyle/>
          <a:p>
            <a:r>
              <a:rPr lang="fr-FR" altLang="fr-FR"/>
              <a:t>Les méthodes (4/4)</a:t>
            </a:r>
            <a:br>
              <a:rPr lang="fr-FR" altLang="fr-FR"/>
            </a:br>
            <a:r>
              <a:rPr lang="fr-FR" altLang="fr-FR" sz="2800"/>
              <a:t>La surcharge de méthodes</a:t>
            </a:r>
            <a:endParaRPr lang="en-US" altLang="fr-FR" sz="2800"/>
          </a:p>
        </p:txBody>
      </p:sp>
      <p:sp>
        <p:nvSpPr>
          <p:cNvPr id="112643" name="Rectangle 6">
            <a:extLst>
              <a:ext uri="{FF2B5EF4-FFF2-40B4-BE49-F238E27FC236}">
                <a16:creationId xmlns:a16="http://schemas.microsoft.com/office/drawing/2014/main" id="{64EA7130-E718-935A-6B69-0FBF5E7CBEDC}"/>
              </a:ext>
            </a:extLst>
          </p:cNvPr>
          <p:cNvSpPr>
            <a:spLocks noGrp="1" noChangeArrowheads="1"/>
          </p:cNvSpPr>
          <p:nvPr>
            <p:ph type="body" idx="1"/>
          </p:nvPr>
        </p:nvSpPr>
        <p:spPr>
          <a:xfrm>
            <a:off x="1676400" y="1295400"/>
            <a:ext cx="8839200" cy="1270000"/>
          </a:xfrm>
        </p:spPr>
        <p:txBody>
          <a:bodyPr/>
          <a:lstStyle/>
          <a:p>
            <a:r>
              <a:rPr lang="fr-FR" altLang="fr-FR"/>
              <a:t>La surcharge est un mécanisme qui consiste a dupliquer une méthode en modifiant les arguments de sa signature</a:t>
            </a:r>
          </a:p>
          <a:p>
            <a:r>
              <a:rPr lang="fr-FR" altLang="fr-FR"/>
              <a:t>Exemple:</a:t>
            </a:r>
          </a:p>
        </p:txBody>
      </p:sp>
      <p:sp>
        <p:nvSpPr>
          <p:cNvPr id="112644" name="Rectangle 3">
            <a:extLst>
              <a:ext uri="{FF2B5EF4-FFF2-40B4-BE49-F238E27FC236}">
                <a16:creationId xmlns:a16="http://schemas.microsoft.com/office/drawing/2014/main" id="{31488C44-5C93-2D92-18E8-550DEB55432D}"/>
              </a:ext>
            </a:extLst>
          </p:cNvPr>
          <p:cNvSpPr>
            <a:spLocks noChangeArrowheads="1"/>
          </p:cNvSpPr>
          <p:nvPr/>
        </p:nvSpPr>
        <p:spPr bwMode="auto">
          <a:xfrm>
            <a:off x="3503613" y="2276475"/>
            <a:ext cx="6026150" cy="3678238"/>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fr-BE" altLang="fr-FR" sz="1800">
                <a:latin typeface="Courier New" panose="02070309020205020404" pitchFamily="49" charset="0"/>
              </a:rPr>
              <a:t>int solde ;</a:t>
            </a:r>
          </a:p>
          <a:p>
            <a:pPr algn="l" eaLnBrk="1" hangingPunct="1">
              <a:spcBef>
                <a:spcPct val="50000"/>
              </a:spcBef>
            </a:pPr>
            <a:endParaRPr lang="fr-BE" altLang="fr-FR" sz="1800">
              <a:latin typeface="Courier New" panose="02070309020205020404" pitchFamily="49" charset="0"/>
            </a:endParaRPr>
          </a:p>
          <a:p>
            <a:pPr algn="l" eaLnBrk="1" hangingPunct="1">
              <a:spcBef>
                <a:spcPct val="50000"/>
              </a:spcBef>
            </a:pPr>
            <a:r>
              <a:rPr lang="fr-BE" altLang="fr-FR" sz="1800">
                <a:latin typeface="Courier New" panose="02070309020205020404" pitchFamily="49" charset="0"/>
              </a:rPr>
              <a:t>public void deposit(int amount){</a:t>
            </a:r>
          </a:p>
          <a:p>
            <a:pPr algn="l" eaLnBrk="1" hangingPunct="1">
              <a:spcBef>
                <a:spcPct val="50000"/>
              </a:spcBef>
            </a:pPr>
            <a:r>
              <a:rPr lang="fr-BE" altLang="fr-FR" sz="1800">
                <a:latin typeface="Courier New" panose="02070309020205020404" pitchFamily="49" charset="0"/>
              </a:rPr>
              <a:t>  solde+=amount;</a:t>
            </a:r>
          </a:p>
          <a:p>
            <a:pPr algn="l" eaLnBrk="1" hangingPunct="1">
              <a:spcBef>
                <a:spcPct val="50000"/>
              </a:spcBef>
            </a:pPr>
            <a:r>
              <a:rPr lang="fr-BE" altLang="fr-FR" sz="1800">
                <a:latin typeface="Courier New" panose="02070309020205020404" pitchFamily="49" charset="0"/>
              </a:rPr>
              <a:t>}</a:t>
            </a:r>
          </a:p>
          <a:p>
            <a:pPr algn="l" eaLnBrk="1" hangingPunct="1">
              <a:spcBef>
                <a:spcPct val="50000"/>
              </a:spcBef>
            </a:pPr>
            <a:endParaRPr lang="fr-BE" altLang="fr-FR" sz="1800">
              <a:latin typeface="Courier New" panose="02070309020205020404" pitchFamily="49" charset="0"/>
            </a:endParaRPr>
          </a:p>
          <a:p>
            <a:pPr algn="l" eaLnBrk="1" hangingPunct="1">
              <a:spcBef>
                <a:spcPct val="50000"/>
              </a:spcBef>
            </a:pPr>
            <a:r>
              <a:rPr lang="fr-BE" altLang="fr-FR" sz="1800">
                <a:latin typeface="Courier New" panose="02070309020205020404" pitchFamily="49" charset="0"/>
              </a:rPr>
              <a:t>public void deposit(double amount) {</a:t>
            </a:r>
          </a:p>
          <a:p>
            <a:pPr algn="l" eaLnBrk="1" hangingPunct="1">
              <a:spcBef>
                <a:spcPct val="50000"/>
              </a:spcBef>
            </a:pPr>
            <a:r>
              <a:rPr lang="fr-BE" altLang="fr-FR" sz="1800">
                <a:latin typeface="Courier New" panose="02070309020205020404" pitchFamily="49" charset="0"/>
              </a:rPr>
              <a:t>  solde +=(int) amount;</a:t>
            </a:r>
          </a:p>
          <a:p>
            <a:pPr algn="l" eaLnBrk="1" hangingPunct="1">
              <a:spcBef>
                <a:spcPct val="50000"/>
              </a:spcBef>
            </a:pPr>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42">
            <a:extLst>
              <a:ext uri="{FF2B5EF4-FFF2-40B4-BE49-F238E27FC236}">
                <a16:creationId xmlns:a16="http://schemas.microsoft.com/office/drawing/2014/main" id="{D908354C-0E56-1F2C-517D-405F9563502C}"/>
              </a:ext>
            </a:extLst>
          </p:cNvPr>
          <p:cNvSpPr>
            <a:spLocks noGrp="1" noChangeArrowheads="1"/>
          </p:cNvSpPr>
          <p:nvPr>
            <p:ph type="title"/>
          </p:nvPr>
        </p:nvSpPr>
        <p:spPr/>
        <p:txBody>
          <a:bodyPr/>
          <a:lstStyle/>
          <a:p>
            <a:r>
              <a:rPr lang="fr-FR" altLang="fr-FR"/>
              <a:t>L’encapsulation (1/2)</a:t>
            </a:r>
            <a:br>
              <a:rPr lang="fr-FR" altLang="fr-FR"/>
            </a:br>
            <a:r>
              <a:rPr lang="fr-FR" altLang="fr-FR" sz="2800"/>
              <a:t>Raisons d’être</a:t>
            </a:r>
            <a:endParaRPr lang="en-US" altLang="fr-FR" sz="2800"/>
          </a:p>
        </p:txBody>
      </p:sp>
      <p:sp>
        <p:nvSpPr>
          <p:cNvPr id="113667" name="Rectangle 1043">
            <a:extLst>
              <a:ext uri="{FF2B5EF4-FFF2-40B4-BE49-F238E27FC236}">
                <a16:creationId xmlns:a16="http://schemas.microsoft.com/office/drawing/2014/main" id="{DF26EA20-0F77-5A3F-5017-663D8256FB0C}"/>
              </a:ext>
            </a:extLst>
          </p:cNvPr>
          <p:cNvSpPr>
            <a:spLocks noGrp="1" noChangeArrowheads="1"/>
          </p:cNvSpPr>
          <p:nvPr>
            <p:ph type="body" idx="1"/>
          </p:nvPr>
        </p:nvSpPr>
        <p:spPr/>
        <p:txBody>
          <a:bodyPr/>
          <a:lstStyle/>
          <a:p>
            <a:pPr marL="0" indent="0">
              <a:lnSpc>
                <a:spcPct val="90000"/>
              </a:lnSpc>
              <a:buFont typeface="Symbol" panose="05050102010706020507" pitchFamily="18" charset="2"/>
              <a:buNone/>
            </a:pPr>
            <a:r>
              <a:rPr lang="fr-FR" altLang="fr-FR"/>
              <a:t>Les modificateurs d’accès qui caractérisent l’encapsulation sont justifiées par différents éléments:</a:t>
            </a:r>
          </a:p>
          <a:p>
            <a:pPr marL="0" indent="0">
              <a:lnSpc>
                <a:spcPct val="90000"/>
              </a:lnSpc>
            </a:pPr>
            <a:r>
              <a:rPr lang="fr-FR" altLang="fr-FR"/>
              <a:t> Préservation de la sécurité des données</a:t>
            </a:r>
          </a:p>
          <a:p>
            <a:pPr lvl="1">
              <a:lnSpc>
                <a:spcPct val="90000"/>
              </a:lnSpc>
            </a:pPr>
            <a:r>
              <a:rPr lang="fr-FR" altLang="fr-FR"/>
              <a:t>Les données privées sont simplement inaccessibles de l’extérieur</a:t>
            </a:r>
          </a:p>
          <a:p>
            <a:pPr lvl="1">
              <a:lnSpc>
                <a:spcPct val="90000"/>
              </a:lnSpc>
            </a:pPr>
            <a:r>
              <a:rPr lang="fr-FR" altLang="fr-FR"/>
              <a:t>Elles ne peuvent donc être lues ou modifiées que par les méthodes d’accès rendues publiques</a:t>
            </a:r>
          </a:p>
          <a:p>
            <a:pPr marL="0" indent="0">
              <a:lnSpc>
                <a:spcPct val="90000"/>
              </a:lnSpc>
            </a:pPr>
            <a:r>
              <a:rPr lang="fr-FR" altLang="fr-FR"/>
              <a:t> Préservation de l’intégrité des données</a:t>
            </a:r>
          </a:p>
          <a:p>
            <a:pPr lvl="1">
              <a:lnSpc>
                <a:spcPct val="90000"/>
              </a:lnSpc>
            </a:pPr>
            <a:r>
              <a:rPr lang="fr-FR" altLang="fr-FR"/>
              <a:t>La modification directe de la valeur d’une variable privée étant impossible, seule la modification à travers des méthodes spécifiquement conçues est possible, ce qui permet de mettre en place des mécanismes de vérification et de validation des valeurs de la variable</a:t>
            </a:r>
          </a:p>
          <a:p>
            <a:pPr marL="0" indent="0">
              <a:lnSpc>
                <a:spcPct val="90000"/>
              </a:lnSpc>
            </a:pPr>
            <a:r>
              <a:rPr lang="fr-FR" altLang="fr-FR"/>
              <a:t> Cohérence des systèmes développés en équipes</a:t>
            </a:r>
          </a:p>
          <a:p>
            <a:pPr lvl="1">
              <a:lnSpc>
                <a:spcPct val="90000"/>
              </a:lnSpc>
            </a:pPr>
            <a:r>
              <a:rPr lang="fr-FR" altLang="fr-FR"/>
              <a:t>Les développeurs de classes extérieures ne font appel qu’aux méthodes et, pour ce faire, n’ont besoin que de connaître la signature.  Leur code est donc indépendant de l’implémentation des méthodes</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71DF40E-C5C6-10ED-3C3E-9822E5A3F855}"/>
              </a:ext>
            </a:extLst>
          </p:cNvPr>
          <p:cNvSpPr>
            <a:spLocks noGrp="1" noChangeArrowheads="1"/>
          </p:cNvSpPr>
          <p:nvPr>
            <p:ph type="title"/>
          </p:nvPr>
        </p:nvSpPr>
        <p:spPr/>
        <p:txBody>
          <a:bodyPr/>
          <a:lstStyle/>
          <a:p>
            <a:r>
              <a:rPr lang="fr-FR" altLang="fr-FR"/>
              <a:t>L’encapsulation (2/2)</a:t>
            </a:r>
            <a:br>
              <a:rPr lang="fr-FR" altLang="fr-FR"/>
            </a:br>
            <a:r>
              <a:rPr lang="fr-FR" altLang="fr-FR" sz="2800"/>
              <a:t>Accès aux membres d’une classe</a:t>
            </a:r>
            <a:endParaRPr lang="en-US" altLang="fr-FR" sz="2800"/>
          </a:p>
        </p:txBody>
      </p:sp>
      <p:sp>
        <p:nvSpPr>
          <p:cNvPr id="114691" name="Rectangle 4">
            <a:extLst>
              <a:ext uri="{FF2B5EF4-FFF2-40B4-BE49-F238E27FC236}">
                <a16:creationId xmlns:a16="http://schemas.microsoft.com/office/drawing/2014/main" id="{59F7B7E2-FBA3-BA06-9452-7A8E87B7AC60}"/>
              </a:ext>
            </a:extLst>
          </p:cNvPr>
          <p:cNvSpPr>
            <a:spLocks noGrp="1" noChangeArrowheads="1"/>
          </p:cNvSpPr>
          <p:nvPr>
            <p:ph type="body" idx="1"/>
          </p:nvPr>
        </p:nvSpPr>
        <p:spPr>
          <a:xfrm>
            <a:off x="1676400" y="1295400"/>
            <a:ext cx="8839200" cy="1196975"/>
          </a:xfrm>
        </p:spPr>
        <p:txBody>
          <a:bodyPr/>
          <a:lstStyle/>
          <a:p>
            <a:r>
              <a:rPr lang="fr-BE" altLang="fr-FR"/>
              <a:t>En java, les modificateurs d’accès sont utilisés pour protéger l’accessibilité des variables et des méthodes.</a:t>
            </a:r>
          </a:p>
          <a:p>
            <a:r>
              <a:rPr lang="fr-BE" altLang="fr-FR"/>
              <a:t>Les accès sont contrôlés en respectant le tableau suivant:</a:t>
            </a:r>
            <a:endParaRPr lang="fr-FR" altLang="fr-FR"/>
          </a:p>
        </p:txBody>
      </p:sp>
      <p:graphicFrame>
        <p:nvGraphicFramePr>
          <p:cNvPr id="516148" name="Group 52">
            <a:extLst>
              <a:ext uri="{FF2B5EF4-FFF2-40B4-BE49-F238E27FC236}">
                <a16:creationId xmlns:a16="http://schemas.microsoft.com/office/drawing/2014/main" id="{CC0C8EF6-A6C6-7B94-E8F4-B55F8361CA83}"/>
              </a:ext>
            </a:extLst>
          </p:cNvPr>
          <p:cNvGraphicFramePr>
            <a:graphicFrameLocks noGrp="1"/>
          </p:cNvGraphicFramePr>
          <p:nvPr/>
        </p:nvGraphicFramePr>
        <p:xfrm>
          <a:off x="2424113" y="2492375"/>
          <a:ext cx="5316537" cy="2133600"/>
        </p:xfrm>
        <a:graphic>
          <a:graphicData uri="http://schemas.openxmlformats.org/drawingml/2006/table">
            <a:tbl>
              <a:tblPr/>
              <a:tblGrid>
                <a:gridCol w="1358900">
                  <a:extLst>
                    <a:ext uri="{9D8B030D-6E8A-4147-A177-3AD203B41FA5}">
                      <a16:colId xmlns:a16="http://schemas.microsoft.com/office/drawing/2014/main" val="20000"/>
                    </a:ext>
                  </a:extLst>
                </a:gridCol>
                <a:gridCol w="81597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gridCol w="1209675">
                  <a:extLst>
                    <a:ext uri="{9D8B030D-6E8A-4147-A177-3AD203B41FA5}">
                      <a16:colId xmlns:a16="http://schemas.microsoft.com/office/drawing/2014/main" val="20003"/>
                    </a:ext>
                  </a:extLst>
                </a:gridCol>
                <a:gridCol w="804862">
                  <a:extLst>
                    <a:ext uri="{9D8B030D-6E8A-4147-A177-3AD203B41FA5}">
                      <a16:colId xmlns:a16="http://schemas.microsoft.com/office/drawing/2014/main" val="20004"/>
                    </a:ext>
                  </a:extLst>
                </a:gridCol>
              </a:tblGrid>
              <a:tr h="42703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400" b="1" i="0" u="none" strike="noStrike" cap="none" normalizeH="0" baseline="0">
                          <a:ln>
                            <a:noFill/>
                          </a:ln>
                          <a:solidFill>
                            <a:schemeClr val="tx2"/>
                          </a:solidFill>
                          <a:effectLst/>
                          <a:latin typeface="Arial" charset="0"/>
                        </a:rPr>
                        <a:t>Mot-clé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classe</a:t>
                      </a:r>
                      <a:endParaRPr kumimoji="0" lang="en-US" sz="14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package</a:t>
                      </a:r>
                      <a:endParaRPr kumimoji="0" lang="en-US" sz="14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sous classe</a:t>
                      </a:r>
                      <a:endParaRPr kumimoji="0" lang="en-US" sz="14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400" b="1" i="0" u="none" strike="noStrike" cap="none" normalizeH="0" baseline="0">
                          <a:ln>
                            <a:noFill/>
                          </a:ln>
                          <a:solidFill>
                            <a:schemeClr val="tx2"/>
                          </a:solidFill>
                          <a:effectLst/>
                          <a:latin typeface="Arial" charset="0"/>
                        </a:rPr>
                        <a:t>world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545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private</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protected</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public</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Courier New" pitchFamily="49" charset="0"/>
                        </a:rPr>
                        <a:t>[aucun]</a:t>
                      </a:r>
                      <a:endParaRPr kumimoji="0" lang="en-US" sz="1400" b="0" i="0" u="none" strike="noStrike" cap="none" normalizeH="0" baseline="0">
                        <a:ln>
                          <a:noFill/>
                        </a:ln>
                        <a:solidFill>
                          <a:schemeClr val="tx2"/>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Y</a:t>
                      </a:r>
                      <a:endParaRPr kumimoji="0" lang="en-US"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endParaRPr kumimoji="0" lang="en-GB" sz="1400" b="0"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4730" name="Text Box 43">
            <a:extLst>
              <a:ext uri="{FF2B5EF4-FFF2-40B4-BE49-F238E27FC236}">
                <a16:creationId xmlns:a16="http://schemas.microsoft.com/office/drawing/2014/main" id="{2DC7408D-3168-A2AB-0A01-22EA542F51B0}"/>
              </a:ext>
            </a:extLst>
          </p:cNvPr>
          <p:cNvSpPr txBox="1">
            <a:spLocks noChangeArrowheads="1"/>
          </p:cNvSpPr>
          <p:nvPr/>
        </p:nvSpPr>
        <p:spPr bwMode="auto">
          <a:xfrm>
            <a:off x="1943100" y="4770438"/>
            <a:ext cx="2278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Une classe a toujours accès à ses membres.</a:t>
            </a:r>
            <a:endParaRPr lang="en-US" altLang="fr-FR" sz="1400"/>
          </a:p>
        </p:txBody>
      </p:sp>
      <p:sp>
        <p:nvSpPr>
          <p:cNvPr id="114731" name="Text Box 44">
            <a:extLst>
              <a:ext uri="{FF2B5EF4-FFF2-40B4-BE49-F238E27FC236}">
                <a16:creationId xmlns:a16="http://schemas.microsoft.com/office/drawing/2014/main" id="{2078B19F-EB95-4B81-F7A6-1F0D4D4DEE3F}"/>
              </a:ext>
            </a:extLst>
          </p:cNvPr>
          <p:cNvSpPr txBox="1">
            <a:spLocks noChangeArrowheads="1"/>
          </p:cNvSpPr>
          <p:nvPr/>
        </p:nvSpPr>
        <p:spPr bwMode="auto">
          <a:xfrm>
            <a:off x="8053388" y="3406775"/>
            <a:ext cx="227806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Seul les membres publics sont visibles depuis le monde extérieur.</a:t>
            </a:r>
            <a:endParaRPr lang="en-US" altLang="fr-FR" sz="1400"/>
          </a:p>
        </p:txBody>
      </p:sp>
      <p:sp>
        <p:nvSpPr>
          <p:cNvPr id="114732" name="Text Box 45">
            <a:extLst>
              <a:ext uri="{FF2B5EF4-FFF2-40B4-BE49-F238E27FC236}">
                <a16:creationId xmlns:a16="http://schemas.microsoft.com/office/drawing/2014/main" id="{CE7C5689-2864-6AA3-5B48-D027980AA168}"/>
              </a:ext>
            </a:extLst>
          </p:cNvPr>
          <p:cNvSpPr txBox="1">
            <a:spLocks noChangeArrowheads="1"/>
          </p:cNvSpPr>
          <p:nvPr/>
        </p:nvSpPr>
        <p:spPr bwMode="auto">
          <a:xfrm>
            <a:off x="4391025" y="5130800"/>
            <a:ext cx="227806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Les classes d’un même package protègent uniquement leurs membres privés (à l’intérieur du package)</a:t>
            </a:r>
            <a:endParaRPr lang="en-US" altLang="fr-FR" sz="1400"/>
          </a:p>
        </p:txBody>
      </p:sp>
      <p:sp>
        <p:nvSpPr>
          <p:cNvPr id="114733" name="Text Box 46">
            <a:extLst>
              <a:ext uri="{FF2B5EF4-FFF2-40B4-BE49-F238E27FC236}">
                <a16:creationId xmlns:a16="http://schemas.microsoft.com/office/drawing/2014/main" id="{378432CB-A213-9007-853B-3969E805E70F}"/>
              </a:ext>
            </a:extLst>
          </p:cNvPr>
          <p:cNvSpPr txBox="1">
            <a:spLocks noChangeArrowheads="1"/>
          </p:cNvSpPr>
          <p:nvPr/>
        </p:nvSpPr>
        <p:spPr bwMode="auto">
          <a:xfrm>
            <a:off x="6750050" y="4930775"/>
            <a:ext cx="227806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Une classe fille (ou dérivée) n’a accès qu’aux membres publics et protected de la classe mère.</a:t>
            </a:r>
            <a:endParaRPr lang="en-US" altLang="fr-FR" sz="1400"/>
          </a:p>
        </p:txBody>
      </p:sp>
      <p:sp>
        <p:nvSpPr>
          <p:cNvPr id="114734" name="Line 47">
            <a:extLst>
              <a:ext uri="{FF2B5EF4-FFF2-40B4-BE49-F238E27FC236}">
                <a16:creationId xmlns:a16="http://schemas.microsoft.com/office/drawing/2014/main" id="{1959E46F-BE9E-C939-ABF4-DD0F48254C15}"/>
              </a:ext>
            </a:extLst>
          </p:cNvPr>
          <p:cNvSpPr>
            <a:spLocks noChangeShapeType="1"/>
          </p:cNvSpPr>
          <p:nvPr/>
        </p:nvSpPr>
        <p:spPr bwMode="auto">
          <a:xfrm flipV="1">
            <a:off x="3863975" y="4625975"/>
            <a:ext cx="371475" cy="3159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4735" name="Line 48">
            <a:extLst>
              <a:ext uri="{FF2B5EF4-FFF2-40B4-BE49-F238E27FC236}">
                <a16:creationId xmlns:a16="http://schemas.microsoft.com/office/drawing/2014/main" id="{89ED28D2-2791-6EC1-7DA5-EA1C240A9775}"/>
              </a:ext>
            </a:extLst>
          </p:cNvPr>
          <p:cNvSpPr>
            <a:spLocks noChangeShapeType="1"/>
          </p:cNvSpPr>
          <p:nvPr/>
        </p:nvSpPr>
        <p:spPr bwMode="auto">
          <a:xfrm flipH="1" flipV="1">
            <a:off x="5159375" y="465296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4736" name="Line 49">
            <a:extLst>
              <a:ext uri="{FF2B5EF4-FFF2-40B4-BE49-F238E27FC236}">
                <a16:creationId xmlns:a16="http://schemas.microsoft.com/office/drawing/2014/main" id="{F807A755-2A4B-7334-A51F-EE95E8752E2F}"/>
              </a:ext>
            </a:extLst>
          </p:cNvPr>
          <p:cNvSpPr>
            <a:spLocks noChangeShapeType="1"/>
          </p:cNvSpPr>
          <p:nvPr/>
        </p:nvSpPr>
        <p:spPr bwMode="auto">
          <a:xfrm flipH="1" flipV="1">
            <a:off x="6292850" y="4625975"/>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4737" name="Line 50">
            <a:extLst>
              <a:ext uri="{FF2B5EF4-FFF2-40B4-BE49-F238E27FC236}">
                <a16:creationId xmlns:a16="http://schemas.microsoft.com/office/drawing/2014/main" id="{C9AA9A96-4A8E-8E84-433E-D1B5DCB0EFC9}"/>
              </a:ext>
            </a:extLst>
          </p:cNvPr>
          <p:cNvSpPr>
            <a:spLocks noChangeShapeType="1"/>
          </p:cNvSpPr>
          <p:nvPr/>
        </p:nvSpPr>
        <p:spPr bwMode="auto">
          <a:xfrm flipH="1">
            <a:off x="7740650" y="3787775"/>
            <a:ext cx="3810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E4314AD-9680-737B-93D9-2EAC91B13164}"/>
              </a:ext>
            </a:extLst>
          </p:cNvPr>
          <p:cNvSpPr>
            <a:spLocks noGrp="1" noChangeArrowheads="1"/>
          </p:cNvSpPr>
          <p:nvPr>
            <p:ph type="title"/>
          </p:nvPr>
        </p:nvSpPr>
        <p:spPr/>
        <p:txBody>
          <a:bodyPr/>
          <a:lstStyle/>
          <a:p>
            <a:r>
              <a:rPr lang="fr-FR" altLang="fr-FR"/>
              <a:t>Exercice</a:t>
            </a:r>
          </a:p>
        </p:txBody>
      </p:sp>
      <p:sp>
        <p:nvSpPr>
          <p:cNvPr id="115715" name="Rectangle 3">
            <a:extLst>
              <a:ext uri="{FF2B5EF4-FFF2-40B4-BE49-F238E27FC236}">
                <a16:creationId xmlns:a16="http://schemas.microsoft.com/office/drawing/2014/main" id="{97B32AA2-37B5-7ACD-B242-A1643810901D}"/>
              </a:ext>
            </a:extLst>
          </p:cNvPr>
          <p:cNvSpPr>
            <a:spLocks noGrp="1" noChangeArrowheads="1"/>
          </p:cNvSpPr>
          <p:nvPr>
            <p:ph type="body" idx="1"/>
          </p:nvPr>
        </p:nvSpPr>
        <p:spPr>
          <a:xfrm>
            <a:off x="1676400" y="965200"/>
            <a:ext cx="8839200" cy="5524500"/>
          </a:xfrm>
        </p:spPr>
        <p:txBody>
          <a:bodyPr/>
          <a:lstStyle/>
          <a:p>
            <a:pPr marL="381000" indent="-381000">
              <a:lnSpc>
                <a:spcPct val="90000"/>
              </a:lnSpc>
              <a:buFont typeface="Symbol" panose="05050102010706020507" pitchFamily="18" charset="2"/>
              <a:buNone/>
            </a:pPr>
            <a:r>
              <a:rPr lang="fr-FR" altLang="fr-FR"/>
              <a:t>VilleCapitale (1</a:t>
            </a:r>
            <a:r>
              <a:rPr lang="fr-FR" altLang="fr-FR" baseline="30000"/>
              <a:t>ère</a:t>
            </a:r>
            <a:r>
              <a:rPr lang="fr-FR" altLang="fr-FR"/>
              <a:t> partie)</a:t>
            </a:r>
          </a:p>
          <a:p>
            <a:pPr marL="728663" lvl="1" indent="-342900">
              <a:lnSpc>
                <a:spcPct val="90000"/>
              </a:lnSpc>
              <a:buFont typeface="Symbol" panose="05050102010706020507" pitchFamily="18" charset="2"/>
              <a:buAutoNum type="arabicPeriod"/>
            </a:pPr>
            <a:r>
              <a:rPr lang="fr-BE" altLang="fr-FR"/>
              <a:t>Créer une classe Ville correspondant au schéma UML indiqué. Ecrivez la méthode decrisToi() qui affiche à l’écran le nom de la ville et le nombre d’habitants</a:t>
            </a:r>
          </a:p>
          <a:p>
            <a:pPr marL="728663" lvl="1" indent="-342900">
              <a:lnSpc>
                <a:spcPct val="90000"/>
              </a:lnSpc>
              <a:buFont typeface="Symbol" panose="05050102010706020507" pitchFamily="18" charset="2"/>
              <a:buAutoNum type="arabicPeriod"/>
            </a:pPr>
            <a:r>
              <a:rPr lang="fr-BE" altLang="fr-FR"/>
              <a:t>Créez une classe Monde qui utilise la classe Ville. La fonction main dans Monde comprendra les lignes suivantes:</a:t>
            </a:r>
            <a:br>
              <a:rPr lang="fr-BE" altLang="fr-FR"/>
            </a:br>
            <a:endParaRPr lang="fr-BE" altLang="fr-FR"/>
          </a:p>
          <a:p>
            <a:pPr marL="1173163" lvl="2" indent="-304800">
              <a:lnSpc>
                <a:spcPct val="90000"/>
              </a:lnSpc>
              <a:buFont typeface="Wingdings" panose="05000000000000000000" pitchFamily="2" charset="2"/>
              <a:buNone/>
            </a:pPr>
            <a:r>
              <a:rPr lang="fr-BE" altLang="fr-FR">
                <a:latin typeface="Courier New" panose="02070309020205020404" pitchFamily="49" charset="0"/>
                <a:cs typeface="Times New Roman" panose="02020603050405020304" pitchFamily="18" charset="0"/>
              </a:rPr>
              <a:t>Ville[] mesVilles=new Ville[5];</a:t>
            </a:r>
          </a:p>
          <a:p>
            <a:pPr marL="1173163" lvl="2" indent="-304800">
              <a:lnSpc>
                <a:spcPct val="90000"/>
              </a:lnSpc>
              <a:buFont typeface="Wingdings" panose="05000000000000000000" pitchFamily="2" charset="2"/>
              <a:buNone/>
            </a:pPr>
            <a:r>
              <a:rPr lang="fr-BE" altLang="fr-FR">
                <a:latin typeface="Courier New" panose="02070309020205020404" pitchFamily="49" charset="0"/>
                <a:cs typeface="Times New Roman" panose="02020603050405020304" pitchFamily="18" charset="0"/>
              </a:rPr>
              <a:t>mesVilles[0]= new Ville(« Gosselies »);</a:t>
            </a:r>
          </a:p>
          <a:p>
            <a:pPr marL="1173163" lvl="2" indent="-304800">
              <a:lnSpc>
                <a:spcPct val="90000"/>
              </a:lnSpc>
              <a:buFont typeface="Wingdings" panose="05000000000000000000" pitchFamily="2" charset="2"/>
              <a:buNone/>
            </a:pPr>
            <a:r>
              <a:rPr lang="fr-BE" altLang="fr-FR">
                <a:latin typeface="Courier New" panose="02070309020205020404" pitchFamily="49" charset="0"/>
                <a:cs typeface="Times New Roman" panose="02020603050405020304" pitchFamily="18" charset="0"/>
              </a:rPr>
              <a:t>mesVilles[1]= new Ville(« Namur »);</a:t>
            </a:r>
          </a:p>
          <a:p>
            <a:pPr marL="1173163" lvl="2" indent="-304800">
              <a:lnSpc>
                <a:spcPct val="90000"/>
              </a:lnSpc>
              <a:buFont typeface="Wingdings" panose="05000000000000000000" pitchFamily="2" charset="2"/>
              <a:buNone/>
            </a:pPr>
            <a:r>
              <a:rPr lang="fr-BE" altLang="fr-FR">
                <a:latin typeface="Courier New" panose="02070309020205020404" pitchFamily="49" charset="0"/>
                <a:cs typeface="Times New Roman" panose="02020603050405020304" pitchFamily="18" charset="0"/>
              </a:rPr>
              <a:t>...</a:t>
            </a:r>
          </a:p>
          <a:p>
            <a:pPr marL="1173163" lvl="2" indent="-304800">
              <a:lnSpc>
                <a:spcPct val="90000"/>
              </a:lnSpc>
              <a:buFont typeface="Wingdings" panose="05000000000000000000" pitchFamily="2" charset="2"/>
              <a:buNone/>
            </a:pPr>
            <a:endParaRPr lang="fr-BE" altLang="fr-FR">
              <a:latin typeface="Courier New" panose="02070309020205020404" pitchFamily="49" charset="0"/>
              <a:cs typeface="Times New Roman" panose="02020603050405020304" pitchFamily="18" charset="0"/>
            </a:endParaRPr>
          </a:p>
          <a:p>
            <a:pPr marL="728663" lvl="1" indent="-342900">
              <a:lnSpc>
                <a:spcPct val="90000"/>
              </a:lnSpc>
              <a:buFont typeface="Symbol" panose="05050102010706020507" pitchFamily="18" charset="2"/>
              <a:buAutoNum type="arabicPeriod"/>
            </a:pPr>
            <a:r>
              <a:rPr lang="fr-BE" altLang="fr-FR"/>
              <a:t>Compilez et exécutez en ligne de commande</a:t>
            </a:r>
          </a:p>
          <a:p>
            <a:pPr marL="728663" lvl="1" indent="-342900">
              <a:lnSpc>
                <a:spcPct val="90000"/>
              </a:lnSpc>
              <a:buFont typeface="Symbol" panose="05050102010706020507" pitchFamily="18" charset="2"/>
              <a:buAutoNum type="arabicPeriod"/>
            </a:pPr>
            <a:r>
              <a:rPr lang="fr-BE" altLang="fr-FR" u="sng"/>
              <a:t>Surchargez</a:t>
            </a:r>
            <a:r>
              <a:rPr lang="fr-BE" altLang="fr-FR"/>
              <a:t> le constructeur de la classe Ville.</a:t>
            </a:r>
            <a:br>
              <a:rPr lang="fr-BE" altLang="fr-FR"/>
            </a:br>
            <a:r>
              <a:rPr lang="fr-BE" altLang="fr-FR"/>
              <a:t>Définissez un constructeur, à deux arguments</a:t>
            </a:r>
            <a:br>
              <a:rPr lang="fr-BE" altLang="fr-FR"/>
            </a:br>
            <a:r>
              <a:rPr lang="fr-BE" altLang="fr-FR"/>
              <a:t>(un String et un entier), utilisant celui défini en (1)</a:t>
            </a:r>
          </a:p>
          <a:p>
            <a:pPr marL="728663" lvl="1" indent="-342900">
              <a:lnSpc>
                <a:spcPct val="90000"/>
              </a:lnSpc>
              <a:buFont typeface="Symbol" panose="05050102010706020507" pitchFamily="18" charset="2"/>
              <a:buAutoNum type="arabicPeriod"/>
            </a:pPr>
            <a:r>
              <a:rPr lang="fr-BE" altLang="fr-FR"/>
              <a:t>Peut-on modifier la variable d’instance nomVille</a:t>
            </a:r>
            <a:br>
              <a:rPr lang="fr-BE" altLang="fr-FR"/>
            </a:br>
            <a:r>
              <a:rPr lang="fr-BE" altLang="fr-FR"/>
              <a:t>depuis l’extérieur de la classe ? et depuis</a:t>
            </a:r>
            <a:br>
              <a:rPr lang="fr-BE" altLang="fr-FR"/>
            </a:br>
            <a:r>
              <a:rPr lang="fr-BE" altLang="fr-FR"/>
              <a:t>l’intérieur ?</a:t>
            </a:r>
            <a:endParaRPr lang="fr-FR" altLang="fr-FR"/>
          </a:p>
        </p:txBody>
      </p:sp>
      <p:sp>
        <p:nvSpPr>
          <p:cNvPr id="115716" name="Rectangle 4">
            <a:extLst>
              <a:ext uri="{FF2B5EF4-FFF2-40B4-BE49-F238E27FC236}">
                <a16:creationId xmlns:a16="http://schemas.microsoft.com/office/drawing/2014/main" id="{206268A1-E847-C936-C3DD-F4E3AF211B02}"/>
              </a:ext>
            </a:extLst>
          </p:cNvPr>
          <p:cNvSpPr>
            <a:spLocks noChangeArrowheads="1"/>
          </p:cNvSpPr>
          <p:nvPr/>
        </p:nvSpPr>
        <p:spPr bwMode="auto">
          <a:xfrm>
            <a:off x="7700963" y="3330575"/>
            <a:ext cx="2809875" cy="414338"/>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Ville</a:t>
            </a:r>
            <a:endParaRPr lang="en-US" altLang="fr-FR" sz="2000"/>
          </a:p>
        </p:txBody>
      </p:sp>
      <p:sp>
        <p:nvSpPr>
          <p:cNvPr id="115717" name="Rectangle 5">
            <a:extLst>
              <a:ext uri="{FF2B5EF4-FFF2-40B4-BE49-F238E27FC236}">
                <a16:creationId xmlns:a16="http://schemas.microsoft.com/office/drawing/2014/main" id="{34BBFE24-8A30-F852-476B-AD79367FA13F}"/>
              </a:ext>
            </a:extLst>
          </p:cNvPr>
          <p:cNvSpPr>
            <a:spLocks noChangeArrowheads="1"/>
          </p:cNvSpPr>
          <p:nvPr/>
        </p:nvSpPr>
        <p:spPr bwMode="auto">
          <a:xfrm>
            <a:off x="7700963" y="3744913"/>
            <a:ext cx="2809875" cy="773112"/>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 nbHabitants : int</a:t>
            </a:r>
          </a:p>
          <a:p>
            <a:pPr algn="l" eaLnBrk="1" hangingPunct="1"/>
            <a:r>
              <a:rPr lang="fr-BE" altLang="fr-FR"/>
              <a:t>- nomVille : String</a:t>
            </a:r>
            <a:endParaRPr lang="en-US" altLang="fr-FR"/>
          </a:p>
        </p:txBody>
      </p:sp>
      <p:sp>
        <p:nvSpPr>
          <p:cNvPr id="115718" name="Rectangle 6">
            <a:extLst>
              <a:ext uri="{FF2B5EF4-FFF2-40B4-BE49-F238E27FC236}">
                <a16:creationId xmlns:a16="http://schemas.microsoft.com/office/drawing/2014/main" id="{4C3D148A-CCA9-1894-F0A4-591D05A44490}"/>
              </a:ext>
            </a:extLst>
          </p:cNvPr>
          <p:cNvSpPr>
            <a:spLocks noChangeArrowheads="1"/>
          </p:cNvSpPr>
          <p:nvPr/>
        </p:nvSpPr>
        <p:spPr bwMode="auto">
          <a:xfrm>
            <a:off x="7700963" y="4518025"/>
            <a:ext cx="2809875" cy="1730375"/>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 Ville(String)</a:t>
            </a:r>
          </a:p>
          <a:p>
            <a:pPr algn="l" eaLnBrk="1" hangingPunct="1"/>
            <a:endParaRPr lang="fr-BE" altLang="fr-FR"/>
          </a:p>
          <a:p>
            <a:pPr algn="l" eaLnBrk="1" hangingPunct="1"/>
            <a:r>
              <a:rPr lang="fr-BE" altLang="fr-FR"/>
              <a:t>+ decrisToi(): void</a:t>
            </a:r>
          </a:p>
          <a:p>
            <a:pPr algn="l" eaLnBrk="1" hangingPunct="1"/>
            <a:r>
              <a:rPr lang="fr-BE" altLang="fr-FR"/>
              <a:t>+ getNomVille(): String</a:t>
            </a:r>
          </a:p>
          <a:p>
            <a:pPr algn="l" eaLnBrk="1" hangingPunct="1"/>
            <a:r>
              <a:rPr lang="fr-BE" altLang="fr-FR"/>
              <a:t>+ getNbHabitants(): int</a:t>
            </a:r>
          </a:p>
          <a:p>
            <a:pPr algn="l" eaLnBrk="1" hangingPunct="1"/>
            <a:r>
              <a:rPr lang="fr-BE" altLang="fr-FR"/>
              <a:t>+ setNbHabitants(int): void</a:t>
            </a:r>
            <a:endParaRPr lang="en-US" altLang="fr-FR"/>
          </a:p>
        </p:txBody>
      </p:sp>
      <p:sp>
        <p:nvSpPr>
          <p:cNvPr id="115719" name="Text Box 7">
            <a:extLst>
              <a:ext uri="{FF2B5EF4-FFF2-40B4-BE49-F238E27FC236}">
                <a16:creationId xmlns:a16="http://schemas.microsoft.com/office/drawing/2014/main" id="{F7811DAF-3719-A048-51B4-0FC6BD968E8B}"/>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5.4a</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28813762-DDEB-22C0-1F99-F0BC08CE23A7}"/>
              </a:ext>
            </a:extLst>
          </p:cNvPr>
          <p:cNvSpPr>
            <a:spLocks noGrp="1" noChangeArrowheads="1"/>
          </p:cNvSpPr>
          <p:nvPr>
            <p:ph type="title"/>
          </p:nvPr>
        </p:nvSpPr>
        <p:spPr/>
        <p:txBody>
          <a:bodyPr/>
          <a:lstStyle/>
          <a:p>
            <a:r>
              <a:rPr lang="fr-BE" altLang="fr-FR"/>
              <a:t>Membres d’instance et membres de classe (1/2)</a:t>
            </a:r>
            <a:br>
              <a:rPr lang="fr-BE" altLang="fr-FR"/>
            </a:br>
            <a:r>
              <a:rPr lang="fr-BE" altLang="fr-FR" sz="2800"/>
              <a:t>Le mot-clé « static »</a:t>
            </a:r>
            <a:endParaRPr lang="en-US" altLang="fr-FR" sz="2800"/>
          </a:p>
        </p:txBody>
      </p:sp>
      <p:sp>
        <p:nvSpPr>
          <p:cNvPr id="116739" name="Rectangle 7">
            <a:extLst>
              <a:ext uri="{FF2B5EF4-FFF2-40B4-BE49-F238E27FC236}">
                <a16:creationId xmlns:a16="http://schemas.microsoft.com/office/drawing/2014/main" id="{9B7DF60F-3A4C-57CC-FA7C-E356E96D2CC8}"/>
              </a:ext>
            </a:extLst>
          </p:cNvPr>
          <p:cNvSpPr>
            <a:spLocks noGrp="1" noChangeArrowheads="1"/>
          </p:cNvSpPr>
          <p:nvPr>
            <p:ph type="body" idx="1"/>
          </p:nvPr>
        </p:nvSpPr>
        <p:spPr/>
        <p:txBody>
          <a:bodyPr/>
          <a:lstStyle/>
          <a:p>
            <a:r>
              <a:rPr lang="fr-FR" altLang="fr-FR"/>
              <a:t>Chaque objet a sa propre “mémoire” de ses variables d’instance</a:t>
            </a:r>
          </a:p>
          <a:p>
            <a:r>
              <a:rPr lang="fr-FR" altLang="fr-FR"/>
              <a:t>Le système alloue de la mémoire aux variables de classe dès qu’il rencontre la classe. Chaque instance possède la même valeur d’une variable de classe.</a:t>
            </a:r>
          </a:p>
        </p:txBody>
      </p:sp>
      <p:sp>
        <p:nvSpPr>
          <p:cNvPr id="116740" name="Text Box 4">
            <a:extLst>
              <a:ext uri="{FF2B5EF4-FFF2-40B4-BE49-F238E27FC236}">
                <a16:creationId xmlns:a16="http://schemas.microsoft.com/office/drawing/2014/main" id="{3F96FA77-B0B5-62B3-D114-BDE472B88910}"/>
              </a:ext>
            </a:extLst>
          </p:cNvPr>
          <p:cNvSpPr txBox="1">
            <a:spLocks noChangeArrowheads="1"/>
          </p:cNvSpPr>
          <p:nvPr/>
        </p:nvSpPr>
        <p:spPr bwMode="auto">
          <a:xfrm>
            <a:off x="2895600" y="3276600"/>
            <a:ext cx="4213225"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class BankAccount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int solde;</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static int soldePrim;</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void deposit(int amount){</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solde+=amount;</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soldePrim+=amount;</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a:t>
            </a:r>
          </a:p>
          <a:p>
            <a:pPr algn="l" eaLnBrk="1" hangingPunct="1"/>
            <a:endParaRPr lang="en-US" altLang="fr-FR" sz="2400">
              <a:latin typeface="Times New Roman" panose="02020603050405020304" pitchFamily="18" charset="0"/>
            </a:endParaRPr>
          </a:p>
        </p:txBody>
      </p:sp>
      <p:sp>
        <p:nvSpPr>
          <p:cNvPr id="116741" name="Text Box 5">
            <a:extLst>
              <a:ext uri="{FF2B5EF4-FFF2-40B4-BE49-F238E27FC236}">
                <a16:creationId xmlns:a16="http://schemas.microsoft.com/office/drawing/2014/main" id="{492C8EC5-5C2B-4E68-2F4D-A8DFB5F7C959}"/>
              </a:ext>
            </a:extLst>
          </p:cNvPr>
          <p:cNvSpPr txBox="1">
            <a:spLocks noChangeArrowheads="1"/>
          </p:cNvSpPr>
          <p:nvPr/>
        </p:nvSpPr>
        <p:spPr bwMode="auto">
          <a:xfrm>
            <a:off x="5280025" y="2894013"/>
            <a:ext cx="1863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u="sng"/>
              <a:t>variable d’instance</a:t>
            </a:r>
            <a:endParaRPr lang="en-US" altLang="fr-FR" sz="2400" u="sng"/>
          </a:p>
        </p:txBody>
      </p:sp>
      <p:sp>
        <p:nvSpPr>
          <p:cNvPr id="116742" name="Text Box 6">
            <a:extLst>
              <a:ext uri="{FF2B5EF4-FFF2-40B4-BE49-F238E27FC236}">
                <a16:creationId xmlns:a16="http://schemas.microsoft.com/office/drawing/2014/main" id="{5A36E0A3-D4D7-5B52-5AE1-AB20A7539BDE}"/>
              </a:ext>
            </a:extLst>
          </p:cNvPr>
          <p:cNvSpPr txBox="1">
            <a:spLocks noChangeArrowheads="1"/>
          </p:cNvSpPr>
          <p:nvPr/>
        </p:nvSpPr>
        <p:spPr bwMode="auto">
          <a:xfrm>
            <a:off x="1524000" y="4149725"/>
            <a:ext cx="1808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u="sng"/>
              <a:t>variable de classe</a:t>
            </a:r>
            <a:endParaRPr lang="en-US" altLang="fr-FR" sz="2400" u="sng"/>
          </a:p>
        </p:txBody>
      </p:sp>
      <p:sp>
        <p:nvSpPr>
          <p:cNvPr id="116743" name="Oval 8">
            <a:extLst>
              <a:ext uri="{FF2B5EF4-FFF2-40B4-BE49-F238E27FC236}">
                <a16:creationId xmlns:a16="http://schemas.microsoft.com/office/drawing/2014/main" id="{500F6B88-8163-6633-B2FB-A9A3B79B83B8}"/>
              </a:ext>
            </a:extLst>
          </p:cNvPr>
          <p:cNvSpPr>
            <a:spLocks noChangeArrowheads="1"/>
          </p:cNvSpPr>
          <p:nvPr/>
        </p:nvSpPr>
        <p:spPr bwMode="auto">
          <a:xfrm>
            <a:off x="7239000" y="4343400"/>
            <a:ext cx="1295400" cy="457200"/>
          </a:xfrm>
          <a:prstGeom prst="ellipse">
            <a:avLst/>
          </a:prstGeom>
          <a:solidFill>
            <a:srgbClr val="E6F4FF"/>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Account1</a:t>
            </a:r>
            <a:endParaRPr lang="en-US" altLang="fr-FR" sz="1800"/>
          </a:p>
        </p:txBody>
      </p:sp>
      <p:sp>
        <p:nvSpPr>
          <p:cNvPr id="116744" name="Oval 9">
            <a:extLst>
              <a:ext uri="{FF2B5EF4-FFF2-40B4-BE49-F238E27FC236}">
                <a16:creationId xmlns:a16="http://schemas.microsoft.com/office/drawing/2014/main" id="{AB304627-62E5-42DC-B756-A8251924EC56}"/>
              </a:ext>
            </a:extLst>
          </p:cNvPr>
          <p:cNvSpPr>
            <a:spLocks noChangeArrowheads="1"/>
          </p:cNvSpPr>
          <p:nvPr/>
        </p:nvSpPr>
        <p:spPr bwMode="auto">
          <a:xfrm>
            <a:off x="9220200" y="4343400"/>
            <a:ext cx="1295400" cy="457200"/>
          </a:xfrm>
          <a:prstGeom prst="ellipse">
            <a:avLst/>
          </a:prstGeom>
          <a:solidFill>
            <a:srgbClr val="E6F4FF"/>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Account2</a:t>
            </a:r>
            <a:endParaRPr lang="en-US" altLang="fr-FR" sz="1800"/>
          </a:p>
        </p:txBody>
      </p:sp>
      <p:grpSp>
        <p:nvGrpSpPr>
          <p:cNvPr id="116745" name="Group 10">
            <a:extLst>
              <a:ext uri="{FF2B5EF4-FFF2-40B4-BE49-F238E27FC236}">
                <a16:creationId xmlns:a16="http://schemas.microsoft.com/office/drawing/2014/main" id="{F4FE6A07-CFFD-CE32-834C-45D41527E481}"/>
              </a:ext>
            </a:extLst>
          </p:cNvPr>
          <p:cNvGrpSpPr>
            <a:grpSpLocks/>
          </p:cNvGrpSpPr>
          <p:nvPr/>
        </p:nvGrpSpPr>
        <p:grpSpPr bwMode="auto">
          <a:xfrm>
            <a:off x="7467600" y="3352800"/>
            <a:ext cx="685800" cy="304800"/>
            <a:chOff x="864" y="2448"/>
            <a:chExt cx="432" cy="192"/>
          </a:xfrm>
        </p:grpSpPr>
        <p:sp>
          <p:nvSpPr>
            <p:cNvPr id="116765" name="Rectangle 11">
              <a:extLst>
                <a:ext uri="{FF2B5EF4-FFF2-40B4-BE49-F238E27FC236}">
                  <a16:creationId xmlns:a16="http://schemas.microsoft.com/office/drawing/2014/main" id="{885EF24B-0BC1-83E5-5848-7179CC031214}"/>
                </a:ext>
              </a:extLst>
            </p:cNvPr>
            <p:cNvSpPr>
              <a:spLocks noChangeArrowheads="1"/>
            </p:cNvSpPr>
            <p:nvPr/>
          </p:nvSpPr>
          <p:spPr bwMode="auto">
            <a:xfrm>
              <a:off x="864" y="2448"/>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6" name="Rectangle 12">
              <a:extLst>
                <a:ext uri="{FF2B5EF4-FFF2-40B4-BE49-F238E27FC236}">
                  <a16:creationId xmlns:a16="http://schemas.microsoft.com/office/drawing/2014/main" id="{3104DD27-3F95-B25C-F55C-8EAEDADD1AC4}"/>
                </a:ext>
              </a:extLst>
            </p:cNvPr>
            <p:cNvSpPr>
              <a:spLocks noChangeArrowheads="1"/>
            </p:cNvSpPr>
            <p:nvPr/>
          </p:nvSpPr>
          <p:spPr bwMode="auto">
            <a:xfrm>
              <a:off x="864" y="2496"/>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7" name="Rectangle 13">
              <a:extLst>
                <a:ext uri="{FF2B5EF4-FFF2-40B4-BE49-F238E27FC236}">
                  <a16:creationId xmlns:a16="http://schemas.microsoft.com/office/drawing/2014/main" id="{5D6B5AC9-5C3F-4C68-8CE1-16BC2A3047DE}"/>
                </a:ext>
              </a:extLst>
            </p:cNvPr>
            <p:cNvSpPr>
              <a:spLocks noChangeArrowheads="1"/>
            </p:cNvSpPr>
            <p:nvPr/>
          </p:nvSpPr>
          <p:spPr bwMode="auto">
            <a:xfrm>
              <a:off x="864" y="2544"/>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8" name="Rectangle 14">
              <a:extLst>
                <a:ext uri="{FF2B5EF4-FFF2-40B4-BE49-F238E27FC236}">
                  <a16:creationId xmlns:a16="http://schemas.microsoft.com/office/drawing/2014/main" id="{D9D5E6DD-D02D-51A3-EE5D-6976CEB227BB}"/>
                </a:ext>
              </a:extLst>
            </p:cNvPr>
            <p:cNvSpPr>
              <a:spLocks noChangeArrowheads="1"/>
            </p:cNvSpPr>
            <p:nvPr/>
          </p:nvSpPr>
          <p:spPr bwMode="auto">
            <a:xfrm>
              <a:off x="864" y="2592"/>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grpSp>
      <p:grpSp>
        <p:nvGrpSpPr>
          <p:cNvPr id="116746" name="Group 15">
            <a:extLst>
              <a:ext uri="{FF2B5EF4-FFF2-40B4-BE49-F238E27FC236}">
                <a16:creationId xmlns:a16="http://schemas.microsoft.com/office/drawing/2014/main" id="{CDC4DDF8-279A-FDBF-3B06-38F997861A53}"/>
              </a:ext>
            </a:extLst>
          </p:cNvPr>
          <p:cNvGrpSpPr>
            <a:grpSpLocks/>
          </p:cNvGrpSpPr>
          <p:nvPr/>
        </p:nvGrpSpPr>
        <p:grpSpPr bwMode="auto">
          <a:xfrm>
            <a:off x="9448800" y="3352800"/>
            <a:ext cx="685800" cy="304800"/>
            <a:chOff x="864" y="2448"/>
            <a:chExt cx="432" cy="192"/>
          </a:xfrm>
        </p:grpSpPr>
        <p:sp>
          <p:nvSpPr>
            <p:cNvPr id="116761" name="Rectangle 16">
              <a:extLst>
                <a:ext uri="{FF2B5EF4-FFF2-40B4-BE49-F238E27FC236}">
                  <a16:creationId xmlns:a16="http://schemas.microsoft.com/office/drawing/2014/main" id="{ED4CF7E2-AF88-B2E3-5A49-05B3C352CB66}"/>
                </a:ext>
              </a:extLst>
            </p:cNvPr>
            <p:cNvSpPr>
              <a:spLocks noChangeArrowheads="1"/>
            </p:cNvSpPr>
            <p:nvPr/>
          </p:nvSpPr>
          <p:spPr bwMode="auto">
            <a:xfrm>
              <a:off x="864" y="2448"/>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2" name="Rectangle 17">
              <a:extLst>
                <a:ext uri="{FF2B5EF4-FFF2-40B4-BE49-F238E27FC236}">
                  <a16:creationId xmlns:a16="http://schemas.microsoft.com/office/drawing/2014/main" id="{BC4ED42A-477E-6A68-3B18-BEB3DAE43B70}"/>
                </a:ext>
              </a:extLst>
            </p:cNvPr>
            <p:cNvSpPr>
              <a:spLocks noChangeArrowheads="1"/>
            </p:cNvSpPr>
            <p:nvPr/>
          </p:nvSpPr>
          <p:spPr bwMode="auto">
            <a:xfrm>
              <a:off x="864" y="2496"/>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3" name="Rectangle 18">
              <a:extLst>
                <a:ext uri="{FF2B5EF4-FFF2-40B4-BE49-F238E27FC236}">
                  <a16:creationId xmlns:a16="http://schemas.microsoft.com/office/drawing/2014/main" id="{0E198BDD-1FF9-9858-AB9A-BE64EE2012E4}"/>
                </a:ext>
              </a:extLst>
            </p:cNvPr>
            <p:cNvSpPr>
              <a:spLocks noChangeArrowheads="1"/>
            </p:cNvSpPr>
            <p:nvPr/>
          </p:nvSpPr>
          <p:spPr bwMode="auto">
            <a:xfrm>
              <a:off x="864" y="2544"/>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4" name="Rectangle 19">
              <a:extLst>
                <a:ext uri="{FF2B5EF4-FFF2-40B4-BE49-F238E27FC236}">
                  <a16:creationId xmlns:a16="http://schemas.microsoft.com/office/drawing/2014/main" id="{011508FA-531E-AD84-F2EE-4775B456F4A9}"/>
                </a:ext>
              </a:extLst>
            </p:cNvPr>
            <p:cNvSpPr>
              <a:spLocks noChangeArrowheads="1"/>
            </p:cNvSpPr>
            <p:nvPr/>
          </p:nvSpPr>
          <p:spPr bwMode="auto">
            <a:xfrm>
              <a:off x="864" y="2592"/>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grpSp>
      <p:grpSp>
        <p:nvGrpSpPr>
          <p:cNvPr id="116747" name="Group 20">
            <a:extLst>
              <a:ext uri="{FF2B5EF4-FFF2-40B4-BE49-F238E27FC236}">
                <a16:creationId xmlns:a16="http://schemas.microsoft.com/office/drawing/2014/main" id="{03991376-92B7-34B0-B8AA-BF419675BBFE}"/>
              </a:ext>
            </a:extLst>
          </p:cNvPr>
          <p:cNvGrpSpPr>
            <a:grpSpLocks/>
          </p:cNvGrpSpPr>
          <p:nvPr/>
        </p:nvGrpSpPr>
        <p:grpSpPr bwMode="auto">
          <a:xfrm>
            <a:off x="8458200" y="3810000"/>
            <a:ext cx="685800" cy="304800"/>
            <a:chOff x="864" y="2448"/>
            <a:chExt cx="432" cy="192"/>
          </a:xfrm>
        </p:grpSpPr>
        <p:sp>
          <p:nvSpPr>
            <p:cNvPr id="116757" name="Rectangle 21">
              <a:extLst>
                <a:ext uri="{FF2B5EF4-FFF2-40B4-BE49-F238E27FC236}">
                  <a16:creationId xmlns:a16="http://schemas.microsoft.com/office/drawing/2014/main" id="{42F9285B-640E-CBA3-CA59-FBC02144C700}"/>
                </a:ext>
              </a:extLst>
            </p:cNvPr>
            <p:cNvSpPr>
              <a:spLocks noChangeArrowheads="1"/>
            </p:cNvSpPr>
            <p:nvPr/>
          </p:nvSpPr>
          <p:spPr bwMode="auto">
            <a:xfrm>
              <a:off x="864" y="2448"/>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58" name="Rectangle 22">
              <a:extLst>
                <a:ext uri="{FF2B5EF4-FFF2-40B4-BE49-F238E27FC236}">
                  <a16:creationId xmlns:a16="http://schemas.microsoft.com/office/drawing/2014/main" id="{21E789AA-6C8C-EEB3-7C38-EF6D38CF6917}"/>
                </a:ext>
              </a:extLst>
            </p:cNvPr>
            <p:cNvSpPr>
              <a:spLocks noChangeArrowheads="1"/>
            </p:cNvSpPr>
            <p:nvPr/>
          </p:nvSpPr>
          <p:spPr bwMode="auto">
            <a:xfrm>
              <a:off x="864" y="2496"/>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59" name="Rectangle 23">
              <a:extLst>
                <a:ext uri="{FF2B5EF4-FFF2-40B4-BE49-F238E27FC236}">
                  <a16:creationId xmlns:a16="http://schemas.microsoft.com/office/drawing/2014/main" id="{CF8B9C7F-0BFC-FAD7-6366-BC6E7FADD00B}"/>
                </a:ext>
              </a:extLst>
            </p:cNvPr>
            <p:cNvSpPr>
              <a:spLocks noChangeArrowheads="1"/>
            </p:cNvSpPr>
            <p:nvPr/>
          </p:nvSpPr>
          <p:spPr bwMode="auto">
            <a:xfrm>
              <a:off x="864" y="2544"/>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6760" name="Rectangle 24">
              <a:extLst>
                <a:ext uri="{FF2B5EF4-FFF2-40B4-BE49-F238E27FC236}">
                  <a16:creationId xmlns:a16="http://schemas.microsoft.com/office/drawing/2014/main" id="{A4B4190D-C414-9536-F617-8E128BE4F392}"/>
                </a:ext>
              </a:extLst>
            </p:cNvPr>
            <p:cNvSpPr>
              <a:spLocks noChangeArrowheads="1"/>
            </p:cNvSpPr>
            <p:nvPr/>
          </p:nvSpPr>
          <p:spPr bwMode="auto">
            <a:xfrm>
              <a:off x="864" y="2592"/>
              <a:ext cx="432" cy="48"/>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grpSp>
      <p:sp>
        <p:nvSpPr>
          <p:cNvPr id="116748" name="Text Box 25">
            <a:extLst>
              <a:ext uri="{FF2B5EF4-FFF2-40B4-BE49-F238E27FC236}">
                <a16:creationId xmlns:a16="http://schemas.microsoft.com/office/drawing/2014/main" id="{C001349B-ABE1-14C0-5186-EC75605D00E7}"/>
              </a:ext>
            </a:extLst>
          </p:cNvPr>
          <p:cNvSpPr txBox="1">
            <a:spLocks noChangeArrowheads="1"/>
          </p:cNvSpPr>
          <p:nvPr/>
        </p:nvSpPr>
        <p:spPr bwMode="auto">
          <a:xfrm>
            <a:off x="7464425" y="2997200"/>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a:t>solde</a:t>
            </a:r>
            <a:endParaRPr lang="en-US" altLang="fr-FR" sz="2400"/>
          </a:p>
        </p:txBody>
      </p:sp>
      <p:sp>
        <p:nvSpPr>
          <p:cNvPr id="116749" name="Text Box 26">
            <a:extLst>
              <a:ext uri="{FF2B5EF4-FFF2-40B4-BE49-F238E27FC236}">
                <a16:creationId xmlns:a16="http://schemas.microsoft.com/office/drawing/2014/main" id="{84244CBB-2CF8-09E8-D540-29EC25C55AF4}"/>
              </a:ext>
            </a:extLst>
          </p:cNvPr>
          <p:cNvSpPr txBox="1">
            <a:spLocks noChangeArrowheads="1"/>
          </p:cNvSpPr>
          <p:nvPr/>
        </p:nvSpPr>
        <p:spPr bwMode="auto">
          <a:xfrm>
            <a:off x="9480550" y="2997200"/>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a:t>solde</a:t>
            </a:r>
            <a:endParaRPr lang="en-US" altLang="fr-FR" sz="2400"/>
          </a:p>
        </p:txBody>
      </p:sp>
      <p:sp>
        <p:nvSpPr>
          <p:cNvPr id="116750" name="Text Box 27">
            <a:extLst>
              <a:ext uri="{FF2B5EF4-FFF2-40B4-BE49-F238E27FC236}">
                <a16:creationId xmlns:a16="http://schemas.microsoft.com/office/drawing/2014/main" id="{D840E018-D83E-113B-65EE-7D4FE5F5DA7F}"/>
              </a:ext>
            </a:extLst>
          </p:cNvPr>
          <p:cNvSpPr txBox="1">
            <a:spLocks noChangeArrowheads="1"/>
          </p:cNvSpPr>
          <p:nvPr/>
        </p:nvSpPr>
        <p:spPr bwMode="auto">
          <a:xfrm>
            <a:off x="8256588" y="3429000"/>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a:t>soldePrim</a:t>
            </a:r>
            <a:endParaRPr lang="en-US" altLang="fr-FR" sz="2400"/>
          </a:p>
        </p:txBody>
      </p:sp>
      <p:sp>
        <p:nvSpPr>
          <p:cNvPr id="116751" name="Line 28">
            <a:extLst>
              <a:ext uri="{FF2B5EF4-FFF2-40B4-BE49-F238E27FC236}">
                <a16:creationId xmlns:a16="http://schemas.microsoft.com/office/drawing/2014/main" id="{0CB44553-364A-7477-EB98-C4CE2777242A}"/>
              </a:ext>
            </a:extLst>
          </p:cNvPr>
          <p:cNvSpPr>
            <a:spLocks noChangeShapeType="1"/>
          </p:cNvSpPr>
          <p:nvPr/>
        </p:nvSpPr>
        <p:spPr bwMode="auto">
          <a:xfrm flipV="1">
            <a:off x="7924800" y="3657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6752" name="Line 29">
            <a:extLst>
              <a:ext uri="{FF2B5EF4-FFF2-40B4-BE49-F238E27FC236}">
                <a16:creationId xmlns:a16="http://schemas.microsoft.com/office/drawing/2014/main" id="{85682948-8385-49DC-A86E-4985A8179A30}"/>
              </a:ext>
            </a:extLst>
          </p:cNvPr>
          <p:cNvSpPr>
            <a:spLocks noChangeShapeType="1"/>
          </p:cNvSpPr>
          <p:nvPr/>
        </p:nvSpPr>
        <p:spPr bwMode="auto">
          <a:xfrm flipV="1">
            <a:off x="7924800" y="4038600"/>
            <a:ext cx="838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6753" name="Line 30">
            <a:extLst>
              <a:ext uri="{FF2B5EF4-FFF2-40B4-BE49-F238E27FC236}">
                <a16:creationId xmlns:a16="http://schemas.microsoft.com/office/drawing/2014/main" id="{D7E9019E-C26F-6DC3-78D5-958E7C96F53C}"/>
              </a:ext>
            </a:extLst>
          </p:cNvPr>
          <p:cNvSpPr>
            <a:spLocks noChangeShapeType="1"/>
          </p:cNvSpPr>
          <p:nvPr/>
        </p:nvSpPr>
        <p:spPr bwMode="auto">
          <a:xfrm flipV="1">
            <a:off x="9829800" y="3657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6754" name="Line 31">
            <a:extLst>
              <a:ext uri="{FF2B5EF4-FFF2-40B4-BE49-F238E27FC236}">
                <a16:creationId xmlns:a16="http://schemas.microsoft.com/office/drawing/2014/main" id="{BBDF8100-C74D-F602-57E6-B23EE95EAB75}"/>
              </a:ext>
            </a:extLst>
          </p:cNvPr>
          <p:cNvSpPr>
            <a:spLocks noChangeShapeType="1"/>
          </p:cNvSpPr>
          <p:nvPr/>
        </p:nvSpPr>
        <p:spPr bwMode="auto">
          <a:xfrm flipH="1" flipV="1">
            <a:off x="8915400" y="4038600"/>
            <a:ext cx="914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6755" name="Line 32">
            <a:extLst>
              <a:ext uri="{FF2B5EF4-FFF2-40B4-BE49-F238E27FC236}">
                <a16:creationId xmlns:a16="http://schemas.microsoft.com/office/drawing/2014/main" id="{EDF6C991-9F17-4A3C-E467-08CA1658F661}"/>
              </a:ext>
            </a:extLst>
          </p:cNvPr>
          <p:cNvSpPr>
            <a:spLocks noChangeShapeType="1"/>
          </p:cNvSpPr>
          <p:nvPr/>
        </p:nvSpPr>
        <p:spPr bwMode="auto">
          <a:xfrm flipH="1">
            <a:off x="5159375" y="3213100"/>
            <a:ext cx="936625" cy="5032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116756" name="Line 33">
            <a:extLst>
              <a:ext uri="{FF2B5EF4-FFF2-40B4-BE49-F238E27FC236}">
                <a16:creationId xmlns:a16="http://schemas.microsoft.com/office/drawing/2014/main" id="{22900686-5517-036D-5D24-3444527F4290}"/>
              </a:ext>
            </a:extLst>
          </p:cNvPr>
          <p:cNvSpPr>
            <a:spLocks noChangeShapeType="1"/>
          </p:cNvSpPr>
          <p:nvPr/>
        </p:nvSpPr>
        <p:spPr bwMode="auto">
          <a:xfrm flipV="1">
            <a:off x="3359150" y="4038600"/>
            <a:ext cx="450850" cy="254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a:extLst>
              <a:ext uri="{FF2B5EF4-FFF2-40B4-BE49-F238E27FC236}">
                <a16:creationId xmlns:a16="http://schemas.microsoft.com/office/drawing/2014/main" id="{E175FA8E-5688-9934-C6E3-133D70FE1662}"/>
              </a:ext>
            </a:extLst>
          </p:cNvPr>
          <p:cNvSpPr>
            <a:spLocks noGrp="1" noChangeArrowheads="1"/>
          </p:cNvSpPr>
          <p:nvPr>
            <p:ph type="title"/>
          </p:nvPr>
        </p:nvSpPr>
        <p:spPr/>
        <p:txBody>
          <a:bodyPr/>
          <a:lstStyle/>
          <a:p>
            <a:r>
              <a:rPr lang="fr-BE" altLang="fr-FR"/>
              <a:t>Membres d’instance et membres de classe (2/2)</a:t>
            </a:r>
            <a:br>
              <a:rPr lang="fr-BE" altLang="fr-FR"/>
            </a:br>
            <a:r>
              <a:rPr lang="fr-BE" altLang="fr-FR" sz="2800"/>
              <a:t>Le mot-clé « static »</a:t>
            </a:r>
            <a:endParaRPr lang="en-US" altLang="fr-FR" sz="2800"/>
          </a:p>
        </p:txBody>
      </p:sp>
      <p:sp>
        <p:nvSpPr>
          <p:cNvPr id="117763" name="Rectangle 5">
            <a:extLst>
              <a:ext uri="{FF2B5EF4-FFF2-40B4-BE49-F238E27FC236}">
                <a16:creationId xmlns:a16="http://schemas.microsoft.com/office/drawing/2014/main" id="{777DBA45-7E9E-FBFC-A177-DDB027DEA6AD}"/>
              </a:ext>
            </a:extLst>
          </p:cNvPr>
          <p:cNvSpPr>
            <a:spLocks noGrp="1" noChangeArrowheads="1"/>
          </p:cNvSpPr>
          <p:nvPr>
            <p:ph type="body" idx="1"/>
          </p:nvPr>
        </p:nvSpPr>
        <p:spPr>
          <a:xfrm>
            <a:off x="1676400" y="1125538"/>
            <a:ext cx="8839200" cy="5111750"/>
          </a:xfrm>
        </p:spPr>
        <p:txBody>
          <a:bodyPr/>
          <a:lstStyle/>
          <a:p>
            <a:r>
              <a:rPr lang="fr-BE" altLang="fr-FR"/>
              <a:t>Variables et méthodes statiques</a:t>
            </a:r>
          </a:p>
          <a:p>
            <a:pPr lvl="1"/>
            <a:r>
              <a:rPr lang="fr-BE" altLang="fr-FR"/>
              <a:t>Initialisées dès que la classe est chargée en mémoire</a:t>
            </a:r>
          </a:p>
          <a:p>
            <a:pPr lvl="1"/>
            <a:r>
              <a:rPr lang="fr-BE" altLang="fr-FR"/>
              <a:t>Pas besoin de créer un objet (instance de classe)</a:t>
            </a:r>
          </a:p>
          <a:p>
            <a:r>
              <a:rPr lang="fr-BE" altLang="fr-FR"/>
              <a:t>Méthodes statiques</a:t>
            </a:r>
          </a:p>
          <a:p>
            <a:pPr lvl="1"/>
            <a:r>
              <a:rPr lang="fr-BE" altLang="fr-FR"/>
              <a:t>Fournissent une fonctionnalité à une classe entière</a:t>
            </a:r>
          </a:p>
          <a:p>
            <a:pPr lvl="1"/>
            <a:r>
              <a:rPr lang="fr-BE" altLang="fr-FR"/>
              <a:t>Cas des méthodes non destinées à accomplir une action sur un objet individuel de la classe</a:t>
            </a:r>
          </a:p>
          <a:p>
            <a:pPr lvl="1"/>
            <a:r>
              <a:rPr lang="fr-BE" altLang="fr-FR"/>
              <a:t>Exemples: </a:t>
            </a:r>
            <a:r>
              <a:rPr lang="fr-BE" altLang="fr-FR" sz="1400">
                <a:latin typeface="Courier New" panose="02070309020205020404" pitchFamily="49" charset="0"/>
              </a:rPr>
              <a:t>Math.random(), Integer.parseInt(String s), main(String[] args)</a:t>
            </a:r>
          </a:p>
          <a:p>
            <a:pPr lvl="1"/>
            <a:r>
              <a:rPr lang="en-US" altLang="fr-FR"/>
              <a:t>Les méthodes statiques ne peuvent pas accéder aux variables d’instances (elles sont “au-dessus” des variables d’instances)</a:t>
            </a:r>
          </a:p>
        </p:txBody>
      </p:sp>
      <p:sp>
        <p:nvSpPr>
          <p:cNvPr id="117764" name="Text Box 23">
            <a:extLst>
              <a:ext uri="{FF2B5EF4-FFF2-40B4-BE49-F238E27FC236}">
                <a16:creationId xmlns:a16="http://schemas.microsoft.com/office/drawing/2014/main" id="{9BD6E15C-6D29-7974-1B03-DA3DDD4DFA4E}"/>
              </a:ext>
            </a:extLst>
          </p:cNvPr>
          <p:cNvSpPr txBox="1">
            <a:spLocks noChangeArrowheads="1"/>
          </p:cNvSpPr>
          <p:nvPr/>
        </p:nvSpPr>
        <p:spPr bwMode="auto">
          <a:xfrm>
            <a:off x="1774825" y="4797425"/>
            <a:ext cx="8642350" cy="1333500"/>
          </a:xfrm>
          <a:prstGeom prst="rect">
            <a:avLst/>
          </a:prstGeom>
          <a:solidFill>
            <a:srgbClr val="E6F4FF"/>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spcBef>
                <a:spcPct val="50000"/>
              </a:spcBef>
            </a:pPr>
            <a:r>
              <a:rPr lang="fr-FR" altLang="fr-FR">
                <a:latin typeface="Courier New" panose="02070309020205020404" pitchFamily="49" charset="0"/>
              </a:rPr>
              <a:t>class AnIntegerNamedX {</a:t>
            </a:r>
            <a:br>
              <a:rPr lang="fr-FR" altLang="fr-FR">
                <a:latin typeface="Courier New" panose="02070309020205020404" pitchFamily="49" charset="0"/>
              </a:rPr>
            </a:br>
            <a:r>
              <a:rPr lang="fr-FR" altLang="fr-FR">
                <a:latin typeface="Courier New" panose="02070309020205020404" pitchFamily="49" charset="0"/>
              </a:rPr>
              <a:t>  int x;</a:t>
            </a:r>
            <a:br>
              <a:rPr lang="fr-FR" altLang="fr-FR">
                <a:latin typeface="Courier New" panose="02070309020205020404" pitchFamily="49" charset="0"/>
              </a:rPr>
            </a:br>
            <a:r>
              <a:rPr lang="fr-FR" altLang="fr-FR">
                <a:latin typeface="Courier New" panose="02070309020205020404" pitchFamily="49" charset="0"/>
              </a:rPr>
              <a:t>  static public int x() { return x; }</a:t>
            </a:r>
            <a:br>
              <a:rPr lang="fr-FR" altLang="fr-FR">
                <a:latin typeface="Courier New" panose="02070309020205020404" pitchFamily="49" charset="0"/>
              </a:rPr>
            </a:br>
            <a:r>
              <a:rPr lang="fr-FR" altLang="fr-FR">
                <a:latin typeface="Courier New" panose="02070309020205020404" pitchFamily="49" charset="0"/>
              </a:rPr>
              <a:t>  static public void setX(int newX) { this.x = newX; }</a:t>
            </a:r>
            <a:br>
              <a:rPr lang="fr-FR" altLang="fr-FR">
                <a:latin typeface="Courier New" panose="02070309020205020404" pitchFamily="49" charset="0"/>
              </a:rPr>
            </a:br>
            <a:r>
              <a:rPr lang="fr-FR" altLang="fr-FR">
                <a:latin typeface="Courier New" panose="02070309020205020404" pitchFamily="49" charset="0"/>
              </a:rPr>
              <a:t>} </a:t>
            </a:r>
          </a:p>
        </p:txBody>
      </p:sp>
      <p:sp>
        <p:nvSpPr>
          <p:cNvPr id="117765" name="Oval 24">
            <a:extLst>
              <a:ext uri="{FF2B5EF4-FFF2-40B4-BE49-F238E27FC236}">
                <a16:creationId xmlns:a16="http://schemas.microsoft.com/office/drawing/2014/main" id="{16277C99-BF02-1213-3AED-E14CD25A8F71}"/>
              </a:ext>
            </a:extLst>
          </p:cNvPr>
          <p:cNvSpPr>
            <a:spLocks noChangeArrowheads="1"/>
          </p:cNvSpPr>
          <p:nvPr/>
        </p:nvSpPr>
        <p:spPr bwMode="auto">
          <a:xfrm>
            <a:off x="6383338" y="5516563"/>
            <a:ext cx="433387" cy="433387"/>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17766" name="Line 25">
            <a:extLst>
              <a:ext uri="{FF2B5EF4-FFF2-40B4-BE49-F238E27FC236}">
                <a16:creationId xmlns:a16="http://schemas.microsoft.com/office/drawing/2014/main" id="{AD9F9D5D-DB81-6AAA-5D91-843F05C182A7}"/>
              </a:ext>
            </a:extLst>
          </p:cNvPr>
          <p:cNvSpPr>
            <a:spLocks noChangeShapeType="1"/>
          </p:cNvSpPr>
          <p:nvPr/>
        </p:nvSpPr>
        <p:spPr bwMode="auto">
          <a:xfrm flipV="1">
            <a:off x="6743700" y="5157788"/>
            <a:ext cx="1584325" cy="431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117767" name="Text Box 26">
            <a:extLst>
              <a:ext uri="{FF2B5EF4-FFF2-40B4-BE49-F238E27FC236}">
                <a16:creationId xmlns:a16="http://schemas.microsoft.com/office/drawing/2014/main" id="{AE40F3C0-60B8-9ACE-9185-86F18D6EE288}"/>
              </a:ext>
            </a:extLst>
          </p:cNvPr>
          <p:cNvSpPr txBox="1">
            <a:spLocks noChangeArrowheads="1"/>
          </p:cNvSpPr>
          <p:nvPr/>
        </p:nvSpPr>
        <p:spPr bwMode="auto">
          <a:xfrm>
            <a:off x="8328025" y="4941888"/>
            <a:ext cx="2016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spcBef>
                <a:spcPct val="50000"/>
              </a:spcBef>
            </a:pPr>
            <a:r>
              <a:rPr lang="fr-FR" altLang="fr-FR" sz="1400" b="1"/>
              <a:t>x est une variable d’instance, donc inaccessible pour la méthode static setX</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FDE46A87-416C-08DA-CAA8-873DCE7C1474}"/>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BE" altLang="fr-FR">
                <a:latin typeface="Arial" panose="020B0604020202020204" pitchFamily="34" charset="0"/>
              </a:rPr>
              <a:t>Introduction à Java</a:t>
            </a:r>
            <a:endParaRPr lang="en-US" altLang="fr-FR">
              <a:latin typeface="Arial" panose="020B0604020202020204" pitchFamily="34" charset="0"/>
            </a:endParaRPr>
          </a:p>
        </p:txBody>
      </p:sp>
      <p:sp>
        <p:nvSpPr>
          <p:cNvPr id="16387" name="Rectangle 5">
            <a:extLst>
              <a:ext uri="{FF2B5EF4-FFF2-40B4-BE49-F238E27FC236}">
                <a16:creationId xmlns:a16="http://schemas.microsoft.com/office/drawing/2014/main" id="{8BDA9481-9606-921A-F0F1-49020C3150B5}"/>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BE" altLang="fr-FR"/>
              <a:t>I. Introduction et historique</a:t>
            </a:r>
            <a:endParaRPr lang="en-GB" altLang="fr-F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377530F4-16FF-2ED5-73B3-7A5365C5359A}"/>
              </a:ext>
            </a:extLst>
          </p:cNvPr>
          <p:cNvSpPr>
            <a:spLocks noGrp="1" noChangeArrowheads="1"/>
          </p:cNvSpPr>
          <p:nvPr>
            <p:ph type="title"/>
          </p:nvPr>
        </p:nvSpPr>
        <p:spPr/>
        <p:txBody>
          <a:bodyPr/>
          <a:lstStyle/>
          <a:p>
            <a:r>
              <a:rPr lang="fr-FR" altLang="fr-FR"/>
              <a:t>Exercice</a:t>
            </a:r>
          </a:p>
        </p:txBody>
      </p:sp>
      <p:sp>
        <p:nvSpPr>
          <p:cNvPr id="118787" name="Rectangle 3">
            <a:extLst>
              <a:ext uri="{FF2B5EF4-FFF2-40B4-BE49-F238E27FC236}">
                <a16:creationId xmlns:a16="http://schemas.microsoft.com/office/drawing/2014/main" id="{9B9DBE14-49D3-4E48-11DE-707F412BF99B}"/>
              </a:ext>
            </a:extLst>
          </p:cNvPr>
          <p:cNvSpPr>
            <a:spLocks noGrp="1" noChangeArrowheads="1"/>
          </p:cNvSpPr>
          <p:nvPr>
            <p:ph type="body" idx="1"/>
          </p:nvPr>
        </p:nvSpPr>
        <p:spPr>
          <a:xfrm>
            <a:off x="1676400" y="1011238"/>
            <a:ext cx="8839200" cy="4484687"/>
          </a:xfrm>
        </p:spPr>
        <p:txBody>
          <a:bodyPr/>
          <a:lstStyle/>
          <a:p>
            <a:pPr marL="381000" indent="-381000">
              <a:buFont typeface="Symbol" panose="05050102010706020507" pitchFamily="18" charset="2"/>
              <a:buNone/>
            </a:pPr>
            <a:r>
              <a:rPr lang="fr-FR" altLang="fr-FR"/>
              <a:t>Cercles et leurs surfaces</a:t>
            </a:r>
          </a:p>
          <a:p>
            <a:pPr marL="728663" lvl="1" indent="-342900">
              <a:buFont typeface="Symbol" panose="05050102010706020507" pitchFamily="18" charset="2"/>
              <a:buAutoNum type="arabicPeriod"/>
            </a:pPr>
            <a:r>
              <a:rPr lang="fr-BE" altLang="fr-FR"/>
              <a:t>Créer une classe « Cercle » modélisant des ronds destinés à s’afficher à l’écran</a:t>
            </a:r>
          </a:p>
          <a:p>
            <a:pPr marL="1173163" lvl="2" indent="-304800">
              <a:buFont typeface="Symbol" panose="05050102010706020507" pitchFamily="18" charset="2"/>
              <a:buAutoNum type="arabicPeriod"/>
            </a:pPr>
            <a:r>
              <a:rPr lang="fr-BE" altLang="fr-FR"/>
              <a:t>Quels attributs devraient être d’instance ou de classe?</a:t>
            </a:r>
          </a:p>
          <a:p>
            <a:pPr marL="1173163" lvl="2" indent="-304800">
              <a:buFont typeface="Symbol" panose="05050102010706020507" pitchFamily="18" charset="2"/>
              <a:buAutoNum type="arabicPeriod"/>
            </a:pPr>
            <a:r>
              <a:rPr lang="fr-BE" altLang="fr-FR"/>
              <a:t>Quelles pourraient être ses méthodes d’instance?</a:t>
            </a:r>
          </a:p>
          <a:p>
            <a:pPr marL="1173163" lvl="2" indent="-304800">
              <a:buFont typeface="Symbol" panose="05050102010706020507" pitchFamily="18" charset="2"/>
              <a:buAutoNum type="arabicPeriod"/>
            </a:pPr>
            <a:r>
              <a:rPr lang="fr-BE" altLang="fr-FR"/>
              <a:t>Créer les méthode de calcul du périmètre et de la surface</a:t>
            </a:r>
          </a:p>
          <a:p>
            <a:pPr marL="1706563" lvl="3" indent="-419100">
              <a:buFont typeface="Wingdings" panose="05000000000000000000" pitchFamily="2" charset="2"/>
              <a:buChar char="Ø"/>
            </a:pPr>
            <a:r>
              <a:rPr lang="fr-BE" altLang="fr-FR" sz="1600"/>
              <a:t>Ne peut-on pas en faire des méthodes de classe?</a:t>
            </a:r>
          </a:p>
          <a:p>
            <a:pPr marL="1706563" lvl="3" indent="-419100">
              <a:buFont typeface="Wingdings" panose="05000000000000000000" pitchFamily="2" charset="2"/>
              <a:buChar char="Ø"/>
            </a:pPr>
            <a:r>
              <a:rPr lang="fr-BE" altLang="fr-FR" sz="1600"/>
              <a:t>Quel avantage y aurait-il à faire cela?</a:t>
            </a:r>
          </a:p>
          <a:p>
            <a:pPr marL="728663" lvl="1" indent="-342900">
              <a:buFont typeface="Symbol" panose="05050102010706020507" pitchFamily="18" charset="2"/>
              <a:buAutoNum type="arabicPeriod"/>
            </a:pPr>
            <a:r>
              <a:rPr lang="fr-BE" altLang="fr-FR"/>
              <a:t>Créer une classe « Dessin » qui contient la méthode main</a:t>
            </a:r>
          </a:p>
          <a:p>
            <a:pPr marL="1173163" lvl="2" indent="-304800">
              <a:buFont typeface="Symbol" panose="05050102010706020507" pitchFamily="18" charset="2"/>
              <a:buAutoNum type="arabicPeriod"/>
            </a:pPr>
            <a:r>
              <a:rPr lang="fr-BE" altLang="fr-FR"/>
              <a:t>La méthode main instanciera un Cercle, en affichera les coordonnées et en calculera le périmètre et l’aire</a:t>
            </a:r>
          </a:p>
        </p:txBody>
      </p:sp>
      <p:sp>
        <p:nvSpPr>
          <p:cNvPr id="118788" name="Text Box 4">
            <a:extLst>
              <a:ext uri="{FF2B5EF4-FFF2-40B4-BE49-F238E27FC236}">
                <a16:creationId xmlns:a16="http://schemas.microsoft.com/office/drawing/2014/main" id="{53D4E590-7953-C1F1-4724-26C361EDB6C7}"/>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5.5</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2">
            <a:extLst>
              <a:ext uri="{FF2B5EF4-FFF2-40B4-BE49-F238E27FC236}">
                <a16:creationId xmlns:a16="http://schemas.microsoft.com/office/drawing/2014/main" id="{1252D9E7-C8B5-4ECA-1530-1D3FF543199B}"/>
              </a:ext>
            </a:extLst>
          </p:cNvPr>
          <p:cNvSpPr>
            <a:spLocks noGrp="1" noChangeArrowheads="1"/>
          </p:cNvSpPr>
          <p:nvPr>
            <p:ph type="title"/>
          </p:nvPr>
        </p:nvSpPr>
        <p:spPr/>
        <p:txBody>
          <a:bodyPr/>
          <a:lstStyle/>
          <a:p>
            <a:r>
              <a:rPr lang="fr-FR" altLang="fr-FR"/>
              <a:t>Utilisation de l’héritage (1/5)</a:t>
            </a:r>
          </a:p>
        </p:txBody>
      </p:sp>
      <p:sp>
        <p:nvSpPr>
          <p:cNvPr id="119811" name="Rectangle 13">
            <a:extLst>
              <a:ext uri="{FF2B5EF4-FFF2-40B4-BE49-F238E27FC236}">
                <a16:creationId xmlns:a16="http://schemas.microsoft.com/office/drawing/2014/main" id="{8F63CB33-4051-A7EA-55D5-16B96C0F5CD9}"/>
              </a:ext>
            </a:extLst>
          </p:cNvPr>
          <p:cNvSpPr>
            <a:spLocks noGrp="1" noChangeArrowheads="1"/>
          </p:cNvSpPr>
          <p:nvPr>
            <p:ph type="body" idx="1"/>
          </p:nvPr>
        </p:nvSpPr>
        <p:spPr>
          <a:xfrm>
            <a:off x="1676400" y="1125538"/>
            <a:ext cx="8839200" cy="4818062"/>
          </a:xfrm>
        </p:spPr>
        <p:txBody>
          <a:bodyPr/>
          <a:lstStyle/>
          <a:p>
            <a:r>
              <a:rPr lang="fr-FR" altLang="fr-FR"/>
              <a:t>Java n’offre pas la possibilité d’héritage multiple</a:t>
            </a:r>
          </a:p>
          <a:p>
            <a:r>
              <a:rPr lang="fr-FR" altLang="fr-FR"/>
              <a:t>La « super super » classe, est la classe </a:t>
            </a:r>
            <a:r>
              <a:rPr lang="fr-FR" altLang="fr-FR" i="1"/>
              <a:t>Object</a:t>
            </a:r>
            <a:r>
              <a:rPr lang="fr-FR" altLang="fr-FR"/>
              <a:t> (parente de toute classe)</a:t>
            </a:r>
          </a:p>
          <a:p>
            <a:r>
              <a:rPr lang="fr-FR" altLang="fr-FR"/>
              <a:t>Une sous-classe hérite des variables et des méthodes de ses classes parentes</a:t>
            </a:r>
          </a:p>
          <a:p>
            <a:r>
              <a:rPr lang="fr-FR" altLang="fr-FR"/>
              <a:t>La clause </a:t>
            </a:r>
            <a:r>
              <a:rPr lang="fr-FR" altLang="fr-FR" i="1"/>
              <a:t>extends</a:t>
            </a:r>
            <a:r>
              <a:rPr lang="fr-FR" altLang="fr-FR"/>
              <a:t> apparaît dans la déclaration de la classe </a:t>
            </a:r>
          </a:p>
        </p:txBody>
      </p:sp>
      <p:sp>
        <p:nvSpPr>
          <p:cNvPr id="119812" name="Rectangle 4">
            <a:extLst>
              <a:ext uri="{FF2B5EF4-FFF2-40B4-BE49-F238E27FC236}">
                <a16:creationId xmlns:a16="http://schemas.microsoft.com/office/drawing/2014/main" id="{65530957-A09F-0DC0-904A-5BD2E415ED40}"/>
              </a:ext>
            </a:extLst>
          </p:cNvPr>
          <p:cNvSpPr>
            <a:spLocks noChangeArrowheads="1"/>
          </p:cNvSpPr>
          <p:nvPr/>
        </p:nvSpPr>
        <p:spPr bwMode="auto">
          <a:xfrm>
            <a:off x="1774825" y="3641725"/>
            <a:ext cx="6408738" cy="2379663"/>
          </a:xfrm>
          <a:prstGeom prst="rect">
            <a:avLst/>
          </a:prstGeom>
          <a:solidFill>
            <a:srgbClr val="E6F4FF"/>
          </a:solidFill>
          <a:ln w="9525">
            <a:solidFill>
              <a:schemeClr val="tx1"/>
            </a:solidFill>
            <a:miter lim="800000"/>
            <a:headEnd/>
            <a:tailEnd/>
          </a:ln>
        </p:spPr>
        <p:txBody>
          <a:bodyPr>
            <a:spAutoFit/>
          </a:bodyPr>
          <a:lstStyle>
            <a:lvl1pPr marL="342900" indent="-342900" algn="ctr">
              <a:defRPr sz="1600">
                <a:solidFill>
                  <a:schemeClr val="tx1"/>
                </a:solidFill>
                <a:latin typeface="Arial" panose="020B0604020202020204" pitchFamily="34" charset="0"/>
              </a:defRPr>
            </a:lvl1pPr>
            <a:lvl2pPr marL="179388"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lvl="1" algn="l" eaLnBrk="1" hangingPunct="1">
              <a:lnSpc>
                <a:spcPct val="90000"/>
              </a:lnSpc>
              <a:spcBef>
                <a:spcPct val="50000"/>
              </a:spcBef>
            </a:pPr>
            <a:r>
              <a:rPr lang="fr-BE" altLang="fr-FR">
                <a:latin typeface="Courier New" panose="02070309020205020404" pitchFamily="49" charset="0"/>
              </a:rPr>
              <a:t>class BankAccount {</a:t>
            </a:r>
          </a:p>
          <a:p>
            <a:pPr lvl="1" algn="l" eaLnBrk="1" hangingPunct="1">
              <a:lnSpc>
                <a:spcPct val="90000"/>
              </a:lnSpc>
              <a:spcBef>
                <a:spcPct val="50000"/>
              </a:spcBef>
            </a:pPr>
            <a:r>
              <a:rPr lang="fr-BE" altLang="fr-FR">
                <a:latin typeface="Courier New" panose="02070309020205020404" pitchFamily="49" charset="0"/>
              </a:rPr>
              <a:t>  protected int solde;</a:t>
            </a:r>
          </a:p>
          <a:p>
            <a:pPr lvl="1" algn="l" eaLnBrk="1" hangingPunct="1">
              <a:lnSpc>
                <a:spcPct val="90000"/>
              </a:lnSpc>
              <a:spcBef>
                <a:spcPct val="50000"/>
              </a:spcBef>
            </a:pPr>
            <a:r>
              <a:rPr lang="fr-BE" altLang="fr-FR">
                <a:latin typeface="Courier New" panose="02070309020205020404" pitchFamily="49" charset="0"/>
              </a:rPr>
              <a:t>  …</a:t>
            </a:r>
          </a:p>
          <a:p>
            <a:pPr lvl="1" algn="l" eaLnBrk="1" hangingPunct="1">
              <a:lnSpc>
                <a:spcPct val="90000"/>
              </a:lnSpc>
              <a:spcBef>
                <a:spcPct val="50000"/>
              </a:spcBef>
            </a:pPr>
            <a:r>
              <a:rPr lang="fr-BE" altLang="fr-FR">
                <a:latin typeface="Courier New" panose="02070309020205020404" pitchFamily="49" charset="0"/>
              </a:rPr>
              <a:t>}</a:t>
            </a:r>
          </a:p>
          <a:p>
            <a:pPr lvl="1" algn="l" eaLnBrk="1" hangingPunct="1">
              <a:lnSpc>
                <a:spcPct val="90000"/>
              </a:lnSpc>
              <a:spcBef>
                <a:spcPct val="50000"/>
              </a:spcBef>
            </a:pPr>
            <a:r>
              <a:rPr lang="fr-BE" altLang="fr-FR">
                <a:latin typeface="Courier New" panose="02070309020205020404" pitchFamily="49" charset="0"/>
              </a:rPr>
              <a:t>class NormalAccount extends BankAccount {</a:t>
            </a:r>
          </a:p>
          <a:p>
            <a:pPr lvl="1" algn="l" eaLnBrk="1" hangingPunct="1">
              <a:lnSpc>
                <a:spcPct val="90000"/>
              </a:lnSpc>
              <a:spcBef>
                <a:spcPct val="50000"/>
              </a:spcBef>
            </a:pPr>
            <a:r>
              <a:rPr lang="fr-BE" altLang="fr-FR">
                <a:latin typeface="Courier New" panose="02070309020205020404" pitchFamily="49" charset="0"/>
              </a:rPr>
              <a:t>  public void job(){solde+=1000;}</a:t>
            </a:r>
          </a:p>
          <a:p>
            <a:pPr lvl="1" algn="l" eaLnBrk="1" hangingPunct="1">
              <a:lnSpc>
                <a:spcPct val="90000"/>
              </a:lnSpc>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
        <p:nvSpPr>
          <p:cNvPr id="119813" name="Rectangle 5">
            <a:extLst>
              <a:ext uri="{FF2B5EF4-FFF2-40B4-BE49-F238E27FC236}">
                <a16:creationId xmlns:a16="http://schemas.microsoft.com/office/drawing/2014/main" id="{42E195D5-E807-11DD-E02E-A38F6CBB3DB6}"/>
              </a:ext>
            </a:extLst>
          </p:cNvPr>
          <p:cNvSpPr>
            <a:spLocks noChangeArrowheads="1"/>
          </p:cNvSpPr>
          <p:nvPr/>
        </p:nvSpPr>
        <p:spPr bwMode="auto">
          <a:xfrm>
            <a:off x="8543925" y="3573463"/>
            <a:ext cx="1600200"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solidFill>
                  <a:schemeClr val="bg1"/>
                </a:solidFill>
              </a:rPr>
              <a:t>BankAccount</a:t>
            </a:r>
            <a:endParaRPr lang="en-US" altLang="fr-FR">
              <a:solidFill>
                <a:schemeClr val="bg1"/>
              </a:solidFill>
            </a:endParaRPr>
          </a:p>
        </p:txBody>
      </p:sp>
      <p:sp>
        <p:nvSpPr>
          <p:cNvPr id="119814" name="Rectangle 6">
            <a:extLst>
              <a:ext uri="{FF2B5EF4-FFF2-40B4-BE49-F238E27FC236}">
                <a16:creationId xmlns:a16="http://schemas.microsoft.com/office/drawing/2014/main" id="{0471EDEE-9BA9-1E32-FA78-0FB737DD282D}"/>
              </a:ext>
            </a:extLst>
          </p:cNvPr>
          <p:cNvSpPr>
            <a:spLocks noChangeArrowheads="1"/>
          </p:cNvSpPr>
          <p:nvPr/>
        </p:nvSpPr>
        <p:spPr bwMode="auto">
          <a:xfrm>
            <a:off x="8543925" y="3878263"/>
            <a:ext cx="1600200"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solidFill>
                  <a:schemeClr val="bg1"/>
                </a:solidFill>
              </a:rPr>
              <a:t>int solde</a:t>
            </a:r>
            <a:endParaRPr lang="en-US" altLang="fr-FR">
              <a:solidFill>
                <a:schemeClr val="bg1"/>
              </a:solidFill>
            </a:endParaRPr>
          </a:p>
        </p:txBody>
      </p:sp>
      <p:sp>
        <p:nvSpPr>
          <p:cNvPr id="119815" name="Rectangle 7">
            <a:extLst>
              <a:ext uri="{FF2B5EF4-FFF2-40B4-BE49-F238E27FC236}">
                <a16:creationId xmlns:a16="http://schemas.microsoft.com/office/drawing/2014/main" id="{9058A0A2-1062-F48D-647E-12302719F920}"/>
              </a:ext>
            </a:extLst>
          </p:cNvPr>
          <p:cNvSpPr>
            <a:spLocks noChangeArrowheads="1"/>
          </p:cNvSpPr>
          <p:nvPr/>
        </p:nvSpPr>
        <p:spPr bwMode="auto">
          <a:xfrm>
            <a:off x="8543925" y="4183063"/>
            <a:ext cx="1600200"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a:solidFill>
                <a:schemeClr val="bg1"/>
              </a:solidFill>
            </a:endParaRPr>
          </a:p>
        </p:txBody>
      </p:sp>
      <p:sp>
        <p:nvSpPr>
          <p:cNvPr id="119816" name="Rectangle 8">
            <a:extLst>
              <a:ext uri="{FF2B5EF4-FFF2-40B4-BE49-F238E27FC236}">
                <a16:creationId xmlns:a16="http://schemas.microsoft.com/office/drawing/2014/main" id="{4A1E1521-4057-8A3A-0BD0-F15B171753D0}"/>
              </a:ext>
            </a:extLst>
          </p:cNvPr>
          <p:cNvSpPr>
            <a:spLocks noChangeArrowheads="1"/>
          </p:cNvSpPr>
          <p:nvPr/>
        </p:nvSpPr>
        <p:spPr bwMode="auto">
          <a:xfrm>
            <a:off x="8548688" y="5326063"/>
            <a:ext cx="1600200"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solidFill>
                  <a:schemeClr val="bg1"/>
                </a:solidFill>
              </a:rPr>
              <a:t>NormalAccount</a:t>
            </a:r>
            <a:endParaRPr lang="en-US" altLang="fr-FR">
              <a:solidFill>
                <a:schemeClr val="bg1"/>
              </a:solidFill>
            </a:endParaRPr>
          </a:p>
        </p:txBody>
      </p:sp>
      <p:sp>
        <p:nvSpPr>
          <p:cNvPr id="119817" name="Rectangle 9">
            <a:extLst>
              <a:ext uri="{FF2B5EF4-FFF2-40B4-BE49-F238E27FC236}">
                <a16:creationId xmlns:a16="http://schemas.microsoft.com/office/drawing/2014/main" id="{A3E62E01-363B-9FE2-729E-8763B89CEA37}"/>
              </a:ext>
            </a:extLst>
          </p:cNvPr>
          <p:cNvSpPr>
            <a:spLocks noChangeArrowheads="1"/>
          </p:cNvSpPr>
          <p:nvPr/>
        </p:nvSpPr>
        <p:spPr bwMode="auto">
          <a:xfrm>
            <a:off x="8548688" y="5630863"/>
            <a:ext cx="1600200" cy="1524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a:solidFill>
                <a:schemeClr val="bg1"/>
              </a:solidFill>
            </a:endParaRPr>
          </a:p>
        </p:txBody>
      </p:sp>
      <p:sp>
        <p:nvSpPr>
          <p:cNvPr id="119818" name="Rectangle 10">
            <a:extLst>
              <a:ext uri="{FF2B5EF4-FFF2-40B4-BE49-F238E27FC236}">
                <a16:creationId xmlns:a16="http://schemas.microsoft.com/office/drawing/2014/main" id="{30A7003F-D2F9-8FAD-B562-1DD94CD5E5BB}"/>
              </a:ext>
            </a:extLst>
          </p:cNvPr>
          <p:cNvSpPr>
            <a:spLocks noChangeArrowheads="1"/>
          </p:cNvSpPr>
          <p:nvPr/>
        </p:nvSpPr>
        <p:spPr bwMode="auto">
          <a:xfrm>
            <a:off x="8548688" y="5783263"/>
            <a:ext cx="1600200"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solidFill>
                  <a:schemeClr val="bg1"/>
                </a:solidFill>
              </a:rPr>
              <a:t>job(): void</a:t>
            </a:r>
            <a:endParaRPr lang="en-US" altLang="fr-FR">
              <a:solidFill>
                <a:schemeClr val="bg1"/>
              </a:solidFill>
            </a:endParaRPr>
          </a:p>
        </p:txBody>
      </p:sp>
      <p:cxnSp>
        <p:nvCxnSpPr>
          <p:cNvPr id="119819" name="AutoShape 11">
            <a:extLst>
              <a:ext uri="{FF2B5EF4-FFF2-40B4-BE49-F238E27FC236}">
                <a16:creationId xmlns:a16="http://schemas.microsoft.com/office/drawing/2014/main" id="{5B07B3E2-6D65-A479-3E4A-D571138E54CA}"/>
              </a:ext>
            </a:extLst>
          </p:cNvPr>
          <p:cNvCxnSpPr>
            <a:cxnSpLocks noChangeShapeType="1"/>
            <a:stCxn id="119816" idx="0"/>
            <a:endCxn id="119815" idx="2"/>
          </p:cNvCxnSpPr>
          <p:nvPr/>
        </p:nvCxnSpPr>
        <p:spPr bwMode="auto">
          <a:xfrm rot="5400000" flipH="1">
            <a:off x="8927307" y="4904581"/>
            <a:ext cx="838200" cy="4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a:extLst>
              <a:ext uri="{FF2B5EF4-FFF2-40B4-BE49-F238E27FC236}">
                <a16:creationId xmlns:a16="http://schemas.microsoft.com/office/drawing/2014/main" id="{D33CAFE9-0840-2A1B-B8DB-0EB4B96B160B}"/>
              </a:ext>
            </a:extLst>
          </p:cNvPr>
          <p:cNvSpPr>
            <a:spLocks noGrp="1" noChangeArrowheads="1"/>
          </p:cNvSpPr>
          <p:nvPr>
            <p:ph type="title"/>
          </p:nvPr>
        </p:nvSpPr>
        <p:spPr/>
        <p:txBody>
          <a:bodyPr/>
          <a:lstStyle/>
          <a:p>
            <a:r>
              <a:rPr lang="fr-FR" altLang="fr-FR"/>
              <a:t>Utilisation de l’héritage (2/5)</a:t>
            </a:r>
            <a:br>
              <a:rPr lang="fr-FR" altLang="fr-FR"/>
            </a:br>
            <a:r>
              <a:rPr lang="fr-FR" altLang="fr-FR" sz="2800"/>
              <a:t>Cacher des données membres</a:t>
            </a:r>
          </a:p>
        </p:txBody>
      </p:sp>
      <p:sp>
        <p:nvSpPr>
          <p:cNvPr id="120835" name="Rectangle 6">
            <a:extLst>
              <a:ext uri="{FF2B5EF4-FFF2-40B4-BE49-F238E27FC236}">
                <a16:creationId xmlns:a16="http://schemas.microsoft.com/office/drawing/2014/main" id="{3C445086-EC09-0341-48F1-459E5680CE4A}"/>
              </a:ext>
            </a:extLst>
          </p:cNvPr>
          <p:cNvSpPr>
            <a:spLocks noGrp="1" noChangeArrowheads="1"/>
          </p:cNvSpPr>
          <p:nvPr>
            <p:ph type="body" idx="1"/>
          </p:nvPr>
        </p:nvSpPr>
        <p:spPr/>
        <p:txBody>
          <a:bodyPr/>
          <a:lstStyle/>
          <a:p>
            <a:r>
              <a:rPr lang="fr-FR" altLang="fr-FR"/>
              <a:t>La variable aNumber du compte normal cache la variable aNumber de la classe générale compte en banque. Mais on peut accéder à la variable aNumber d’un compte en banque à partir d’un compte normal en utilisant le mot-clé super : </a:t>
            </a:r>
            <a:br>
              <a:rPr lang="fr-FR" altLang="fr-FR"/>
            </a:br>
            <a:endParaRPr lang="fr-FR" altLang="fr-FR"/>
          </a:p>
          <a:p>
            <a:pPr algn="ctr">
              <a:buFont typeface="Symbol" panose="05050102010706020507" pitchFamily="18" charset="2"/>
              <a:buNone/>
            </a:pPr>
            <a:r>
              <a:rPr lang="fr-FR" altLang="fr-FR">
                <a:latin typeface="Courier New" panose="02070309020205020404" pitchFamily="49" charset="0"/>
              </a:rPr>
              <a:t>super.aNumber </a:t>
            </a:r>
          </a:p>
        </p:txBody>
      </p:sp>
      <p:sp>
        <p:nvSpPr>
          <p:cNvPr id="120836" name="Rectangle 4">
            <a:extLst>
              <a:ext uri="{FF2B5EF4-FFF2-40B4-BE49-F238E27FC236}">
                <a16:creationId xmlns:a16="http://schemas.microsoft.com/office/drawing/2014/main" id="{5F8A59E8-82BA-EEF8-EAFD-D0D8412D098A}"/>
              </a:ext>
            </a:extLst>
          </p:cNvPr>
          <p:cNvSpPr>
            <a:spLocks noChangeArrowheads="1"/>
          </p:cNvSpPr>
          <p:nvPr/>
        </p:nvSpPr>
        <p:spPr bwMode="auto">
          <a:xfrm>
            <a:off x="2711450" y="3797300"/>
            <a:ext cx="6705600" cy="2439988"/>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en-US" altLang="fr-FR" sz="1800">
                <a:latin typeface="Courier New" panose="02070309020205020404" pitchFamily="49" charset="0"/>
              </a:rPr>
              <a:t>class </a:t>
            </a:r>
            <a:r>
              <a:rPr lang="fr-BE" altLang="fr-FR" sz="1800">
                <a:latin typeface="Courier New" panose="02070309020205020404" pitchFamily="49" charset="0"/>
              </a:rPr>
              <a:t>BankAccount</a:t>
            </a:r>
            <a:r>
              <a:rPr lang="en-US" altLang="fr-FR" sz="1800">
                <a:latin typeface="Courier New" panose="02070309020205020404" pitchFamily="49" charset="0"/>
              </a:rPr>
              <a:t>{</a:t>
            </a:r>
            <a:endParaRPr lang="fr-BE" altLang="fr-FR" sz="1800">
              <a:latin typeface="Courier New" panose="02070309020205020404" pitchFamily="49" charset="0"/>
            </a:endParaRPr>
          </a:p>
          <a:p>
            <a:pPr algn="l" eaLnBrk="1" hangingPunct="1">
              <a:spcBef>
                <a:spcPct val="50000"/>
              </a:spcBef>
            </a:pPr>
            <a:r>
              <a:rPr lang="en-US" altLang="fr-FR" sz="1800">
                <a:latin typeface="Courier New" panose="02070309020205020404" pitchFamily="49" charset="0"/>
              </a:rPr>
              <a:t> </a:t>
            </a:r>
            <a:r>
              <a:rPr lang="fr-BE" altLang="fr-FR" sz="1800">
                <a:latin typeface="Courier New" panose="02070309020205020404" pitchFamily="49" charset="0"/>
              </a:rPr>
              <a:t>	</a:t>
            </a:r>
            <a:r>
              <a:rPr lang="en-US" altLang="fr-FR" sz="1800">
                <a:latin typeface="Courier New" panose="02070309020205020404" pitchFamily="49" charset="0"/>
              </a:rPr>
              <a:t>Number aNumber; </a:t>
            </a:r>
            <a:endParaRPr lang="fr-BE" altLang="fr-FR" sz="1800">
              <a:latin typeface="Courier New" panose="02070309020205020404" pitchFamily="49" charset="0"/>
            </a:endParaRPr>
          </a:p>
          <a:p>
            <a:pPr algn="l" eaLnBrk="1" hangingPunct="1">
              <a:spcBef>
                <a:spcPct val="50000"/>
              </a:spcBef>
            </a:pPr>
            <a:r>
              <a:rPr lang="en-US" altLang="fr-FR" sz="1800">
                <a:latin typeface="Courier New" panose="02070309020205020404" pitchFamily="49" charset="0"/>
              </a:rPr>
              <a:t>} </a:t>
            </a:r>
            <a:endParaRPr lang="fr-BE" altLang="fr-FR" sz="1800">
              <a:latin typeface="Courier New" panose="02070309020205020404" pitchFamily="49" charset="0"/>
            </a:endParaRPr>
          </a:p>
          <a:p>
            <a:pPr algn="l" eaLnBrk="1" hangingPunct="1">
              <a:spcBef>
                <a:spcPct val="50000"/>
              </a:spcBef>
            </a:pPr>
            <a:r>
              <a:rPr lang="en-US" altLang="fr-FR" sz="1800">
                <a:latin typeface="Courier New" panose="02070309020205020404" pitchFamily="49" charset="0"/>
              </a:rPr>
              <a:t>class </a:t>
            </a:r>
            <a:r>
              <a:rPr lang="fr-BE" altLang="fr-FR" sz="1800">
                <a:latin typeface="Courier New" panose="02070309020205020404" pitchFamily="49" charset="0"/>
              </a:rPr>
              <a:t>NormalAccount</a:t>
            </a:r>
            <a:r>
              <a:rPr lang="en-US" altLang="fr-FR" sz="1800">
                <a:latin typeface="Courier New" panose="02070309020205020404" pitchFamily="49" charset="0"/>
              </a:rPr>
              <a:t> extends </a:t>
            </a:r>
            <a:r>
              <a:rPr lang="fr-BE" altLang="fr-FR" sz="1800">
                <a:latin typeface="Courier New" panose="02070309020205020404" pitchFamily="49" charset="0"/>
              </a:rPr>
              <a:t>BankAccount</a:t>
            </a:r>
            <a:r>
              <a:rPr lang="en-US" altLang="fr-FR" sz="1800">
                <a:latin typeface="Courier New" panose="02070309020205020404" pitchFamily="49" charset="0"/>
              </a:rPr>
              <a:t>{ </a:t>
            </a:r>
            <a:endParaRPr lang="fr-BE" altLang="fr-FR" sz="1800">
              <a:latin typeface="Courier New" panose="02070309020205020404" pitchFamily="49" charset="0"/>
            </a:endParaRPr>
          </a:p>
          <a:p>
            <a:pPr algn="l" eaLnBrk="1" hangingPunct="1">
              <a:spcBef>
                <a:spcPct val="50000"/>
              </a:spcBef>
            </a:pPr>
            <a:r>
              <a:rPr lang="fr-BE" altLang="fr-FR" sz="1800">
                <a:latin typeface="Courier New" panose="02070309020205020404" pitchFamily="49" charset="0"/>
              </a:rPr>
              <a:t>	</a:t>
            </a:r>
            <a:r>
              <a:rPr lang="en-US" altLang="fr-FR" sz="1800">
                <a:latin typeface="Courier New" panose="02070309020205020404" pitchFamily="49" charset="0"/>
              </a:rPr>
              <a:t>Float aNumber; </a:t>
            </a:r>
            <a:endParaRPr lang="fr-BE" altLang="fr-FR" sz="1800">
              <a:latin typeface="Courier New" panose="02070309020205020404" pitchFamily="49" charset="0"/>
            </a:endParaRPr>
          </a:p>
          <a:p>
            <a:pPr algn="l" eaLnBrk="1" hangingPunct="1">
              <a:spcBef>
                <a:spcPct val="50000"/>
              </a:spcBef>
            </a:pPr>
            <a:r>
              <a:rPr lang="en-US" altLang="fr-FR" sz="1800">
                <a:latin typeface="Courier New" panose="02070309020205020404" pitchFamily="49" charset="0"/>
              </a:rPr>
              <a:t>} </a:t>
            </a:r>
            <a:endParaRPr lang="fr-BE" altLang="fr-FR" sz="1800">
              <a:latin typeface="Courier New" panose="02070309020205020404" pitchFamily="49" charset="0"/>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1E3575E-31BB-FDC7-577E-FBD493ADAAB8}"/>
              </a:ext>
            </a:extLst>
          </p:cNvPr>
          <p:cNvSpPr>
            <a:spLocks noGrp="1" noChangeArrowheads="1"/>
          </p:cNvSpPr>
          <p:nvPr>
            <p:ph type="title"/>
          </p:nvPr>
        </p:nvSpPr>
        <p:spPr/>
        <p:txBody>
          <a:bodyPr/>
          <a:lstStyle/>
          <a:p>
            <a:r>
              <a:rPr lang="fr-FR" altLang="fr-FR"/>
              <a:t>Utilisation de l’héritage (3/5)</a:t>
            </a:r>
            <a:br>
              <a:rPr lang="fr-FR" altLang="fr-FR"/>
            </a:br>
            <a:r>
              <a:rPr lang="fr-FR" altLang="fr-FR" sz="2800"/>
              <a:t>Les mots-clé « this » et « super »</a:t>
            </a:r>
          </a:p>
        </p:txBody>
      </p:sp>
      <p:sp>
        <p:nvSpPr>
          <p:cNvPr id="121859" name="Rectangle 3">
            <a:extLst>
              <a:ext uri="{FF2B5EF4-FFF2-40B4-BE49-F238E27FC236}">
                <a16:creationId xmlns:a16="http://schemas.microsoft.com/office/drawing/2014/main" id="{9A2984A1-3CE3-7A56-309E-52031525A0EF}"/>
              </a:ext>
            </a:extLst>
          </p:cNvPr>
          <p:cNvSpPr>
            <a:spLocks noGrp="1" noChangeArrowheads="1"/>
          </p:cNvSpPr>
          <p:nvPr>
            <p:ph type="body" idx="1"/>
          </p:nvPr>
        </p:nvSpPr>
        <p:spPr>
          <a:xfrm>
            <a:off x="1676400" y="1125538"/>
            <a:ext cx="8839200" cy="4818062"/>
          </a:xfrm>
        </p:spPr>
        <p:txBody>
          <a:bodyPr/>
          <a:lstStyle/>
          <a:p>
            <a:r>
              <a:rPr lang="fr-FR" altLang="fr-FR"/>
              <a:t>Dans une méthode</a:t>
            </a:r>
          </a:p>
          <a:p>
            <a:pPr lvl="1"/>
            <a:r>
              <a:rPr lang="fr-FR" altLang="fr-FR"/>
              <a:t>« this » est une référence sur l’objet en cours lui-même</a:t>
            </a:r>
          </a:p>
          <a:p>
            <a:pPr lvl="1"/>
            <a:r>
              <a:rPr lang="fr-FR" altLang="fr-FR"/>
              <a:t>« super » permet d’accéder aux membres de la superclasse (peut être nécessaire en cas de redéfinition, par ex.)</a:t>
            </a:r>
          </a:p>
          <a:p>
            <a:r>
              <a:rPr lang="fr-FR" altLang="fr-FR"/>
              <a:t>Dans le constructeur</a:t>
            </a:r>
          </a:p>
          <a:p>
            <a:pPr lvl="1"/>
            <a:r>
              <a:rPr lang="fr-FR" altLang="fr-FR"/>
              <a:t>Il existe toujours un constructeur.  S’il n’est pas explicitement défini, il sera un constructeur par défaut, sans arguments</a:t>
            </a:r>
          </a:p>
          <a:p>
            <a:pPr lvl="1"/>
            <a:r>
              <a:rPr lang="fr-FR" altLang="fr-FR"/>
              <a:t>« this » est toujours une référence sur l’objet en cours (de création) lui-même</a:t>
            </a:r>
          </a:p>
          <a:p>
            <a:pPr lvl="1"/>
            <a:r>
              <a:rPr lang="fr-FR" altLang="fr-FR"/>
              <a:t>« super » permet d’appeler le constructeur de la classe parent, ce qui est obligatoire si celui-ci attend des arguments</a:t>
            </a:r>
          </a:p>
        </p:txBody>
      </p:sp>
      <p:sp>
        <p:nvSpPr>
          <p:cNvPr id="121860" name="Text Box 4">
            <a:extLst>
              <a:ext uri="{FF2B5EF4-FFF2-40B4-BE49-F238E27FC236}">
                <a16:creationId xmlns:a16="http://schemas.microsoft.com/office/drawing/2014/main" id="{EC0B0FFD-2796-81DB-7FD5-5CD31F0A7771}"/>
              </a:ext>
            </a:extLst>
          </p:cNvPr>
          <p:cNvSpPr txBox="1">
            <a:spLocks noChangeArrowheads="1"/>
          </p:cNvSpPr>
          <p:nvPr/>
        </p:nvSpPr>
        <p:spPr bwMode="auto">
          <a:xfrm>
            <a:off x="1703388" y="4581525"/>
            <a:ext cx="3816350" cy="1568450"/>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latin typeface="Courier New" panose="02070309020205020404" pitchFamily="49" charset="0"/>
              </a:rPr>
              <a:t>class MyClass{</a:t>
            </a:r>
          </a:p>
          <a:p>
            <a:pPr algn="l" eaLnBrk="1" hangingPunct="1"/>
            <a:r>
              <a:rPr lang="fr-BE" altLang="fr-FR">
                <a:latin typeface="Courier New" panose="02070309020205020404" pitchFamily="49" charset="0"/>
              </a:rPr>
              <a:t>  int x;</a:t>
            </a:r>
          </a:p>
          <a:p>
            <a:pPr algn="l" eaLnBrk="1" hangingPunct="1"/>
            <a:r>
              <a:rPr lang="fr-BE" altLang="fr-FR">
                <a:latin typeface="Courier New" panose="02070309020205020404" pitchFamily="49" charset="0"/>
              </a:rPr>
              <a:t>  MyClass(int x){</a:t>
            </a:r>
          </a:p>
          <a:p>
            <a:pPr algn="l" eaLnBrk="1" hangingPunct="1"/>
            <a:r>
              <a:rPr lang="fr-BE" altLang="fr-FR">
                <a:latin typeface="Courier New" panose="02070309020205020404" pitchFamily="49" charset="0"/>
              </a:rPr>
              <a:t>    this.x=x;</a:t>
            </a:r>
            <a:r>
              <a:rPr lang="fr-BE" altLang="fr-FR" sz="1200">
                <a:latin typeface="Courier New" panose="02070309020205020404" pitchFamily="49" charset="0"/>
              </a:rPr>
              <a:t>// constructeur parent</a:t>
            </a:r>
          </a:p>
          <a:p>
            <a:pPr algn="l" eaLnBrk="1" hangingPunct="1"/>
            <a:r>
              <a:rPr lang="fr-BE" altLang="fr-FR">
                <a:latin typeface="Courier New" panose="02070309020205020404" pitchFamily="49" charset="0"/>
              </a:rPr>
              <a:t>  }</a:t>
            </a:r>
          </a:p>
          <a:p>
            <a:pPr algn="l" eaLnBrk="1" hangingPunct="1"/>
            <a:r>
              <a:rPr lang="fr-BE" altLang="fr-FR">
                <a:latin typeface="Courier New" panose="02070309020205020404" pitchFamily="49" charset="0"/>
              </a:rPr>
              <a:t>}</a:t>
            </a:r>
            <a:endParaRPr lang="en-US" altLang="fr-FR">
              <a:latin typeface="Courier New" panose="02070309020205020404" pitchFamily="49" charset="0"/>
            </a:endParaRPr>
          </a:p>
        </p:txBody>
      </p:sp>
      <p:sp>
        <p:nvSpPr>
          <p:cNvPr id="121861" name="Text Box 5">
            <a:extLst>
              <a:ext uri="{FF2B5EF4-FFF2-40B4-BE49-F238E27FC236}">
                <a16:creationId xmlns:a16="http://schemas.microsoft.com/office/drawing/2014/main" id="{893F50B2-71B8-80D8-3E4A-906FD30164A7}"/>
              </a:ext>
            </a:extLst>
          </p:cNvPr>
          <p:cNvSpPr txBox="1">
            <a:spLocks noChangeArrowheads="1"/>
          </p:cNvSpPr>
          <p:nvPr/>
        </p:nvSpPr>
        <p:spPr bwMode="auto">
          <a:xfrm>
            <a:off x="5664200" y="4697413"/>
            <a:ext cx="4824413" cy="132397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latin typeface="Courier New" panose="02070309020205020404" pitchFamily="49" charset="0"/>
              </a:rPr>
              <a:t>class Child extends MyClass {</a:t>
            </a:r>
          </a:p>
          <a:p>
            <a:pPr algn="l" eaLnBrk="1" hangingPunct="1"/>
            <a:r>
              <a:rPr lang="fr-BE" altLang="fr-FR">
                <a:latin typeface="Courier New" panose="02070309020205020404" pitchFamily="49" charset="0"/>
              </a:rPr>
              <a:t>  Child(){</a:t>
            </a:r>
          </a:p>
          <a:p>
            <a:pPr algn="l" eaLnBrk="1" hangingPunct="1"/>
            <a:r>
              <a:rPr lang="fr-BE" altLang="fr-FR">
                <a:latin typeface="Courier New" panose="02070309020205020404" pitchFamily="49" charset="0"/>
              </a:rPr>
              <a:t>    super(6); </a:t>
            </a:r>
            <a:r>
              <a:rPr lang="fr-BE" altLang="fr-FR" sz="1200">
                <a:latin typeface="Courier New" panose="02070309020205020404" pitchFamily="49" charset="0"/>
              </a:rPr>
              <a:t>// appel du constructeur parent</a:t>
            </a:r>
          </a:p>
          <a:p>
            <a:pPr algn="l" eaLnBrk="1" hangingPunct="1"/>
            <a:r>
              <a:rPr lang="fr-BE" altLang="fr-FR">
                <a:latin typeface="Courier New" panose="02070309020205020404" pitchFamily="49" charset="0"/>
              </a:rPr>
              <a:t>  }</a:t>
            </a:r>
          </a:p>
          <a:p>
            <a:pPr algn="l" eaLnBrk="1" hangingPunct="1"/>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a:extLst>
              <a:ext uri="{FF2B5EF4-FFF2-40B4-BE49-F238E27FC236}">
                <a16:creationId xmlns:a16="http://schemas.microsoft.com/office/drawing/2014/main" id="{F3AF25B2-9CF0-0376-62D8-A2DB6146FF26}"/>
              </a:ext>
            </a:extLst>
          </p:cNvPr>
          <p:cNvSpPr>
            <a:spLocks noGrp="1" noChangeArrowheads="1"/>
          </p:cNvSpPr>
          <p:nvPr>
            <p:ph type="title"/>
          </p:nvPr>
        </p:nvSpPr>
        <p:spPr/>
        <p:txBody>
          <a:bodyPr/>
          <a:lstStyle/>
          <a:p>
            <a:r>
              <a:rPr lang="fr-FR" altLang="fr-FR"/>
              <a:t>Utilisation de l’héritage (4/5)</a:t>
            </a:r>
            <a:br>
              <a:rPr lang="fr-FR" altLang="fr-FR"/>
            </a:br>
            <a:r>
              <a:rPr lang="fr-FR" altLang="fr-FR" sz="2800"/>
              <a:t>Les mots-clé « this » et « super »</a:t>
            </a:r>
            <a:endParaRPr lang="en-US" altLang="fr-FR" sz="2800"/>
          </a:p>
        </p:txBody>
      </p:sp>
      <p:sp>
        <p:nvSpPr>
          <p:cNvPr id="122883" name="Rectangle 6">
            <a:extLst>
              <a:ext uri="{FF2B5EF4-FFF2-40B4-BE49-F238E27FC236}">
                <a16:creationId xmlns:a16="http://schemas.microsoft.com/office/drawing/2014/main" id="{6CD06437-FB88-A745-38EC-F0713C07B0FA}"/>
              </a:ext>
            </a:extLst>
          </p:cNvPr>
          <p:cNvSpPr>
            <a:spLocks noGrp="1" noChangeArrowheads="1"/>
          </p:cNvSpPr>
          <p:nvPr>
            <p:ph type="body" idx="1"/>
          </p:nvPr>
        </p:nvSpPr>
        <p:spPr/>
        <p:txBody>
          <a:bodyPr/>
          <a:lstStyle/>
          <a:p>
            <a:r>
              <a:rPr lang="en-US" altLang="fr-FR"/>
              <a:t>En cas de surcharge du constructeur:</a:t>
            </a:r>
          </a:p>
        </p:txBody>
      </p:sp>
      <p:sp>
        <p:nvSpPr>
          <p:cNvPr id="122884" name="Text Box 4">
            <a:extLst>
              <a:ext uri="{FF2B5EF4-FFF2-40B4-BE49-F238E27FC236}">
                <a16:creationId xmlns:a16="http://schemas.microsoft.com/office/drawing/2014/main" id="{60C01D21-4F70-37BC-66C6-2B9A64366F25}"/>
              </a:ext>
            </a:extLst>
          </p:cNvPr>
          <p:cNvSpPr txBox="1">
            <a:spLocks noChangeArrowheads="1"/>
          </p:cNvSpPr>
          <p:nvPr/>
        </p:nvSpPr>
        <p:spPr bwMode="auto">
          <a:xfrm>
            <a:off x="2135188" y="2276475"/>
            <a:ext cx="7848600" cy="3524250"/>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latin typeface="Courier New" panose="02070309020205020404" pitchFamily="49" charset="0"/>
              </a:rPr>
              <a:t>class Employee {</a:t>
            </a:r>
          </a:p>
          <a:p>
            <a:pPr algn="l" eaLnBrk="1" hangingPunct="1"/>
            <a:r>
              <a:rPr lang="fr-BE" altLang="fr-FR">
                <a:latin typeface="Courier New" panose="02070309020205020404" pitchFamily="49" charset="0"/>
              </a:rPr>
              <a:t>  String name,firstname;</a:t>
            </a:r>
          </a:p>
          <a:p>
            <a:pPr algn="l" eaLnBrk="1" hangingPunct="1"/>
            <a:r>
              <a:rPr lang="fr-BE" altLang="fr-FR">
                <a:latin typeface="Courier New" panose="02070309020205020404" pitchFamily="49" charset="0"/>
              </a:rPr>
              <a:t>  Address a;</a:t>
            </a:r>
          </a:p>
          <a:p>
            <a:pPr algn="l" eaLnBrk="1" hangingPunct="1"/>
            <a:r>
              <a:rPr lang="fr-BE" altLang="fr-FR">
                <a:latin typeface="Courier New" panose="02070309020205020404" pitchFamily="49" charset="0"/>
              </a:rPr>
              <a:t>  int age;</a:t>
            </a:r>
          </a:p>
          <a:p>
            <a:pPr algn="l" eaLnBrk="1" hangingPunct="1"/>
            <a:r>
              <a:rPr lang="fr-BE" altLang="fr-FR">
                <a:latin typeface="Courier New" panose="02070309020205020404" pitchFamily="49" charset="0"/>
              </a:rPr>
              <a:t>  Employee(String name,String firstname,Address a,int age){</a:t>
            </a:r>
          </a:p>
          <a:p>
            <a:pPr algn="l" eaLnBrk="1" hangingPunct="1"/>
            <a:r>
              <a:rPr lang="fr-BE" altLang="fr-FR">
                <a:latin typeface="Courier New" panose="02070309020205020404" pitchFamily="49" charset="0"/>
              </a:rPr>
              <a:t>    super();</a:t>
            </a:r>
          </a:p>
          <a:p>
            <a:pPr algn="l" eaLnBrk="1" hangingPunct="1"/>
            <a:r>
              <a:rPr lang="fr-BE" altLang="fr-FR">
                <a:latin typeface="Courier New" panose="02070309020205020404" pitchFamily="49" charset="0"/>
              </a:rPr>
              <a:t>    this. firstname= firstname;</a:t>
            </a:r>
          </a:p>
          <a:p>
            <a:pPr algn="l" eaLnBrk="1" hangingPunct="1"/>
            <a:r>
              <a:rPr lang="fr-BE" altLang="fr-FR">
                <a:latin typeface="Courier New" panose="02070309020205020404" pitchFamily="49" charset="0"/>
              </a:rPr>
              <a:t>    this.name=name;</a:t>
            </a:r>
          </a:p>
          <a:p>
            <a:pPr algn="l" eaLnBrk="1" hangingPunct="1"/>
            <a:r>
              <a:rPr lang="fr-BE" altLang="fr-FR">
                <a:latin typeface="Courier New" panose="02070309020205020404" pitchFamily="49" charset="0"/>
              </a:rPr>
              <a:t>    this.a=a;</a:t>
            </a:r>
          </a:p>
          <a:p>
            <a:pPr algn="l" eaLnBrk="1" hangingPunct="1"/>
            <a:r>
              <a:rPr lang="fr-BE" altLang="fr-FR">
                <a:latin typeface="Courier New" panose="02070309020205020404" pitchFamily="49" charset="0"/>
              </a:rPr>
              <a:t>    this.age=age;</a:t>
            </a:r>
          </a:p>
          <a:p>
            <a:pPr algn="l" eaLnBrk="1" hangingPunct="1"/>
            <a:r>
              <a:rPr lang="fr-BE" altLang="fr-FR">
                <a:latin typeface="Courier New" panose="02070309020205020404" pitchFamily="49" charset="0"/>
              </a:rPr>
              <a:t>  }</a:t>
            </a:r>
          </a:p>
          <a:p>
            <a:pPr algn="l" eaLnBrk="1" hangingPunct="1"/>
            <a:r>
              <a:rPr lang="fr-BE" altLang="fr-FR">
                <a:latin typeface="Courier New" panose="02070309020205020404" pitchFamily="49" charset="0"/>
              </a:rPr>
              <a:t>  Employee(String name,String firstname){</a:t>
            </a:r>
          </a:p>
          <a:p>
            <a:pPr algn="l" eaLnBrk="1" hangingPunct="1"/>
            <a:r>
              <a:rPr lang="fr-BE" altLang="fr-FR">
                <a:latin typeface="Courier New" panose="02070309020205020404" pitchFamily="49" charset="0"/>
              </a:rPr>
              <a:t>    this(name,firstname,null,-1);</a:t>
            </a:r>
          </a:p>
          <a:p>
            <a:pPr algn="l" eaLnBrk="1" hangingPunct="1"/>
            <a:r>
              <a:rPr lang="fr-BE" altLang="fr-FR">
                <a:latin typeface="Courier New" panose="02070309020205020404" pitchFamily="49" charset="0"/>
              </a:rPr>
              <a:t>  }</a:t>
            </a:r>
            <a:endParaRPr lang="en-US" altLang="fr-FR">
              <a:latin typeface="Courier New" panose="02070309020205020404" pitchFamily="49" charset="0"/>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A160E30A-C1E9-C9F3-CEFA-BCFB24442C6E}"/>
              </a:ext>
            </a:extLst>
          </p:cNvPr>
          <p:cNvSpPr>
            <a:spLocks noGrp="1" noChangeArrowheads="1"/>
          </p:cNvSpPr>
          <p:nvPr>
            <p:ph type="title"/>
          </p:nvPr>
        </p:nvSpPr>
        <p:spPr/>
        <p:txBody>
          <a:bodyPr/>
          <a:lstStyle/>
          <a:p>
            <a:r>
              <a:rPr lang="fr-FR" altLang="fr-FR"/>
              <a:t>Utilisation de l’héritage (5/5)</a:t>
            </a:r>
            <a:br>
              <a:rPr lang="fr-FR" altLang="fr-FR"/>
            </a:br>
            <a:r>
              <a:rPr lang="fr-FR" altLang="fr-FR" sz="2800"/>
              <a:t>Redéfinition de méthodes</a:t>
            </a:r>
          </a:p>
        </p:txBody>
      </p:sp>
      <p:sp>
        <p:nvSpPr>
          <p:cNvPr id="123907" name="Rectangle 3">
            <a:extLst>
              <a:ext uri="{FF2B5EF4-FFF2-40B4-BE49-F238E27FC236}">
                <a16:creationId xmlns:a16="http://schemas.microsoft.com/office/drawing/2014/main" id="{D684C785-6940-B7DF-91E9-C49A3AC8C002}"/>
              </a:ext>
            </a:extLst>
          </p:cNvPr>
          <p:cNvSpPr>
            <a:spLocks noGrp="1" noChangeArrowheads="1"/>
          </p:cNvSpPr>
          <p:nvPr>
            <p:ph type="body" idx="1"/>
          </p:nvPr>
        </p:nvSpPr>
        <p:spPr>
          <a:xfrm>
            <a:off x="1676400" y="1196975"/>
            <a:ext cx="8839200" cy="5040313"/>
          </a:xfrm>
        </p:spPr>
        <p:txBody>
          <a:bodyPr/>
          <a:lstStyle/>
          <a:p>
            <a:pPr>
              <a:lnSpc>
                <a:spcPct val="80000"/>
              </a:lnSpc>
            </a:pPr>
            <a:r>
              <a:rPr lang="fr-FR" altLang="fr-FR" sz="1800"/>
              <a:t>La redéfinition n’est pas obligatoire !! Mais elle permet d’adapter un comportement et de le spécifier pour la sous-classe.</a:t>
            </a:r>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endParaRPr lang="fr-FR" altLang="fr-FR" sz="1800"/>
          </a:p>
          <a:p>
            <a:pPr>
              <a:lnSpc>
                <a:spcPct val="80000"/>
              </a:lnSpc>
            </a:pPr>
            <a:r>
              <a:rPr lang="fr-FR" altLang="fr-FR" sz="1800"/>
              <a:t>Obligation de redéfinir les méthodes déclarées comme abstraites (</a:t>
            </a:r>
            <a:r>
              <a:rPr lang="fr-FR" altLang="fr-FR" sz="1800" i="1" u="sng"/>
              <a:t>abstract</a:t>
            </a:r>
            <a:r>
              <a:rPr lang="fr-FR" altLang="fr-FR" sz="1800"/>
              <a:t>)</a:t>
            </a:r>
          </a:p>
          <a:p>
            <a:pPr>
              <a:lnSpc>
                <a:spcPct val="80000"/>
              </a:lnSpc>
            </a:pPr>
            <a:r>
              <a:rPr lang="fr-FR" altLang="fr-FR" sz="1800"/>
              <a:t>Interdiction de redéfinir les méthode déclarées comme finales (</a:t>
            </a:r>
            <a:r>
              <a:rPr lang="fr-FR" altLang="fr-FR" sz="1800" i="1" u="sng"/>
              <a:t>final</a:t>
            </a:r>
            <a:r>
              <a:rPr lang="fr-FR" altLang="fr-FR" sz="1800"/>
              <a:t>)</a:t>
            </a:r>
          </a:p>
        </p:txBody>
      </p:sp>
      <p:sp>
        <p:nvSpPr>
          <p:cNvPr id="123908" name="Rectangle 4">
            <a:extLst>
              <a:ext uri="{FF2B5EF4-FFF2-40B4-BE49-F238E27FC236}">
                <a16:creationId xmlns:a16="http://schemas.microsoft.com/office/drawing/2014/main" id="{F42A2EA4-06E7-97FC-BC9D-85A0B5A98B24}"/>
              </a:ext>
            </a:extLst>
          </p:cNvPr>
          <p:cNvSpPr>
            <a:spLocks noChangeArrowheads="1"/>
          </p:cNvSpPr>
          <p:nvPr/>
        </p:nvSpPr>
        <p:spPr bwMode="auto">
          <a:xfrm>
            <a:off x="1905000" y="1828800"/>
            <a:ext cx="8458200" cy="327977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fr-BE" altLang="fr-FR">
                <a:latin typeface="Courier New" panose="02070309020205020404" pitchFamily="49" charset="0"/>
              </a:rPr>
              <a:t>class BankAccount {</a:t>
            </a:r>
          </a:p>
          <a:p>
            <a:pPr algn="l" eaLnBrk="1" hangingPunct="1">
              <a:spcBef>
                <a:spcPct val="50000"/>
              </a:spcBef>
            </a:pPr>
            <a:r>
              <a:rPr lang="fr-BE" altLang="fr-FR">
                <a:latin typeface="Courier New" panose="02070309020205020404" pitchFamily="49" charset="0"/>
              </a:rPr>
              <a:t>	public void computeInterest(){</a:t>
            </a:r>
          </a:p>
          <a:p>
            <a:pPr algn="l" eaLnBrk="1" hangingPunct="1">
              <a:spcBef>
                <a:spcPct val="50000"/>
              </a:spcBef>
            </a:pPr>
            <a:r>
              <a:rPr lang="fr-BE" altLang="fr-FR">
                <a:latin typeface="Courier New" panose="02070309020205020404" pitchFamily="49" charset="0"/>
              </a:rPr>
              <a:t>		solde+=300; 		  //annual gift</a:t>
            </a:r>
          </a:p>
          <a:p>
            <a:pPr algn="l" eaLnBrk="1" hangingPunct="1">
              <a:spcBef>
                <a:spcPct val="50000"/>
              </a:spcBef>
            </a:pPr>
            <a:r>
              <a:rPr lang="fr-BE" altLang="fr-FR">
                <a:latin typeface="Courier New" panose="02070309020205020404" pitchFamily="49" charset="0"/>
              </a:rPr>
              <a:t>}}</a:t>
            </a:r>
          </a:p>
          <a:p>
            <a:pPr algn="l" eaLnBrk="1" hangingPunct="1">
              <a:spcBef>
                <a:spcPct val="50000"/>
              </a:spcBef>
            </a:pPr>
            <a:r>
              <a:rPr lang="fr-BE" altLang="fr-FR">
                <a:latin typeface="Courier New" panose="02070309020205020404" pitchFamily="49" charset="0"/>
              </a:rPr>
              <a:t>class NormalAccount extends BankAccount {</a:t>
            </a:r>
          </a:p>
          <a:p>
            <a:pPr algn="l" eaLnBrk="1" hangingPunct="1">
              <a:spcBef>
                <a:spcPct val="50000"/>
              </a:spcBef>
            </a:pPr>
            <a:r>
              <a:rPr lang="fr-BE" altLang="fr-FR">
                <a:latin typeface="Courier New" panose="02070309020205020404" pitchFamily="49" charset="0"/>
              </a:rPr>
              <a:t>	public void computeInterest(){</a:t>
            </a:r>
          </a:p>
          <a:p>
            <a:pPr algn="l" eaLnBrk="1" hangingPunct="1">
              <a:spcBef>
                <a:spcPct val="50000"/>
              </a:spcBef>
            </a:pPr>
            <a:r>
              <a:rPr lang="fr-BE" altLang="fr-FR">
                <a:latin typeface="Courier New" panose="02070309020205020404" pitchFamily="49" charset="0"/>
              </a:rPr>
              <a:t>		super.computeInterest();//call the overriden method</a:t>
            </a:r>
          </a:p>
          <a:p>
            <a:pPr algn="l" eaLnBrk="1" hangingPunct="1">
              <a:spcBef>
                <a:spcPct val="50000"/>
              </a:spcBef>
            </a:pPr>
            <a:r>
              <a:rPr lang="fr-BE" altLang="fr-FR"/>
              <a:t>		solde*=1.07; 		  //annual increase</a:t>
            </a:r>
          </a:p>
          <a:p>
            <a:pPr algn="l" eaLnBrk="1" hangingPunct="1">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a:extLst>
              <a:ext uri="{FF2B5EF4-FFF2-40B4-BE49-F238E27FC236}">
                <a16:creationId xmlns:a16="http://schemas.microsoft.com/office/drawing/2014/main" id="{7DB22A19-E912-3138-4618-404886DCB02A}"/>
              </a:ext>
            </a:extLst>
          </p:cNvPr>
          <p:cNvSpPr>
            <a:spLocks noGrp="1" noChangeArrowheads="1"/>
          </p:cNvSpPr>
          <p:nvPr>
            <p:ph type="title"/>
          </p:nvPr>
        </p:nvSpPr>
        <p:spPr/>
        <p:txBody>
          <a:bodyPr/>
          <a:lstStyle/>
          <a:p>
            <a:r>
              <a:rPr lang="fr-FR" altLang="fr-FR"/>
              <a:t>Exercice</a:t>
            </a:r>
          </a:p>
        </p:txBody>
      </p:sp>
      <p:sp>
        <p:nvSpPr>
          <p:cNvPr id="124931" name="Rectangle 1027">
            <a:extLst>
              <a:ext uri="{FF2B5EF4-FFF2-40B4-BE49-F238E27FC236}">
                <a16:creationId xmlns:a16="http://schemas.microsoft.com/office/drawing/2014/main" id="{D7E2B89D-D58F-DA98-67F8-2011189A3D9B}"/>
              </a:ext>
            </a:extLst>
          </p:cNvPr>
          <p:cNvSpPr>
            <a:spLocks noGrp="1" noChangeArrowheads="1"/>
          </p:cNvSpPr>
          <p:nvPr>
            <p:ph type="body" idx="1"/>
          </p:nvPr>
        </p:nvSpPr>
        <p:spPr>
          <a:xfrm>
            <a:off x="1676400" y="1011238"/>
            <a:ext cx="8839200" cy="4484687"/>
          </a:xfrm>
        </p:spPr>
        <p:txBody>
          <a:bodyPr/>
          <a:lstStyle/>
          <a:p>
            <a:pPr marL="381000" indent="-381000">
              <a:buFont typeface="Symbol" panose="05050102010706020507" pitchFamily="18" charset="2"/>
              <a:buNone/>
            </a:pPr>
            <a:r>
              <a:rPr lang="fr-FR" altLang="fr-FR"/>
              <a:t>VilleCapitale (2</a:t>
            </a:r>
            <a:r>
              <a:rPr lang="fr-FR" altLang="fr-FR" baseline="30000"/>
              <a:t>ème</a:t>
            </a:r>
            <a:r>
              <a:rPr lang="fr-FR" altLang="fr-FR"/>
              <a:t> partie)</a:t>
            </a:r>
          </a:p>
          <a:p>
            <a:pPr marL="728663" lvl="1" indent="-342900">
              <a:buFont typeface="Symbol" panose="05050102010706020507" pitchFamily="18" charset="2"/>
              <a:buAutoNum type="arabicPeriod"/>
            </a:pPr>
            <a:r>
              <a:rPr lang="fr-FR" altLang="fr-FR"/>
              <a:t>Créez une classe Capitale qui hérite de la classe Ville. Celle-ci comprendra une variable d’instance supplémentaire : </a:t>
            </a:r>
            <a:r>
              <a:rPr lang="fr-FR" altLang="fr-FR" i="1"/>
              <a:t>nomPays</a:t>
            </a:r>
            <a:r>
              <a:rPr lang="fr-FR" altLang="fr-FR"/>
              <a:t>. Expliquez le mécanisme de construction d’une classe dérivée. Testez différents cas : appel explicite ou non au constructeur de la classe mère ; existence ou non d’un constructeur sans arguments.</a:t>
            </a:r>
          </a:p>
          <a:p>
            <a:pPr marL="728663" lvl="1" indent="-342900">
              <a:buFont typeface="Symbol" panose="05050102010706020507" pitchFamily="18" charset="2"/>
              <a:buAutoNum type="arabicPeriod"/>
            </a:pPr>
            <a:r>
              <a:rPr lang="fr-FR" altLang="fr-FR"/>
              <a:t>Redéfinissez la méthode </a:t>
            </a:r>
            <a:r>
              <a:rPr lang="fr-FR" altLang="fr-FR" i="1"/>
              <a:t>decrisToi</a:t>
            </a:r>
            <a:r>
              <a:rPr lang="fr-FR" altLang="fr-FR"/>
              <a:t>(), en faisant appel à la méthode de la classe mère. (</a:t>
            </a:r>
            <a:r>
              <a:rPr lang="fr-FR" altLang="fr-FR" i="1"/>
              <a:t>decrisToi</a:t>
            </a:r>
            <a:r>
              <a:rPr lang="fr-FR" altLang="fr-FR"/>
              <a:t>() affichera à l’écran Capitale de </a:t>
            </a:r>
            <a:r>
              <a:rPr lang="fr-FR" altLang="fr-FR" i="1"/>
              <a:t>nomPays</a:t>
            </a:r>
            <a:r>
              <a:rPr lang="fr-FR" altLang="fr-FR"/>
              <a:t>: </a:t>
            </a:r>
            <a:r>
              <a:rPr lang="fr-FR" altLang="fr-FR" i="1"/>
              <a:t>nomVille</a:t>
            </a:r>
            <a:r>
              <a:rPr lang="fr-FR" altLang="fr-FR"/>
              <a:t> ; </a:t>
            </a:r>
            <a:r>
              <a:rPr lang="fr-FR" altLang="fr-FR" i="1"/>
              <a:t>nbHabitants</a:t>
            </a:r>
            <a:r>
              <a:rPr lang="fr-FR" altLang="fr-FR"/>
              <a:t>). Testez. </a:t>
            </a:r>
          </a:p>
          <a:p>
            <a:pPr marL="728663" lvl="1" indent="-342900">
              <a:buFont typeface="Symbol" panose="05050102010706020507" pitchFamily="18" charset="2"/>
              <a:buAutoNum type="arabicPeriod"/>
            </a:pPr>
            <a:r>
              <a:rPr lang="fr-FR" altLang="fr-FR"/>
              <a:t>Changez les modificateurs d’accès des données membres de la classe mère, en remplaçant </a:t>
            </a:r>
            <a:r>
              <a:rPr lang="fr-FR" altLang="fr-FR" i="1"/>
              <a:t>private</a:t>
            </a:r>
            <a:r>
              <a:rPr lang="fr-FR" altLang="fr-FR"/>
              <a:t> par </a:t>
            </a:r>
            <a:r>
              <a:rPr lang="fr-FR" altLang="fr-FR" i="1"/>
              <a:t>protected</a:t>
            </a:r>
            <a:r>
              <a:rPr lang="fr-FR" altLang="fr-FR"/>
              <a:t>. Peut-on accéder à ces variables depuis l’extérieur de la classe Ville ? Quel danger cela présente-t-il (en termes d’encapsulation)?</a:t>
            </a:r>
          </a:p>
          <a:p>
            <a:pPr marL="728663" lvl="1" indent="-342900">
              <a:buFont typeface="Symbol" panose="05050102010706020507" pitchFamily="18" charset="2"/>
              <a:buAutoNum type="arabicPeriod"/>
            </a:pPr>
            <a:endParaRPr lang="fr-FR" altLang="fr-FR"/>
          </a:p>
        </p:txBody>
      </p:sp>
      <p:sp>
        <p:nvSpPr>
          <p:cNvPr id="124932" name="Text Box 1028">
            <a:extLst>
              <a:ext uri="{FF2B5EF4-FFF2-40B4-BE49-F238E27FC236}">
                <a16:creationId xmlns:a16="http://schemas.microsoft.com/office/drawing/2014/main" id="{4F9E7997-719F-373A-3C36-B697B157EAFB}"/>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5.4b</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532E5235-44A8-F85C-9449-9CD01B4333C6}"/>
              </a:ext>
            </a:extLst>
          </p:cNvPr>
          <p:cNvSpPr>
            <a:spLocks noGrp="1" noChangeArrowheads="1"/>
          </p:cNvSpPr>
          <p:nvPr>
            <p:ph type="title"/>
          </p:nvPr>
        </p:nvSpPr>
        <p:spPr/>
        <p:txBody>
          <a:bodyPr/>
          <a:lstStyle/>
          <a:p>
            <a:r>
              <a:rPr lang="fr-FR" altLang="fr-FR"/>
              <a:t>Conversion de types (1/2)</a:t>
            </a:r>
            <a:br>
              <a:rPr lang="fr-FR" altLang="fr-FR"/>
            </a:br>
            <a:r>
              <a:rPr lang="fr-BE" altLang="fr-FR" sz="2800"/>
              <a:t>Définition</a:t>
            </a:r>
            <a:endParaRPr lang="fr-FR" altLang="fr-FR" sz="2800"/>
          </a:p>
        </p:txBody>
      </p:sp>
      <p:sp>
        <p:nvSpPr>
          <p:cNvPr id="125955" name="Rectangle 3">
            <a:extLst>
              <a:ext uri="{FF2B5EF4-FFF2-40B4-BE49-F238E27FC236}">
                <a16:creationId xmlns:a16="http://schemas.microsoft.com/office/drawing/2014/main" id="{FCDA2170-EEFC-688C-2FCA-15B2F482A8FA}"/>
              </a:ext>
            </a:extLst>
          </p:cNvPr>
          <p:cNvSpPr>
            <a:spLocks noGrp="1" noChangeArrowheads="1"/>
          </p:cNvSpPr>
          <p:nvPr>
            <p:ph type="body" idx="1"/>
          </p:nvPr>
        </p:nvSpPr>
        <p:spPr>
          <a:xfrm>
            <a:off x="1676400" y="1112838"/>
            <a:ext cx="8839200" cy="5092700"/>
          </a:xfrm>
        </p:spPr>
        <p:txBody>
          <a:bodyPr/>
          <a:lstStyle/>
          <a:p>
            <a:r>
              <a:rPr lang="fr-FR" altLang="fr-FR"/>
              <a:t>Java, langage fortement typé, impose le respect du type d’un objet</a:t>
            </a:r>
          </a:p>
          <a:p>
            <a:r>
              <a:rPr lang="fr-FR" altLang="fr-FR"/>
              <a:t>Toutefois, il est possible de convertir le type d’un objet vers un type </a:t>
            </a:r>
            <a:r>
              <a:rPr lang="fr-FR" altLang="fr-FR" i="1" u="sng"/>
              <a:t>compatible</a:t>
            </a:r>
            <a:endParaRPr lang="fr-FR" altLang="fr-FR"/>
          </a:p>
          <a:p>
            <a:pPr lvl="1"/>
            <a:r>
              <a:rPr lang="fr-FR" altLang="fr-FR"/>
              <a:t>Un type A est compatible avec un type B si une valeur du type A peut être assignée à une variable du type B</a:t>
            </a:r>
          </a:p>
          <a:p>
            <a:pPr lvl="1"/>
            <a:r>
              <a:rPr lang="fr-FR" altLang="fr-FR" u="sng"/>
              <a:t>Ex</a:t>
            </a:r>
            <a:r>
              <a:rPr lang="fr-FR" altLang="fr-FR"/>
              <a:t>: Un entier et un double</a:t>
            </a:r>
          </a:p>
          <a:p>
            <a:r>
              <a:rPr lang="fr-FR" altLang="fr-FR"/>
              <a:t>La conversion de type peut se produire</a:t>
            </a:r>
          </a:p>
          <a:p>
            <a:pPr lvl="1"/>
            <a:r>
              <a:rPr lang="fr-FR" altLang="fr-FR"/>
              <a:t>Implicitement (conversion automatique)</a:t>
            </a:r>
          </a:p>
          <a:p>
            <a:pPr lvl="1"/>
            <a:r>
              <a:rPr lang="fr-FR" altLang="fr-FR"/>
              <a:t>Explicitement (conversion forcée)</a:t>
            </a:r>
          </a:p>
          <a:p>
            <a:r>
              <a:rPr lang="fr-FR" altLang="fr-FR"/>
              <a:t>La conversion explicite s’obtient en faisant précéder la variable du type vers lequel elle doit être convertie entre parenthèses (casting)</a:t>
            </a:r>
          </a:p>
          <a:p>
            <a:pPr>
              <a:buFont typeface="Symbol" panose="05050102010706020507" pitchFamily="18" charset="2"/>
              <a:buNone/>
            </a:pPr>
            <a:br>
              <a:rPr lang="fr-FR" altLang="fr-FR"/>
            </a:br>
            <a:r>
              <a:rPr lang="fr-FR" altLang="fr-FR">
                <a:latin typeface="Courier New" panose="02070309020205020404" pitchFamily="49" charset="0"/>
              </a:rPr>
              <a:t>	double d = 3.1416;</a:t>
            </a:r>
            <a:br>
              <a:rPr lang="fr-FR" altLang="fr-FR">
                <a:latin typeface="Courier New" panose="02070309020205020404" pitchFamily="49" charset="0"/>
              </a:rPr>
            </a:br>
            <a:r>
              <a:rPr lang="fr-FR" altLang="fr-FR">
                <a:latin typeface="Courier New" panose="02070309020205020404" pitchFamily="49" charset="0"/>
              </a:rPr>
              <a:t>	int i = (int) d;</a:t>
            </a:r>
            <a:endParaRPr lang="fr-FR" altLang="fr-F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26">
            <a:extLst>
              <a:ext uri="{FF2B5EF4-FFF2-40B4-BE49-F238E27FC236}">
                <a16:creationId xmlns:a16="http://schemas.microsoft.com/office/drawing/2014/main" id="{7CD7D151-0AD1-7DE7-C610-866842C44C44}"/>
              </a:ext>
            </a:extLst>
          </p:cNvPr>
          <p:cNvSpPr>
            <a:spLocks noGrp="1" noChangeArrowheads="1"/>
          </p:cNvSpPr>
          <p:nvPr>
            <p:ph type="title"/>
          </p:nvPr>
        </p:nvSpPr>
        <p:spPr/>
        <p:txBody>
          <a:bodyPr/>
          <a:lstStyle/>
          <a:p>
            <a:r>
              <a:rPr lang="fr-FR" altLang="fr-FR"/>
              <a:t>Conversion de types (2/2)</a:t>
            </a:r>
            <a:br>
              <a:rPr lang="fr-FR" altLang="fr-FR"/>
            </a:br>
            <a:r>
              <a:rPr lang="fr-BE" altLang="fr-FR" sz="2800"/>
              <a:t>Application</a:t>
            </a:r>
            <a:endParaRPr lang="fr-FR" altLang="fr-FR" sz="2800"/>
          </a:p>
        </p:txBody>
      </p:sp>
      <p:sp>
        <p:nvSpPr>
          <p:cNvPr id="126979" name="Rectangle 1027">
            <a:extLst>
              <a:ext uri="{FF2B5EF4-FFF2-40B4-BE49-F238E27FC236}">
                <a16:creationId xmlns:a16="http://schemas.microsoft.com/office/drawing/2014/main" id="{BE76CDE8-3156-E03A-5FFF-5CA5CD6E48C0}"/>
              </a:ext>
            </a:extLst>
          </p:cNvPr>
          <p:cNvSpPr>
            <a:spLocks noGrp="1" noChangeArrowheads="1"/>
          </p:cNvSpPr>
          <p:nvPr>
            <p:ph type="body" idx="1"/>
          </p:nvPr>
        </p:nvSpPr>
        <p:spPr>
          <a:xfrm>
            <a:off x="1665288" y="1031875"/>
            <a:ext cx="8839200" cy="5448300"/>
          </a:xfrm>
        </p:spPr>
        <p:txBody>
          <a:bodyPr/>
          <a:lstStyle/>
          <a:p>
            <a:r>
              <a:rPr lang="fr-FR" altLang="fr-FR"/>
              <a:t>Appliquer un opérateur de « cast » au nom d’une variable</a:t>
            </a:r>
          </a:p>
          <a:p>
            <a:pPr lvl="1"/>
            <a:r>
              <a:rPr lang="fr-FR" altLang="fr-FR"/>
              <a:t>Ne modifie pas la valeur de la variable</a:t>
            </a:r>
          </a:p>
          <a:p>
            <a:pPr lvl="1"/>
            <a:r>
              <a:rPr lang="fr-FR" altLang="fr-FR"/>
              <a:t>Provoque le traitement du contenu de la variable en tant que variable du type indiqué, et seulement dans l’expression où l’opérateur de cast se trouve</a:t>
            </a:r>
          </a:p>
          <a:p>
            <a:r>
              <a:rPr lang="fr-FR" altLang="fr-FR"/>
              <a:t>S’applique aux variables de types primitifs et aux variables de types de références</a:t>
            </a:r>
          </a:p>
          <a:p>
            <a:r>
              <a:rPr lang="fr-FR" altLang="fr-FR" u="sng"/>
              <a:t>Types primitifs</a:t>
            </a:r>
            <a:r>
              <a:rPr lang="fr-FR" altLang="fr-FR"/>
              <a:t>:</a:t>
            </a:r>
          </a:p>
          <a:p>
            <a:pPr lvl="1"/>
            <a:r>
              <a:rPr lang="fr-FR" altLang="fr-FR"/>
              <a:t>Seulement vers un type plus large (ou risque de perte de données)</a:t>
            </a:r>
          </a:p>
          <a:p>
            <a:pPr lvl="1"/>
            <a:r>
              <a:rPr lang="fr-FR" altLang="fr-FR"/>
              <a:t>Interdit pour le type </a:t>
            </a:r>
            <a:r>
              <a:rPr lang="fr-FR" altLang="fr-FR" i="1"/>
              <a:t>boolean</a:t>
            </a:r>
            <a:endParaRPr lang="fr-FR" altLang="fr-FR"/>
          </a:p>
          <a:p>
            <a:pPr lvl="1"/>
            <a:r>
              <a:rPr lang="fr-FR" altLang="fr-FR" i="1" u="sng"/>
              <a:t>Ex</a:t>
            </a:r>
            <a:r>
              <a:rPr lang="fr-FR" altLang="fr-FR"/>
              <a:t>: Short </a:t>
            </a:r>
            <a:r>
              <a:rPr lang="fr-FR" altLang="fr-FR">
                <a:sym typeface="Wingdings" panose="05000000000000000000" pitchFamily="2" charset="2"/>
              </a:rPr>
              <a:t> Integer  Long</a:t>
            </a:r>
          </a:p>
          <a:p>
            <a:r>
              <a:rPr lang="fr-FR" altLang="fr-FR" u="sng">
                <a:sym typeface="Wingdings" panose="05000000000000000000" pitchFamily="2" charset="2"/>
              </a:rPr>
              <a:t>Types de références</a:t>
            </a:r>
            <a:r>
              <a:rPr lang="fr-FR" altLang="fr-FR">
                <a:sym typeface="Wingdings" panose="05000000000000000000" pitchFamily="2" charset="2"/>
              </a:rPr>
              <a:t>:</a:t>
            </a:r>
          </a:p>
          <a:p>
            <a:pPr lvl="1"/>
            <a:r>
              <a:rPr lang="fr-FR" altLang="fr-FR">
                <a:sym typeface="Wingdings" panose="05000000000000000000" pitchFamily="2" charset="2"/>
              </a:rPr>
              <a:t>Vers une classe parent ou une interface implémentée (ou risque d’erreur)</a:t>
            </a:r>
          </a:p>
          <a:p>
            <a:pPr lvl="1"/>
            <a:r>
              <a:rPr lang="fr-FR" altLang="fr-FR"/>
              <a:t>Dans ce cas, l’opérateur de cast n’est pas nécessaire (en fonction du contexte)</a:t>
            </a:r>
          </a:p>
          <a:p>
            <a:pPr lvl="1"/>
            <a:r>
              <a:rPr lang="fr-FR" altLang="fr-FR"/>
              <a:t>Peuvent toujours être castés vers OBJECT</a:t>
            </a:r>
          </a:p>
          <a:p>
            <a:pPr lvl="1"/>
            <a:r>
              <a:rPr lang="fr-FR" altLang="fr-FR" i="1" u="sng"/>
              <a:t>Ex</a:t>
            </a:r>
            <a:r>
              <a:rPr lang="fr-FR" altLang="fr-FR"/>
              <a:t>: Voiture </a:t>
            </a:r>
            <a:r>
              <a:rPr lang="fr-FR" altLang="fr-FR">
                <a:sym typeface="Wingdings" panose="05000000000000000000" pitchFamily="2" charset="2"/>
              </a:rPr>
              <a:t> VéhiculesMotorisés  Véhicules  Object</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050">
            <a:extLst>
              <a:ext uri="{FF2B5EF4-FFF2-40B4-BE49-F238E27FC236}">
                <a16:creationId xmlns:a16="http://schemas.microsoft.com/office/drawing/2014/main" id="{4B194C79-AECA-BA7B-FABB-E5E1215FA296}"/>
              </a:ext>
            </a:extLst>
          </p:cNvPr>
          <p:cNvSpPr>
            <a:spLocks noGrp="1" noChangeArrowheads="1"/>
          </p:cNvSpPr>
          <p:nvPr>
            <p:ph type="title"/>
          </p:nvPr>
        </p:nvSpPr>
        <p:spPr/>
        <p:txBody>
          <a:bodyPr/>
          <a:lstStyle/>
          <a:p>
            <a:r>
              <a:rPr lang="fr-BE" altLang="fr-FR"/>
              <a:t>Exercice</a:t>
            </a:r>
            <a:endParaRPr lang="en-US" altLang="fr-FR"/>
          </a:p>
        </p:txBody>
      </p:sp>
      <p:sp>
        <p:nvSpPr>
          <p:cNvPr id="128003" name="Rectangle 2051">
            <a:extLst>
              <a:ext uri="{FF2B5EF4-FFF2-40B4-BE49-F238E27FC236}">
                <a16:creationId xmlns:a16="http://schemas.microsoft.com/office/drawing/2014/main" id="{AF7C71B3-A01F-7742-02BF-8CAECEC79536}"/>
              </a:ext>
            </a:extLst>
          </p:cNvPr>
          <p:cNvSpPr>
            <a:spLocks noGrp="1" noChangeArrowheads="1"/>
          </p:cNvSpPr>
          <p:nvPr>
            <p:ph type="body" idx="1"/>
          </p:nvPr>
        </p:nvSpPr>
        <p:spPr>
          <a:xfrm>
            <a:off x="1676400" y="1135063"/>
            <a:ext cx="8839200" cy="4979987"/>
          </a:xfrm>
        </p:spPr>
        <p:txBody>
          <a:bodyPr/>
          <a:lstStyle/>
          <a:p>
            <a:pPr>
              <a:buFont typeface="Symbol" panose="05050102010706020507" pitchFamily="18" charset="2"/>
              <a:buNone/>
            </a:pPr>
            <a:r>
              <a:rPr lang="fr-BE" altLang="fr-FR" sz="2400"/>
              <a:t>Conversion de types</a:t>
            </a:r>
          </a:p>
          <a:p>
            <a:pPr lvl="1"/>
            <a:r>
              <a:rPr lang="fr-FR" altLang="fr-FR" sz="2000"/>
              <a:t>Analyser le code de l’application « Circulation »</a:t>
            </a:r>
          </a:p>
          <a:p>
            <a:pPr lvl="1"/>
            <a:r>
              <a:rPr lang="fr-BE" altLang="fr-FR" sz="2000"/>
              <a:t>Observer les mécanismes de conversion de types</a:t>
            </a:r>
          </a:p>
          <a:p>
            <a:pPr lvl="1"/>
            <a:r>
              <a:rPr lang="fr-BE" altLang="fr-FR" sz="2000"/>
              <a:t>Déterminer les conversions valides et celles qui provoqueront une erreur à la compilation</a:t>
            </a:r>
          </a:p>
          <a:p>
            <a:pPr lvl="1"/>
            <a:r>
              <a:rPr lang="fr-BE" altLang="fr-FR" sz="2000"/>
              <a:t>Corriger la classe Circulation pour que l’application puisse être compilée et exécutée correctement</a:t>
            </a:r>
          </a:p>
          <a:p>
            <a:pPr lvl="1"/>
            <a:r>
              <a:rPr lang="fr-BE" altLang="fr-FR" sz="2000"/>
              <a:t>Analyser ensuite la même application avec cette fois la classe « Circulation2 » pour classe principale (sans erreurs) et en observer les mécanismes de conversion de types</a:t>
            </a:r>
          </a:p>
          <a:p>
            <a:pPr lvl="1"/>
            <a:r>
              <a:rPr lang="fr-BE" altLang="fr-FR" sz="2000"/>
              <a:t>Quels risques pourraient se présenter en utilisant ces techniques sur des collections hétérogènes?</a:t>
            </a:r>
          </a:p>
        </p:txBody>
      </p:sp>
      <p:sp>
        <p:nvSpPr>
          <p:cNvPr id="128004" name="Text Box 2052">
            <a:extLst>
              <a:ext uri="{FF2B5EF4-FFF2-40B4-BE49-F238E27FC236}">
                <a16:creationId xmlns:a16="http://schemas.microsoft.com/office/drawing/2014/main" id="{1E96941B-9808-B4A1-FDAA-43FF81A9327C}"/>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5.6</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0362ED50-EA3D-7CDE-31B0-C624205031BF}"/>
              </a:ext>
            </a:extLst>
          </p:cNvPr>
          <p:cNvSpPr>
            <a:spLocks noGrp="1" noChangeArrowheads="1"/>
          </p:cNvSpPr>
          <p:nvPr>
            <p:ph type="title"/>
          </p:nvPr>
        </p:nvSpPr>
        <p:spPr/>
        <p:txBody>
          <a:bodyPr/>
          <a:lstStyle/>
          <a:p>
            <a:r>
              <a:rPr lang="fr-FR" altLang="fr-FR"/>
              <a:t>Survol du chapitre</a:t>
            </a:r>
          </a:p>
        </p:txBody>
      </p:sp>
      <p:sp>
        <p:nvSpPr>
          <p:cNvPr id="17411" name="Rectangle 5">
            <a:extLst>
              <a:ext uri="{FF2B5EF4-FFF2-40B4-BE49-F238E27FC236}">
                <a16:creationId xmlns:a16="http://schemas.microsoft.com/office/drawing/2014/main" id="{8DB91EF8-8E43-AF43-20A4-EB9AD65BCA42}"/>
              </a:ext>
            </a:extLst>
          </p:cNvPr>
          <p:cNvSpPr>
            <a:spLocks noGrp="1" noChangeArrowheads="1"/>
          </p:cNvSpPr>
          <p:nvPr>
            <p:ph type="body" idx="1"/>
          </p:nvPr>
        </p:nvSpPr>
        <p:spPr/>
        <p:txBody>
          <a:bodyPr/>
          <a:lstStyle/>
          <a:p>
            <a:r>
              <a:rPr lang="fr-FR" altLang="fr-FR" sz="2400"/>
              <a:t>Qu’est-ce que Java ?</a:t>
            </a:r>
          </a:p>
          <a:p>
            <a:r>
              <a:rPr lang="fr-FR" altLang="fr-FR" sz="2400"/>
              <a:t>Java comme langage de programmation</a:t>
            </a:r>
          </a:p>
          <a:p>
            <a:r>
              <a:rPr lang="fr-FR" altLang="fr-FR" sz="2400"/>
              <a:t>La plateforme Java</a:t>
            </a:r>
          </a:p>
          <a:p>
            <a:pPr lvl="1"/>
            <a:r>
              <a:rPr lang="fr-FR" altLang="fr-FR" sz="2000"/>
              <a:t>La Java Virtual Machine</a:t>
            </a:r>
          </a:p>
          <a:p>
            <a:pPr lvl="1"/>
            <a:r>
              <a:rPr lang="fr-FR" altLang="fr-FR" sz="2000"/>
              <a:t>Les interfaces de programmation d’application (API)</a:t>
            </a:r>
          </a:p>
          <a:p>
            <a:r>
              <a:rPr lang="fr-FR" altLang="fr-FR" sz="2400"/>
              <a:t>Déploiement d’un programme</a:t>
            </a:r>
          </a:p>
          <a:p>
            <a:r>
              <a:rPr lang="fr-FR" altLang="fr-FR" sz="2400"/>
              <a:t>Quelques notions historiques</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6">
            <a:extLst>
              <a:ext uri="{FF2B5EF4-FFF2-40B4-BE49-F238E27FC236}">
                <a16:creationId xmlns:a16="http://schemas.microsoft.com/office/drawing/2014/main" id="{8A3199C7-8A6C-C663-39C9-8D8AD9AC129E}"/>
              </a:ext>
            </a:extLst>
          </p:cNvPr>
          <p:cNvSpPr>
            <a:spLocks noGrp="1" noChangeArrowheads="1"/>
          </p:cNvSpPr>
          <p:nvPr>
            <p:ph type="title"/>
          </p:nvPr>
        </p:nvSpPr>
        <p:spPr/>
        <p:txBody>
          <a:bodyPr/>
          <a:lstStyle/>
          <a:p>
            <a:r>
              <a:rPr lang="fr-BE" altLang="fr-FR"/>
              <a:t>Polymorphisme (1/2)</a:t>
            </a:r>
            <a:br>
              <a:rPr lang="fr-BE" altLang="fr-FR"/>
            </a:br>
            <a:r>
              <a:rPr lang="fr-BE" altLang="fr-FR" sz="2800"/>
              <a:t>Définition</a:t>
            </a:r>
            <a:endParaRPr lang="en-US" altLang="fr-FR" sz="2800"/>
          </a:p>
        </p:txBody>
      </p:sp>
      <p:sp>
        <p:nvSpPr>
          <p:cNvPr id="129027" name="Rectangle 17">
            <a:extLst>
              <a:ext uri="{FF2B5EF4-FFF2-40B4-BE49-F238E27FC236}">
                <a16:creationId xmlns:a16="http://schemas.microsoft.com/office/drawing/2014/main" id="{F629B152-4870-2512-F0DB-DFD6E1AEFB3D}"/>
              </a:ext>
            </a:extLst>
          </p:cNvPr>
          <p:cNvSpPr>
            <a:spLocks noGrp="1" noChangeArrowheads="1"/>
          </p:cNvSpPr>
          <p:nvPr>
            <p:ph type="body" idx="1"/>
          </p:nvPr>
        </p:nvSpPr>
        <p:spPr>
          <a:xfrm>
            <a:off x="1676400" y="1054100"/>
            <a:ext cx="8839200" cy="2879725"/>
          </a:xfrm>
        </p:spPr>
        <p:txBody>
          <a:bodyPr/>
          <a:lstStyle/>
          <a:p>
            <a:pPr>
              <a:lnSpc>
                <a:spcPct val="90000"/>
              </a:lnSpc>
            </a:pPr>
            <a:r>
              <a:rPr lang="fr-BE" altLang="fr-FR"/>
              <a:t>Concept basé sur la notion de redéfinition de méthodes</a:t>
            </a:r>
          </a:p>
          <a:p>
            <a:pPr>
              <a:lnSpc>
                <a:spcPct val="90000"/>
              </a:lnSpc>
            </a:pPr>
            <a:r>
              <a:rPr lang="fr-BE" altLang="fr-FR"/>
              <a:t>Consiste à permettre à une classe de s’adresser à une autre en sollicitant un service générique qui s’appliquera différemment au niveau de chaque sous-classe du destinataire du message</a:t>
            </a:r>
          </a:p>
          <a:p>
            <a:pPr>
              <a:lnSpc>
                <a:spcPct val="90000"/>
              </a:lnSpc>
            </a:pPr>
            <a:r>
              <a:rPr lang="fr-BE" altLang="fr-FR"/>
              <a:t>En d’autres termes, permet de changer le comportement d’une classe de base sans la modifier </a:t>
            </a:r>
            <a:r>
              <a:rPr lang="fr-BE" altLang="fr-FR">
                <a:sym typeface="Wingdings" panose="05000000000000000000" pitchFamily="2" charset="2"/>
              </a:rPr>
              <a:t> Deux objets peuvent réagir différemment au même appel de méthode</a:t>
            </a:r>
          </a:p>
          <a:p>
            <a:pPr>
              <a:lnSpc>
                <a:spcPct val="90000"/>
              </a:lnSpc>
            </a:pPr>
            <a:r>
              <a:rPr lang="fr-BE" altLang="fr-FR">
                <a:sym typeface="Wingdings" panose="05000000000000000000" pitchFamily="2" charset="2"/>
              </a:rPr>
              <a:t>Uniquement possible entre classes reliées par un lien d’héritage et suppose un cast « vers le haut » des objets des classes enfants</a:t>
            </a:r>
            <a:endParaRPr lang="fr-BE" altLang="fr-FR"/>
          </a:p>
        </p:txBody>
      </p:sp>
      <p:sp>
        <p:nvSpPr>
          <p:cNvPr id="129028" name="Rectangle 9">
            <a:extLst>
              <a:ext uri="{FF2B5EF4-FFF2-40B4-BE49-F238E27FC236}">
                <a16:creationId xmlns:a16="http://schemas.microsoft.com/office/drawing/2014/main" id="{0EA57DEC-A064-2C96-9589-43F2B2E5D926}"/>
              </a:ext>
            </a:extLst>
          </p:cNvPr>
          <p:cNvSpPr>
            <a:spLocks noChangeArrowheads="1"/>
          </p:cNvSpPr>
          <p:nvPr/>
        </p:nvSpPr>
        <p:spPr bwMode="auto">
          <a:xfrm>
            <a:off x="2132013" y="4202113"/>
            <a:ext cx="7924800" cy="2179637"/>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fr-BE" altLang="fr-FR">
                <a:latin typeface="Courier New" panose="02070309020205020404" pitchFamily="49" charset="0"/>
              </a:rPr>
              <a:t>class Bank{</a:t>
            </a:r>
          </a:p>
          <a:p>
            <a:pPr algn="l" eaLnBrk="1" hangingPunct="1">
              <a:spcBef>
                <a:spcPct val="50000"/>
              </a:spcBef>
            </a:pPr>
            <a:r>
              <a:rPr lang="fr-BE" altLang="fr-FR">
                <a:latin typeface="Courier New" panose="02070309020205020404" pitchFamily="49" charset="0"/>
              </a:rPr>
              <a:t>	BankAccount[] theAccounts = new BankAccount[10];</a:t>
            </a:r>
          </a:p>
          <a:p>
            <a:pPr algn="l" eaLnBrk="1" hangingPunct="1">
              <a:spcBef>
                <a:spcPct val="50000"/>
              </a:spcBef>
            </a:pPr>
            <a:r>
              <a:rPr lang="fr-BE" altLang="fr-FR">
                <a:latin typeface="Courier New" panose="02070309020205020404" pitchFamily="49" charset="0"/>
              </a:rPr>
              <a:t>  	public static void main(String[] args){</a:t>
            </a:r>
          </a:p>
          <a:p>
            <a:pPr algn="l" eaLnBrk="1" hangingPunct="1">
              <a:spcBef>
                <a:spcPct val="50000"/>
              </a:spcBef>
            </a:pPr>
            <a:r>
              <a:rPr lang="fr-BE" altLang="fr-FR">
                <a:latin typeface="Courier New" panose="02070309020205020404" pitchFamily="49" charset="0"/>
              </a:rPr>
              <a:t>		theAccounts[0] = new NormalAccount("Joe",10000);</a:t>
            </a:r>
          </a:p>
          <a:p>
            <a:pPr algn="l" eaLnBrk="1" hangingPunct="1">
              <a:spcBef>
                <a:spcPct val="50000"/>
              </a:spcBef>
            </a:pPr>
            <a:r>
              <a:rPr lang="fr-BE" altLang="fr-FR">
                <a:latin typeface="Courier New" panose="02070309020205020404" pitchFamily="49" charset="0"/>
              </a:rPr>
              <a:t>		theAccounts[0].computeInterest();</a:t>
            </a:r>
          </a:p>
          <a:p>
            <a:pPr algn="l" eaLnBrk="1" hangingPunct="1">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4">
            <a:extLst>
              <a:ext uri="{FF2B5EF4-FFF2-40B4-BE49-F238E27FC236}">
                <a16:creationId xmlns:a16="http://schemas.microsoft.com/office/drawing/2014/main" id="{C78591FE-101C-4069-4A7A-F19638E0130E}"/>
              </a:ext>
            </a:extLst>
          </p:cNvPr>
          <p:cNvSpPr>
            <a:spLocks noGrp="1" noChangeArrowheads="1"/>
          </p:cNvSpPr>
          <p:nvPr>
            <p:ph type="title"/>
          </p:nvPr>
        </p:nvSpPr>
        <p:spPr/>
        <p:txBody>
          <a:bodyPr/>
          <a:lstStyle/>
          <a:p>
            <a:r>
              <a:rPr lang="fr-FR" altLang="fr-FR"/>
              <a:t>Polymorphisme (2/2)</a:t>
            </a:r>
            <a:br>
              <a:rPr lang="fr-FR" altLang="fr-FR"/>
            </a:br>
            <a:r>
              <a:rPr lang="fr-FR" altLang="fr-FR" sz="2800"/>
              <a:t>Utilisation du polymorphisme sur des collections hétérogènes</a:t>
            </a:r>
          </a:p>
        </p:txBody>
      </p:sp>
      <p:sp>
        <p:nvSpPr>
          <p:cNvPr id="130051" name="Rectangle 5">
            <a:extLst>
              <a:ext uri="{FF2B5EF4-FFF2-40B4-BE49-F238E27FC236}">
                <a16:creationId xmlns:a16="http://schemas.microsoft.com/office/drawing/2014/main" id="{E0004C1C-495C-87C9-A336-778FC2BD409A}"/>
              </a:ext>
            </a:extLst>
          </p:cNvPr>
          <p:cNvSpPr>
            <a:spLocks noGrp="1" noChangeArrowheads="1"/>
          </p:cNvSpPr>
          <p:nvPr>
            <p:ph type="body" idx="1"/>
          </p:nvPr>
        </p:nvSpPr>
        <p:spPr>
          <a:xfrm>
            <a:off x="1676400" y="1341438"/>
            <a:ext cx="8839200" cy="4895850"/>
          </a:xfrm>
        </p:spPr>
        <p:txBody>
          <a:bodyPr/>
          <a:lstStyle/>
          <a:p>
            <a:pPr>
              <a:buFont typeface="Symbol" panose="05050102010706020507" pitchFamily="18" charset="2"/>
              <a:buNone/>
            </a:pPr>
            <a:r>
              <a:rPr lang="fr-FR" altLang="fr-FR">
                <a:latin typeface="Courier New" panose="02070309020205020404" pitchFamily="49" charset="0"/>
              </a:rPr>
              <a:t>BankAccount[] ba=new BankAccount[5];</a:t>
            </a:r>
          </a:p>
          <a:p>
            <a:pPr>
              <a:buFont typeface="Symbol" panose="05050102010706020507" pitchFamily="18" charset="2"/>
              <a:buNone/>
            </a:pPr>
            <a:endParaRPr lang="fr-FR" altLang="fr-FR">
              <a:latin typeface="Courier New" panose="02070309020205020404" pitchFamily="49" charset="0"/>
            </a:endParaRPr>
          </a:p>
          <a:p>
            <a:pPr>
              <a:buFont typeface="Symbol" panose="05050102010706020507" pitchFamily="18" charset="2"/>
              <a:buNone/>
            </a:pPr>
            <a:r>
              <a:rPr lang="fr-FR" altLang="fr-FR">
                <a:latin typeface="Courier New" panose="02070309020205020404" pitchFamily="49" charset="0"/>
              </a:rPr>
              <a:t>ba[0] = new NormalAccount(</a:t>
            </a:r>
            <a:r>
              <a:rPr lang="fr-BE" altLang="fr-FR" b="0">
                <a:solidFill>
                  <a:schemeClr val="tx1"/>
                </a:solidFill>
                <a:latin typeface="Courier New" panose="02070309020205020404" pitchFamily="49" charset="0"/>
              </a:rPr>
              <a:t>"Joe",10000</a:t>
            </a:r>
            <a:r>
              <a:rPr lang="fr-FR" altLang="fr-FR">
                <a:latin typeface="Courier New" panose="02070309020205020404" pitchFamily="49" charset="0"/>
              </a:rPr>
              <a:t>);</a:t>
            </a:r>
          </a:p>
          <a:p>
            <a:pPr>
              <a:buFont typeface="Symbol" panose="05050102010706020507" pitchFamily="18" charset="2"/>
              <a:buNone/>
            </a:pPr>
            <a:r>
              <a:rPr lang="fr-FR" altLang="fr-FR">
                <a:latin typeface="Courier New" panose="02070309020205020404" pitchFamily="49" charset="0"/>
              </a:rPr>
              <a:t>ba[1] = new NormalAccount(</a:t>
            </a:r>
            <a:r>
              <a:rPr lang="fr-BE" altLang="fr-FR" b="0">
                <a:solidFill>
                  <a:schemeClr val="tx1"/>
                </a:solidFill>
                <a:latin typeface="Courier New" panose="02070309020205020404" pitchFamily="49" charset="0"/>
              </a:rPr>
              <a:t>"John",11000</a:t>
            </a:r>
            <a:r>
              <a:rPr lang="fr-FR" altLang="fr-FR">
                <a:latin typeface="Courier New" panose="02070309020205020404" pitchFamily="49" charset="0"/>
              </a:rPr>
              <a:t>);</a:t>
            </a:r>
          </a:p>
          <a:p>
            <a:pPr>
              <a:buFont typeface="Symbol" panose="05050102010706020507" pitchFamily="18" charset="2"/>
              <a:buNone/>
            </a:pPr>
            <a:r>
              <a:rPr lang="fr-FR" altLang="fr-FR">
                <a:latin typeface="Courier New" panose="02070309020205020404" pitchFamily="49" charset="0"/>
              </a:rPr>
              <a:t>ba[2] = new SpecialAccount(</a:t>
            </a:r>
            <a:r>
              <a:rPr lang="fr-BE" altLang="fr-FR" b="0">
                <a:solidFill>
                  <a:schemeClr val="tx1"/>
                </a:solidFill>
                <a:latin typeface="Courier New" panose="02070309020205020404" pitchFamily="49" charset="0"/>
              </a:rPr>
              <a:t>"Jef",12000</a:t>
            </a:r>
            <a:r>
              <a:rPr lang="fr-FR" altLang="fr-FR">
                <a:latin typeface="Courier New" panose="02070309020205020404" pitchFamily="49" charset="0"/>
              </a:rPr>
              <a:t>);</a:t>
            </a:r>
          </a:p>
          <a:p>
            <a:pPr>
              <a:buFont typeface="Symbol" panose="05050102010706020507" pitchFamily="18" charset="2"/>
              <a:buNone/>
            </a:pPr>
            <a:r>
              <a:rPr lang="fr-FR" altLang="fr-FR">
                <a:latin typeface="Courier New" panose="02070309020205020404" pitchFamily="49" charset="0"/>
              </a:rPr>
              <a:t>ba[3] = new SpecialAccount(</a:t>
            </a:r>
            <a:r>
              <a:rPr lang="fr-BE" altLang="fr-FR" b="0">
                <a:solidFill>
                  <a:schemeClr val="tx1"/>
                </a:solidFill>
                <a:latin typeface="Courier New" panose="02070309020205020404" pitchFamily="49" charset="0"/>
              </a:rPr>
              <a:t>"Jack",13000</a:t>
            </a:r>
            <a:r>
              <a:rPr lang="fr-FR" altLang="fr-FR">
                <a:latin typeface="Courier New" panose="02070309020205020404" pitchFamily="49" charset="0"/>
              </a:rPr>
              <a:t>);</a:t>
            </a:r>
          </a:p>
          <a:p>
            <a:pPr>
              <a:buFont typeface="Symbol" panose="05050102010706020507" pitchFamily="18" charset="2"/>
              <a:buNone/>
            </a:pPr>
            <a:r>
              <a:rPr lang="fr-FR" altLang="fr-FR">
                <a:latin typeface="Courier New" panose="02070309020205020404" pitchFamily="49" charset="0"/>
              </a:rPr>
              <a:t>ba[4] = new SpecialAccount(</a:t>
            </a:r>
            <a:r>
              <a:rPr lang="fr-BE" altLang="fr-FR" b="0">
                <a:solidFill>
                  <a:schemeClr val="tx1"/>
                </a:solidFill>
                <a:latin typeface="Courier New" panose="02070309020205020404" pitchFamily="49" charset="0"/>
              </a:rPr>
              <a:t>"Jim",14000</a:t>
            </a:r>
            <a:r>
              <a:rPr lang="fr-FR" altLang="fr-FR">
                <a:latin typeface="Courier New" panose="02070309020205020404" pitchFamily="49" charset="0"/>
              </a:rPr>
              <a:t>);</a:t>
            </a:r>
          </a:p>
          <a:p>
            <a:pPr>
              <a:buFont typeface="Symbol" panose="05050102010706020507" pitchFamily="18" charset="2"/>
              <a:buNone/>
            </a:pPr>
            <a:endParaRPr lang="fr-FR" altLang="fr-FR">
              <a:latin typeface="Courier New" panose="02070309020205020404" pitchFamily="49" charset="0"/>
            </a:endParaRPr>
          </a:p>
          <a:p>
            <a:pPr>
              <a:buFont typeface="Symbol" panose="05050102010706020507" pitchFamily="18" charset="2"/>
              <a:buNone/>
            </a:pPr>
            <a:r>
              <a:rPr lang="fr-FR" altLang="fr-FR">
                <a:latin typeface="Courier New" panose="02070309020205020404" pitchFamily="49" charset="0"/>
              </a:rPr>
              <a:t>for(int i=0;i&lt;ba.length();i++)</a:t>
            </a:r>
          </a:p>
          <a:p>
            <a:pPr>
              <a:buFont typeface="Symbol" panose="05050102010706020507" pitchFamily="18" charset="2"/>
              <a:buNone/>
            </a:pPr>
            <a:r>
              <a:rPr lang="fr-FR" altLang="fr-FR">
                <a:latin typeface="Courier New" panose="02070309020205020404" pitchFamily="49" charset="0"/>
              </a:rPr>
              <a:t>{</a:t>
            </a:r>
          </a:p>
          <a:p>
            <a:pPr>
              <a:buFont typeface="Symbol" panose="05050102010706020507" pitchFamily="18" charset="2"/>
              <a:buNone/>
            </a:pPr>
            <a:r>
              <a:rPr lang="fr-FR" altLang="fr-FR">
                <a:latin typeface="Courier New" panose="02070309020205020404" pitchFamily="49" charset="0"/>
              </a:rPr>
              <a:t>  ba[i].computeInterest();</a:t>
            </a:r>
          </a:p>
          <a:p>
            <a:pPr>
              <a:buFont typeface="Symbol" panose="05050102010706020507" pitchFamily="18" charset="2"/>
              <a:buNone/>
            </a:pPr>
            <a:r>
              <a:rPr lang="fr-FR" altLang="fr-FR">
                <a:latin typeface="Courier New" panose="02070309020205020404" pitchFamily="49" charset="0"/>
              </a:rPr>
              <a:t>}</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3059374F-737C-7B58-18FC-471A28CE6483}"/>
              </a:ext>
            </a:extLst>
          </p:cNvPr>
          <p:cNvSpPr>
            <a:spLocks noGrp="1" noChangeArrowheads="1"/>
          </p:cNvSpPr>
          <p:nvPr>
            <p:ph type="title"/>
          </p:nvPr>
        </p:nvSpPr>
        <p:spPr/>
        <p:txBody>
          <a:bodyPr/>
          <a:lstStyle/>
          <a:p>
            <a:r>
              <a:rPr lang="fr-FR" altLang="fr-FR"/>
              <a:t>Exercice</a:t>
            </a:r>
          </a:p>
        </p:txBody>
      </p:sp>
      <p:sp>
        <p:nvSpPr>
          <p:cNvPr id="131075" name="Rectangle 3">
            <a:extLst>
              <a:ext uri="{FF2B5EF4-FFF2-40B4-BE49-F238E27FC236}">
                <a16:creationId xmlns:a16="http://schemas.microsoft.com/office/drawing/2014/main" id="{054E4D28-3732-5FEB-D6AD-D391FAE92378}"/>
              </a:ext>
            </a:extLst>
          </p:cNvPr>
          <p:cNvSpPr>
            <a:spLocks noGrp="1" noChangeArrowheads="1"/>
          </p:cNvSpPr>
          <p:nvPr>
            <p:ph type="body" idx="1"/>
          </p:nvPr>
        </p:nvSpPr>
        <p:spPr>
          <a:xfrm>
            <a:off x="1676400" y="1011238"/>
            <a:ext cx="8839200" cy="4484687"/>
          </a:xfrm>
        </p:spPr>
        <p:txBody>
          <a:bodyPr/>
          <a:lstStyle/>
          <a:p>
            <a:pPr marL="381000" indent="-381000">
              <a:buFont typeface="Symbol" panose="05050102010706020507" pitchFamily="18" charset="2"/>
              <a:buNone/>
            </a:pPr>
            <a:r>
              <a:rPr lang="fr-FR" altLang="fr-FR"/>
              <a:t>VilleCapitale (3</a:t>
            </a:r>
            <a:r>
              <a:rPr lang="fr-FR" altLang="fr-FR" baseline="30000"/>
              <a:t>ème</a:t>
            </a:r>
            <a:r>
              <a:rPr lang="fr-FR" altLang="fr-FR"/>
              <a:t> partie)</a:t>
            </a:r>
          </a:p>
          <a:p>
            <a:pPr marL="728663" lvl="1" indent="-342900">
              <a:buFont typeface="Symbol" panose="05050102010706020507" pitchFamily="18" charset="2"/>
              <a:buAutoNum type="arabicPeriod"/>
            </a:pPr>
            <a:r>
              <a:rPr lang="fr-FR" altLang="fr-FR"/>
              <a:t>Montrez que l’héritage permet le polymorphisme. Pour ce faire créez un tableau de Ville comprenant des villes et des capitales.  </a:t>
            </a:r>
          </a:p>
          <a:p>
            <a:pPr marL="728663" lvl="1" indent="-342900">
              <a:buFont typeface="Symbol" panose="05050102010706020507" pitchFamily="18" charset="2"/>
              <a:buAutoNum type="arabicPeriod"/>
            </a:pPr>
            <a:r>
              <a:rPr lang="fr-FR" altLang="fr-FR"/>
              <a:t>Soit une Capitale </a:t>
            </a:r>
            <a:r>
              <a:rPr lang="fr-FR" altLang="fr-FR" i="1"/>
              <a:t>londres</a:t>
            </a:r>
            <a:r>
              <a:rPr lang="fr-FR" altLang="fr-FR"/>
              <a:t>. Que se passe-t-il à l’exécution de la commande </a:t>
            </a:r>
            <a:r>
              <a:rPr lang="fr-FR" altLang="fr-FR" i="1"/>
              <a:t>System.out.println(londres)</a:t>
            </a:r>
            <a:r>
              <a:rPr lang="fr-FR" altLang="fr-FR"/>
              <a:t> ? Changez le nom des methodes decrisToi() en le remplaçant par toString(). Que se passe-t-il a l’exécution de System.out.println(londres) ? Expliquez.</a:t>
            </a:r>
          </a:p>
          <a:p>
            <a:pPr marL="728663" lvl="1" indent="-342900">
              <a:buFont typeface="Symbol" panose="05050102010706020507" pitchFamily="18" charset="2"/>
              <a:buAutoNum type="arabicPeriod"/>
            </a:pPr>
            <a:r>
              <a:rPr lang="fr-FR" altLang="fr-FR"/>
              <a:t>Peut-on rendre </a:t>
            </a:r>
            <a:r>
              <a:rPr lang="fr-FR" altLang="fr-FR" i="1"/>
              <a:t>decrisToi</a:t>
            </a:r>
            <a:r>
              <a:rPr lang="fr-FR" altLang="fr-FR"/>
              <a:t>() polymorphique dès la conception de la classe mère. Utilisez les méthodes </a:t>
            </a:r>
            <a:r>
              <a:rPr lang="fr-FR" altLang="fr-FR" i="1"/>
              <a:t>getClass</a:t>
            </a:r>
            <a:r>
              <a:rPr lang="fr-FR" altLang="fr-FR"/>
              <a:t>() et </a:t>
            </a:r>
            <a:r>
              <a:rPr lang="fr-FR" altLang="fr-FR" i="1"/>
              <a:t>getName</a:t>
            </a:r>
            <a:r>
              <a:rPr lang="fr-FR" altLang="fr-FR"/>
              <a:t>()</a:t>
            </a:r>
          </a:p>
          <a:p>
            <a:pPr marL="728663" lvl="1" indent="-342900">
              <a:buFont typeface="Symbol" panose="05050102010706020507" pitchFamily="18" charset="2"/>
              <a:buAutoNum type="arabicPeriod"/>
            </a:pPr>
            <a:endParaRPr lang="fr-FR" altLang="fr-FR"/>
          </a:p>
        </p:txBody>
      </p:sp>
      <p:sp>
        <p:nvSpPr>
          <p:cNvPr id="131076" name="Text Box 4">
            <a:extLst>
              <a:ext uri="{FF2B5EF4-FFF2-40B4-BE49-F238E27FC236}">
                <a16:creationId xmlns:a16="http://schemas.microsoft.com/office/drawing/2014/main" id="{A1FB0563-64D6-234B-4EC4-D73E32D32324}"/>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5.4c</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a:extLst>
              <a:ext uri="{FF2B5EF4-FFF2-40B4-BE49-F238E27FC236}">
                <a16:creationId xmlns:a16="http://schemas.microsoft.com/office/drawing/2014/main" id="{92699126-16E3-CA72-F494-B16BCC3FEFA5}"/>
              </a:ext>
            </a:extLst>
          </p:cNvPr>
          <p:cNvSpPr>
            <a:spLocks noGrp="1" noChangeArrowheads="1"/>
          </p:cNvSpPr>
          <p:nvPr>
            <p:ph type="title"/>
          </p:nvPr>
        </p:nvSpPr>
        <p:spPr/>
        <p:txBody>
          <a:bodyPr/>
          <a:lstStyle/>
          <a:p>
            <a:r>
              <a:rPr lang="fr-BE" altLang="fr-FR"/>
              <a:t>Les classes abstraites (1/2)</a:t>
            </a:r>
            <a:endParaRPr lang="en-US" altLang="fr-FR"/>
          </a:p>
        </p:txBody>
      </p:sp>
      <p:sp>
        <p:nvSpPr>
          <p:cNvPr id="132099" name="Rectangle 7">
            <a:extLst>
              <a:ext uri="{FF2B5EF4-FFF2-40B4-BE49-F238E27FC236}">
                <a16:creationId xmlns:a16="http://schemas.microsoft.com/office/drawing/2014/main" id="{4CBA9B45-093E-EC00-F872-C70416E0376F}"/>
              </a:ext>
            </a:extLst>
          </p:cNvPr>
          <p:cNvSpPr>
            <a:spLocks noGrp="1" noChangeArrowheads="1"/>
          </p:cNvSpPr>
          <p:nvPr>
            <p:ph type="body" idx="1"/>
          </p:nvPr>
        </p:nvSpPr>
        <p:spPr/>
        <p:txBody>
          <a:bodyPr/>
          <a:lstStyle/>
          <a:p>
            <a:r>
              <a:rPr lang="fr-BE" altLang="fr-FR"/>
              <a:t>Une classe abstraite</a:t>
            </a:r>
          </a:p>
          <a:p>
            <a:pPr lvl="1"/>
            <a:r>
              <a:rPr lang="fr-BE" altLang="fr-FR"/>
              <a:t>Peut contenir ou hériter de méthodes abstraites (des méthodes sans corps)</a:t>
            </a:r>
          </a:p>
          <a:p>
            <a:pPr lvl="1"/>
            <a:r>
              <a:rPr lang="fr-BE" altLang="fr-FR"/>
              <a:t>Peut contenir des constantes globales</a:t>
            </a:r>
          </a:p>
          <a:p>
            <a:pPr lvl="1"/>
            <a:r>
              <a:rPr lang="fr-BE" altLang="fr-FR"/>
              <a:t>Peut avoir des méthodes normales, avec corps</a:t>
            </a:r>
          </a:p>
          <a:p>
            <a:r>
              <a:rPr lang="fr-BE" altLang="fr-FR"/>
              <a:t>Une classe abstraite ne peut être instanciée</a:t>
            </a:r>
          </a:p>
          <a:p>
            <a:pPr lvl="1"/>
            <a:r>
              <a:rPr lang="fr-BE" altLang="fr-FR"/>
              <a:t>On peut seulement instancier une sous-classe concrète</a:t>
            </a:r>
          </a:p>
          <a:p>
            <a:pPr lvl="1"/>
            <a:r>
              <a:rPr lang="fr-BE" altLang="fr-FR"/>
              <a:t>La sous-classe concrète doit donner un corps à toute méthode abstraite</a:t>
            </a:r>
          </a:p>
          <a:p>
            <a:r>
              <a:rPr lang="fr-BE" altLang="fr-FR"/>
              <a:t>La déclaration d’une classe abstraite contenant une méthode abstraite ressemble à ceci:</a:t>
            </a:r>
            <a:endParaRPr lang="en-US" altLang="fr-FR"/>
          </a:p>
        </p:txBody>
      </p:sp>
      <p:sp>
        <p:nvSpPr>
          <p:cNvPr id="132100" name="Text Box 5">
            <a:extLst>
              <a:ext uri="{FF2B5EF4-FFF2-40B4-BE49-F238E27FC236}">
                <a16:creationId xmlns:a16="http://schemas.microsoft.com/office/drawing/2014/main" id="{F0852659-A128-1128-3042-74462A8D4CBE}"/>
              </a:ext>
            </a:extLst>
          </p:cNvPr>
          <p:cNvSpPr txBox="1">
            <a:spLocks noChangeArrowheads="1"/>
          </p:cNvSpPr>
          <p:nvPr/>
        </p:nvSpPr>
        <p:spPr bwMode="auto">
          <a:xfrm>
            <a:off x="4295775" y="4941888"/>
            <a:ext cx="3744913" cy="925512"/>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latin typeface="Courier New" panose="02070309020205020404" pitchFamily="49" charset="0"/>
              </a:rPr>
              <a:t>abstract class Animal {</a:t>
            </a:r>
          </a:p>
          <a:p>
            <a:pPr algn="l" eaLnBrk="1" hangingPunct="1"/>
            <a:r>
              <a:rPr lang="fr-BE" altLang="fr-FR" sz="1800">
                <a:latin typeface="Courier New" panose="02070309020205020404" pitchFamily="49" charset="0"/>
              </a:rPr>
              <a:t>   abstract void move();</a:t>
            </a:r>
          </a:p>
          <a:p>
            <a:pPr algn="l" eaLnBrk="1" hangingPunct="1"/>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41">
            <a:extLst>
              <a:ext uri="{FF2B5EF4-FFF2-40B4-BE49-F238E27FC236}">
                <a16:creationId xmlns:a16="http://schemas.microsoft.com/office/drawing/2014/main" id="{84C1AAAB-1758-69EE-ABB3-BDEA6EB3E98C}"/>
              </a:ext>
            </a:extLst>
          </p:cNvPr>
          <p:cNvSpPr>
            <a:spLocks noGrp="1" noChangeArrowheads="1"/>
          </p:cNvSpPr>
          <p:nvPr>
            <p:ph type="title"/>
          </p:nvPr>
        </p:nvSpPr>
        <p:spPr/>
        <p:txBody>
          <a:bodyPr/>
          <a:lstStyle/>
          <a:p>
            <a:r>
              <a:rPr lang="fr-BE" altLang="fr-FR"/>
              <a:t>Les classes abstraites (2/2)</a:t>
            </a:r>
            <a:endParaRPr lang="en-US" altLang="fr-FR"/>
          </a:p>
        </p:txBody>
      </p:sp>
      <p:sp>
        <p:nvSpPr>
          <p:cNvPr id="133123" name="Rectangle 1027">
            <a:extLst>
              <a:ext uri="{FF2B5EF4-FFF2-40B4-BE49-F238E27FC236}">
                <a16:creationId xmlns:a16="http://schemas.microsoft.com/office/drawing/2014/main" id="{3B9A0238-9E42-E8E4-37EA-CAF89472E55C}"/>
              </a:ext>
            </a:extLst>
          </p:cNvPr>
          <p:cNvSpPr>
            <a:spLocks noChangeArrowheads="1"/>
          </p:cNvSpPr>
          <p:nvPr/>
        </p:nvSpPr>
        <p:spPr bwMode="auto">
          <a:xfrm>
            <a:off x="3733800" y="1752600"/>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i="1"/>
              <a:t>Animal</a:t>
            </a:r>
            <a:endParaRPr lang="en-US" altLang="fr-FR" sz="1800" i="1"/>
          </a:p>
        </p:txBody>
      </p:sp>
      <p:sp>
        <p:nvSpPr>
          <p:cNvPr id="133124" name="Rectangle 1028">
            <a:extLst>
              <a:ext uri="{FF2B5EF4-FFF2-40B4-BE49-F238E27FC236}">
                <a16:creationId xmlns:a16="http://schemas.microsoft.com/office/drawing/2014/main" id="{E5750AD0-EEF9-8316-0161-D6FC016FD760}"/>
              </a:ext>
            </a:extLst>
          </p:cNvPr>
          <p:cNvSpPr>
            <a:spLocks noChangeArrowheads="1"/>
          </p:cNvSpPr>
          <p:nvPr/>
        </p:nvSpPr>
        <p:spPr bwMode="auto">
          <a:xfrm>
            <a:off x="3733800" y="2133600"/>
            <a:ext cx="2362200" cy="2286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int age</a:t>
            </a:r>
            <a:endParaRPr lang="en-US" altLang="fr-FR" sz="1400"/>
          </a:p>
        </p:txBody>
      </p:sp>
      <p:sp>
        <p:nvSpPr>
          <p:cNvPr id="133125" name="Rectangle 1029">
            <a:extLst>
              <a:ext uri="{FF2B5EF4-FFF2-40B4-BE49-F238E27FC236}">
                <a16:creationId xmlns:a16="http://schemas.microsoft.com/office/drawing/2014/main" id="{ED3AE64C-C3AE-980B-F431-559FCD81E4D7}"/>
              </a:ext>
            </a:extLst>
          </p:cNvPr>
          <p:cNvSpPr>
            <a:spLocks noChangeArrowheads="1"/>
          </p:cNvSpPr>
          <p:nvPr/>
        </p:nvSpPr>
        <p:spPr bwMode="auto">
          <a:xfrm>
            <a:off x="3733800" y="2362200"/>
            <a:ext cx="2362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i="1"/>
              <a:t>move():void</a:t>
            </a:r>
          </a:p>
          <a:p>
            <a:pPr algn="l" eaLnBrk="1" hangingPunct="1"/>
            <a:r>
              <a:rPr lang="fr-BE" altLang="fr-FR" sz="1400" i="1"/>
              <a:t>eat():void</a:t>
            </a:r>
          </a:p>
          <a:p>
            <a:pPr algn="l" eaLnBrk="1" hangingPunct="1"/>
            <a:r>
              <a:rPr lang="fr-BE" altLang="fr-FR" sz="1400"/>
              <a:t>runAway():void</a:t>
            </a:r>
            <a:endParaRPr lang="en-US" altLang="fr-FR" sz="1400" i="1"/>
          </a:p>
        </p:txBody>
      </p:sp>
      <p:sp>
        <p:nvSpPr>
          <p:cNvPr id="133126" name="Rectangle 1030">
            <a:extLst>
              <a:ext uri="{FF2B5EF4-FFF2-40B4-BE49-F238E27FC236}">
                <a16:creationId xmlns:a16="http://schemas.microsoft.com/office/drawing/2014/main" id="{8BE6E436-758D-D991-A950-7A9FEF584C28}"/>
              </a:ext>
            </a:extLst>
          </p:cNvPr>
          <p:cNvSpPr>
            <a:spLocks noChangeArrowheads="1"/>
          </p:cNvSpPr>
          <p:nvPr/>
        </p:nvSpPr>
        <p:spPr bwMode="auto">
          <a:xfrm>
            <a:off x="2819400" y="4114800"/>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Dog</a:t>
            </a:r>
            <a:endParaRPr lang="en-US" altLang="fr-FR" sz="1800"/>
          </a:p>
        </p:txBody>
      </p:sp>
      <p:sp>
        <p:nvSpPr>
          <p:cNvPr id="133127" name="Rectangle 1031">
            <a:extLst>
              <a:ext uri="{FF2B5EF4-FFF2-40B4-BE49-F238E27FC236}">
                <a16:creationId xmlns:a16="http://schemas.microsoft.com/office/drawing/2014/main" id="{83310E00-38C8-0D2B-91B4-F8070E401C06}"/>
              </a:ext>
            </a:extLst>
          </p:cNvPr>
          <p:cNvSpPr>
            <a:spLocks noChangeArrowheads="1"/>
          </p:cNvSpPr>
          <p:nvPr/>
        </p:nvSpPr>
        <p:spPr bwMode="auto">
          <a:xfrm>
            <a:off x="2819400" y="4495800"/>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3128" name="Rectangle 1032">
            <a:extLst>
              <a:ext uri="{FF2B5EF4-FFF2-40B4-BE49-F238E27FC236}">
                <a16:creationId xmlns:a16="http://schemas.microsoft.com/office/drawing/2014/main" id="{B4FA4E9C-3E63-2CBA-1526-ACDD3D1BDAAA}"/>
              </a:ext>
            </a:extLst>
          </p:cNvPr>
          <p:cNvSpPr>
            <a:spLocks noChangeArrowheads="1"/>
          </p:cNvSpPr>
          <p:nvPr/>
        </p:nvSpPr>
        <p:spPr bwMode="auto">
          <a:xfrm>
            <a:off x="2819400" y="4648200"/>
            <a:ext cx="2362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move():void</a:t>
            </a:r>
          </a:p>
          <a:p>
            <a:pPr algn="l" eaLnBrk="1" hangingPunct="1"/>
            <a:r>
              <a:rPr lang="fr-BE" altLang="fr-FR" sz="1400"/>
              <a:t>eat():void</a:t>
            </a:r>
            <a:endParaRPr lang="en-US" altLang="fr-FR" sz="1400"/>
          </a:p>
        </p:txBody>
      </p:sp>
      <p:sp>
        <p:nvSpPr>
          <p:cNvPr id="133129" name="Rectangle 1033">
            <a:extLst>
              <a:ext uri="{FF2B5EF4-FFF2-40B4-BE49-F238E27FC236}">
                <a16:creationId xmlns:a16="http://schemas.microsoft.com/office/drawing/2014/main" id="{62D47856-D891-4013-8F33-7C57AE7E526C}"/>
              </a:ext>
            </a:extLst>
          </p:cNvPr>
          <p:cNvSpPr>
            <a:spLocks noChangeArrowheads="1"/>
          </p:cNvSpPr>
          <p:nvPr/>
        </p:nvSpPr>
        <p:spPr bwMode="auto">
          <a:xfrm>
            <a:off x="6629400" y="3581400"/>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Cat</a:t>
            </a:r>
            <a:endParaRPr lang="en-US" altLang="fr-FR" sz="1800"/>
          </a:p>
        </p:txBody>
      </p:sp>
      <p:sp>
        <p:nvSpPr>
          <p:cNvPr id="133130" name="Rectangle 1034">
            <a:extLst>
              <a:ext uri="{FF2B5EF4-FFF2-40B4-BE49-F238E27FC236}">
                <a16:creationId xmlns:a16="http://schemas.microsoft.com/office/drawing/2014/main" id="{B0CFC76E-A3B7-FA30-D65F-9B29868F27C4}"/>
              </a:ext>
            </a:extLst>
          </p:cNvPr>
          <p:cNvSpPr>
            <a:spLocks noChangeArrowheads="1"/>
          </p:cNvSpPr>
          <p:nvPr/>
        </p:nvSpPr>
        <p:spPr bwMode="auto">
          <a:xfrm>
            <a:off x="6629400" y="3962400"/>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3131" name="Rectangle 1035">
            <a:extLst>
              <a:ext uri="{FF2B5EF4-FFF2-40B4-BE49-F238E27FC236}">
                <a16:creationId xmlns:a16="http://schemas.microsoft.com/office/drawing/2014/main" id="{1A7078A0-2CE0-131A-3017-58E0E54BCF22}"/>
              </a:ext>
            </a:extLst>
          </p:cNvPr>
          <p:cNvSpPr>
            <a:spLocks noChangeArrowheads="1"/>
          </p:cNvSpPr>
          <p:nvPr/>
        </p:nvSpPr>
        <p:spPr bwMode="auto">
          <a:xfrm>
            <a:off x="6629400" y="4114800"/>
            <a:ext cx="2362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move():void</a:t>
            </a:r>
          </a:p>
          <a:p>
            <a:pPr algn="l" eaLnBrk="1" hangingPunct="1"/>
            <a:r>
              <a:rPr lang="fr-BE" altLang="fr-FR" sz="1400"/>
              <a:t>eat():void</a:t>
            </a:r>
          </a:p>
          <a:p>
            <a:pPr algn="l" eaLnBrk="1" hangingPunct="1"/>
            <a:r>
              <a:rPr lang="fr-BE" altLang="fr-FR" sz="1400"/>
              <a:t>runAway():void</a:t>
            </a:r>
            <a:endParaRPr lang="en-US" altLang="fr-FR" sz="1400"/>
          </a:p>
        </p:txBody>
      </p:sp>
      <p:cxnSp>
        <p:nvCxnSpPr>
          <p:cNvPr id="133132" name="AutoShape 1036">
            <a:extLst>
              <a:ext uri="{FF2B5EF4-FFF2-40B4-BE49-F238E27FC236}">
                <a16:creationId xmlns:a16="http://schemas.microsoft.com/office/drawing/2014/main" id="{D6B2C995-D859-B264-9394-8D8D9ABCF97E}"/>
              </a:ext>
            </a:extLst>
          </p:cNvPr>
          <p:cNvCxnSpPr>
            <a:cxnSpLocks noChangeShapeType="1"/>
            <a:stCxn id="133126" idx="0"/>
            <a:endCxn id="133125" idx="2"/>
          </p:cNvCxnSpPr>
          <p:nvPr/>
        </p:nvCxnSpPr>
        <p:spPr bwMode="auto">
          <a:xfrm rot="-5400000">
            <a:off x="3962400" y="3162300"/>
            <a:ext cx="990600" cy="914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133" name="AutoShape 1037">
            <a:extLst>
              <a:ext uri="{FF2B5EF4-FFF2-40B4-BE49-F238E27FC236}">
                <a16:creationId xmlns:a16="http://schemas.microsoft.com/office/drawing/2014/main" id="{FB8CED5E-BC71-76D9-35C6-EEEBF596D001}"/>
              </a:ext>
            </a:extLst>
          </p:cNvPr>
          <p:cNvCxnSpPr>
            <a:cxnSpLocks noChangeShapeType="1"/>
            <a:stCxn id="133129" idx="0"/>
            <a:endCxn id="133125" idx="2"/>
          </p:cNvCxnSpPr>
          <p:nvPr/>
        </p:nvCxnSpPr>
        <p:spPr bwMode="auto">
          <a:xfrm rot="5400000" flipH="1">
            <a:off x="6134100" y="1905000"/>
            <a:ext cx="457200" cy="2895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134" name="Text Box 1038">
            <a:extLst>
              <a:ext uri="{FF2B5EF4-FFF2-40B4-BE49-F238E27FC236}">
                <a16:creationId xmlns:a16="http://schemas.microsoft.com/office/drawing/2014/main" id="{867CDAEF-45EE-F1FE-5287-2EC5C6C88C10}"/>
              </a:ext>
            </a:extLst>
          </p:cNvPr>
          <p:cNvSpPr txBox="1">
            <a:spLocks noChangeArrowheads="1"/>
          </p:cNvSpPr>
          <p:nvPr/>
        </p:nvSpPr>
        <p:spPr bwMode="auto">
          <a:xfrm>
            <a:off x="6705600" y="2155825"/>
            <a:ext cx="3762375" cy="835025"/>
          </a:xfrm>
          <a:prstGeom prst="rect">
            <a:avLst/>
          </a:prstGeom>
          <a:solidFill>
            <a:srgbClr val="E6F4FF"/>
          </a:solidFill>
          <a:ln w="9525">
            <a:solidFill>
              <a:schemeClr val="tx1"/>
            </a:solidFill>
            <a:miter lim="800000"/>
            <a:headEnd/>
            <a:tailEnd/>
          </a:ln>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Si cette méthode appelle des méthodes</a:t>
            </a:r>
          </a:p>
          <a:p>
            <a:pPr algn="l" eaLnBrk="1" hangingPunct="1"/>
            <a:r>
              <a:rPr lang="fr-BE" altLang="fr-FR"/>
              <a:t>abstraites, alors on parle </a:t>
            </a:r>
          </a:p>
          <a:p>
            <a:pPr algn="l" eaLnBrk="1" hangingPunct="1"/>
            <a:r>
              <a:rPr lang="fr-BE" altLang="fr-FR"/>
              <a:t>d’une classe abstraite « template »</a:t>
            </a:r>
            <a:endParaRPr lang="en-US" altLang="fr-FR"/>
          </a:p>
        </p:txBody>
      </p:sp>
      <p:sp>
        <p:nvSpPr>
          <p:cNvPr id="133135" name="Line 1039">
            <a:extLst>
              <a:ext uri="{FF2B5EF4-FFF2-40B4-BE49-F238E27FC236}">
                <a16:creationId xmlns:a16="http://schemas.microsoft.com/office/drawing/2014/main" id="{47B627CB-19DF-3885-6502-6630F2717630}"/>
              </a:ext>
            </a:extLst>
          </p:cNvPr>
          <p:cNvSpPr>
            <a:spLocks noChangeShapeType="1"/>
          </p:cNvSpPr>
          <p:nvPr/>
        </p:nvSpPr>
        <p:spPr bwMode="auto">
          <a:xfrm flipH="1">
            <a:off x="5334000" y="2590800"/>
            <a:ext cx="1295400" cy="381000"/>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a:extLst>
              <a:ext uri="{FF2B5EF4-FFF2-40B4-BE49-F238E27FC236}">
                <a16:creationId xmlns:a16="http://schemas.microsoft.com/office/drawing/2014/main" id="{95829657-E386-9194-860A-E4CC053026F9}"/>
              </a:ext>
            </a:extLst>
          </p:cNvPr>
          <p:cNvSpPr>
            <a:spLocks noGrp="1" noChangeArrowheads="1"/>
          </p:cNvSpPr>
          <p:nvPr>
            <p:ph type="title"/>
          </p:nvPr>
        </p:nvSpPr>
        <p:spPr/>
        <p:txBody>
          <a:bodyPr/>
          <a:lstStyle/>
          <a:p>
            <a:r>
              <a:rPr lang="fr-BE" altLang="fr-FR"/>
              <a:t>Les interfaces (1/3)</a:t>
            </a:r>
            <a:br>
              <a:rPr lang="fr-BE" altLang="fr-FR"/>
            </a:br>
            <a:r>
              <a:rPr lang="fr-BE" altLang="fr-FR" sz="2800"/>
              <a:t>Définition</a:t>
            </a:r>
            <a:endParaRPr lang="en-US" altLang="fr-FR" sz="2800"/>
          </a:p>
        </p:txBody>
      </p:sp>
      <p:sp>
        <p:nvSpPr>
          <p:cNvPr id="134147" name="Rectangle 7">
            <a:extLst>
              <a:ext uri="{FF2B5EF4-FFF2-40B4-BE49-F238E27FC236}">
                <a16:creationId xmlns:a16="http://schemas.microsoft.com/office/drawing/2014/main" id="{F74DB624-FF33-EB92-7610-1E2F56972237}"/>
              </a:ext>
            </a:extLst>
          </p:cNvPr>
          <p:cNvSpPr>
            <a:spLocks noGrp="1" noChangeArrowheads="1"/>
          </p:cNvSpPr>
          <p:nvPr>
            <p:ph type="body" idx="1"/>
          </p:nvPr>
        </p:nvSpPr>
        <p:spPr/>
        <p:txBody>
          <a:bodyPr/>
          <a:lstStyle/>
          <a:p>
            <a:r>
              <a:rPr lang="fr-BE" altLang="fr-FR"/>
              <a:t>L’interface d’une classe = la liste des messages disponibles</a:t>
            </a:r>
            <a:br>
              <a:rPr lang="fr-BE" altLang="fr-FR"/>
            </a:br>
            <a:r>
              <a:rPr lang="fr-BE" altLang="fr-FR"/>
              <a:t>= signature des méthodes de la classe</a:t>
            </a:r>
          </a:p>
          <a:p>
            <a:r>
              <a:rPr lang="fr-BE" altLang="fr-FR"/>
              <a:t>Certaines classes sont conçues pour ne contenir précisément que la signature de leurs méthodes, sans corps.  Ces classes ne contiennent donc que leur interface, c’est pourquoi on les appelle elles-mêmes </a:t>
            </a:r>
            <a:r>
              <a:rPr lang="fr-BE" altLang="fr-FR" i="1"/>
              <a:t>interface</a:t>
            </a:r>
            <a:endParaRPr lang="fr-BE" altLang="fr-FR"/>
          </a:p>
          <a:p>
            <a:r>
              <a:rPr lang="fr-BE" altLang="fr-FR"/>
              <a:t>Ne contient que la déclaration de méthodes, sans définition (corps)</a:t>
            </a:r>
          </a:p>
          <a:p>
            <a:r>
              <a:rPr lang="fr-BE" altLang="fr-FR"/>
              <a:t>Permet des constantes globales</a:t>
            </a:r>
          </a:p>
          <a:p>
            <a:r>
              <a:rPr lang="fr-BE" altLang="fr-FR"/>
              <a:t>Une classe peut implémenter une interface, ou bien des interfaces multiples</a:t>
            </a:r>
          </a:p>
        </p:txBody>
      </p:sp>
      <p:sp>
        <p:nvSpPr>
          <p:cNvPr id="134148" name="Rectangle 4">
            <a:extLst>
              <a:ext uri="{FF2B5EF4-FFF2-40B4-BE49-F238E27FC236}">
                <a16:creationId xmlns:a16="http://schemas.microsoft.com/office/drawing/2014/main" id="{8E1CFBE3-E038-D78C-3215-9275A2BC41A4}"/>
              </a:ext>
            </a:extLst>
          </p:cNvPr>
          <p:cNvSpPr>
            <a:spLocks noChangeArrowheads="1"/>
          </p:cNvSpPr>
          <p:nvPr/>
        </p:nvSpPr>
        <p:spPr bwMode="auto">
          <a:xfrm>
            <a:off x="2106613" y="5157788"/>
            <a:ext cx="3494087" cy="835025"/>
          </a:xfrm>
          <a:prstGeom prst="rect">
            <a:avLst/>
          </a:prstGeom>
          <a:solidFill>
            <a:srgbClr val="E6F4FF"/>
          </a:solidFill>
          <a:ln w="9525">
            <a:solidFill>
              <a:schemeClr val="tx1"/>
            </a:solidFill>
            <a:miter lim="800000"/>
            <a:headEnd/>
            <a:tailEnd/>
          </a:ln>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a:latin typeface="Courier New" panose="02070309020205020404" pitchFamily="49" charset="0"/>
              </a:rPr>
              <a:t>public</a:t>
            </a:r>
            <a:r>
              <a:rPr lang="fr-BE" altLang="fr-FR">
                <a:latin typeface="Courier New" panose="02070309020205020404" pitchFamily="49" charset="0"/>
              </a:rPr>
              <a:t> </a:t>
            </a:r>
            <a:r>
              <a:rPr lang="en-US" altLang="fr-FR">
                <a:latin typeface="Courier New" panose="02070309020205020404" pitchFamily="49" charset="0"/>
              </a:rPr>
              <a:t>interface Runnable {</a:t>
            </a:r>
            <a:endParaRPr lang="fr-BE" altLang="fr-FR">
              <a:latin typeface="Courier New" panose="02070309020205020404" pitchFamily="49" charset="0"/>
            </a:endParaRPr>
          </a:p>
          <a:p>
            <a:pPr algn="l" eaLnBrk="1" hangingPunct="1"/>
            <a:r>
              <a:rPr lang="fr-BE" altLang="fr-FR">
                <a:latin typeface="Courier New" panose="02070309020205020404" pitchFamily="49" charset="0"/>
              </a:rPr>
              <a:t>  </a:t>
            </a:r>
            <a:r>
              <a:rPr lang="en-US" altLang="fr-FR">
                <a:latin typeface="Courier New" panose="02070309020205020404" pitchFamily="49" charset="0"/>
              </a:rPr>
              <a:t>public void run();</a:t>
            </a:r>
            <a:endParaRPr lang="fr-BE" altLang="fr-FR">
              <a:latin typeface="Courier New" panose="02070309020205020404" pitchFamily="49" charset="0"/>
            </a:endParaRPr>
          </a:p>
          <a:p>
            <a:pPr algn="l" eaLnBrk="1" hangingPunct="1"/>
            <a:r>
              <a:rPr lang="en-US" altLang="fr-FR">
                <a:latin typeface="Courier New" panose="02070309020205020404" pitchFamily="49" charset="0"/>
              </a:rPr>
              <a:t>}</a:t>
            </a:r>
          </a:p>
        </p:txBody>
      </p:sp>
      <p:sp>
        <p:nvSpPr>
          <p:cNvPr id="134149" name="Rectangle 5">
            <a:extLst>
              <a:ext uri="{FF2B5EF4-FFF2-40B4-BE49-F238E27FC236}">
                <a16:creationId xmlns:a16="http://schemas.microsoft.com/office/drawing/2014/main" id="{1A45741B-CD68-F7FC-067B-58B713C3E471}"/>
              </a:ext>
            </a:extLst>
          </p:cNvPr>
          <p:cNvSpPr>
            <a:spLocks noChangeArrowheads="1"/>
          </p:cNvSpPr>
          <p:nvPr/>
        </p:nvSpPr>
        <p:spPr bwMode="auto">
          <a:xfrm>
            <a:off x="5707063" y="5157788"/>
            <a:ext cx="4349750" cy="835025"/>
          </a:xfrm>
          <a:prstGeom prst="rect">
            <a:avLst/>
          </a:prstGeom>
          <a:solidFill>
            <a:srgbClr val="E6F4FF"/>
          </a:solidFill>
          <a:ln w="9525">
            <a:solidFill>
              <a:schemeClr val="tx1"/>
            </a:solidFill>
            <a:miter lim="800000"/>
            <a:headEnd/>
            <a:tailEnd/>
          </a:ln>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a:latin typeface="Courier New" panose="02070309020205020404" pitchFamily="49" charset="0"/>
              </a:rPr>
              <a:t>public</a:t>
            </a:r>
            <a:r>
              <a:rPr lang="fr-BE" altLang="fr-FR">
                <a:latin typeface="Courier New" panose="02070309020205020404" pitchFamily="49" charset="0"/>
              </a:rPr>
              <a:t> </a:t>
            </a:r>
            <a:r>
              <a:rPr lang="en-US" altLang="fr-FR">
                <a:latin typeface="Courier New" panose="02070309020205020404" pitchFamily="49" charset="0"/>
              </a:rPr>
              <a:t>interface </a:t>
            </a:r>
            <a:r>
              <a:rPr lang="fr-BE" altLang="fr-FR">
                <a:latin typeface="Courier New" panose="02070309020205020404" pitchFamily="49" charset="0"/>
              </a:rPr>
              <a:t>GraphicalObject</a:t>
            </a:r>
            <a:r>
              <a:rPr lang="en-US" altLang="fr-FR">
                <a:latin typeface="Courier New" panose="02070309020205020404" pitchFamily="49" charset="0"/>
              </a:rPr>
              <a:t> {</a:t>
            </a:r>
            <a:endParaRPr lang="fr-BE" altLang="fr-FR">
              <a:latin typeface="Courier New" panose="02070309020205020404" pitchFamily="49" charset="0"/>
            </a:endParaRPr>
          </a:p>
          <a:p>
            <a:pPr algn="l" eaLnBrk="1" hangingPunct="1"/>
            <a:r>
              <a:rPr lang="fr-BE" altLang="fr-FR">
                <a:latin typeface="Courier New" panose="02070309020205020404" pitchFamily="49" charset="0"/>
              </a:rPr>
              <a:t>  </a:t>
            </a:r>
            <a:r>
              <a:rPr lang="en-US" altLang="fr-FR">
                <a:latin typeface="Courier New" panose="02070309020205020404" pitchFamily="49" charset="0"/>
              </a:rPr>
              <a:t>public void </a:t>
            </a:r>
            <a:r>
              <a:rPr lang="fr-BE" altLang="fr-FR">
                <a:latin typeface="Courier New" panose="02070309020205020404" pitchFamily="49" charset="0"/>
              </a:rPr>
              <a:t>draw</a:t>
            </a:r>
            <a:r>
              <a:rPr lang="en-US" altLang="fr-FR">
                <a:latin typeface="Courier New" panose="02070309020205020404" pitchFamily="49" charset="0"/>
              </a:rPr>
              <a:t>(</a:t>
            </a:r>
            <a:r>
              <a:rPr lang="fr-BE" altLang="fr-FR">
                <a:latin typeface="Courier New" panose="02070309020205020404" pitchFamily="49" charset="0"/>
              </a:rPr>
              <a:t>Graphics g</a:t>
            </a:r>
            <a:r>
              <a:rPr lang="en-US" altLang="fr-FR">
                <a:latin typeface="Courier New" panose="02070309020205020404" pitchFamily="49" charset="0"/>
              </a:rPr>
              <a:t>);</a:t>
            </a:r>
            <a:endParaRPr lang="fr-BE" altLang="fr-FR">
              <a:latin typeface="Courier New" panose="02070309020205020404" pitchFamily="49" charset="0"/>
            </a:endParaRPr>
          </a:p>
          <a:p>
            <a:pPr algn="l" eaLnBrk="1" hangingPunct="1"/>
            <a:r>
              <a:rPr lang="en-US" altLang="fr-FR">
                <a:latin typeface="Courier New" panose="02070309020205020404" pitchFamily="49" charset="0"/>
              </a:rPr>
              <a:t>}</a:t>
            </a: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4315B660-AC86-35A9-0EC1-AE459499E297}"/>
              </a:ext>
            </a:extLst>
          </p:cNvPr>
          <p:cNvSpPr>
            <a:spLocks noGrp="1" noChangeArrowheads="1"/>
          </p:cNvSpPr>
          <p:nvPr>
            <p:ph type="title"/>
          </p:nvPr>
        </p:nvSpPr>
        <p:spPr/>
        <p:txBody>
          <a:bodyPr/>
          <a:lstStyle/>
          <a:p>
            <a:r>
              <a:rPr lang="fr-BE" altLang="fr-FR"/>
              <a:t>Les interfaces (2/3)</a:t>
            </a:r>
            <a:br>
              <a:rPr lang="fr-BE" altLang="fr-FR"/>
            </a:br>
            <a:r>
              <a:rPr lang="fr-BE" altLang="fr-FR" sz="2800"/>
              <a:t>Raisons d’être</a:t>
            </a:r>
            <a:endParaRPr lang="en-US" altLang="fr-FR" sz="2800"/>
          </a:p>
        </p:txBody>
      </p:sp>
      <p:sp>
        <p:nvSpPr>
          <p:cNvPr id="135171" name="Rectangle 3">
            <a:extLst>
              <a:ext uri="{FF2B5EF4-FFF2-40B4-BE49-F238E27FC236}">
                <a16:creationId xmlns:a16="http://schemas.microsoft.com/office/drawing/2014/main" id="{18B9F607-3721-8BDD-B284-B896B31038EC}"/>
              </a:ext>
            </a:extLst>
          </p:cNvPr>
          <p:cNvSpPr>
            <a:spLocks noGrp="1" noChangeArrowheads="1"/>
          </p:cNvSpPr>
          <p:nvPr>
            <p:ph type="body" idx="1"/>
          </p:nvPr>
        </p:nvSpPr>
        <p:spPr/>
        <p:txBody>
          <a:bodyPr/>
          <a:lstStyle/>
          <a:p>
            <a:r>
              <a:rPr lang="fr-BE" altLang="fr-FR"/>
              <a:t>Forcer la redéfinition / l’implémentation de ses méthodes</a:t>
            </a:r>
          </a:p>
          <a:p>
            <a:r>
              <a:rPr lang="fr-BE" altLang="fr-FR"/>
              <a:t>Permettre une certaine forme de multi-héritage</a:t>
            </a:r>
          </a:p>
          <a:p>
            <a:r>
              <a:rPr lang="fr-BE" altLang="fr-FR"/>
              <a:t>Faciliter et stabiliser la décomposition de l’application logicielle</a:t>
            </a:r>
          </a:p>
          <a:p>
            <a:r>
              <a:rPr lang="fr-BE" altLang="fr-FR"/>
              <a:t>D’une classe qui dérive d’une interface, on dit qu’elle implémente cette interface</a:t>
            </a:r>
          </a:p>
          <a:p>
            <a:r>
              <a:rPr lang="fr-BE" altLang="fr-FR"/>
              <a:t>Le mot clé associé est donc logiquement: </a:t>
            </a:r>
            <a:r>
              <a:rPr lang="fr-BE" altLang="fr-FR">
                <a:latin typeface="Courier New" panose="02070309020205020404" pitchFamily="49" charset="0"/>
              </a:rPr>
              <a:t>implements</a:t>
            </a:r>
          </a:p>
          <a:p>
            <a:endParaRPr lang="fr-BE" altLang="fr-FR">
              <a:latin typeface="Courier New" panose="02070309020205020404" pitchFamily="49" charset="0"/>
            </a:endParaRPr>
          </a:p>
          <a:p>
            <a:r>
              <a:rPr lang="fr-BE" altLang="fr-FR"/>
              <a:t>Exemple:</a:t>
            </a:r>
          </a:p>
          <a:p>
            <a:pPr lvl="2"/>
            <a:endParaRPr lang="fr-BE" altLang="fr-FR"/>
          </a:p>
          <a:p>
            <a:pPr algn="ctr">
              <a:buFont typeface="Symbol" panose="05050102010706020507" pitchFamily="18" charset="2"/>
              <a:buNone/>
            </a:pPr>
            <a:r>
              <a:rPr lang="fr-BE" altLang="fr-FR" sz="1600">
                <a:latin typeface="Courier New" panose="02070309020205020404" pitchFamily="49" charset="0"/>
              </a:rPr>
              <a:t>public class monApplet extends Applet implements Runnable, KeyListener</a:t>
            </a:r>
            <a:endParaRPr lang="fr-BE" altLang="fr-FR" sz="160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43">
            <a:extLst>
              <a:ext uri="{FF2B5EF4-FFF2-40B4-BE49-F238E27FC236}">
                <a16:creationId xmlns:a16="http://schemas.microsoft.com/office/drawing/2014/main" id="{A722D8E6-A289-07AD-D6E8-854B006BB6A5}"/>
              </a:ext>
            </a:extLst>
          </p:cNvPr>
          <p:cNvSpPr>
            <a:spLocks noGrp="1" noChangeArrowheads="1"/>
          </p:cNvSpPr>
          <p:nvPr>
            <p:ph type="title" idx="4294967295"/>
          </p:nvPr>
        </p:nvSpPr>
        <p:spPr>
          <a:xfrm>
            <a:off x="1676400" y="203200"/>
            <a:ext cx="8991600" cy="922338"/>
          </a:xfrm>
        </p:spPr>
        <p:txBody>
          <a:bodyPr/>
          <a:lstStyle/>
          <a:p>
            <a:r>
              <a:rPr lang="fr-BE" altLang="fr-FR"/>
              <a:t>Les interfaces (3/3)</a:t>
            </a:r>
            <a:br>
              <a:rPr lang="fr-BE" altLang="fr-FR"/>
            </a:br>
            <a:r>
              <a:rPr lang="fr-BE" altLang="fr-FR" sz="2800"/>
              <a:t>Exemple</a:t>
            </a:r>
            <a:endParaRPr lang="en-US" altLang="fr-FR" sz="2800"/>
          </a:p>
        </p:txBody>
      </p:sp>
      <p:sp>
        <p:nvSpPr>
          <p:cNvPr id="136195" name="Rectangle 1027">
            <a:extLst>
              <a:ext uri="{FF2B5EF4-FFF2-40B4-BE49-F238E27FC236}">
                <a16:creationId xmlns:a16="http://schemas.microsoft.com/office/drawing/2014/main" id="{91083FFA-5412-D2ED-5ADF-D32A6917371A}"/>
              </a:ext>
            </a:extLst>
          </p:cNvPr>
          <p:cNvSpPr>
            <a:spLocks noChangeArrowheads="1"/>
          </p:cNvSpPr>
          <p:nvPr/>
        </p:nvSpPr>
        <p:spPr bwMode="auto">
          <a:xfrm>
            <a:off x="4032250" y="981075"/>
            <a:ext cx="2514600" cy="533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&lt;&lt;interface&gt;&gt;</a:t>
            </a:r>
          </a:p>
          <a:p>
            <a:pPr eaLnBrk="1" hangingPunct="1"/>
            <a:r>
              <a:rPr lang="fr-BE" altLang="fr-FR" sz="1800"/>
              <a:t>GraphicalObject</a:t>
            </a:r>
            <a:endParaRPr lang="en-US" altLang="fr-FR" sz="1800"/>
          </a:p>
        </p:txBody>
      </p:sp>
      <p:sp>
        <p:nvSpPr>
          <p:cNvPr id="136196" name="Rectangle 1028">
            <a:extLst>
              <a:ext uri="{FF2B5EF4-FFF2-40B4-BE49-F238E27FC236}">
                <a16:creationId xmlns:a16="http://schemas.microsoft.com/office/drawing/2014/main" id="{A60FECD0-EF81-3B35-37A7-C03BC5E4D70B}"/>
              </a:ext>
            </a:extLst>
          </p:cNvPr>
          <p:cNvSpPr>
            <a:spLocks noChangeArrowheads="1"/>
          </p:cNvSpPr>
          <p:nvPr/>
        </p:nvSpPr>
        <p:spPr bwMode="auto">
          <a:xfrm>
            <a:off x="4032250" y="1514475"/>
            <a:ext cx="25146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6197" name="Rectangle 1029">
            <a:extLst>
              <a:ext uri="{FF2B5EF4-FFF2-40B4-BE49-F238E27FC236}">
                <a16:creationId xmlns:a16="http://schemas.microsoft.com/office/drawing/2014/main" id="{6EB080D0-9F58-4D73-66D9-9DD0E0C68FAA}"/>
              </a:ext>
            </a:extLst>
          </p:cNvPr>
          <p:cNvSpPr>
            <a:spLocks noChangeArrowheads="1"/>
          </p:cNvSpPr>
          <p:nvPr/>
        </p:nvSpPr>
        <p:spPr bwMode="auto">
          <a:xfrm>
            <a:off x="4032250" y="1666875"/>
            <a:ext cx="2514600" cy="457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draw(Graphics g):void</a:t>
            </a:r>
          </a:p>
          <a:p>
            <a:pPr algn="l" eaLnBrk="1" hangingPunct="1"/>
            <a:r>
              <a:rPr lang="fr-BE" altLang="fr-FR" sz="1400"/>
              <a:t>intersects(Object o):boolean</a:t>
            </a:r>
            <a:endParaRPr lang="en-US" altLang="fr-FR" sz="1400" i="1"/>
          </a:p>
        </p:txBody>
      </p:sp>
      <p:sp>
        <p:nvSpPr>
          <p:cNvPr id="136198" name="Rectangle 1030">
            <a:extLst>
              <a:ext uri="{FF2B5EF4-FFF2-40B4-BE49-F238E27FC236}">
                <a16:creationId xmlns:a16="http://schemas.microsoft.com/office/drawing/2014/main" id="{3726C881-0424-614D-F0C8-8A5F3ED76F51}"/>
              </a:ext>
            </a:extLst>
          </p:cNvPr>
          <p:cNvSpPr>
            <a:spLocks noChangeArrowheads="1"/>
          </p:cNvSpPr>
          <p:nvPr/>
        </p:nvSpPr>
        <p:spPr bwMode="auto">
          <a:xfrm>
            <a:off x="2279650" y="2962275"/>
            <a:ext cx="3505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Rectangle</a:t>
            </a:r>
            <a:endParaRPr lang="en-US" altLang="fr-FR" sz="1800"/>
          </a:p>
        </p:txBody>
      </p:sp>
      <p:sp>
        <p:nvSpPr>
          <p:cNvPr id="136199" name="Rectangle 1031">
            <a:extLst>
              <a:ext uri="{FF2B5EF4-FFF2-40B4-BE49-F238E27FC236}">
                <a16:creationId xmlns:a16="http://schemas.microsoft.com/office/drawing/2014/main" id="{5AF47674-5C67-2977-FDA4-70CBD00F1E77}"/>
              </a:ext>
            </a:extLst>
          </p:cNvPr>
          <p:cNvSpPr>
            <a:spLocks noChangeArrowheads="1"/>
          </p:cNvSpPr>
          <p:nvPr/>
        </p:nvSpPr>
        <p:spPr bwMode="auto">
          <a:xfrm>
            <a:off x="2279650" y="3343275"/>
            <a:ext cx="3505200" cy="2286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int width,height,x,y</a:t>
            </a:r>
            <a:endParaRPr lang="en-US" altLang="fr-FR" sz="1400"/>
          </a:p>
        </p:txBody>
      </p:sp>
      <p:sp>
        <p:nvSpPr>
          <p:cNvPr id="136200" name="Rectangle 1032">
            <a:extLst>
              <a:ext uri="{FF2B5EF4-FFF2-40B4-BE49-F238E27FC236}">
                <a16:creationId xmlns:a16="http://schemas.microsoft.com/office/drawing/2014/main" id="{E775E814-174C-051D-E85B-B0A8E81E5E78}"/>
              </a:ext>
            </a:extLst>
          </p:cNvPr>
          <p:cNvSpPr>
            <a:spLocks noChangeArrowheads="1"/>
          </p:cNvSpPr>
          <p:nvPr/>
        </p:nvSpPr>
        <p:spPr bwMode="auto">
          <a:xfrm>
            <a:off x="2279650" y="3571875"/>
            <a:ext cx="3505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u="sng"/>
              <a:t>Rectangle(int x,int y,int width,int height)</a:t>
            </a:r>
          </a:p>
          <a:p>
            <a:pPr algn="l" eaLnBrk="1" hangingPunct="1"/>
            <a:r>
              <a:rPr lang="fr-BE" altLang="fr-FR" sz="1400"/>
              <a:t>draw(Graphics g):void</a:t>
            </a:r>
          </a:p>
          <a:p>
            <a:pPr algn="l" eaLnBrk="1" hangingPunct="1"/>
            <a:r>
              <a:rPr lang="fr-BE" altLang="fr-FR" sz="1400"/>
              <a:t>intersects(Object o):boolean</a:t>
            </a:r>
            <a:endParaRPr lang="en-US" altLang="fr-FR" sz="1400" i="1"/>
          </a:p>
        </p:txBody>
      </p:sp>
      <p:sp>
        <p:nvSpPr>
          <p:cNvPr id="136201" name="Rectangle 1033">
            <a:extLst>
              <a:ext uri="{FF2B5EF4-FFF2-40B4-BE49-F238E27FC236}">
                <a16:creationId xmlns:a16="http://schemas.microsoft.com/office/drawing/2014/main" id="{3AD92C9B-EEC1-0893-B494-71B6D5DE05BA}"/>
              </a:ext>
            </a:extLst>
          </p:cNvPr>
          <p:cNvSpPr>
            <a:spLocks noChangeArrowheads="1"/>
          </p:cNvSpPr>
          <p:nvPr/>
        </p:nvSpPr>
        <p:spPr bwMode="auto">
          <a:xfrm>
            <a:off x="6927850" y="2962275"/>
            <a:ext cx="30480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Oval</a:t>
            </a:r>
            <a:endParaRPr lang="en-US" altLang="fr-FR" sz="1800"/>
          </a:p>
        </p:txBody>
      </p:sp>
      <p:sp>
        <p:nvSpPr>
          <p:cNvPr id="136202" name="Rectangle 1034">
            <a:extLst>
              <a:ext uri="{FF2B5EF4-FFF2-40B4-BE49-F238E27FC236}">
                <a16:creationId xmlns:a16="http://schemas.microsoft.com/office/drawing/2014/main" id="{486D35CD-2EE2-01DD-BC16-7029E3574B9C}"/>
              </a:ext>
            </a:extLst>
          </p:cNvPr>
          <p:cNvSpPr>
            <a:spLocks noChangeArrowheads="1"/>
          </p:cNvSpPr>
          <p:nvPr/>
        </p:nvSpPr>
        <p:spPr bwMode="auto">
          <a:xfrm>
            <a:off x="6927850" y="3343275"/>
            <a:ext cx="3048000" cy="2286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int width,height,x,y</a:t>
            </a:r>
            <a:endParaRPr lang="en-US" altLang="fr-FR" sz="1400"/>
          </a:p>
        </p:txBody>
      </p:sp>
      <p:sp>
        <p:nvSpPr>
          <p:cNvPr id="136203" name="Rectangle 1035">
            <a:extLst>
              <a:ext uri="{FF2B5EF4-FFF2-40B4-BE49-F238E27FC236}">
                <a16:creationId xmlns:a16="http://schemas.microsoft.com/office/drawing/2014/main" id="{8593C70F-1340-0BCF-EABF-0D42245948FB}"/>
              </a:ext>
            </a:extLst>
          </p:cNvPr>
          <p:cNvSpPr>
            <a:spLocks noChangeArrowheads="1"/>
          </p:cNvSpPr>
          <p:nvPr/>
        </p:nvSpPr>
        <p:spPr bwMode="auto">
          <a:xfrm>
            <a:off x="6927850" y="3571875"/>
            <a:ext cx="3048000" cy="838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u="sng"/>
              <a:t>Oval(int x,int y,int width,int height)</a:t>
            </a:r>
          </a:p>
          <a:p>
            <a:pPr algn="l" eaLnBrk="1" hangingPunct="1"/>
            <a:r>
              <a:rPr lang="fr-BE" altLang="fr-FR" sz="1400"/>
              <a:t>draw(Graphics g):void</a:t>
            </a:r>
          </a:p>
          <a:p>
            <a:pPr algn="l" eaLnBrk="1" hangingPunct="1"/>
            <a:r>
              <a:rPr lang="fr-BE" altLang="fr-FR" sz="1400"/>
              <a:t>intersects(Object o):boolean</a:t>
            </a:r>
            <a:endParaRPr lang="en-US" altLang="fr-FR" sz="1400" i="1"/>
          </a:p>
        </p:txBody>
      </p:sp>
      <p:cxnSp>
        <p:nvCxnSpPr>
          <p:cNvPr id="136204" name="AutoShape 1036">
            <a:extLst>
              <a:ext uri="{FF2B5EF4-FFF2-40B4-BE49-F238E27FC236}">
                <a16:creationId xmlns:a16="http://schemas.microsoft.com/office/drawing/2014/main" id="{74A016B6-8DD3-9126-8C20-953AA9B986BF}"/>
              </a:ext>
            </a:extLst>
          </p:cNvPr>
          <p:cNvCxnSpPr>
            <a:cxnSpLocks noChangeShapeType="1"/>
            <a:stCxn id="136198" idx="0"/>
            <a:endCxn id="136197" idx="2"/>
          </p:cNvCxnSpPr>
          <p:nvPr/>
        </p:nvCxnSpPr>
        <p:spPr bwMode="auto">
          <a:xfrm rot="-5400000">
            <a:off x="4241800" y="1914525"/>
            <a:ext cx="838200" cy="12573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6205" name="AutoShape 1037">
            <a:extLst>
              <a:ext uri="{FF2B5EF4-FFF2-40B4-BE49-F238E27FC236}">
                <a16:creationId xmlns:a16="http://schemas.microsoft.com/office/drawing/2014/main" id="{8A9ECB2F-78CD-0956-1BE7-CB8582BCB624}"/>
              </a:ext>
            </a:extLst>
          </p:cNvPr>
          <p:cNvCxnSpPr>
            <a:cxnSpLocks noChangeShapeType="1"/>
            <a:stCxn id="136201" idx="0"/>
            <a:endCxn id="136197" idx="2"/>
          </p:cNvCxnSpPr>
          <p:nvPr/>
        </p:nvCxnSpPr>
        <p:spPr bwMode="auto">
          <a:xfrm rot="5400000" flipH="1">
            <a:off x="6451600" y="962025"/>
            <a:ext cx="838200" cy="31623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6206" name="Rectangle 1038">
            <a:extLst>
              <a:ext uri="{FF2B5EF4-FFF2-40B4-BE49-F238E27FC236}">
                <a16:creationId xmlns:a16="http://schemas.microsoft.com/office/drawing/2014/main" id="{5F84CAF7-C0BD-D2AA-E3F7-7D1F91A3F37E}"/>
              </a:ext>
            </a:extLst>
          </p:cNvPr>
          <p:cNvSpPr>
            <a:spLocks noChangeArrowheads="1"/>
          </p:cNvSpPr>
          <p:nvPr/>
        </p:nvSpPr>
        <p:spPr bwMode="auto">
          <a:xfrm>
            <a:off x="2851150" y="49434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Square</a:t>
            </a:r>
            <a:endParaRPr lang="en-US" altLang="fr-FR" sz="1800"/>
          </a:p>
        </p:txBody>
      </p:sp>
      <p:sp>
        <p:nvSpPr>
          <p:cNvPr id="136207" name="Rectangle 1039">
            <a:extLst>
              <a:ext uri="{FF2B5EF4-FFF2-40B4-BE49-F238E27FC236}">
                <a16:creationId xmlns:a16="http://schemas.microsoft.com/office/drawing/2014/main" id="{9D4B3357-C8D9-8C73-633F-63606C33E70E}"/>
              </a:ext>
            </a:extLst>
          </p:cNvPr>
          <p:cNvSpPr>
            <a:spLocks noChangeArrowheads="1"/>
          </p:cNvSpPr>
          <p:nvPr/>
        </p:nvSpPr>
        <p:spPr bwMode="auto">
          <a:xfrm>
            <a:off x="2851150" y="53244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6208" name="Rectangle 1040">
            <a:extLst>
              <a:ext uri="{FF2B5EF4-FFF2-40B4-BE49-F238E27FC236}">
                <a16:creationId xmlns:a16="http://schemas.microsoft.com/office/drawing/2014/main" id="{C5088B43-C3D2-E30B-74DD-CA63E7DC2FF7}"/>
              </a:ext>
            </a:extLst>
          </p:cNvPr>
          <p:cNvSpPr>
            <a:spLocks noChangeArrowheads="1"/>
          </p:cNvSpPr>
          <p:nvPr/>
        </p:nvSpPr>
        <p:spPr bwMode="auto">
          <a:xfrm>
            <a:off x="2851150" y="5476875"/>
            <a:ext cx="2362200" cy="2286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u="sng"/>
              <a:t>Square(int x,int y,int size)</a:t>
            </a:r>
          </a:p>
        </p:txBody>
      </p:sp>
      <p:cxnSp>
        <p:nvCxnSpPr>
          <p:cNvPr id="136209" name="AutoShape 1041">
            <a:extLst>
              <a:ext uri="{FF2B5EF4-FFF2-40B4-BE49-F238E27FC236}">
                <a16:creationId xmlns:a16="http://schemas.microsoft.com/office/drawing/2014/main" id="{25CD2185-0207-E5A1-EE9B-C6101784F7F3}"/>
              </a:ext>
            </a:extLst>
          </p:cNvPr>
          <p:cNvCxnSpPr>
            <a:cxnSpLocks noChangeShapeType="1"/>
            <a:stCxn id="136206" idx="0"/>
            <a:endCxn id="136200" idx="2"/>
          </p:cNvCxnSpPr>
          <p:nvPr/>
        </p:nvCxnSpPr>
        <p:spPr bwMode="auto">
          <a:xfrm rot="-5400000">
            <a:off x="3727450" y="4638675"/>
            <a:ext cx="609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0309D6DC-EA23-561B-E423-F2004984CBAF}"/>
              </a:ext>
            </a:extLst>
          </p:cNvPr>
          <p:cNvSpPr>
            <a:spLocks noGrp="1" noChangeArrowheads="1"/>
          </p:cNvSpPr>
          <p:nvPr>
            <p:ph type="title"/>
          </p:nvPr>
        </p:nvSpPr>
        <p:spPr/>
        <p:txBody>
          <a:bodyPr/>
          <a:lstStyle/>
          <a:p>
            <a:r>
              <a:rPr lang="fr-BE" altLang="fr-FR"/>
              <a:t>Exercice</a:t>
            </a:r>
            <a:endParaRPr lang="en-US" altLang="fr-FR"/>
          </a:p>
        </p:txBody>
      </p:sp>
      <p:sp>
        <p:nvSpPr>
          <p:cNvPr id="137219" name="Rectangle 3">
            <a:extLst>
              <a:ext uri="{FF2B5EF4-FFF2-40B4-BE49-F238E27FC236}">
                <a16:creationId xmlns:a16="http://schemas.microsoft.com/office/drawing/2014/main" id="{0C33A2E6-F7A0-C9A6-15D5-3807DBD61C5C}"/>
              </a:ext>
            </a:extLst>
          </p:cNvPr>
          <p:cNvSpPr>
            <a:spLocks noGrp="1" noChangeArrowheads="1"/>
          </p:cNvSpPr>
          <p:nvPr>
            <p:ph type="body" idx="1"/>
          </p:nvPr>
        </p:nvSpPr>
        <p:spPr>
          <a:xfrm>
            <a:off x="1676400" y="1135063"/>
            <a:ext cx="8839200" cy="4979987"/>
          </a:xfrm>
        </p:spPr>
        <p:txBody>
          <a:bodyPr/>
          <a:lstStyle/>
          <a:p>
            <a:pPr>
              <a:buFont typeface="Symbol" panose="05050102010706020507" pitchFamily="18" charset="2"/>
              <a:buNone/>
            </a:pPr>
            <a:r>
              <a:rPr lang="fr-BE" altLang="fr-FR" sz="2400"/>
              <a:t>Gestion de comptes en banque</a:t>
            </a:r>
          </a:p>
          <a:p>
            <a:pPr lvl="1"/>
            <a:r>
              <a:rPr lang="fr-FR" altLang="fr-FR" sz="2000"/>
              <a:t>Une banque gère un ensemble de comptes de différents types : comptes courant, comptes d’épargne …  Les comportements et les caractéristiques liés à un compte  sont à un niveau abstrait fort similaires : chacun possède un propriétaire, un solde,  un numéro, un taux d’intérêt ; on peut y déposer de l’argent, retirer de l’argent (s’il en reste suffisamment)</a:t>
            </a:r>
          </a:p>
          <a:p>
            <a:pPr lvl="1"/>
            <a:r>
              <a:rPr lang="fr-FR" altLang="fr-FR" sz="2000"/>
              <a:t>La banque propose également un système d’emprunts. Chaque emprunt est caractérisé par le montant total à rembourser, la valeur des mensualités et le compte duquel les mensualités doivent être débitées</a:t>
            </a:r>
          </a:p>
          <a:p>
            <a:pPr lvl="1"/>
            <a:r>
              <a:rPr lang="fr-FR" altLang="fr-FR" sz="2000"/>
              <a:t>Le but de l’exercice consiste à créer une banque et à tenir à jour l’état des comptes en fonction des retraits, des intérêts et des remboursements d’emprunts sur chaque compte</a:t>
            </a:r>
            <a:endParaRPr lang="fr-BE" altLang="fr-FR" sz="2000"/>
          </a:p>
        </p:txBody>
      </p:sp>
      <p:sp>
        <p:nvSpPr>
          <p:cNvPr id="137220" name="Text Box 4">
            <a:extLst>
              <a:ext uri="{FF2B5EF4-FFF2-40B4-BE49-F238E27FC236}">
                <a16:creationId xmlns:a16="http://schemas.microsoft.com/office/drawing/2014/main" id="{18A3C244-A541-E440-CDD1-036068DC5B54}"/>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5.7</a:t>
            </a: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8242" name="AutoShape 2">
            <a:extLst>
              <a:ext uri="{FF2B5EF4-FFF2-40B4-BE49-F238E27FC236}">
                <a16:creationId xmlns:a16="http://schemas.microsoft.com/office/drawing/2014/main" id="{FE168440-57F5-66E7-B548-BEC016E1E6E5}"/>
              </a:ext>
            </a:extLst>
          </p:cNvPr>
          <p:cNvCxnSpPr>
            <a:cxnSpLocks noChangeShapeType="1"/>
            <a:stCxn id="138246" idx="2"/>
            <a:endCxn id="138260" idx="0"/>
          </p:cNvCxnSpPr>
          <p:nvPr/>
        </p:nvCxnSpPr>
        <p:spPr bwMode="auto">
          <a:xfrm rot="5400000">
            <a:off x="3011488" y="3990975"/>
            <a:ext cx="838200" cy="914400"/>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138243" name="AutoShape 3">
            <a:extLst>
              <a:ext uri="{FF2B5EF4-FFF2-40B4-BE49-F238E27FC236}">
                <a16:creationId xmlns:a16="http://schemas.microsoft.com/office/drawing/2014/main" id="{C990FBC2-A9D7-9A77-3C98-407A2ED29E3C}"/>
              </a:ext>
            </a:extLst>
          </p:cNvPr>
          <p:cNvCxnSpPr>
            <a:cxnSpLocks noChangeShapeType="1"/>
            <a:stCxn id="138246" idx="2"/>
            <a:endCxn id="138263" idx="0"/>
          </p:cNvCxnSpPr>
          <p:nvPr/>
        </p:nvCxnSpPr>
        <p:spPr bwMode="auto">
          <a:xfrm rot="16200000" flipH="1">
            <a:off x="4344988" y="3571875"/>
            <a:ext cx="838200" cy="1752600"/>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sp>
        <p:nvSpPr>
          <p:cNvPr id="138244" name="Rectangle 4">
            <a:extLst>
              <a:ext uri="{FF2B5EF4-FFF2-40B4-BE49-F238E27FC236}">
                <a16:creationId xmlns:a16="http://schemas.microsoft.com/office/drawing/2014/main" id="{3ECC7007-9493-7D24-41A7-7CFF7B5D561E}"/>
              </a:ext>
            </a:extLst>
          </p:cNvPr>
          <p:cNvSpPr>
            <a:spLocks noChangeArrowheads="1"/>
          </p:cNvSpPr>
          <p:nvPr/>
        </p:nvSpPr>
        <p:spPr bwMode="auto">
          <a:xfrm>
            <a:off x="2782888" y="981075"/>
            <a:ext cx="2209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i="1"/>
              <a:t>BankAccount</a:t>
            </a:r>
            <a:endParaRPr lang="en-US" altLang="fr-FR" sz="1800" i="1"/>
          </a:p>
        </p:txBody>
      </p:sp>
      <p:sp>
        <p:nvSpPr>
          <p:cNvPr id="138245" name="Rectangle 5">
            <a:extLst>
              <a:ext uri="{FF2B5EF4-FFF2-40B4-BE49-F238E27FC236}">
                <a16:creationId xmlns:a16="http://schemas.microsoft.com/office/drawing/2014/main" id="{787E7A9F-B721-E457-EA18-0779023A1356}"/>
              </a:ext>
            </a:extLst>
          </p:cNvPr>
          <p:cNvSpPr>
            <a:spLocks noChangeArrowheads="1"/>
          </p:cNvSpPr>
          <p:nvPr/>
        </p:nvSpPr>
        <p:spPr bwMode="auto">
          <a:xfrm>
            <a:off x="2782888" y="1362075"/>
            <a:ext cx="2209800" cy="1066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 String owner</a:t>
            </a:r>
          </a:p>
          <a:p>
            <a:pPr algn="l" eaLnBrk="1" hangingPunct="1"/>
            <a:r>
              <a:rPr lang="fr-BE" altLang="fr-FR" sz="1400"/>
              <a:t>- String number</a:t>
            </a:r>
          </a:p>
          <a:p>
            <a:pPr algn="l" eaLnBrk="1" hangingPunct="1"/>
            <a:r>
              <a:rPr lang="fr-BE" altLang="fr-FR" sz="1400"/>
              <a:t>- int solde</a:t>
            </a:r>
          </a:p>
          <a:p>
            <a:pPr algn="l" eaLnBrk="1" hangingPunct="1"/>
            <a:r>
              <a:rPr lang="fr-BE" altLang="fr-FR" sz="1400"/>
              <a:t>- double interst</a:t>
            </a:r>
            <a:endParaRPr lang="en-US" altLang="fr-FR" sz="1400"/>
          </a:p>
        </p:txBody>
      </p:sp>
      <p:sp>
        <p:nvSpPr>
          <p:cNvPr id="138246" name="Rectangle 6">
            <a:extLst>
              <a:ext uri="{FF2B5EF4-FFF2-40B4-BE49-F238E27FC236}">
                <a16:creationId xmlns:a16="http://schemas.microsoft.com/office/drawing/2014/main" id="{43F002DD-FB5B-F54C-B81E-B29F06629427}"/>
              </a:ext>
            </a:extLst>
          </p:cNvPr>
          <p:cNvSpPr>
            <a:spLocks noChangeArrowheads="1"/>
          </p:cNvSpPr>
          <p:nvPr/>
        </p:nvSpPr>
        <p:spPr bwMode="auto">
          <a:xfrm>
            <a:off x="2782888" y="2428875"/>
            <a:ext cx="2209800" cy="1600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deposit(int):int</a:t>
            </a:r>
          </a:p>
          <a:p>
            <a:pPr algn="l" eaLnBrk="1" hangingPunct="1"/>
            <a:r>
              <a:rPr lang="fr-BE" altLang="fr-FR" sz="1400"/>
              <a:t>withdraw(int):int</a:t>
            </a:r>
          </a:p>
          <a:p>
            <a:pPr algn="l" eaLnBrk="1" hangingPunct="1"/>
            <a:r>
              <a:rPr lang="fr-BE" altLang="fr-FR" sz="1400"/>
              <a:t>addALoan(Loan l):void</a:t>
            </a:r>
          </a:p>
          <a:p>
            <a:pPr algn="l" eaLnBrk="1" hangingPunct="1"/>
            <a:r>
              <a:rPr lang="fr-BE" altLang="fr-FR" sz="1400"/>
              <a:t>payYourLoans():void</a:t>
            </a:r>
          </a:p>
          <a:p>
            <a:pPr algn="l" eaLnBrk="1" hangingPunct="1"/>
            <a:r>
              <a:rPr lang="fr-BE" altLang="fr-FR" sz="1400" i="1"/>
              <a:t>calculInterest():int</a:t>
            </a:r>
          </a:p>
          <a:p>
            <a:pPr algn="l" eaLnBrk="1" hangingPunct="1"/>
            <a:r>
              <a:rPr lang="fr-BE" altLang="fr-FR" sz="1400"/>
              <a:t>isReimbursed(int):void</a:t>
            </a:r>
            <a:endParaRPr lang="en-US" altLang="fr-FR" sz="1400"/>
          </a:p>
        </p:txBody>
      </p:sp>
      <p:sp>
        <p:nvSpPr>
          <p:cNvPr id="138247" name="Rectangle 7">
            <a:extLst>
              <a:ext uri="{FF2B5EF4-FFF2-40B4-BE49-F238E27FC236}">
                <a16:creationId xmlns:a16="http://schemas.microsoft.com/office/drawing/2014/main" id="{33C025A8-7897-3AE6-B635-E0D9CC4846EA}"/>
              </a:ext>
            </a:extLst>
          </p:cNvPr>
          <p:cNvSpPr>
            <a:spLocks noChangeArrowheads="1"/>
          </p:cNvSpPr>
          <p:nvPr/>
        </p:nvSpPr>
        <p:spPr bwMode="auto">
          <a:xfrm>
            <a:off x="7202488" y="34956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Loan</a:t>
            </a:r>
            <a:endParaRPr lang="en-US" altLang="fr-FR" sz="1800"/>
          </a:p>
        </p:txBody>
      </p:sp>
      <p:sp>
        <p:nvSpPr>
          <p:cNvPr id="138248" name="Rectangle 8">
            <a:extLst>
              <a:ext uri="{FF2B5EF4-FFF2-40B4-BE49-F238E27FC236}">
                <a16:creationId xmlns:a16="http://schemas.microsoft.com/office/drawing/2014/main" id="{9D328919-C245-91EC-FEED-1EE59197A883}"/>
              </a:ext>
            </a:extLst>
          </p:cNvPr>
          <p:cNvSpPr>
            <a:spLocks noChangeArrowheads="1"/>
          </p:cNvSpPr>
          <p:nvPr/>
        </p:nvSpPr>
        <p:spPr bwMode="auto">
          <a:xfrm>
            <a:off x="7202488" y="3876675"/>
            <a:ext cx="2362200" cy="533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 int amount</a:t>
            </a:r>
          </a:p>
          <a:p>
            <a:pPr algn="l" eaLnBrk="1" hangingPunct="1"/>
            <a:r>
              <a:rPr lang="fr-BE" altLang="fr-FR" sz="1400"/>
              <a:t>- int mensuality</a:t>
            </a:r>
            <a:endParaRPr lang="en-US" altLang="fr-FR" sz="1400"/>
          </a:p>
        </p:txBody>
      </p:sp>
      <p:sp>
        <p:nvSpPr>
          <p:cNvPr id="138249" name="Rectangle 9">
            <a:extLst>
              <a:ext uri="{FF2B5EF4-FFF2-40B4-BE49-F238E27FC236}">
                <a16:creationId xmlns:a16="http://schemas.microsoft.com/office/drawing/2014/main" id="{93CB62F8-6177-1035-B967-5B6ACD035512}"/>
              </a:ext>
            </a:extLst>
          </p:cNvPr>
          <p:cNvSpPr>
            <a:spLocks noChangeArrowheads="1"/>
          </p:cNvSpPr>
          <p:nvPr/>
        </p:nvSpPr>
        <p:spPr bwMode="auto">
          <a:xfrm>
            <a:off x="7202488" y="4410075"/>
            <a:ext cx="2362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Loan(int,int,BankAccount)</a:t>
            </a:r>
          </a:p>
          <a:p>
            <a:pPr algn="l" eaLnBrk="1" hangingPunct="1"/>
            <a:r>
              <a:rPr lang="fr-BE" altLang="fr-FR" sz="1400"/>
              <a:t>reimbourse():void</a:t>
            </a:r>
            <a:endParaRPr lang="en-US" altLang="fr-FR" sz="1400"/>
          </a:p>
        </p:txBody>
      </p:sp>
      <p:cxnSp>
        <p:nvCxnSpPr>
          <p:cNvPr id="138250" name="AutoShape 10">
            <a:extLst>
              <a:ext uri="{FF2B5EF4-FFF2-40B4-BE49-F238E27FC236}">
                <a16:creationId xmlns:a16="http://schemas.microsoft.com/office/drawing/2014/main" id="{7C8509C3-FAF8-5F1E-EB5D-0DD6E38FF356}"/>
              </a:ext>
            </a:extLst>
          </p:cNvPr>
          <p:cNvCxnSpPr>
            <a:cxnSpLocks noChangeShapeType="1"/>
            <a:stCxn id="138245" idx="3"/>
            <a:endCxn id="138248" idx="1"/>
          </p:cNvCxnSpPr>
          <p:nvPr/>
        </p:nvCxnSpPr>
        <p:spPr bwMode="auto">
          <a:xfrm>
            <a:off x="4992688" y="1895475"/>
            <a:ext cx="2209800" cy="22479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38251" name="Rectangle 11">
            <a:extLst>
              <a:ext uri="{FF2B5EF4-FFF2-40B4-BE49-F238E27FC236}">
                <a16:creationId xmlns:a16="http://schemas.microsoft.com/office/drawing/2014/main" id="{801B8390-88E5-E653-83F9-C695F669FBC1}"/>
              </a:ext>
            </a:extLst>
          </p:cNvPr>
          <p:cNvSpPr>
            <a:spLocks noChangeArrowheads="1"/>
          </p:cNvSpPr>
          <p:nvPr/>
        </p:nvSpPr>
        <p:spPr bwMode="auto">
          <a:xfrm>
            <a:off x="7888288" y="26574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Bank</a:t>
            </a:r>
            <a:endParaRPr lang="en-US" altLang="fr-FR" sz="1800"/>
          </a:p>
        </p:txBody>
      </p:sp>
      <p:sp>
        <p:nvSpPr>
          <p:cNvPr id="138252" name="Rectangle 12">
            <a:extLst>
              <a:ext uri="{FF2B5EF4-FFF2-40B4-BE49-F238E27FC236}">
                <a16:creationId xmlns:a16="http://schemas.microsoft.com/office/drawing/2014/main" id="{CC69E9F5-19DF-9F00-6D90-10901855A762}"/>
              </a:ext>
            </a:extLst>
          </p:cNvPr>
          <p:cNvSpPr>
            <a:spLocks noChangeArrowheads="1"/>
          </p:cNvSpPr>
          <p:nvPr/>
        </p:nvSpPr>
        <p:spPr bwMode="auto">
          <a:xfrm>
            <a:off x="7888288" y="30384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8253" name="Rectangle 13">
            <a:extLst>
              <a:ext uri="{FF2B5EF4-FFF2-40B4-BE49-F238E27FC236}">
                <a16:creationId xmlns:a16="http://schemas.microsoft.com/office/drawing/2014/main" id="{A97CB9CC-70DF-2142-E33E-179495DAC929}"/>
              </a:ext>
            </a:extLst>
          </p:cNvPr>
          <p:cNvSpPr>
            <a:spLocks noChangeArrowheads="1"/>
          </p:cNvSpPr>
          <p:nvPr/>
        </p:nvSpPr>
        <p:spPr bwMode="auto">
          <a:xfrm>
            <a:off x="7888288" y="31908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cxnSp>
        <p:nvCxnSpPr>
          <p:cNvPr id="138254" name="AutoShape 14">
            <a:extLst>
              <a:ext uri="{FF2B5EF4-FFF2-40B4-BE49-F238E27FC236}">
                <a16:creationId xmlns:a16="http://schemas.microsoft.com/office/drawing/2014/main" id="{D9764AD3-9DCD-A25F-1202-C95FF27DC980}"/>
              </a:ext>
            </a:extLst>
          </p:cNvPr>
          <p:cNvCxnSpPr>
            <a:cxnSpLocks noChangeShapeType="1"/>
            <a:stCxn id="138244" idx="3"/>
            <a:endCxn id="138251" idx="1"/>
          </p:cNvCxnSpPr>
          <p:nvPr/>
        </p:nvCxnSpPr>
        <p:spPr bwMode="auto">
          <a:xfrm>
            <a:off x="4992688" y="1171575"/>
            <a:ext cx="2895600" cy="1676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8255" name="Freeform 15">
            <a:extLst>
              <a:ext uri="{FF2B5EF4-FFF2-40B4-BE49-F238E27FC236}">
                <a16:creationId xmlns:a16="http://schemas.microsoft.com/office/drawing/2014/main" id="{773891F5-9DCF-B246-C058-3B4FFD5CACE4}"/>
              </a:ext>
            </a:extLst>
          </p:cNvPr>
          <p:cNvSpPr>
            <a:spLocks/>
          </p:cNvSpPr>
          <p:nvPr/>
        </p:nvSpPr>
        <p:spPr bwMode="auto">
          <a:xfrm>
            <a:off x="7050088" y="4105275"/>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
        <p:nvSpPr>
          <p:cNvPr id="138256" name="Freeform 16">
            <a:extLst>
              <a:ext uri="{FF2B5EF4-FFF2-40B4-BE49-F238E27FC236}">
                <a16:creationId xmlns:a16="http://schemas.microsoft.com/office/drawing/2014/main" id="{C1C3CD8A-70A7-0B67-C3E4-CB4E65469CFA}"/>
              </a:ext>
            </a:extLst>
          </p:cNvPr>
          <p:cNvSpPr>
            <a:spLocks/>
          </p:cNvSpPr>
          <p:nvPr/>
        </p:nvSpPr>
        <p:spPr bwMode="auto">
          <a:xfrm>
            <a:off x="7735888" y="2809875"/>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
        <p:nvSpPr>
          <p:cNvPr id="138257" name="Freeform 17">
            <a:extLst>
              <a:ext uri="{FF2B5EF4-FFF2-40B4-BE49-F238E27FC236}">
                <a16:creationId xmlns:a16="http://schemas.microsoft.com/office/drawing/2014/main" id="{BCC65076-C689-47BC-0D40-20F6A34F994B}"/>
              </a:ext>
            </a:extLst>
          </p:cNvPr>
          <p:cNvSpPr>
            <a:spLocks/>
          </p:cNvSpPr>
          <p:nvPr/>
        </p:nvSpPr>
        <p:spPr bwMode="auto">
          <a:xfrm>
            <a:off x="4992688" y="1819275"/>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
        <p:nvSpPr>
          <p:cNvPr id="138258" name="Text Box 18">
            <a:extLst>
              <a:ext uri="{FF2B5EF4-FFF2-40B4-BE49-F238E27FC236}">
                <a16:creationId xmlns:a16="http://schemas.microsoft.com/office/drawing/2014/main" id="{A928E670-E095-1283-69D0-48BC68B04E6E}"/>
              </a:ext>
            </a:extLst>
          </p:cNvPr>
          <p:cNvSpPr txBox="1">
            <a:spLocks noChangeArrowheads="1"/>
          </p:cNvSpPr>
          <p:nvPr/>
        </p:nvSpPr>
        <p:spPr bwMode="auto">
          <a:xfrm>
            <a:off x="7367588" y="24622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1</a:t>
            </a:r>
            <a:endParaRPr lang="en-US" altLang="fr-FR"/>
          </a:p>
        </p:txBody>
      </p:sp>
      <p:sp>
        <p:nvSpPr>
          <p:cNvPr id="138259" name="Text Box 19">
            <a:extLst>
              <a:ext uri="{FF2B5EF4-FFF2-40B4-BE49-F238E27FC236}">
                <a16:creationId xmlns:a16="http://schemas.microsoft.com/office/drawing/2014/main" id="{7864B10B-5BF2-33F5-CDBD-94226C7E75A6}"/>
              </a:ext>
            </a:extLst>
          </p:cNvPr>
          <p:cNvSpPr txBox="1">
            <a:spLocks noChangeArrowheads="1"/>
          </p:cNvSpPr>
          <p:nvPr/>
        </p:nvSpPr>
        <p:spPr bwMode="auto">
          <a:xfrm>
            <a:off x="5016500" y="90805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400"/>
              <a:t>*</a:t>
            </a:r>
            <a:endParaRPr lang="en-US" altLang="fr-FR" sz="2400"/>
          </a:p>
        </p:txBody>
      </p:sp>
      <p:sp>
        <p:nvSpPr>
          <p:cNvPr id="138260" name="Rectangle 20">
            <a:extLst>
              <a:ext uri="{FF2B5EF4-FFF2-40B4-BE49-F238E27FC236}">
                <a16:creationId xmlns:a16="http://schemas.microsoft.com/office/drawing/2014/main" id="{E7BEA940-130B-2C1C-29F5-288BE00077C7}"/>
              </a:ext>
            </a:extLst>
          </p:cNvPr>
          <p:cNvSpPr>
            <a:spLocks noChangeArrowheads="1"/>
          </p:cNvSpPr>
          <p:nvPr/>
        </p:nvSpPr>
        <p:spPr bwMode="auto">
          <a:xfrm>
            <a:off x="1868488" y="4867275"/>
            <a:ext cx="2209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NormalAccount</a:t>
            </a:r>
            <a:endParaRPr lang="en-US" altLang="fr-FR" sz="1800"/>
          </a:p>
        </p:txBody>
      </p:sp>
      <p:sp>
        <p:nvSpPr>
          <p:cNvPr id="138261" name="Rectangle 21">
            <a:extLst>
              <a:ext uri="{FF2B5EF4-FFF2-40B4-BE49-F238E27FC236}">
                <a16:creationId xmlns:a16="http://schemas.microsoft.com/office/drawing/2014/main" id="{A13E827A-0774-EC89-4476-B8D0F361886E}"/>
              </a:ext>
            </a:extLst>
          </p:cNvPr>
          <p:cNvSpPr>
            <a:spLocks noChangeArrowheads="1"/>
          </p:cNvSpPr>
          <p:nvPr/>
        </p:nvSpPr>
        <p:spPr bwMode="auto">
          <a:xfrm>
            <a:off x="1868488" y="5248275"/>
            <a:ext cx="2209800" cy="76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8262" name="Rectangle 22">
            <a:extLst>
              <a:ext uri="{FF2B5EF4-FFF2-40B4-BE49-F238E27FC236}">
                <a16:creationId xmlns:a16="http://schemas.microsoft.com/office/drawing/2014/main" id="{70048876-73D5-1E88-3733-81BA2B7E3669}"/>
              </a:ext>
            </a:extLst>
          </p:cNvPr>
          <p:cNvSpPr>
            <a:spLocks noChangeArrowheads="1"/>
          </p:cNvSpPr>
          <p:nvPr/>
        </p:nvSpPr>
        <p:spPr bwMode="auto">
          <a:xfrm>
            <a:off x="1868488" y="5324475"/>
            <a:ext cx="22098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calculInterest():int</a:t>
            </a:r>
            <a:endParaRPr lang="en-US" altLang="fr-FR" sz="1400"/>
          </a:p>
        </p:txBody>
      </p:sp>
      <p:sp>
        <p:nvSpPr>
          <p:cNvPr id="138263" name="Rectangle 23">
            <a:extLst>
              <a:ext uri="{FF2B5EF4-FFF2-40B4-BE49-F238E27FC236}">
                <a16:creationId xmlns:a16="http://schemas.microsoft.com/office/drawing/2014/main" id="{A37B27AE-876A-C659-C736-03D5F70EBD6F}"/>
              </a:ext>
            </a:extLst>
          </p:cNvPr>
          <p:cNvSpPr>
            <a:spLocks noChangeArrowheads="1"/>
          </p:cNvSpPr>
          <p:nvPr/>
        </p:nvSpPr>
        <p:spPr bwMode="auto">
          <a:xfrm>
            <a:off x="4535488" y="4867275"/>
            <a:ext cx="2209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SparingAccount</a:t>
            </a:r>
            <a:endParaRPr lang="en-US" altLang="fr-FR" sz="1800"/>
          </a:p>
        </p:txBody>
      </p:sp>
      <p:sp>
        <p:nvSpPr>
          <p:cNvPr id="138264" name="Rectangle 24">
            <a:extLst>
              <a:ext uri="{FF2B5EF4-FFF2-40B4-BE49-F238E27FC236}">
                <a16:creationId xmlns:a16="http://schemas.microsoft.com/office/drawing/2014/main" id="{3993BD7E-D641-470F-3A0E-F4D6C77F2BC3}"/>
              </a:ext>
            </a:extLst>
          </p:cNvPr>
          <p:cNvSpPr>
            <a:spLocks noChangeArrowheads="1"/>
          </p:cNvSpPr>
          <p:nvPr/>
        </p:nvSpPr>
        <p:spPr bwMode="auto">
          <a:xfrm>
            <a:off x="4535488" y="5248275"/>
            <a:ext cx="2209800" cy="76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8265" name="Rectangle 25">
            <a:extLst>
              <a:ext uri="{FF2B5EF4-FFF2-40B4-BE49-F238E27FC236}">
                <a16:creationId xmlns:a16="http://schemas.microsoft.com/office/drawing/2014/main" id="{8E871EA6-08D9-7B17-50B2-076F96CE4649}"/>
              </a:ext>
            </a:extLst>
          </p:cNvPr>
          <p:cNvSpPr>
            <a:spLocks noChangeArrowheads="1"/>
          </p:cNvSpPr>
          <p:nvPr/>
        </p:nvSpPr>
        <p:spPr bwMode="auto">
          <a:xfrm>
            <a:off x="4535488" y="5324475"/>
            <a:ext cx="22098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calculInterest():int</a:t>
            </a:r>
            <a:endParaRPr lang="en-US" altLang="fr-FR" sz="1400"/>
          </a:p>
        </p:txBody>
      </p:sp>
      <p:sp>
        <p:nvSpPr>
          <p:cNvPr id="138266" name="Rectangle 26">
            <a:extLst>
              <a:ext uri="{FF2B5EF4-FFF2-40B4-BE49-F238E27FC236}">
                <a16:creationId xmlns:a16="http://schemas.microsoft.com/office/drawing/2014/main" id="{DB22F586-4486-2237-6883-52173E092E8B}"/>
              </a:ext>
            </a:extLst>
          </p:cNvPr>
          <p:cNvSpPr>
            <a:spLocks noChangeArrowheads="1"/>
          </p:cNvSpPr>
          <p:nvPr/>
        </p:nvSpPr>
        <p:spPr bwMode="auto">
          <a:xfrm>
            <a:off x="7659688" y="12096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MyProgram</a:t>
            </a:r>
            <a:endParaRPr lang="en-US" altLang="fr-FR" sz="1800"/>
          </a:p>
        </p:txBody>
      </p:sp>
      <p:sp>
        <p:nvSpPr>
          <p:cNvPr id="138267" name="Rectangle 27">
            <a:extLst>
              <a:ext uri="{FF2B5EF4-FFF2-40B4-BE49-F238E27FC236}">
                <a16:creationId xmlns:a16="http://schemas.microsoft.com/office/drawing/2014/main" id="{CD13D6D0-4F8A-BE3B-EE31-2B469D910912}"/>
              </a:ext>
            </a:extLst>
          </p:cNvPr>
          <p:cNvSpPr>
            <a:spLocks noChangeArrowheads="1"/>
          </p:cNvSpPr>
          <p:nvPr/>
        </p:nvSpPr>
        <p:spPr bwMode="auto">
          <a:xfrm>
            <a:off x="7659688" y="15906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138268" name="Rectangle 28">
            <a:extLst>
              <a:ext uri="{FF2B5EF4-FFF2-40B4-BE49-F238E27FC236}">
                <a16:creationId xmlns:a16="http://schemas.microsoft.com/office/drawing/2014/main" id="{863E5121-5063-E085-D60B-EBB0885D97EB}"/>
              </a:ext>
            </a:extLst>
          </p:cNvPr>
          <p:cNvSpPr>
            <a:spLocks noChangeArrowheads="1"/>
          </p:cNvSpPr>
          <p:nvPr/>
        </p:nvSpPr>
        <p:spPr bwMode="auto">
          <a:xfrm>
            <a:off x="7659688" y="17430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cxnSp>
        <p:nvCxnSpPr>
          <p:cNvPr id="138269" name="AutoShape 29">
            <a:extLst>
              <a:ext uri="{FF2B5EF4-FFF2-40B4-BE49-F238E27FC236}">
                <a16:creationId xmlns:a16="http://schemas.microsoft.com/office/drawing/2014/main" id="{6ADBCE64-4EB6-88E2-D700-317EE4170E9F}"/>
              </a:ext>
            </a:extLst>
          </p:cNvPr>
          <p:cNvCxnSpPr>
            <a:cxnSpLocks noChangeShapeType="1"/>
            <a:stCxn id="138251" idx="0"/>
            <a:endCxn id="138266" idx="1"/>
          </p:cNvCxnSpPr>
          <p:nvPr/>
        </p:nvCxnSpPr>
        <p:spPr bwMode="auto">
          <a:xfrm rot="5400000" flipH="1">
            <a:off x="7735888" y="1323975"/>
            <a:ext cx="1257300" cy="1409700"/>
          </a:xfrm>
          <a:prstGeom prst="bentConnector4">
            <a:avLst>
              <a:gd name="adj1" fmla="val 42426"/>
              <a:gd name="adj2" fmla="val 116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8270" name="Freeform 30">
            <a:extLst>
              <a:ext uri="{FF2B5EF4-FFF2-40B4-BE49-F238E27FC236}">
                <a16:creationId xmlns:a16="http://schemas.microsoft.com/office/drawing/2014/main" id="{E161E5B3-C5C3-512D-A45A-AC499814385A}"/>
              </a:ext>
            </a:extLst>
          </p:cNvPr>
          <p:cNvSpPr>
            <a:spLocks/>
          </p:cNvSpPr>
          <p:nvPr/>
        </p:nvSpPr>
        <p:spPr bwMode="auto">
          <a:xfrm>
            <a:off x="7507288" y="1331913"/>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
        <p:nvSpPr>
          <p:cNvPr id="138271" name="Rectangle 6">
            <a:extLst>
              <a:ext uri="{FF2B5EF4-FFF2-40B4-BE49-F238E27FC236}">
                <a16:creationId xmlns:a16="http://schemas.microsoft.com/office/drawing/2014/main" id="{2B35AF13-2B03-19F7-7120-8C4D2B108ADD}"/>
              </a:ext>
            </a:extLst>
          </p:cNvPr>
          <p:cNvSpPr>
            <a:spLocks noGrp="1" noChangeArrowheads="1"/>
          </p:cNvSpPr>
          <p:nvPr>
            <p:ph type="title"/>
          </p:nvPr>
        </p:nvSpPr>
        <p:spPr/>
        <p:txBody>
          <a:bodyPr/>
          <a:lstStyle/>
          <a:p>
            <a:r>
              <a:rPr lang="fr-FR" altLang="fr-FR"/>
              <a:t>Exercice</a:t>
            </a:r>
          </a:p>
        </p:txBody>
      </p:sp>
      <p:sp>
        <p:nvSpPr>
          <p:cNvPr id="138272" name="Text Box 2">
            <a:extLst>
              <a:ext uri="{FF2B5EF4-FFF2-40B4-BE49-F238E27FC236}">
                <a16:creationId xmlns:a16="http://schemas.microsoft.com/office/drawing/2014/main" id="{754B5D8C-CFE7-E487-04FA-815909FC14D7}"/>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5.7</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7E33A9A8-379E-5EF9-A7D4-84B7493CAD2F}"/>
              </a:ext>
            </a:extLst>
          </p:cNvPr>
          <p:cNvSpPr>
            <a:spLocks noGrp="1" noChangeArrowheads="1"/>
          </p:cNvSpPr>
          <p:nvPr>
            <p:ph type="title"/>
          </p:nvPr>
        </p:nvSpPr>
        <p:spPr/>
        <p:txBody>
          <a:bodyPr/>
          <a:lstStyle/>
          <a:p>
            <a:r>
              <a:rPr lang="fr-FR" altLang="fr-FR"/>
              <a:t>Qu’est-ce que Java ?</a:t>
            </a:r>
          </a:p>
        </p:txBody>
      </p:sp>
      <p:sp>
        <p:nvSpPr>
          <p:cNvPr id="18435" name="Rectangle 6">
            <a:extLst>
              <a:ext uri="{FF2B5EF4-FFF2-40B4-BE49-F238E27FC236}">
                <a16:creationId xmlns:a16="http://schemas.microsoft.com/office/drawing/2014/main" id="{46CDCBC7-FDBD-030D-BDB9-8FFB0A19765B}"/>
              </a:ext>
            </a:extLst>
          </p:cNvPr>
          <p:cNvSpPr>
            <a:spLocks noGrp="1" noChangeArrowheads="1"/>
          </p:cNvSpPr>
          <p:nvPr>
            <p:ph type="body" idx="1"/>
          </p:nvPr>
        </p:nvSpPr>
        <p:spPr/>
        <p:txBody>
          <a:bodyPr/>
          <a:lstStyle/>
          <a:p>
            <a:r>
              <a:rPr lang="fr-BE" altLang="fr-FR" sz="2400"/>
              <a:t>Java est un langage de programmation</a:t>
            </a:r>
          </a:p>
          <a:p>
            <a:pPr lvl="1"/>
            <a:r>
              <a:rPr lang="fr-BE" altLang="fr-FR" sz="2000"/>
              <a:t>Un programme Java est compilé et interprété</a:t>
            </a:r>
          </a:p>
          <a:p>
            <a:pPr lvl="1"/>
            <a:endParaRPr lang="fr-BE" altLang="fr-FR" sz="2000"/>
          </a:p>
          <a:p>
            <a:r>
              <a:rPr lang="fr-BE" altLang="fr-FR" sz="2400"/>
              <a:t>Java est une plateforme</a:t>
            </a:r>
          </a:p>
          <a:p>
            <a:pPr lvl="1"/>
            <a:r>
              <a:rPr lang="fr-BE" altLang="fr-FR" sz="2000"/>
              <a:t>La plateforme Java, uniquement software, est exécutée sur la plateforme du système d’exploitation</a:t>
            </a:r>
          </a:p>
          <a:p>
            <a:pPr lvl="1"/>
            <a:r>
              <a:rPr lang="fr-BE" altLang="fr-FR" sz="2000"/>
              <a:t>La  « Java Platform » est constituée de : </a:t>
            </a:r>
          </a:p>
          <a:p>
            <a:pPr lvl="2"/>
            <a:r>
              <a:rPr lang="fr-BE" altLang="fr-FR" sz="1800"/>
              <a:t>La « Java Virtual Machine » (JVM)</a:t>
            </a:r>
          </a:p>
          <a:p>
            <a:pPr lvl="2"/>
            <a:r>
              <a:rPr lang="fr-BE" altLang="fr-FR" sz="1800"/>
              <a:t>Des interfaces de programmation d’application (Java API)</a:t>
            </a:r>
            <a:endParaRPr lang="en-US" altLang="fr-FR" sz="1800"/>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55">
            <a:extLst>
              <a:ext uri="{FF2B5EF4-FFF2-40B4-BE49-F238E27FC236}">
                <a16:creationId xmlns:a16="http://schemas.microsoft.com/office/drawing/2014/main" id="{28B1724A-CBF4-5DEA-1D34-9EDEA95DD867}"/>
              </a:ext>
            </a:extLst>
          </p:cNvPr>
          <p:cNvSpPr>
            <a:spLocks noGrp="1" noChangeArrowheads="1"/>
          </p:cNvSpPr>
          <p:nvPr>
            <p:ph type="title"/>
          </p:nvPr>
        </p:nvSpPr>
        <p:spPr/>
        <p:txBody>
          <a:bodyPr/>
          <a:lstStyle/>
          <a:p>
            <a:r>
              <a:rPr lang="fr-FR" altLang="fr-FR"/>
              <a:t>Exercice</a:t>
            </a:r>
          </a:p>
        </p:txBody>
      </p:sp>
      <p:sp>
        <p:nvSpPr>
          <p:cNvPr id="139267" name="Rectangle 1057">
            <a:extLst>
              <a:ext uri="{FF2B5EF4-FFF2-40B4-BE49-F238E27FC236}">
                <a16:creationId xmlns:a16="http://schemas.microsoft.com/office/drawing/2014/main" id="{8E51ADF9-88DA-0A46-6B3E-23E34DAC11E9}"/>
              </a:ext>
            </a:extLst>
          </p:cNvPr>
          <p:cNvSpPr>
            <a:spLocks noGrp="1" noChangeArrowheads="1"/>
          </p:cNvSpPr>
          <p:nvPr>
            <p:ph type="body" idx="1"/>
          </p:nvPr>
        </p:nvSpPr>
        <p:spPr/>
        <p:txBody>
          <a:bodyPr/>
          <a:lstStyle/>
          <a:p>
            <a:r>
              <a:rPr lang="fr-FR" altLang="fr-FR"/>
              <a:t>Envoi de messages</a:t>
            </a:r>
          </a:p>
          <a:p>
            <a:pPr lvl="1"/>
            <a:r>
              <a:rPr lang="fr-FR" altLang="fr-FR"/>
              <a:t>Ecrire un programme le plus simple possible pour envoyer un message d’un objet A à un objet B, en plaçant néanmoins le main dans une classe spécialement dédiée à cet effet</a:t>
            </a:r>
          </a:p>
        </p:txBody>
      </p:sp>
      <p:sp>
        <p:nvSpPr>
          <p:cNvPr id="139268" name="Text Box 1056">
            <a:extLst>
              <a:ext uri="{FF2B5EF4-FFF2-40B4-BE49-F238E27FC236}">
                <a16:creationId xmlns:a16="http://schemas.microsoft.com/office/drawing/2014/main" id="{95576345-C31B-5FEF-1E68-C76607C4954A}"/>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5.8</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a:extLst>
              <a:ext uri="{FF2B5EF4-FFF2-40B4-BE49-F238E27FC236}">
                <a16:creationId xmlns:a16="http://schemas.microsoft.com/office/drawing/2014/main" id="{D2BD97AD-D8A6-AF65-63E7-56700E1ABD19}"/>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40291" name="Rectangle 1027">
            <a:extLst>
              <a:ext uri="{FF2B5EF4-FFF2-40B4-BE49-F238E27FC236}">
                <a16:creationId xmlns:a16="http://schemas.microsoft.com/office/drawing/2014/main" id="{888B97B4-0DC3-DE48-71DC-93E81256CBD0}"/>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VI. Structure des API Java</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D6309E97-4E6B-C1AE-2C9B-279AEDEAEF25}"/>
              </a:ext>
            </a:extLst>
          </p:cNvPr>
          <p:cNvSpPr>
            <a:spLocks noGrp="1" noChangeArrowheads="1"/>
          </p:cNvSpPr>
          <p:nvPr>
            <p:ph type="title"/>
          </p:nvPr>
        </p:nvSpPr>
        <p:spPr/>
        <p:txBody>
          <a:bodyPr/>
          <a:lstStyle/>
          <a:p>
            <a:r>
              <a:rPr lang="fr-FR" altLang="fr-FR"/>
              <a:t>Survol du chapitre</a:t>
            </a:r>
          </a:p>
        </p:txBody>
      </p:sp>
      <p:sp>
        <p:nvSpPr>
          <p:cNvPr id="141315" name="Rectangle 3">
            <a:extLst>
              <a:ext uri="{FF2B5EF4-FFF2-40B4-BE49-F238E27FC236}">
                <a16:creationId xmlns:a16="http://schemas.microsoft.com/office/drawing/2014/main" id="{A35CBFB3-778F-6B61-7192-CFBC2F16CDDD}"/>
              </a:ext>
            </a:extLst>
          </p:cNvPr>
          <p:cNvSpPr>
            <a:spLocks noGrp="1" noChangeArrowheads="1"/>
          </p:cNvSpPr>
          <p:nvPr>
            <p:ph type="body" idx="1"/>
          </p:nvPr>
        </p:nvSpPr>
        <p:spPr>
          <a:xfrm>
            <a:off x="1676400" y="1266825"/>
            <a:ext cx="8839200" cy="3243263"/>
          </a:xfrm>
        </p:spPr>
        <p:txBody>
          <a:bodyPr/>
          <a:lstStyle/>
          <a:p>
            <a:r>
              <a:rPr lang="fr-FR" altLang="fr-FR" sz="2200"/>
              <a:t>Introduction</a:t>
            </a:r>
          </a:p>
          <a:p>
            <a:pPr lvl="1"/>
            <a:r>
              <a:rPr lang="fr-FR" altLang="fr-FR" sz="2000"/>
              <a:t>Organisation générale des API</a:t>
            </a:r>
          </a:p>
          <a:p>
            <a:r>
              <a:rPr lang="fr-FR" altLang="fr-FR" sz="2200"/>
              <a:t>Packages</a:t>
            </a:r>
          </a:p>
          <a:p>
            <a:pPr lvl="1"/>
            <a:r>
              <a:rPr lang="fr-FR" altLang="fr-FR" sz="2000"/>
              <a:t>JAVA</a:t>
            </a:r>
          </a:p>
          <a:p>
            <a:pPr lvl="1"/>
            <a:r>
              <a:rPr lang="fr-FR" altLang="fr-FR" sz="2000"/>
              <a:t>JAVAX</a:t>
            </a:r>
          </a:p>
          <a:p>
            <a:pPr lvl="1"/>
            <a:r>
              <a:rPr lang="fr-FR" altLang="fr-FR" sz="2000"/>
              <a:t>ORG</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BC6FB7CB-9C47-6D43-AE33-0353AA68A20E}"/>
              </a:ext>
            </a:extLst>
          </p:cNvPr>
          <p:cNvSpPr>
            <a:spLocks noGrp="1" noChangeArrowheads="1"/>
          </p:cNvSpPr>
          <p:nvPr>
            <p:ph type="title"/>
          </p:nvPr>
        </p:nvSpPr>
        <p:spPr/>
        <p:txBody>
          <a:bodyPr/>
          <a:lstStyle/>
          <a:p>
            <a:r>
              <a:rPr lang="fr-FR" altLang="fr-FR"/>
              <a:t>Introduction</a:t>
            </a:r>
            <a:br>
              <a:rPr lang="fr-FR" altLang="fr-FR"/>
            </a:br>
            <a:r>
              <a:rPr lang="fr-FR" altLang="fr-FR" sz="2800"/>
              <a:t>Organisation générale des API Java</a:t>
            </a:r>
          </a:p>
        </p:txBody>
      </p:sp>
      <p:sp>
        <p:nvSpPr>
          <p:cNvPr id="142339" name="Rectangle 3">
            <a:extLst>
              <a:ext uri="{FF2B5EF4-FFF2-40B4-BE49-F238E27FC236}">
                <a16:creationId xmlns:a16="http://schemas.microsoft.com/office/drawing/2014/main" id="{465BFE81-6F73-8A96-E50D-DC593D7BF658}"/>
              </a:ext>
            </a:extLst>
          </p:cNvPr>
          <p:cNvSpPr>
            <a:spLocks noGrp="1" noChangeArrowheads="1"/>
          </p:cNvSpPr>
          <p:nvPr>
            <p:ph type="body" idx="1"/>
          </p:nvPr>
        </p:nvSpPr>
        <p:spPr>
          <a:xfrm>
            <a:off x="1676400" y="1427163"/>
            <a:ext cx="8839200" cy="4995862"/>
          </a:xfrm>
        </p:spPr>
        <p:txBody>
          <a:bodyPr/>
          <a:lstStyle/>
          <a:p>
            <a:r>
              <a:rPr lang="fr-FR" altLang="fr-FR"/>
              <a:t>Les différentes API Java sont regroupées en packages</a:t>
            </a:r>
          </a:p>
          <a:p>
            <a:r>
              <a:rPr lang="fr-FR" altLang="fr-FR"/>
              <a:t>Ces packages sont eux-mêmes rassemblés dans trois grands groupes, JAVA, JAVAX et ORG</a:t>
            </a:r>
          </a:p>
          <a:p>
            <a:pPr lvl="1"/>
            <a:r>
              <a:rPr lang="fr-FR" altLang="fr-FR"/>
              <a:t>JAVA</a:t>
            </a:r>
          </a:p>
          <a:p>
            <a:pPr lvl="2"/>
            <a:r>
              <a:rPr lang="fr-FR" altLang="fr-FR"/>
              <a:t>Contient tous les API d’origine de Java 1.0 dont la plupart sont toujours utilisés</a:t>
            </a:r>
          </a:p>
          <a:p>
            <a:pPr lvl="1"/>
            <a:r>
              <a:rPr lang="fr-FR" altLang="fr-FR"/>
              <a:t>JAVAX</a:t>
            </a:r>
          </a:p>
          <a:p>
            <a:pPr lvl="2"/>
            <a:r>
              <a:rPr lang="fr-FR" altLang="fr-FR"/>
              <a:t>Contient des API réécrits depuis Java 2 et qui sont destinés à les remplacer</a:t>
            </a:r>
          </a:p>
          <a:p>
            <a:pPr lvl="1"/>
            <a:r>
              <a:rPr lang="fr-FR" altLang="fr-FR"/>
              <a:t>ORG</a:t>
            </a:r>
          </a:p>
          <a:p>
            <a:pPr lvl="2"/>
            <a:r>
              <a:rPr lang="fr-FR" altLang="fr-FR"/>
              <a:t>API provenant de spécifications définies par des organismes internationaux</a:t>
            </a:r>
          </a:p>
          <a:p>
            <a:r>
              <a:rPr lang="fr-FR" altLang="fr-FR"/>
              <a:t>La documentation complète des API est toujours disponible sur le site Web de Java</a:t>
            </a:r>
          </a:p>
          <a:p>
            <a:pPr lvl="1"/>
            <a:r>
              <a:rPr lang="fr-FR" altLang="fr-FR"/>
              <a:t>http://java.sun.com/</a:t>
            </a:r>
          </a:p>
          <a:p>
            <a:pPr lvl="1"/>
            <a:endParaRPr lang="fr-FR" altLang="fr-F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66B0691-1517-49A3-5659-DE48E15E184F}"/>
              </a:ext>
            </a:extLst>
          </p:cNvPr>
          <p:cNvSpPr>
            <a:spLocks noGrp="1" noChangeArrowheads="1"/>
          </p:cNvSpPr>
          <p:nvPr>
            <p:ph type="title"/>
          </p:nvPr>
        </p:nvSpPr>
        <p:spPr>
          <a:xfrm>
            <a:off x="119063" y="203200"/>
            <a:ext cx="11988800" cy="922338"/>
          </a:xfrm>
        </p:spPr>
        <p:txBody>
          <a:bodyPr/>
          <a:lstStyle/>
          <a:p>
            <a:r>
              <a:rPr lang="fr-FR" altLang="fr-FR"/>
              <a:t>Packages</a:t>
            </a:r>
            <a:br>
              <a:rPr lang="fr-FR" altLang="fr-FR"/>
            </a:br>
            <a:r>
              <a:rPr lang="fr-FR" altLang="fr-FR" sz="2800"/>
              <a:t>JAVA</a:t>
            </a:r>
            <a:endParaRPr lang="fr-FR" altLang="fr-FR" sz="2400"/>
          </a:p>
        </p:txBody>
      </p:sp>
      <p:graphicFrame>
        <p:nvGraphicFramePr>
          <p:cNvPr id="692284" name="Group 60">
            <a:extLst>
              <a:ext uri="{FF2B5EF4-FFF2-40B4-BE49-F238E27FC236}">
                <a16:creationId xmlns:a16="http://schemas.microsoft.com/office/drawing/2014/main" id="{EFE0114A-6340-68E7-7B07-7C0C5B8B2EDF}"/>
              </a:ext>
            </a:extLst>
          </p:cNvPr>
          <p:cNvGraphicFramePr>
            <a:graphicFrameLocks noGrp="1"/>
          </p:cNvGraphicFramePr>
          <p:nvPr>
            <p:ph type="tbl" idx="1"/>
          </p:nvPr>
        </p:nvGraphicFramePr>
        <p:xfrm>
          <a:off x="1676400" y="1316038"/>
          <a:ext cx="8839200" cy="4724400"/>
        </p:xfrm>
        <a:graphic>
          <a:graphicData uri="http://schemas.openxmlformats.org/drawingml/2006/table">
            <a:tbl>
              <a:tblPr/>
              <a:tblGrid>
                <a:gridCol w="1584325">
                  <a:extLst>
                    <a:ext uri="{9D8B030D-6E8A-4147-A177-3AD203B41FA5}">
                      <a16:colId xmlns:a16="http://schemas.microsoft.com/office/drawing/2014/main" val="20000"/>
                    </a:ext>
                  </a:extLst>
                </a:gridCol>
                <a:gridCol w="7254875">
                  <a:extLst>
                    <a:ext uri="{9D8B030D-6E8A-4147-A177-3AD203B41FA5}">
                      <a16:colId xmlns:a16="http://schemas.microsoft.com/office/drawing/2014/main" val="20001"/>
                    </a:ext>
                  </a:extLst>
                </a:gridCol>
              </a:tblGrid>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Package</a:t>
                      </a:r>
                      <a:endParaRPr kumimoji="0" lang="en-US" sz="1800" b="1" i="0" u="none" strike="noStrike" cap="none" normalizeH="0" baseline="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Description</a:t>
                      </a:r>
                      <a:endParaRPr kumimoji="0" lang="en-US" sz="1800" b="1"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java.applet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nécessaires à la création d’applets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java.awt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Abstract Windowing Toolkit </a:t>
                      </a:r>
                      <a:r>
                        <a:rPr kumimoji="0" lang="fr-FR" sz="1600" b="1" i="0" u="none" strike="noStrike" cap="none" normalizeH="0" baseline="0">
                          <a:ln>
                            <a:noFill/>
                          </a:ln>
                          <a:solidFill>
                            <a:schemeClr val="tx2"/>
                          </a:solidFill>
                          <a:effectLst/>
                          <a:latin typeface="Arial" charset="0"/>
                          <a:sym typeface="Wingdings" pitchFamily="2" charset="2"/>
                        </a:rPr>
                        <a:t> Interfaces graphiques, événements…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java.beans</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 développement de composants JavaBeans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java.io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gestion des IO systèmes (système de fichiers, etc.)</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java.lang</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fondamentales du langage (toujours importées par défaut)</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java.math</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traitements arithmétiques demandant une grand précision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java.net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connexions et la gestion réseau</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java.nio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Définit des tampons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java.rmi</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Toutes les classes liées au package RMI (Remote Method Invokation)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java.security</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et interfaces du framework de sécurité Java</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java.sql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l’accès et la gestion des bases de données </a:t>
                      </a:r>
                      <a:r>
                        <a:rPr kumimoji="0" lang="fr-FR" sz="1600" b="1" i="0" u="none" strike="noStrike" cap="none" normalizeH="0" baseline="0">
                          <a:ln>
                            <a:noFill/>
                          </a:ln>
                          <a:solidFill>
                            <a:schemeClr val="tx2"/>
                          </a:solidFill>
                          <a:effectLst/>
                          <a:latin typeface="Arial" charset="0"/>
                          <a:sym typeface="Wingdings" pitchFamily="2" charset="2"/>
                        </a:rPr>
                        <a:t> JDBC</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java.text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manipulation de texte, dates, nombres et messages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java.util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Collections, modèle événementiel, dates/heures, internationalisation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9C3493FB-1193-97C8-4A0F-093C906D4C21}"/>
              </a:ext>
            </a:extLst>
          </p:cNvPr>
          <p:cNvSpPr>
            <a:spLocks noGrp="1" noChangeArrowheads="1"/>
          </p:cNvSpPr>
          <p:nvPr>
            <p:ph type="title"/>
          </p:nvPr>
        </p:nvSpPr>
        <p:spPr>
          <a:xfrm>
            <a:off x="119063" y="203200"/>
            <a:ext cx="11988800" cy="922338"/>
          </a:xfrm>
        </p:spPr>
        <p:txBody>
          <a:bodyPr/>
          <a:lstStyle/>
          <a:p>
            <a:r>
              <a:rPr lang="fr-FR" altLang="fr-FR"/>
              <a:t>Packages</a:t>
            </a:r>
            <a:br>
              <a:rPr lang="fr-FR" altLang="fr-FR"/>
            </a:br>
            <a:r>
              <a:rPr lang="fr-FR" altLang="fr-FR" sz="2800"/>
              <a:t>JAVAX</a:t>
            </a:r>
            <a:endParaRPr lang="fr-FR" altLang="fr-FR" sz="2400"/>
          </a:p>
        </p:txBody>
      </p:sp>
      <p:graphicFrame>
        <p:nvGraphicFramePr>
          <p:cNvPr id="694335" name="Group 63">
            <a:extLst>
              <a:ext uri="{FF2B5EF4-FFF2-40B4-BE49-F238E27FC236}">
                <a16:creationId xmlns:a16="http://schemas.microsoft.com/office/drawing/2014/main" id="{82053225-8686-2531-6485-5C733E1A7C3B}"/>
              </a:ext>
            </a:extLst>
          </p:cNvPr>
          <p:cNvGraphicFramePr>
            <a:graphicFrameLocks noGrp="1"/>
          </p:cNvGraphicFramePr>
          <p:nvPr>
            <p:ph type="tbl" idx="1"/>
          </p:nvPr>
        </p:nvGraphicFramePr>
        <p:xfrm>
          <a:off x="1676400" y="1316038"/>
          <a:ext cx="8839200" cy="4724400"/>
        </p:xfrm>
        <a:graphic>
          <a:graphicData uri="http://schemas.openxmlformats.org/drawingml/2006/table">
            <a:tbl>
              <a:tblPr/>
              <a:tblGrid>
                <a:gridCol w="19621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Package</a:t>
                      </a:r>
                      <a:endParaRPr kumimoji="0" lang="en-US" sz="1800" b="1" i="0" u="none" strike="noStrike" cap="none" normalizeH="0" baseline="0">
                        <a:ln>
                          <a:noFill/>
                        </a:ln>
                        <a:solidFill>
                          <a:schemeClr val="bg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Description</a:t>
                      </a:r>
                      <a:endParaRPr kumimoji="0" lang="en-US" sz="1800" b="1" i="0" u="none" strike="noStrike" cap="none" normalizeH="0" baseline="0">
                        <a:ln>
                          <a:noFill/>
                        </a:ln>
                        <a:solidFill>
                          <a:schemeClr val="bg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javax.accessibility</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600" b="1" i="0" u="none" strike="noStrike" cap="none" normalizeH="0" baseline="0">
                          <a:ln>
                            <a:noFill/>
                          </a:ln>
                          <a:solidFill>
                            <a:schemeClr val="tx2"/>
                          </a:solidFill>
                          <a:effectLst/>
                          <a:latin typeface="Arial" charset="0"/>
                        </a:rPr>
                        <a:t>Définit un contrat entre l’U.I. et une technologie d’assistance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javax.crypto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opérations liées à la cryptographie</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javax.imageio</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gestion des IO liées aux images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javax.naming</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 gestion de la Java Naming and Directory Interface (JNDI)</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javax.net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connexions et la gestion réseau</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javax.print</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les services liés à l’impression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javax.rmi</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Toutes les classes liées au package RMI (Remote Method Invokation)</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javax.security</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Classes et interfaces du framework de sécurité Java</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javax.sound</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le développement d’application gérant le son (Midi / Sampled)</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3375">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javax.sql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Pour l’accès et la gestion des bases de données </a:t>
                      </a:r>
                      <a:r>
                        <a:rPr kumimoji="0" lang="fr-FR" sz="1600" b="1" i="0" u="none" strike="noStrike" cap="none" normalizeH="0" baseline="0">
                          <a:ln>
                            <a:noFill/>
                          </a:ln>
                          <a:solidFill>
                            <a:schemeClr val="tx2"/>
                          </a:solidFill>
                          <a:effectLst/>
                          <a:latin typeface="Arial" charset="0"/>
                          <a:sym typeface="Wingdings" pitchFamily="2" charset="2"/>
                        </a:rPr>
                        <a:t> JDBC</a:t>
                      </a:r>
                      <a:endParaRPr kumimoji="0" lang="en-US" sz="1600" b="1" i="0" u="none" strike="noStrike" cap="none" normalizeH="0" baseline="0">
                        <a:ln>
                          <a:noFill/>
                        </a:ln>
                        <a:solidFill>
                          <a:schemeClr val="tx2"/>
                        </a:solidFill>
                        <a:effectLst/>
                        <a:latin typeface="Arial" charset="0"/>
                        <a:sym typeface="Wingdings" pitchFamily="2"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javax.swing</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Interfaces graphiques « légères », identiques sur toutes plateformes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javax.transaction</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Exceptions liées à la gestion des transactions</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1788">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javax.xml</a:t>
                      </a:r>
                      <a:endParaRPr kumimoji="0" lang="en-US" sz="1600" b="1" i="0" u="none" strike="noStrike" cap="none" normalizeH="0" baseline="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Parseurs et autres classes liées au format XML</a:t>
                      </a:r>
                      <a:endParaRPr kumimoji="0" lang="en-US" sz="1600" b="1" i="0" u="none" strike="noStrike" cap="none" normalizeH="0" baseline="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85A19D59-DD87-3708-FD69-DCF566DEC239}"/>
              </a:ext>
            </a:extLst>
          </p:cNvPr>
          <p:cNvSpPr>
            <a:spLocks noGrp="1" noChangeArrowheads="1"/>
          </p:cNvSpPr>
          <p:nvPr>
            <p:ph type="title"/>
          </p:nvPr>
        </p:nvSpPr>
        <p:spPr>
          <a:xfrm>
            <a:off x="119063" y="203200"/>
            <a:ext cx="11988800" cy="922338"/>
          </a:xfrm>
        </p:spPr>
        <p:txBody>
          <a:bodyPr/>
          <a:lstStyle/>
          <a:p>
            <a:r>
              <a:rPr lang="fr-FR" altLang="fr-FR"/>
              <a:t>Packages</a:t>
            </a:r>
            <a:br>
              <a:rPr lang="fr-FR" altLang="fr-FR"/>
            </a:br>
            <a:r>
              <a:rPr lang="fr-FR" altLang="fr-FR" sz="2800"/>
              <a:t>ORG</a:t>
            </a:r>
            <a:endParaRPr lang="fr-FR" altLang="fr-FR" sz="2400"/>
          </a:p>
        </p:txBody>
      </p:sp>
      <p:graphicFrame>
        <p:nvGraphicFramePr>
          <p:cNvPr id="696390" name="Group 70">
            <a:extLst>
              <a:ext uri="{FF2B5EF4-FFF2-40B4-BE49-F238E27FC236}">
                <a16:creationId xmlns:a16="http://schemas.microsoft.com/office/drawing/2014/main" id="{EED9BD6B-6475-2891-65F9-DC80516917CC}"/>
              </a:ext>
            </a:extLst>
          </p:cNvPr>
          <p:cNvGraphicFramePr>
            <a:graphicFrameLocks noGrp="1"/>
          </p:cNvGraphicFramePr>
          <p:nvPr>
            <p:ph type="tbl" idx="1"/>
          </p:nvPr>
        </p:nvGraphicFramePr>
        <p:xfrm>
          <a:off x="1665288" y="1577975"/>
          <a:ext cx="8839200" cy="2651125"/>
        </p:xfrm>
        <a:graphic>
          <a:graphicData uri="http://schemas.openxmlformats.org/drawingml/2006/table">
            <a:tbl>
              <a:tblPr/>
              <a:tblGrid>
                <a:gridCol w="19621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365666">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Package</a:t>
                      </a:r>
                      <a:endParaRPr kumimoji="0" lang="en-US" sz="1800" b="1" i="0" u="none" strike="noStrike" cap="none" normalizeH="0" baseline="0">
                        <a:ln>
                          <a:noFill/>
                        </a:ln>
                        <a:solidFill>
                          <a:schemeClr val="bg1"/>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Description</a:t>
                      </a:r>
                      <a:endParaRPr kumimoji="0" lang="en-US" sz="1800" b="1" i="0" u="none" strike="noStrike" cap="none" normalizeH="0" baseline="0">
                        <a:ln>
                          <a:noFill/>
                        </a:ln>
                        <a:solidFill>
                          <a:schemeClr val="bg1"/>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14197">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org.ietf</a:t>
                      </a:r>
                      <a:endParaRPr kumimoji="0" lang="en-US" sz="1800" b="1" i="0" u="none" strike="noStrike" cap="none" normalizeH="0" baseline="0">
                        <a:ln>
                          <a:noFill/>
                        </a:ln>
                        <a:solidFill>
                          <a:schemeClr val="tx2"/>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800" b="1" i="0" u="none" strike="noStrike" cap="none" normalizeH="0" baseline="0">
                          <a:ln>
                            <a:noFill/>
                          </a:ln>
                          <a:solidFill>
                            <a:schemeClr val="tx2"/>
                          </a:solidFill>
                          <a:effectLst/>
                          <a:latin typeface="Arial" charset="0"/>
                        </a:rPr>
                        <a:t>Framework pour le développement d’applications avec services de sécurité provenant de mécanismes comme le Kerberos</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931">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org.omg</a:t>
                      </a:r>
                      <a:endParaRPr kumimoji="0" lang="en-US" sz="1800" b="1" i="0" u="none" strike="noStrike" cap="none" normalizeH="0" baseline="0">
                        <a:ln>
                          <a:noFill/>
                        </a:ln>
                        <a:solidFill>
                          <a:schemeClr val="tx2"/>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Contient tous les packages liés aux spécifications de l’Object Management Group tels que CORBA, IDL et IOP</a:t>
                      </a:r>
                      <a:endParaRPr kumimoji="0" lang="en-US" sz="1800" b="1" i="0" u="none" strike="noStrike" cap="none" normalizeH="0" baseline="0">
                        <a:ln>
                          <a:noFill/>
                        </a:ln>
                        <a:solidFill>
                          <a:schemeClr val="tx2"/>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66">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org.w3c</a:t>
                      </a:r>
                      <a:endParaRPr kumimoji="0" lang="en-US" sz="1800" b="1" i="0" u="none" strike="noStrike" cap="none" normalizeH="0" baseline="0">
                        <a:ln>
                          <a:noFill/>
                        </a:ln>
                        <a:solidFill>
                          <a:schemeClr val="tx2"/>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Contient un parseur DOM pour XML</a:t>
                      </a:r>
                      <a:endParaRPr kumimoji="0" lang="en-US" sz="1800" b="1" i="0" u="none" strike="noStrike" cap="none" normalizeH="0" baseline="0">
                        <a:ln>
                          <a:noFill/>
                        </a:ln>
                        <a:solidFill>
                          <a:schemeClr val="tx2"/>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66">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org.xml</a:t>
                      </a:r>
                      <a:endParaRPr kumimoji="0" lang="en-US" sz="1800" b="1" i="0" u="none" strike="noStrike" cap="none" normalizeH="0" baseline="0">
                        <a:ln>
                          <a:noFill/>
                        </a:ln>
                        <a:solidFill>
                          <a:schemeClr val="tx2"/>
                        </a:solidFill>
                        <a:effectLst/>
                        <a:latin typeface="Arial" charset="0"/>
                      </a:endParaRP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Arial" charset="0"/>
                        </a:rPr>
                        <a:t>Contient des parseurs SAX pour XML</a:t>
                      </a:r>
                      <a:endParaRPr kumimoji="0" lang="en-US" sz="1800" b="1" i="0" u="none" strike="noStrike" cap="none" normalizeH="0" baseline="0">
                        <a:ln>
                          <a:noFill/>
                        </a:ln>
                        <a:solidFill>
                          <a:schemeClr val="tx2"/>
                        </a:solidFill>
                        <a:effectLst/>
                        <a:latin typeface="Arial" charset="0"/>
                      </a:endParaRP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1C3694AA-5249-D4C8-8E7C-15B20A2E2392}"/>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46435" name="Rectangle 3">
            <a:extLst>
              <a:ext uri="{FF2B5EF4-FFF2-40B4-BE49-F238E27FC236}">
                <a16:creationId xmlns:a16="http://schemas.microsoft.com/office/drawing/2014/main" id="{6C8D4A05-3868-1758-AA76-8CCEBA67A14E}"/>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VII. Interfaces graphiques et Gestion d’événements</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7E96DEA-B670-1211-3EF5-C3292ED6A9C9}"/>
              </a:ext>
            </a:extLst>
          </p:cNvPr>
          <p:cNvSpPr>
            <a:spLocks noGrp="1" noChangeArrowheads="1"/>
          </p:cNvSpPr>
          <p:nvPr>
            <p:ph type="title"/>
          </p:nvPr>
        </p:nvSpPr>
        <p:spPr/>
        <p:txBody>
          <a:bodyPr/>
          <a:lstStyle/>
          <a:p>
            <a:r>
              <a:rPr lang="fr-FR" altLang="fr-FR"/>
              <a:t>Survol du chapitre</a:t>
            </a:r>
          </a:p>
        </p:txBody>
      </p:sp>
      <p:sp>
        <p:nvSpPr>
          <p:cNvPr id="147459" name="Rectangle 3">
            <a:extLst>
              <a:ext uri="{FF2B5EF4-FFF2-40B4-BE49-F238E27FC236}">
                <a16:creationId xmlns:a16="http://schemas.microsoft.com/office/drawing/2014/main" id="{1DE5E267-FBF8-7403-44A2-376EC38FFE73}"/>
              </a:ext>
            </a:extLst>
          </p:cNvPr>
          <p:cNvSpPr>
            <a:spLocks noGrp="1" noChangeArrowheads="1"/>
          </p:cNvSpPr>
          <p:nvPr>
            <p:ph type="body" idx="1"/>
          </p:nvPr>
        </p:nvSpPr>
        <p:spPr>
          <a:xfrm>
            <a:off x="1676400" y="989013"/>
            <a:ext cx="8839200" cy="5445125"/>
          </a:xfrm>
        </p:spPr>
        <p:txBody>
          <a:bodyPr/>
          <a:lstStyle/>
          <a:p>
            <a:r>
              <a:rPr lang="fr-FR" altLang="fr-FR" sz="2200"/>
              <a:t>Introduction</a:t>
            </a:r>
          </a:p>
          <a:p>
            <a:pPr lvl="1"/>
            <a:r>
              <a:rPr lang="fr-FR" altLang="fr-FR" sz="2000"/>
              <a:t>Le modèle « Model-View-Control » (MVC)</a:t>
            </a:r>
          </a:p>
          <a:p>
            <a:r>
              <a:rPr lang="fr-FR" altLang="fr-FR" sz="2200"/>
              <a:t>Les interfaces graphiques (GUI): Le package AWT</a:t>
            </a:r>
          </a:p>
          <a:p>
            <a:pPr lvl="1"/>
            <a:r>
              <a:rPr lang="fr-FR" altLang="fr-FR" sz="2000"/>
              <a:t>AWT v/s SWING</a:t>
            </a:r>
          </a:p>
          <a:p>
            <a:pPr lvl="1"/>
            <a:r>
              <a:rPr lang="fr-FR" altLang="fr-FR" sz="2000"/>
              <a:t>La structure de l’AWT</a:t>
            </a:r>
          </a:p>
          <a:p>
            <a:pPr lvl="1"/>
            <a:r>
              <a:rPr lang="fr-FR" altLang="fr-FR" sz="2000"/>
              <a:t>Les « Components »</a:t>
            </a:r>
          </a:p>
          <a:p>
            <a:pPr lvl="1"/>
            <a:r>
              <a:rPr lang="fr-FR" altLang="fr-FR" sz="2000"/>
              <a:t>Les « Containers »</a:t>
            </a:r>
          </a:p>
          <a:p>
            <a:pPr lvl="1"/>
            <a:r>
              <a:rPr lang="fr-FR" altLang="fr-FR" sz="2000"/>
              <a:t>Les « LayoutManagers »</a:t>
            </a:r>
          </a:p>
          <a:p>
            <a:r>
              <a:rPr lang="fr-FR" altLang="fr-FR" sz="2200"/>
              <a:t>Gestion d’événements</a:t>
            </a:r>
          </a:p>
          <a:p>
            <a:pPr lvl="1"/>
            <a:r>
              <a:rPr lang="fr-FR" altLang="fr-FR" sz="2000"/>
              <a:t>Mécanismes et structure</a:t>
            </a:r>
          </a:p>
          <a:p>
            <a:pPr lvl="1"/>
            <a:r>
              <a:rPr lang="fr-FR" altLang="fr-FR" sz="2000"/>
              <a:t>Mise en œuvre</a:t>
            </a:r>
          </a:p>
          <a:p>
            <a:r>
              <a:rPr lang="fr-FR" altLang="fr-FR" sz="2200"/>
              <a:t>Graphisme 2D en Java</a:t>
            </a:r>
          </a:p>
          <a:p>
            <a:pPr lvl="1"/>
            <a:r>
              <a:rPr lang="fr-FR" altLang="fr-FR" sz="2000"/>
              <a:t>La classe « Rectangle »</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A866EF6-E19D-99C7-E6ED-6FC42650E81B}"/>
              </a:ext>
            </a:extLst>
          </p:cNvPr>
          <p:cNvSpPr>
            <a:spLocks noGrp="1" noChangeArrowheads="1"/>
          </p:cNvSpPr>
          <p:nvPr>
            <p:ph type="title"/>
          </p:nvPr>
        </p:nvSpPr>
        <p:spPr/>
        <p:txBody>
          <a:bodyPr/>
          <a:lstStyle/>
          <a:p>
            <a:r>
              <a:rPr lang="fr-FR" altLang="fr-FR"/>
              <a:t>Introduction</a:t>
            </a:r>
            <a:br>
              <a:rPr lang="fr-FR" altLang="fr-FR"/>
            </a:br>
            <a:r>
              <a:rPr lang="fr-FR" altLang="fr-FR" sz="2800"/>
              <a:t>Le modèle MVC</a:t>
            </a:r>
          </a:p>
        </p:txBody>
      </p:sp>
      <p:sp>
        <p:nvSpPr>
          <p:cNvPr id="148483" name="Rectangle 3">
            <a:extLst>
              <a:ext uri="{FF2B5EF4-FFF2-40B4-BE49-F238E27FC236}">
                <a16:creationId xmlns:a16="http://schemas.microsoft.com/office/drawing/2014/main" id="{5B05531B-A942-6272-A0B7-7EC55EDCDB21}"/>
              </a:ext>
            </a:extLst>
          </p:cNvPr>
          <p:cNvSpPr>
            <a:spLocks noGrp="1" noChangeArrowheads="1"/>
          </p:cNvSpPr>
          <p:nvPr>
            <p:ph type="body" idx="1"/>
          </p:nvPr>
        </p:nvSpPr>
        <p:spPr>
          <a:xfrm>
            <a:off x="1676400" y="1209675"/>
            <a:ext cx="8839200" cy="5213350"/>
          </a:xfrm>
        </p:spPr>
        <p:txBody>
          <a:bodyPr/>
          <a:lstStyle/>
          <a:p>
            <a:r>
              <a:rPr lang="fr-FR" altLang="fr-FR"/>
              <a:t>Fondement: Séparer</a:t>
            </a:r>
          </a:p>
          <a:p>
            <a:pPr lvl="1"/>
            <a:r>
              <a:rPr lang="fr-FR" altLang="fr-FR"/>
              <a:t>Les responsabilités relatives à la saisie des événements</a:t>
            </a:r>
          </a:p>
          <a:p>
            <a:pPr lvl="1"/>
            <a:r>
              <a:rPr lang="fr-FR" altLang="fr-FR"/>
              <a:t>Celles relatives à l’exécution des commandes en réponse aux événements</a:t>
            </a:r>
          </a:p>
          <a:p>
            <a:r>
              <a:rPr lang="fr-FR" altLang="fr-FR"/>
              <a:t>Séparer au mieux</a:t>
            </a:r>
          </a:p>
          <a:p>
            <a:pPr lvl="1"/>
            <a:r>
              <a:rPr lang="fr-FR" altLang="fr-FR"/>
              <a:t>La gestion de l’affichage</a:t>
            </a:r>
          </a:p>
          <a:p>
            <a:pPr lvl="1"/>
            <a:r>
              <a:rPr lang="fr-FR" altLang="fr-FR"/>
              <a:t>Le contrôle du composant</a:t>
            </a:r>
          </a:p>
          <a:p>
            <a:pPr lvl="1"/>
            <a:r>
              <a:rPr lang="fr-FR" altLang="fr-FR"/>
              <a:t>Les informations intégrées dans le composant</a:t>
            </a:r>
          </a:p>
          <a:p>
            <a:r>
              <a:rPr lang="fr-FR" altLang="fr-FR"/>
              <a:t>Avantages:</a:t>
            </a:r>
          </a:p>
          <a:p>
            <a:pPr lvl="1"/>
            <a:r>
              <a:rPr lang="fr-FR" altLang="fr-FR"/>
              <a:t>Un même événement peut être envoyé à plusieurs objets écouteurs</a:t>
            </a:r>
          </a:p>
          <a:p>
            <a:pPr lvl="2"/>
            <a:r>
              <a:rPr lang="fr-FR" altLang="fr-FR"/>
              <a:t>Utile si un événement est potentiellement intéressant pour plusieurs écouteurs</a:t>
            </a:r>
          </a:p>
          <a:p>
            <a:pPr lvl="1"/>
            <a:r>
              <a:rPr lang="fr-FR" altLang="fr-FR"/>
              <a:t>Facilite la réutilisation des composants</a:t>
            </a:r>
          </a:p>
          <a:p>
            <a:pPr lvl="1"/>
            <a:r>
              <a:rPr lang="fr-FR" altLang="fr-FR"/>
              <a:t>Permet le développement de l’application et de l’interface séparément</a:t>
            </a:r>
          </a:p>
          <a:p>
            <a:pPr lvl="1"/>
            <a:r>
              <a:rPr lang="fr-FR" altLang="fr-FR"/>
              <a:t>Permet d’hériter de super-classes différentes suivant les fonctionnalités</a:t>
            </a:r>
          </a:p>
          <a:p>
            <a:pPr lvl="1"/>
            <a:r>
              <a:rPr lang="fr-FR" altLang="fr-FR"/>
              <a:t>Règle essentielle en OO: modulariser au plus ce qui est modularisable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0BCA234D-11E6-0872-33EA-7DE0663C4CCE}"/>
              </a:ext>
            </a:extLst>
          </p:cNvPr>
          <p:cNvSpPr>
            <a:spLocks noGrp="1" noChangeArrowheads="1"/>
          </p:cNvSpPr>
          <p:nvPr>
            <p:ph type="title"/>
          </p:nvPr>
        </p:nvSpPr>
        <p:spPr/>
        <p:txBody>
          <a:bodyPr/>
          <a:lstStyle/>
          <a:p>
            <a:r>
              <a:rPr lang="fr-BE" altLang="fr-FR"/>
              <a:t>Java comme langage de programmation</a:t>
            </a:r>
            <a:endParaRPr lang="en-US" altLang="fr-FR"/>
          </a:p>
        </p:txBody>
      </p:sp>
      <p:sp>
        <p:nvSpPr>
          <p:cNvPr id="19459" name="Rectangle 7">
            <a:extLst>
              <a:ext uri="{FF2B5EF4-FFF2-40B4-BE49-F238E27FC236}">
                <a16:creationId xmlns:a16="http://schemas.microsoft.com/office/drawing/2014/main" id="{68444646-D723-0F92-5A02-4ACCC14289FF}"/>
              </a:ext>
            </a:extLst>
          </p:cNvPr>
          <p:cNvSpPr>
            <a:spLocks noGrp="1" noChangeArrowheads="1"/>
          </p:cNvSpPr>
          <p:nvPr>
            <p:ph type="body" idx="1"/>
          </p:nvPr>
        </p:nvSpPr>
        <p:spPr>
          <a:xfrm>
            <a:off x="1676400" y="1125538"/>
            <a:ext cx="8839200" cy="5183187"/>
          </a:xfrm>
        </p:spPr>
        <p:txBody>
          <a:bodyPr/>
          <a:lstStyle/>
          <a:p>
            <a:pPr marL="0" indent="0">
              <a:buFont typeface="Symbol" panose="05050102010706020507" pitchFamily="18" charset="2"/>
              <a:buNone/>
            </a:pPr>
            <a:r>
              <a:rPr lang="fr-FR" altLang="fr-FR" sz="2400"/>
              <a:t>Java est un langage de programmation particulier qui possède des caractéristiques avantageuses:</a:t>
            </a:r>
          </a:p>
          <a:p>
            <a:pPr lvl="1"/>
            <a:r>
              <a:rPr lang="fr-FR" altLang="fr-FR" sz="2000"/>
              <a:t>Simplicité et productivité:</a:t>
            </a:r>
          </a:p>
          <a:p>
            <a:pPr lvl="2"/>
            <a:r>
              <a:rPr lang="fr-FR" altLang="fr-FR" sz="1800"/>
              <a:t>Intégration complète de l’OO</a:t>
            </a:r>
          </a:p>
          <a:p>
            <a:pPr lvl="2"/>
            <a:r>
              <a:rPr lang="fr-FR" altLang="fr-FR" sz="1800"/>
              <a:t>Gestion mémoire (« Garbage collector »)</a:t>
            </a:r>
          </a:p>
          <a:p>
            <a:pPr lvl="1"/>
            <a:r>
              <a:rPr lang="fr-FR" altLang="fr-FR" sz="2000"/>
              <a:t>Robustesse, fiabilité et sécurité</a:t>
            </a:r>
          </a:p>
          <a:p>
            <a:pPr lvl="1"/>
            <a:r>
              <a:rPr lang="fr-FR" altLang="fr-FR" sz="2000"/>
              <a:t>Indépendance par rapport aux plateformes</a:t>
            </a:r>
          </a:p>
          <a:p>
            <a:pPr lvl="1"/>
            <a:r>
              <a:rPr lang="fr-FR" altLang="fr-FR" sz="2000"/>
              <a:t>Ouverture:</a:t>
            </a:r>
          </a:p>
          <a:p>
            <a:pPr lvl="2"/>
            <a:r>
              <a:rPr lang="fr-FR" altLang="fr-FR" sz="1800"/>
              <a:t>Support intégré d’Internet</a:t>
            </a:r>
          </a:p>
          <a:p>
            <a:pPr lvl="2"/>
            <a:r>
              <a:rPr lang="fr-FR" altLang="fr-FR" sz="1800"/>
              <a:t>Connexion intégrée aux bases de données (JDBC)</a:t>
            </a:r>
          </a:p>
          <a:p>
            <a:pPr lvl="2"/>
            <a:r>
              <a:rPr lang="fr-FR" altLang="fr-FR" sz="1800"/>
              <a:t>Support des caractères internationaux</a:t>
            </a:r>
          </a:p>
          <a:p>
            <a:pPr lvl="1"/>
            <a:r>
              <a:rPr lang="fr-FR" altLang="fr-FR" sz="2000"/>
              <a:t>Distribution et aspects dynamiques</a:t>
            </a:r>
          </a:p>
          <a:p>
            <a:pPr lvl="1"/>
            <a:r>
              <a:rPr lang="fr-FR" altLang="fr-FR" sz="2000"/>
              <a:t>Performance</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BC0EEDC7-1F0B-A12E-2864-80182C1B8BE0}"/>
              </a:ext>
            </a:extLst>
          </p:cNvPr>
          <p:cNvSpPr>
            <a:spLocks noGrp="1" noChangeArrowheads="1"/>
          </p:cNvSpPr>
          <p:nvPr>
            <p:ph type="title"/>
          </p:nvPr>
        </p:nvSpPr>
        <p:spPr/>
        <p:txBody>
          <a:bodyPr/>
          <a:lstStyle/>
          <a:p>
            <a:r>
              <a:rPr lang="fr-BE" altLang="fr-FR"/>
              <a:t>Les interfaces graphiques</a:t>
            </a:r>
            <a:br>
              <a:rPr lang="fr-BE" altLang="fr-FR"/>
            </a:br>
            <a:r>
              <a:rPr lang="fr-BE" altLang="fr-FR" sz="2800"/>
              <a:t>AWT v/s SWING</a:t>
            </a:r>
            <a:endParaRPr lang="fr-FR" altLang="fr-FR" sz="2400" i="1"/>
          </a:p>
        </p:txBody>
      </p:sp>
      <p:sp>
        <p:nvSpPr>
          <p:cNvPr id="149507" name="Rectangle 3">
            <a:extLst>
              <a:ext uri="{FF2B5EF4-FFF2-40B4-BE49-F238E27FC236}">
                <a16:creationId xmlns:a16="http://schemas.microsoft.com/office/drawing/2014/main" id="{EDDFBC66-ADE0-5A44-DD48-02352907E298}"/>
              </a:ext>
            </a:extLst>
          </p:cNvPr>
          <p:cNvSpPr>
            <a:spLocks noGrp="1" noChangeArrowheads="1"/>
          </p:cNvSpPr>
          <p:nvPr>
            <p:ph type="body" idx="1"/>
          </p:nvPr>
        </p:nvSpPr>
        <p:spPr/>
        <p:txBody>
          <a:bodyPr/>
          <a:lstStyle/>
          <a:p>
            <a:pPr>
              <a:lnSpc>
                <a:spcPct val="90000"/>
              </a:lnSpc>
            </a:pPr>
            <a:r>
              <a:rPr lang="fr-FR" altLang="fr-FR"/>
              <a:t>Les composants des interfaces graphiques sont fournis en Java par deux packages particuliers (et concurrents):</a:t>
            </a:r>
          </a:p>
          <a:p>
            <a:pPr lvl="1">
              <a:lnSpc>
                <a:spcPct val="90000"/>
              </a:lnSpc>
            </a:pPr>
            <a:endParaRPr lang="fr-FR" altLang="fr-FR"/>
          </a:p>
          <a:p>
            <a:pPr>
              <a:lnSpc>
                <a:spcPct val="90000"/>
              </a:lnSpc>
            </a:pPr>
            <a:r>
              <a:rPr lang="fr-FR" altLang="fr-FR"/>
              <a:t>Java 1: AWT (Abstract Window Toolkit)</a:t>
            </a:r>
          </a:p>
          <a:p>
            <a:pPr lvl="1">
              <a:lnSpc>
                <a:spcPct val="90000"/>
              </a:lnSpc>
            </a:pPr>
            <a:r>
              <a:rPr lang="fr-FR" altLang="fr-FR"/>
              <a:t>Composants graphiques « lourds »</a:t>
            </a:r>
          </a:p>
          <a:p>
            <a:pPr lvl="1">
              <a:lnSpc>
                <a:spcPct val="90000"/>
              </a:lnSpc>
            </a:pPr>
            <a:r>
              <a:rPr lang="fr-FR" altLang="fr-FR"/>
              <a:t>Chaque composant est relié à son équivalent dans l’OS par un « peer »</a:t>
            </a:r>
          </a:p>
          <a:p>
            <a:pPr lvl="1">
              <a:lnSpc>
                <a:spcPct val="90000"/>
              </a:lnSpc>
            </a:pPr>
            <a:r>
              <a:rPr lang="fr-FR" altLang="fr-FR"/>
              <a:t>Look &amp; Feel dépendant de l’OS</a:t>
            </a:r>
          </a:p>
          <a:p>
            <a:pPr lvl="1">
              <a:lnSpc>
                <a:spcPct val="90000"/>
              </a:lnSpc>
            </a:pPr>
            <a:endParaRPr lang="fr-FR" altLang="fr-FR"/>
          </a:p>
          <a:p>
            <a:pPr>
              <a:lnSpc>
                <a:spcPct val="90000"/>
              </a:lnSpc>
            </a:pPr>
            <a:r>
              <a:rPr lang="fr-FR" altLang="fr-FR"/>
              <a:t>Java 2: SWING</a:t>
            </a:r>
          </a:p>
          <a:p>
            <a:pPr lvl="1">
              <a:lnSpc>
                <a:spcPct val="90000"/>
              </a:lnSpc>
            </a:pPr>
            <a:r>
              <a:rPr lang="fr-FR" altLang="fr-FR"/>
              <a:t>Nouveau package</a:t>
            </a:r>
          </a:p>
          <a:p>
            <a:pPr lvl="1">
              <a:lnSpc>
                <a:spcPct val="90000"/>
              </a:lnSpc>
            </a:pPr>
            <a:r>
              <a:rPr lang="fr-FR" altLang="fr-FR"/>
              <a:t>Composants graphiques « légers », en pur Java</a:t>
            </a:r>
          </a:p>
          <a:p>
            <a:pPr lvl="1">
              <a:lnSpc>
                <a:spcPct val="90000"/>
              </a:lnSpc>
            </a:pPr>
            <a:r>
              <a:rPr lang="fr-FR" altLang="fr-FR"/>
              <a:t>Tous les composants sont détachés de l’OS</a:t>
            </a:r>
          </a:p>
          <a:p>
            <a:pPr lvl="1">
              <a:lnSpc>
                <a:spcPct val="90000"/>
              </a:lnSpc>
            </a:pPr>
            <a:r>
              <a:rPr lang="fr-FR" altLang="fr-FR"/>
              <a:t>Look &amp; Feel indépendant de l’OS</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CDF20ACF-DE06-59B6-6C64-1A06BE02AC1B}"/>
              </a:ext>
            </a:extLst>
          </p:cNvPr>
          <p:cNvSpPr>
            <a:spLocks noGrp="1" noChangeArrowheads="1"/>
          </p:cNvSpPr>
          <p:nvPr>
            <p:ph type="title"/>
          </p:nvPr>
        </p:nvSpPr>
        <p:spPr/>
        <p:txBody>
          <a:bodyPr/>
          <a:lstStyle/>
          <a:p>
            <a:r>
              <a:rPr lang="fr-BE" altLang="fr-FR"/>
              <a:t>Les interfaces graphiques</a:t>
            </a:r>
            <a:br>
              <a:rPr lang="fr-BE" altLang="fr-FR"/>
            </a:br>
            <a:r>
              <a:rPr lang="fr-BE" altLang="fr-FR" sz="2800"/>
              <a:t>Structure de l’AWT (1/2)</a:t>
            </a:r>
            <a:endParaRPr lang="fr-FR" altLang="fr-FR" sz="2400"/>
          </a:p>
        </p:txBody>
      </p:sp>
      <p:sp>
        <p:nvSpPr>
          <p:cNvPr id="150531" name="Rectangle 3">
            <a:extLst>
              <a:ext uri="{FF2B5EF4-FFF2-40B4-BE49-F238E27FC236}">
                <a16:creationId xmlns:a16="http://schemas.microsoft.com/office/drawing/2014/main" id="{867E88B9-0E06-05F2-2621-1CFE31B71979}"/>
              </a:ext>
            </a:extLst>
          </p:cNvPr>
          <p:cNvSpPr>
            <a:spLocks noGrp="1" noChangeArrowheads="1"/>
          </p:cNvSpPr>
          <p:nvPr>
            <p:ph type="body" idx="1"/>
          </p:nvPr>
        </p:nvSpPr>
        <p:spPr>
          <a:xfrm>
            <a:off x="1676400" y="1295400"/>
            <a:ext cx="8839200" cy="4818063"/>
          </a:xfrm>
        </p:spPr>
        <p:txBody>
          <a:bodyPr/>
          <a:lstStyle/>
          <a:p>
            <a:r>
              <a:rPr lang="fr-FR" altLang="fr-FR"/>
              <a:t>L’AWT offre trois types d’éléments graphiques</a:t>
            </a:r>
          </a:p>
          <a:p>
            <a:pPr lvl="1"/>
            <a:r>
              <a:rPr lang="fr-FR" altLang="fr-FR"/>
              <a:t>Les « Containers » (contenants)</a:t>
            </a:r>
          </a:p>
          <a:p>
            <a:pPr lvl="1"/>
            <a:r>
              <a:rPr lang="fr-FR" altLang="fr-FR"/>
              <a:t>Les « Components » (composants ou contenus)</a:t>
            </a:r>
          </a:p>
          <a:p>
            <a:pPr lvl="1"/>
            <a:r>
              <a:rPr lang="fr-FR" altLang="fr-FR"/>
              <a:t>Les « LayoutManagers » (disposition des objets d’un contenant)</a:t>
            </a:r>
          </a:p>
          <a:p>
            <a:r>
              <a:rPr lang="fr-FR" altLang="fr-FR"/>
              <a:t>Les « Containers »</a:t>
            </a:r>
          </a:p>
          <a:p>
            <a:pPr lvl="1"/>
            <a:r>
              <a:rPr lang="fr-FR" altLang="fr-FR"/>
              <a:t>Sont destinés à accueillir des composants</a:t>
            </a:r>
          </a:p>
          <a:p>
            <a:pPr lvl="1"/>
            <a:r>
              <a:rPr lang="fr-FR" altLang="fr-FR"/>
              <a:t>Gèrent l’affichage des composants</a:t>
            </a:r>
          </a:p>
          <a:p>
            <a:pPr lvl="1"/>
            <a:r>
              <a:rPr lang="fr-FR" altLang="fr-FR" i="1" u="sng"/>
              <a:t>Ex</a:t>
            </a:r>
            <a:r>
              <a:rPr lang="fr-FR" altLang="fr-FR"/>
              <a:t>: Frame, Panel, Window</a:t>
            </a:r>
          </a:p>
          <a:p>
            <a:r>
              <a:rPr lang="fr-FR" altLang="fr-FR"/>
              <a:t>Les « Components »</a:t>
            </a:r>
          </a:p>
          <a:p>
            <a:pPr lvl="1"/>
            <a:r>
              <a:rPr lang="fr-FR" altLang="fr-FR"/>
              <a:t>Constituent différents éléments de l’affichage (boutons, barres de menus, etc.)</a:t>
            </a:r>
          </a:p>
          <a:p>
            <a:pPr lvl="1"/>
            <a:r>
              <a:rPr lang="fr-FR" altLang="fr-FR" i="1" u="sng"/>
              <a:t>Ex</a:t>
            </a:r>
            <a:r>
              <a:rPr lang="fr-FR" altLang="fr-FR"/>
              <a:t>: Button, Canvas, Label, Scrollbar, Checkbox</a:t>
            </a:r>
          </a:p>
          <a:p>
            <a:r>
              <a:rPr lang="fr-FR" altLang="fr-FR"/>
              <a:t>Les « LayoutManagers »</a:t>
            </a:r>
          </a:p>
          <a:p>
            <a:pPr lvl="1"/>
            <a:r>
              <a:rPr lang="fr-FR" altLang="fr-FR"/>
              <a:t>Gèrent la disposition des composants au sein d’un conteneur</a:t>
            </a: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5EBD0BB1-0F75-A533-C5C8-EF37109421A9}"/>
              </a:ext>
            </a:extLst>
          </p:cNvPr>
          <p:cNvSpPr>
            <a:spLocks noGrp="1" noChangeArrowheads="1"/>
          </p:cNvSpPr>
          <p:nvPr>
            <p:ph type="title"/>
          </p:nvPr>
        </p:nvSpPr>
        <p:spPr/>
        <p:txBody>
          <a:bodyPr/>
          <a:lstStyle/>
          <a:p>
            <a:r>
              <a:rPr lang="fr-BE" altLang="fr-FR"/>
              <a:t>Les interfaces graphiques</a:t>
            </a:r>
            <a:br>
              <a:rPr lang="fr-BE" altLang="fr-FR"/>
            </a:br>
            <a:r>
              <a:rPr lang="fr-BE" altLang="fr-FR" sz="2800"/>
              <a:t>Structure de l’AWT (2/2)</a:t>
            </a:r>
            <a:endParaRPr lang="fr-FR" altLang="fr-FR" sz="2800"/>
          </a:p>
        </p:txBody>
      </p:sp>
      <p:sp>
        <p:nvSpPr>
          <p:cNvPr id="151555" name="Rectangle 4">
            <a:extLst>
              <a:ext uri="{FF2B5EF4-FFF2-40B4-BE49-F238E27FC236}">
                <a16:creationId xmlns:a16="http://schemas.microsoft.com/office/drawing/2014/main" id="{7B901E70-D4BC-813F-9484-0F0A35BACCFC}"/>
              </a:ext>
            </a:extLst>
          </p:cNvPr>
          <p:cNvSpPr>
            <a:spLocks noChangeArrowheads="1"/>
          </p:cNvSpPr>
          <p:nvPr/>
        </p:nvSpPr>
        <p:spPr bwMode="auto">
          <a:xfrm>
            <a:off x="3016250" y="1360488"/>
            <a:ext cx="2514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56" name="Text Box 5">
            <a:extLst>
              <a:ext uri="{FF2B5EF4-FFF2-40B4-BE49-F238E27FC236}">
                <a16:creationId xmlns:a16="http://schemas.microsoft.com/office/drawing/2014/main" id="{ADDDE06E-7209-730C-1F1F-5CFE9E0BB781}"/>
              </a:ext>
            </a:extLst>
          </p:cNvPr>
          <p:cNvSpPr txBox="1">
            <a:spLocks noChangeArrowheads="1"/>
          </p:cNvSpPr>
          <p:nvPr/>
        </p:nvSpPr>
        <p:spPr bwMode="auto">
          <a:xfrm>
            <a:off x="3473450" y="1787525"/>
            <a:ext cx="1497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i="1"/>
              <a:t>Component</a:t>
            </a:r>
            <a:endParaRPr lang="en-GB" altLang="fr-FR" sz="2000" i="1"/>
          </a:p>
        </p:txBody>
      </p:sp>
      <p:sp>
        <p:nvSpPr>
          <p:cNvPr id="151557" name="Rectangle 6">
            <a:extLst>
              <a:ext uri="{FF2B5EF4-FFF2-40B4-BE49-F238E27FC236}">
                <a16:creationId xmlns:a16="http://schemas.microsoft.com/office/drawing/2014/main" id="{6DD19FC1-B0C7-F45A-4EEA-16E90F70C68F}"/>
              </a:ext>
            </a:extLst>
          </p:cNvPr>
          <p:cNvSpPr>
            <a:spLocks noChangeArrowheads="1"/>
          </p:cNvSpPr>
          <p:nvPr/>
        </p:nvSpPr>
        <p:spPr bwMode="auto">
          <a:xfrm>
            <a:off x="6521450" y="3036888"/>
            <a:ext cx="22098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58" name="Text Box 7">
            <a:extLst>
              <a:ext uri="{FF2B5EF4-FFF2-40B4-BE49-F238E27FC236}">
                <a16:creationId xmlns:a16="http://schemas.microsoft.com/office/drawing/2014/main" id="{7078E2CE-EDD1-9066-8AFD-9FFEC394636A}"/>
              </a:ext>
            </a:extLst>
          </p:cNvPr>
          <p:cNvSpPr txBox="1">
            <a:spLocks noChangeArrowheads="1"/>
          </p:cNvSpPr>
          <p:nvPr/>
        </p:nvSpPr>
        <p:spPr bwMode="auto">
          <a:xfrm>
            <a:off x="6978650" y="3463925"/>
            <a:ext cx="1285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i="1"/>
              <a:t>Container</a:t>
            </a:r>
            <a:endParaRPr lang="en-GB" altLang="fr-FR" sz="2000" i="1"/>
          </a:p>
        </p:txBody>
      </p:sp>
      <p:sp>
        <p:nvSpPr>
          <p:cNvPr id="151559" name="AutoShape 8">
            <a:extLst>
              <a:ext uri="{FF2B5EF4-FFF2-40B4-BE49-F238E27FC236}">
                <a16:creationId xmlns:a16="http://schemas.microsoft.com/office/drawing/2014/main" id="{7CBF5B72-188E-4990-F796-874527A5A878}"/>
              </a:ext>
            </a:extLst>
          </p:cNvPr>
          <p:cNvSpPr>
            <a:spLocks noChangeArrowheads="1"/>
          </p:cNvSpPr>
          <p:nvPr/>
        </p:nvSpPr>
        <p:spPr bwMode="auto">
          <a:xfrm>
            <a:off x="8731250" y="3494088"/>
            <a:ext cx="452438" cy="3048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60" name="Line 9">
            <a:extLst>
              <a:ext uri="{FF2B5EF4-FFF2-40B4-BE49-F238E27FC236}">
                <a16:creationId xmlns:a16="http://schemas.microsoft.com/office/drawing/2014/main" id="{C5C8C320-6DB2-3C6E-5571-7C6868B1B7B7}"/>
              </a:ext>
            </a:extLst>
          </p:cNvPr>
          <p:cNvSpPr>
            <a:spLocks noChangeShapeType="1"/>
          </p:cNvSpPr>
          <p:nvPr/>
        </p:nvSpPr>
        <p:spPr bwMode="auto">
          <a:xfrm>
            <a:off x="9188450" y="36464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1561" name="Line 10">
            <a:extLst>
              <a:ext uri="{FF2B5EF4-FFF2-40B4-BE49-F238E27FC236}">
                <a16:creationId xmlns:a16="http://schemas.microsoft.com/office/drawing/2014/main" id="{B375C0D9-5D47-75BB-3F9D-6A24B82C1D0C}"/>
              </a:ext>
            </a:extLst>
          </p:cNvPr>
          <p:cNvSpPr>
            <a:spLocks noChangeShapeType="1"/>
          </p:cNvSpPr>
          <p:nvPr/>
        </p:nvSpPr>
        <p:spPr bwMode="auto">
          <a:xfrm flipV="1">
            <a:off x="9645650" y="1970088"/>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1562" name="Line 11">
            <a:extLst>
              <a:ext uri="{FF2B5EF4-FFF2-40B4-BE49-F238E27FC236}">
                <a16:creationId xmlns:a16="http://schemas.microsoft.com/office/drawing/2014/main" id="{827BA481-D515-70AE-96F0-303FA243FA2E}"/>
              </a:ext>
            </a:extLst>
          </p:cNvPr>
          <p:cNvSpPr>
            <a:spLocks noChangeShapeType="1"/>
          </p:cNvSpPr>
          <p:nvPr/>
        </p:nvSpPr>
        <p:spPr bwMode="auto">
          <a:xfrm flipH="1">
            <a:off x="5530850" y="1970088"/>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1563" name="Text Box 12">
            <a:extLst>
              <a:ext uri="{FF2B5EF4-FFF2-40B4-BE49-F238E27FC236}">
                <a16:creationId xmlns:a16="http://schemas.microsoft.com/office/drawing/2014/main" id="{7169EBF8-6D10-0C5F-206B-901C9558E6C9}"/>
              </a:ext>
            </a:extLst>
          </p:cNvPr>
          <p:cNvSpPr txBox="1">
            <a:spLocks noChangeArrowheads="1"/>
          </p:cNvSpPr>
          <p:nvPr/>
        </p:nvSpPr>
        <p:spPr bwMode="auto">
          <a:xfrm>
            <a:off x="9020175" y="3048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1</a:t>
            </a:r>
            <a:endParaRPr lang="en-GB" altLang="fr-FR" sz="2000"/>
          </a:p>
        </p:txBody>
      </p:sp>
      <p:sp>
        <p:nvSpPr>
          <p:cNvPr id="151564" name="Text Box 13">
            <a:extLst>
              <a:ext uri="{FF2B5EF4-FFF2-40B4-BE49-F238E27FC236}">
                <a16:creationId xmlns:a16="http://schemas.microsoft.com/office/drawing/2014/main" id="{F1431760-3F00-FB96-9AF2-995DAB9AB85E}"/>
              </a:ext>
            </a:extLst>
          </p:cNvPr>
          <p:cNvSpPr txBox="1">
            <a:spLocks noChangeArrowheads="1"/>
          </p:cNvSpPr>
          <p:nvPr/>
        </p:nvSpPr>
        <p:spPr bwMode="auto">
          <a:xfrm>
            <a:off x="5667375" y="13255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400">
                <a:latin typeface="Times New Roman" panose="02020603050405020304" pitchFamily="18" charset="0"/>
              </a:rPr>
              <a:t>*</a:t>
            </a:r>
            <a:endParaRPr lang="en-GB" altLang="fr-FR" sz="2400">
              <a:latin typeface="Times New Roman" panose="02020603050405020304" pitchFamily="18" charset="0"/>
            </a:endParaRPr>
          </a:p>
        </p:txBody>
      </p:sp>
      <p:sp>
        <p:nvSpPr>
          <p:cNvPr id="151565" name="Rectangle 14">
            <a:extLst>
              <a:ext uri="{FF2B5EF4-FFF2-40B4-BE49-F238E27FC236}">
                <a16:creationId xmlns:a16="http://schemas.microsoft.com/office/drawing/2014/main" id="{1432E080-792E-2A35-E42C-EA64C5BDB641}"/>
              </a:ext>
            </a:extLst>
          </p:cNvPr>
          <p:cNvSpPr>
            <a:spLocks noChangeArrowheads="1"/>
          </p:cNvSpPr>
          <p:nvPr/>
        </p:nvSpPr>
        <p:spPr bwMode="auto">
          <a:xfrm>
            <a:off x="1797050" y="35702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66" name="Text Box 15">
            <a:extLst>
              <a:ext uri="{FF2B5EF4-FFF2-40B4-BE49-F238E27FC236}">
                <a16:creationId xmlns:a16="http://schemas.microsoft.com/office/drawing/2014/main" id="{8A14C03F-5A0D-288B-F450-042A97D407F8}"/>
              </a:ext>
            </a:extLst>
          </p:cNvPr>
          <p:cNvSpPr txBox="1">
            <a:spLocks noChangeArrowheads="1"/>
          </p:cNvSpPr>
          <p:nvPr/>
        </p:nvSpPr>
        <p:spPr bwMode="auto">
          <a:xfrm>
            <a:off x="1933575" y="3657600"/>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Button</a:t>
            </a:r>
            <a:endParaRPr lang="en-GB" altLang="fr-FR" sz="2000"/>
          </a:p>
        </p:txBody>
      </p:sp>
      <p:sp>
        <p:nvSpPr>
          <p:cNvPr id="151567" name="Rectangle 16">
            <a:extLst>
              <a:ext uri="{FF2B5EF4-FFF2-40B4-BE49-F238E27FC236}">
                <a16:creationId xmlns:a16="http://schemas.microsoft.com/office/drawing/2014/main" id="{73C601B5-90B1-1D79-1197-4567F30D7592}"/>
              </a:ext>
            </a:extLst>
          </p:cNvPr>
          <p:cNvSpPr>
            <a:spLocks noChangeArrowheads="1"/>
          </p:cNvSpPr>
          <p:nvPr/>
        </p:nvSpPr>
        <p:spPr bwMode="auto">
          <a:xfrm>
            <a:off x="3549650" y="35702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68" name="Text Box 17">
            <a:extLst>
              <a:ext uri="{FF2B5EF4-FFF2-40B4-BE49-F238E27FC236}">
                <a16:creationId xmlns:a16="http://schemas.microsoft.com/office/drawing/2014/main" id="{313B03F0-E9B9-E8DE-8DCC-421646189958}"/>
              </a:ext>
            </a:extLst>
          </p:cNvPr>
          <p:cNvSpPr txBox="1">
            <a:spLocks noChangeArrowheads="1"/>
          </p:cNvSpPr>
          <p:nvPr/>
        </p:nvSpPr>
        <p:spPr bwMode="auto">
          <a:xfrm>
            <a:off x="3778250" y="3570288"/>
            <a:ext cx="1081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Canvas</a:t>
            </a:r>
            <a:endParaRPr lang="en-GB" altLang="fr-FR" sz="2000"/>
          </a:p>
        </p:txBody>
      </p:sp>
      <p:sp>
        <p:nvSpPr>
          <p:cNvPr id="151569" name="Rectangle 18">
            <a:extLst>
              <a:ext uri="{FF2B5EF4-FFF2-40B4-BE49-F238E27FC236}">
                <a16:creationId xmlns:a16="http://schemas.microsoft.com/office/drawing/2014/main" id="{CD1B2082-C33A-1458-0D55-546053FA5818}"/>
              </a:ext>
            </a:extLst>
          </p:cNvPr>
          <p:cNvSpPr>
            <a:spLocks noChangeArrowheads="1"/>
          </p:cNvSpPr>
          <p:nvPr/>
        </p:nvSpPr>
        <p:spPr bwMode="auto">
          <a:xfrm>
            <a:off x="6292850" y="4256088"/>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70" name="Rectangle 19">
            <a:extLst>
              <a:ext uri="{FF2B5EF4-FFF2-40B4-BE49-F238E27FC236}">
                <a16:creationId xmlns:a16="http://schemas.microsoft.com/office/drawing/2014/main" id="{1829A330-FC82-B908-45BE-6320E6FF3F35}"/>
              </a:ext>
            </a:extLst>
          </p:cNvPr>
          <p:cNvSpPr>
            <a:spLocks noChangeArrowheads="1"/>
          </p:cNvSpPr>
          <p:nvPr/>
        </p:nvSpPr>
        <p:spPr bwMode="auto">
          <a:xfrm>
            <a:off x="7054850" y="50180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71" name="Rectangle 20">
            <a:extLst>
              <a:ext uri="{FF2B5EF4-FFF2-40B4-BE49-F238E27FC236}">
                <a16:creationId xmlns:a16="http://schemas.microsoft.com/office/drawing/2014/main" id="{858EF4F5-1153-206B-5DEB-EB630AA678F0}"/>
              </a:ext>
            </a:extLst>
          </p:cNvPr>
          <p:cNvSpPr>
            <a:spLocks noChangeArrowheads="1"/>
          </p:cNvSpPr>
          <p:nvPr/>
        </p:nvSpPr>
        <p:spPr bwMode="auto">
          <a:xfrm>
            <a:off x="8883650" y="5018088"/>
            <a:ext cx="1524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72" name="Line 21">
            <a:extLst>
              <a:ext uri="{FF2B5EF4-FFF2-40B4-BE49-F238E27FC236}">
                <a16:creationId xmlns:a16="http://schemas.microsoft.com/office/drawing/2014/main" id="{F24A4A48-07D6-7B3B-A170-4A7F8B23A608}"/>
              </a:ext>
            </a:extLst>
          </p:cNvPr>
          <p:cNvSpPr>
            <a:spLocks noChangeShapeType="1"/>
          </p:cNvSpPr>
          <p:nvPr/>
        </p:nvSpPr>
        <p:spPr bwMode="auto">
          <a:xfrm flipV="1">
            <a:off x="2711450" y="2579688"/>
            <a:ext cx="9906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73" name="Line 22">
            <a:extLst>
              <a:ext uri="{FF2B5EF4-FFF2-40B4-BE49-F238E27FC236}">
                <a16:creationId xmlns:a16="http://schemas.microsoft.com/office/drawing/2014/main" id="{B7F4504F-C575-86E9-78B3-55FE17ABF32C}"/>
              </a:ext>
            </a:extLst>
          </p:cNvPr>
          <p:cNvSpPr>
            <a:spLocks noChangeShapeType="1"/>
          </p:cNvSpPr>
          <p:nvPr/>
        </p:nvSpPr>
        <p:spPr bwMode="auto">
          <a:xfrm flipV="1">
            <a:off x="4235450" y="2579688"/>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74" name="Line 23">
            <a:extLst>
              <a:ext uri="{FF2B5EF4-FFF2-40B4-BE49-F238E27FC236}">
                <a16:creationId xmlns:a16="http://schemas.microsoft.com/office/drawing/2014/main" id="{67FC8853-BE41-B3F7-D3D4-DF5EBD016129}"/>
              </a:ext>
            </a:extLst>
          </p:cNvPr>
          <p:cNvSpPr>
            <a:spLocks noChangeShapeType="1"/>
          </p:cNvSpPr>
          <p:nvPr/>
        </p:nvSpPr>
        <p:spPr bwMode="auto">
          <a:xfrm flipH="1" flipV="1">
            <a:off x="5530850" y="2579688"/>
            <a:ext cx="990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75" name="Text Box 24">
            <a:extLst>
              <a:ext uri="{FF2B5EF4-FFF2-40B4-BE49-F238E27FC236}">
                <a16:creationId xmlns:a16="http://schemas.microsoft.com/office/drawing/2014/main" id="{D035EF15-6CC9-BC44-389E-DCED2FEC69BD}"/>
              </a:ext>
            </a:extLst>
          </p:cNvPr>
          <p:cNvSpPr txBox="1">
            <a:spLocks noChangeArrowheads="1"/>
          </p:cNvSpPr>
          <p:nvPr/>
        </p:nvSpPr>
        <p:spPr bwMode="auto">
          <a:xfrm>
            <a:off x="7283450" y="5140325"/>
            <a:ext cx="91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Frame</a:t>
            </a:r>
            <a:endParaRPr lang="en-GB" altLang="fr-FR" sz="2000"/>
          </a:p>
        </p:txBody>
      </p:sp>
      <p:sp>
        <p:nvSpPr>
          <p:cNvPr id="151576" name="Text Box 25">
            <a:extLst>
              <a:ext uri="{FF2B5EF4-FFF2-40B4-BE49-F238E27FC236}">
                <a16:creationId xmlns:a16="http://schemas.microsoft.com/office/drawing/2014/main" id="{D40AB7E2-6E40-40A1-4455-F62F56CB6F59}"/>
              </a:ext>
            </a:extLst>
          </p:cNvPr>
          <p:cNvSpPr txBox="1">
            <a:spLocks noChangeArrowheads="1"/>
          </p:cNvSpPr>
          <p:nvPr/>
        </p:nvSpPr>
        <p:spPr bwMode="auto">
          <a:xfrm>
            <a:off x="9096375" y="5105400"/>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Panel</a:t>
            </a:r>
            <a:endParaRPr lang="en-GB" altLang="fr-FR" sz="2000"/>
          </a:p>
        </p:txBody>
      </p:sp>
      <p:sp>
        <p:nvSpPr>
          <p:cNvPr id="151577" name="Line 26">
            <a:extLst>
              <a:ext uri="{FF2B5EF4-FFF2-40B4-BE49-F238E27FC236}">
                <a16:creationId xmlns:a16="http://schemas.microsoft.com/office/drawing/2014/main" id="{66CE795F-E599-856C-AE79-39087C4A272E}"/>
              </a:ext>
            </a:extLst>
          </p:cNvPr>
          <p:cNvSpPr>
            <a:spLocks noChangeShapeType="1"/>
          </p:cNvSpPr>
          <p:nvPr/>
        </p:nvSpPr>
        <p:spPr bwMode="auto">
          <a:xfrm flipV="1">
            <a:off x="7740650" y="4256088"/>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78" name="Line 27">
            <a:extLst>
              <a:ext uri="{FF2B5EF4-FFF2-40B4-BE49-F238E27FC236}">
                <a16:creationId xmlns:a16="http://schemas.microsoft.com/office/drawing/2014/main" id="{AE9F0EB3-D301-E9D9-A09F-A2B07AA580CF}"/>
              </a:ext>
            </a:extLst>
          </p:cNvPr>
          <p:cNvSpPr>
            <a:spLocks noChangeShapeType="1"/>
          </p:cNvSpPr>
          <p:nvPr/>
        </p:nvSpPr>
        <p:spPr bwMode="auto">
          <a:xfrm flipH="1" flipV="1">
            <a:off x="8426450" y="4256088"/>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79" name="Rectangle 28">
            <a:extLst>
              <a:ext uri="{FF2B5EF4-FFF2-40B4-BE49-F238E27FC236}">
                <a16:creationId xmlns:a16="http://schemas.microsoft.com/office/drawing/2014/main" id="{5E978481-73AF-FDC5-CE4D-F76C6D581E8D}"/>
              </a:ext>
            </a:extLst>
          </p:cNvPr>
          <p:cNvSpPr>
            <a:spLocks noChangeArrowheads="1"/>
          </p:cNvSpPr>
          <p:nvPr/>
        </p:nvSpPr>
        <p:spPr bwMode="auto">
          <a:xfrm>
            <a:off x="3016250" y="4332288"/>
            <a:ext cx="25146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80" name="Rectangle 29">
            <a:extLst>
              <a:ext uri="{FF2B5EF4-FFF2-40B4-BE49-F238E27FC236}">
                <a16:creationId xmlns:a16="http://schemas.microsoft.com/office/drawing/2014/main" id="{781D3FFD-79AB-6A3A-A2E7-4EC9DE6C4D25}"/>
              </a:ext>
            </a:extLst>
          </p:cNvPr>
          <p:cNvSpPr>
            <a:spLocks noChangeArrowheads="1"/>
          </p:cNvSpPr>
          <p:nvPr/>
        </p:nvSpPr>
        <p:spPr bwMode="auto">
          <a:xfrm>
            <a:off x="2101850" y="5475288"/>
            <a:ext cx="1905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81" name="Rectangle 30">
            <a:extLst>
              <a:ext uri="{FF2B5EF4-FFF2-40B4-BE49-F238E27FC236}">
                <a16:creationId xmlns:a16="http://schemas.microsoft.com/office/drawing/2014/main" id="{10410A7C-0D2B-B74E-5B7F-D27A773CCF18}"/>
              </a:ext>
            </a:extLst>
          </p:cNvPr>
          <p:cNvSpPr>
            <a:spLocks noChangeArrowheads="1"/>
          </p:cNvSpPr>
          <p:nvPr/>
        </p:nvSpPr>
        <p:spPr bwMode="auto">
          <a:xfrm>
            <a:off x="4311650" y="5475288"/>
            <a:ext cx="21336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51582" name="Text Box 31">
            <a:extLst>
              <a:ext uri="{FF2B5EF4-FFF2-40B4-BE49-F238E27FC236}">
                <a16:creationId xmlns:a16="http://schemas.microsoft.com/office/drawing/2014/main" id="{AA8FDBE6-F74E-E82D-0A30-4C14E97650D4}"/>
              </a:ext>
            </a:extLst>
          </p:cNvPr>
          <p:cNvSpPr txBox="1">
            <a:spLocks noChangeArrowheads="1"/>
          </p:cNvSpPr>
          <p:nvPr/>
        </p:nvSpPr>
        <p:spPr bwMode="auto">
          <a:xfrm>
            <a:off x="3228975" y="4495800"/>
            <a:ext cx="1947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LayoutManager</a:t>
            </a:r>
            <a:endParaRPr lang="en-GB" altLang="fr-FR" sz="2000"/>
          </a:p>
        </p:txBody>
      </p:sp>
      <p:sp>
        <p:nvSpPr>
          <p:cNvPr id="151583" name="Text Box 32">
            <a:extLst>
              <a:ext uri="{FF2B5EF4-FFF2-40B4-BE49-F238E27FC236}">
                <a16:creationId xmlns:a16="http://schemas.microsoft.com/office/drawing/2014/main" id="{CE94B797-6342-0C54-1E70-971AC28B80A8}"/>
              </a:ext>
            </a:extLst>
          </p:cNvPr>
          <p:cNvSpPr txBox="1">
            <a:spLocks noChangeArrowheads="1"/>
          </p:cNvSpPr>
          <p:nvPr/>
        </p:nvSpPr>
        <p:spPr bwMode="auto">
          <a:xfrm>
            <a:off x="2101850" y="5521325"/>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BorderLayout</a:t>
            </a:r>
            <a:endParaRPr lang="en-GB" altLang="fr-FR" sz="2000"/>
          </a:p>
        </p:txBody>
      </p:sp>
      <p:sp>
        <p:nvSpPr>
          <p:cNvPr id="151584" name="Text Box 33">
            <a:extLst>
              <a:ext uri="{FF2B5EF4-FFF2-40B4-BE49-F238E27FC236}">
                <a16:creationId xmlns:a16="http://schemas.microsoft.com/office/drawing/2014/main" id="{9EECA748-C659-0DA1-7274-21C96DF7192B}"/>
              </a:ext>
            </a:extLst>
          </p:cNvPr>
          <p:cNvSpPr txBox="1">
            <a:spLocks noChangeArrowheads="1"/>
          </p:cNvSpPr>
          <p:nvPr/>
        </p:nvSpPr>
        <p:spPr bwMode="auto">
          <a:xfrm>
            <a:off x="4600575" y="5562600"/>
            <a:ext cx="1484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FlowLayout</a:t>
            </a:r>
            <a:endParaRPr lang="en-GB" altLang="fr-FR" sz="2000"/>
          </a:p>
        </p:txBody>
      </p:sp>
      <p:sp>
        <p:nvSpPr>
          <p:cNvPr id="151585" name="Line 34">
            <a:extLst>
              <a:ext uri="{FF2B5EF4-FFF2-40B4-BE49-F238E27FC236}">
                <a16:creationId xmlns:a16="http://schemas.microsoft.com/office/drawing/2014/main" id="{6C3201A6-D41C-7653-9066-36C836464A73}"/>
              </a:ext>
            </a:extLst>
          </p:cNvPr>
          <p:cNvSpPr>
            <a:spLocks noChangeShapeType="1"/>
          </p:cNvSpPr>
          <p:nvPr/>
        </p:nvSpPr>
        <p:spPr bwMode="auto">
          <a:xfrm flipV="1">
            <a:off x="3321050" y="5094288"/>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86" name="Line 35">
            <a:extLst>
              <a:ext uri="{FF2B5EF4-FFF2-40B4-BE49-F238E27FC236}">
                <a16:creationId xmlns:a16="http://schemas.microsoft.com/office/drawing/2014/main" id="{27ABF6D0-A354-267B-4E28-DD38EBD08570}"/>
              </a:ext>
            </a:extLst>
          </p:cNvPr>
          <p:cNvSpPr>
            <a:spLocks noChangeShapeType="1"/>
          </p:cNvSpPr>
          <p:nvPr/>
        </p:nvSpPr>
        <p:spPr bwMode="auto">
          <a:xfrm flipH="1" flipV="1">
            <a:off x="4768850" y="5094288"/>
            <a:ext cx="304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51587" name="Line 36">
            <a:extLst>
              <a:ext uri="{FF2B5EF4-FFF2-40B4-BE49-F238E27FC236}">
                <a16:creationId xmlns:a16="http://schemas.microsoft.com/office/drawing/2014/main" id="{C11C6560-5ACD-C282-7ADA-060F8209AE15}"/>
              </a:ext>
            </a:extLst>
          </p:cNvPr>
          <p:cNvSpPr>
            <a:spLocks noChangeShapeType="1"/>
          </p:cNvSpPr>
          <p:nvPr/>
        </p:nvSpPr>
        <p:spPr bwMode="auto">
          <a:xfrm flipH="1">
            <a:off x="5530850" y="4484688"/>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1588" name="Text Box 37">
            <a:extLst>
              <a:ext uri="{FF2B5EF4-FFF2-40B4-BE49-F238E27FC236}">
                <a16:creationId xmlns:a16="http://schemas.microsoft.com/office/drawing/2014/main" id="{7B5C3D90-B711-C3EA-9FBD-96B7474297E6}"/>
              </a:ext>
            </a:extLst>
          </p:cNvPr>
          <p:cNvSpPr txBox="1">
            <a:spLocks noChangeArrowheads="1"/>
          </p:cNvSpPr>
          <p:nvPr/>
        </p:nvSpPr>
        <p:spPr bwMode="auto">
          <a:xfrm>
            <a:off x="6048375" y="3733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1</a:t>
            </a:r>
            <a:endParaRPr lang="en-GB" altLang="fr-FR" sz="2000"/>
          </a:p>
        </p:txBody>
      </p:sp>
      <p:sp>
        <p:nvSpPr>
          <p:cNvPr id="151589" name="Text Box 38">
            <a:extLst>
              <a:ext uri="{FF2B5EF4-FFF2-40B4-BE49-F238E27FC236}">
                <a16:creationId xmlns:a16="http://schemas.microsoft.com/office/drawing/2014/main" id="{3FB67D9E-4764-A18C-A7BA-28448154C0C9}"/>
              </a:ext>
            </a:extLst>
          </p:cNvPr>
          <p:cNvSpPr txBox="1">
            <a:spLocks noChangeArrowheads="1"/>
          </p:cNvSpPr>
          <p:nvPr/>
        </p:nvSpPr>
        <p:spPr bwMode="auto">
          <a:xfrm>
            <a:off x="5514975" y="4267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1</a:t>
            </a:r>
            <a:endParaRPr lang="en-GB" altLang="fr-FR" sz="2000"/>
          </a:p>
        </p:txBody>
      </p:sp>
      <p:cxnSp>
        <p:nvCxnSpPr>
          <p:cNvPr id="151590" name="AutoShape 39">
            <a:extLst>
              <a:ext uri="{FF2B5EF4-FFF2-40B4-BE49-F238E27FC236}">
                <a16:creationId xmlns:a16="http://schemas.microsoft.com/office/drawing/2014/main" id="{134BA570-A016-63FB-5CFC-ACB9E73F9308}"/>
              </a:ext>
            </a:extLst>
          </p:cNvPr>
          <p:cNvCxnSpPr>
            <a:cxnSpLocks noChangeShapeType="1"/>
            <a:endCxn id="151576" idx="2"/>
          </p:cNvCxnSpPr>
          <p:nvPr/>
        </p:nvCxnSpPr>
        <p:spPr bwMode="auto">
          <a:xfrm flipV="1">
            <a:off x="6432550" y="5502275"/>
            <a:ext cx="3081338" cy="412750"/>
          </a:xfrm>
          <a:prstGeom prst="curvedConnector2">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51591" name="AutoShape 40">
            <a:extLst>
              <a:ext uri="{FF2B5EF4-FFF2-40B4-BE49-F238E27FC236}">
                <a16:creationId xmlns:a16="http://schemas.microsoft.com/office/drawing/2014/main" id="{3EE417C4-ABE5-18CD-AE03-4E4391885D80}"/>
              </a:ext>
            </a:extLst>
          </p:cNvPr>
          <p:cNvCxnSpPr>
            <a:cxnSpLocks noChangeShapeType="1"/>
            <a:stCxn id="151583" idx="3"/>
            <a:endCxn id="151570" idx="1"/>
          </p:cNvCxnSpPr>
          <p:nvPr/>
        </p:nvCxnSpPr>
        <p:spPr bwMode="auto">
          <a:xfrm flipV="1">
            <a:off x="3810000" y="5284788"/>
            <a:ext cx="3244850" cy="434975"/>
          </a:xfrm>
          <a:prstGeom prst="curvedConnector3">
            <a:avLst>
              <a:gd name="adj1" fmla="val 50000"/>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51592" name="Text Box 41">
            <a:extLst>
              <a:ext uri="{FF2B5EF4-FFF2-40B4-BE49-F238E27FC236}">
                <a16:creationId xmlns:a16="http://schemas.microsoft.com/office/drawing/2014/main" id="{DF5774AF-FF89-34B3-E412-7C46CCB5B091}"/>
              </a:ext>
            </a:extLst>
          </p:cNvPr>
          <p:cNvSpPr txBox="1">
            <a:spLocks noChangeArrowheads="1"/>
          </p:cNvSpPr>
          <p:nvPr/>
        </p:nvSpPr>
        <p:spPr bwMode="auto">
          <a:xfrm>
            <a:off x="9782175" y="2362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add</a:t>
            </a:r>
            <a:endParaRPr lang="en-GB" altLang="fr-FR" sz="200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0CEC67DC-5FBB-1634-0E2E-1053D6A3F536}"/>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Components »</a:t>
            </a:r>
            <a:endParaRPr lang="fr-FR" altLang="fr-FR" sz="2800"/>
          </a:p>
        </p:txBody>
      </p:sp>
      <p:sp>
        <p:nvSpPr>
          <p:cNvPr id="152579" name="Rectangle 3">
            <a:extLst>
              <a:ext uri="{FF2B5EF4-FFF2-40B4-BE49-F238E27FC236}">
                <a16:creationId xmlns:a16="http://schemas.microsoft.com/office/drawing/2014/main" id="{9A2CC3F1-DE02-4E52-13A6-9D484EA7418D}"/>
              </a:ext>
            </a:extLst>
          </p:cNvPr>
          <p:cNvSpPr>
            <a:spLocks noGrp="1" noChangeArrowheads="1"/>
          </p:cNvSpPr>
          <p:nvPr>
            <p:ph type="body" idx="1"/>
          </p:nvPr>
        </p:nvSpPr>
        <p:spPr>
          <a:xfrm>
            <a:off x="1676400" y="1149350"/>
            <a:ext cx="8839200" cy="5351463"/>
          </a:xfrm>
        </p:spPr>
        <p:txBody>
          <a:bodyPr/>
          <a:lstStyle/>
          <a:p>
            <a:r>
              <a:rPr lang="fr-FR" altLang="fr-FR"/>
              <a:t>Héritage de méthodes:</a:t>
            </a:r>
          </a:p>
          <a:p>
            <a:pPr lvl="1"/>
            <a:r>
              <a:rPr lang="fr-FR" altLang="fr-FR"/>
              <a:t>paint(Graphics g) : Affiche le composant</a:t>
            </a:r>
          </a:p>
          <a:p>
            <a:pPr lvl="1"/>
            <a:r>
              <a:rPr lang="fr-FR" altLang="fr-FR"/>
              <a:t>repaint() : Rafraîchit l’affichage du composant (rappelle la méthode paint)</a:t>
            </a:r>
          </a:p>
          <a:p>
            <a:pPr lvl="1"/>
            <a:r>
              <a:rPr lang="fr-FR" altLang="fr-FR"/>
              <a:t>getGraphics() : Crée un contexte graphique pour le composant</a:t>
            </a:r>
          </a:p>
          <a:p>
            <a:pPr lvl="1"/>
            <a:r>
              <a:rPr lang="fr-FR" altLang="fr-FR"/>
              <a:t>Etc. voir documentation Java en ligne</a:t>
            </a:r>
          </a:p>
          <a:p>
            <a:pPr lvl="1"/>
            <a:endParaRPr lang="fr-FR" altLang="fr-FR"/>
          </a:p>
          <a:p>
            <a:r>
              <a:rPr lang="fr-FR" altLang="fr-FR"/>
              <a:t>Composants de formulaires (exemples)</a:t>
            </a:r>
          </a:p>
          <a:p>
            <a:pPr lvl="1"/>
            <a:r>
              <a:rPr lang="fr-FR" altLang="fr-FR"/>
              <a:t>Button (bouton)</a:t>
            </a:r>
          </a:p>
          <a:p>
            <a:pPr lvl="1"/>
            <a:r>
              <a:rPr lang="fr-FR" altLang="fr-FR"/>
              <a:t>CheckBox (case à cocher)</a:t>
            </a:r>
          </a:p>
          <a:p>
            <a:pPr lvl="1"/>
            <a:r>
              <a:rPr lang="fr-FR" altLang="fr-FR"/>
              <a:t>Label (case de texte)</a:t>
            </a:r>
          </a:p>
          <a:p>
            <a:pPr lvl="1"/>
            <a:endParaRPr lang="fr-FR" altLang="fr-FR"/>
          </a:p>
          <a:p>
            <a:r>
              <a:rPr lang="fr-FR" altLang="fr-FR"/>
              <a:t>Composants de fenêtre (exemples)</a:t>
            </a:r>
          </a:p>
          <a:p>
            <a:pPr lvl="1"/>
            <a:r>
              <a:rPr lang="fr-FR" altLang="fr-FR"/>
              <a:t>Menu (Menu d’une barre de menus)</a:t>
            </a:r>
          </a:p>
          <a:p>
            <a:pPr lvl="1"/>
            <a:r>
              <a:rPr lang="fr-FR" altLang="fr-FR"/>
              <a:t>MenuItem (Elément d’un menu)</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E9290151-8092-6416-15E7-FCC1181E1DCA}"/>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Containers »</a:t>
            </a:r>
            <a:endParaRPr lang="fr-FR" altLang="fr-FR" sz="2800"/>
          </a:p>
        </p:txBody>
      </p:sp>
      <p:sp>
        <p:nvSpPr>
          <p:cNvPr id="153603" name="Rectangle 3">
            <a:extLst>
              <a:ext uri="{FF2B5EF4-FFF2-40B4-BE49-F238E27FC236}">
                <a16:creationId xmlns:a16="http://schemas.microsoft.com/office/drawing/2014/main" id="{ED6A4E7F-41FB-AA1D-D456-F6F1F31FED6A}"/>
              </a:ext>
            </a:extLst>
          </p:cNvPr>
          <p:cNvSpPr>
            <a:spLocks noGrp="1" noChangeArrowheads="1"/>
          </p:cNvSpPr>
          <p:nvPr>
            <p:ph type="body" idx="1"/>
          </p:nvPr>
        </p:nvSpPr>
        <p:spPr>
          <a:xfrm>
            <a:off x="1676400" y="1193800"/>
            <a:ext cx="8839200" cy="5138738"/>
          </a:xfrm>
        </p:spPr>
        <p:txBody>
          <a:bodyPr/>
          <a:lstStyle/>
          <a:p>
            <a:r>
              <a:rPr lang="fr-FR" altLang="fr-FR"/>
              <a:t>Héritage de méthodes:</a:t>
            </a:r>
          </a:p>
          <a:p>
            <a:pPr lvl="1"/>
            <a:r>
              <a:rPr lang="fr-FR" altLang="fr-FR"/>
              <a:t>add(Component c) : Intègre le composant spécifié à la fin du container</a:t>
            </a:r>
          </a:p>
          <a:p>
            <a:pPr lvl="1"/>
            <a:r>
              <a:rPr lang="fr-FR" altLang="fr-FR"/>
              <a:t>setLayout(LayoutManager l) : Configure le LayoutManager du container</a:t>
            </a:r>
          </a:p>
          <a:p>
            <a:pPr lvl="1"/>
            <a:r>
              <a:rPr lang="fr-FR" altLang="fr-FR"/>
              <a:t>Etc. voir documentation Java en ligne</a:t>
            </a:r>
          </a:p>
          <a:p>
            <a:pPr lvl="1"/>
            <a:endParaRPr lang="fr-FR" altLang="fr-FR"/>
          </a:p>
          <a:p>
            <a:r>
              <a:rPr lang="fr-FR" altLang="fr-FR"/>
              <a:t>La classe « Frame »</a:t>
            </a:r>
          </a:p>
          <a:p>
            <a:pPr lvl="1"/>
            <a:r>
              <a:rPr lang="fr-FR" altLang="fr-FR"/>
              <a:t>Composant du plus haut niveau</a:t>
            </a:r>
          </a:p>
          <a:p>
            <a:pPr lvl="1"/>
            <a:r>
              <a:rPr lang="fr-FR" altLang="fr-FR"/>
              <a:t>La fenêtre d’une application est une instance de cette classe</a:t>
            </a:r>
          </a:p>
          <a:p>
            <a:pPr lvl="1"/>
            <a:r>
              <a:rPr lang="fr-FR" altLang="fr-FR"/>
              <a:t>Le Frame contient les différents composants graphiques de l’application</a:t>
            </a:r>
          </a:p>
          <a:p>
            <a:pPr lvl="1"/>
            <a:r>
              <a:rPr lang="fr-FR" altLang="fr-FR"/>
              <a:t>Ne peut être intégré dans un autre conteneur</a:t>
            </a:r>
          </a:p>
          <a:p>
            <a:pPr lvl="1"/>
            <a:endParaRPr lang="fr-FR" altLang="fr-FR"/>
          </a:p>
          <a:p>
            <a:r>
              <a:rPr lang="fr-FR" altLang="fr-FR"/>
              <a:t>Les classes « Panel », « Window », « ScrollPane », etc.</a:t>
            </a:r>
          </a:p>
          <a:p>
            <a:pPr lvl="1"/>
            <a:r>
              <a:rPr lang="fr-FR" altLang="fr-FR"/>
              <a:t>Contenants essentiels</a:t>
            </a:r>
          </a:p>
          <a:p>
            <a:pPr lvl="1"/>
            <a:r>
              <a:rPr lang="fr-FR" altLang="fr-FR"/>
              <a:t>Peuvent être intégrés au sein d’un Frame</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2C58998-6ECC-7E3D-EC9D-D5945EFFA36D}"/>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(1/5)</a:t>
            </a:r>
            <a:endParaRPr lang="fr-FR" altLang="fr-FR" sz="2800"/>
          </a:p>
        </p:txBody>
      </p:sp>
      <p:sp>
        <p:nvSpPr>
          <p:cNvPr id="154627" name="Rectangle 3">
            <a:extLst>
              <a:ext uri="{FF2B5EF4-FFF2-40B4-BE49-F238E27FC236}">
                <a16:creationId xmlns:a16="http://schemas.microsoft.com/office/drawing/2014/main" id="{D7312576-5CC3-ECCF-94E5-8070EFB30711}"/>
              </a:ext>
            </a:extLst>
          </p:cNvPr>
          <p:cNvSpPr>
            <a:spLocks noGrp="1" noChangeArrowheads="1"/>
          </p:cNvSpPr>
          <p:nvPr>
            <p:ph type="body" idx="1"/>
          </p:nvPr>
        </p:nvSpPr>
        <p:spPr/>
        <p:txBody>
          <a:bodyPr/>
          <a:lstStyle/>
          <a:p>
            <a:r>
              <a:rPr lang="fr-FR" altLang="fr-FR"/>
              <a:t>Rôle</a:t>
            </a:r>
          </a:p>
          <a:p>
            <a:pPr lvl="1"/>
            <a:r>
              <a:rPr lang="fr-FR" altLang="fr-FR"/>
              <a:t>Gérer la disposition des composants au sein d’un conteneur</a:t>
            </a:r>
          </a:p>
          <a:p>
            <a:pPr lvl="1"/>
            <a:endParaRPr lang="fr-FR" altLang="fr-FR"/>
          </a:p>
          <a:p>
            <a:r>
              <a:rPr lang="fr-FR" altLang="fr-FR"/>
              <a:t>Types principaux:</a:t>
            </a:r>
          </a:p>
          <a:p>
            <a:pPr lvl="1"/>
            <a:r>
              <a:rPr lang="fr-FR" altLang="fr-FR"/>
              <a:t>BorderLayout: divise le conteneur en 5 zones</a:t>
            </a:r>
          </a:p>
          <a:p>
            <a:pPr lvl="1"/>
            <a:r>
              <a:rPr lang="fr-FR" altLang="fr-FR"/>
              <a:t>FlowLayout: rajoute les composants au fur et à mesure</a:t>
            </a:r>
          </a:p>
          <a:p>
            <a:pPr lvl="1"/>
            <a:r>
              <a:rPr lang="fr-FR" altLang="fr-FR"/>
              <a:t>GridLayout: applique une grille au conteneur pour aligner les composants</a:t>
            </a:r>
          </a:p>
          <a:p>
            <a:pPr lvl="1"/>
            <a:r>
              <a:rPr lang="fr-FR" altLang="fr-FR"/>
              <a:t>CardLayout: pour un conteneur qui contient plusieurs cartes</a:t>
            </a:r>
          </a:p>
          <a:p>
            <a:pPr lvl="1"/>
            <a:r>
              <a:rPr lang="fr-FR" altLang="fr-FR"/>
              <a:t>GridBagLayout: grille de cellules élémentaires</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970EC7C-F56B-3252-D3F5-5F14554E667C}"/>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(2/5)</a:t>
            </a:r>
            <a:endParaRPr lang="fr-FR" altLang="fr-FR" sz="2800"/>
          </a:p>
        </p:txBody>
      </p:sp>
      <p:sp>
        <p:nvSpPr>
          <p:cNvPr id="155651" name="Rectangle 3">
            <a:extLst>
              <a:ext uri="{FF2B5EF4-FFF2-40B4-BE49-F238E27FC236}">
                <a16:creationId xmlns:a16="http://schemas.microsoft.com/office/drawing/2014/main" id="{C7C90436-45FF-39A4-31BF-8F59AC61172F}"/>
              </a:ext>
            </a:extLst>
          </p:cNvPr>
          <p:cNvSpPr>
            <a:spLocks noGrp="1" noChangeArrowheads="1"/>
          </p:cNvSpPr>
          <p:nvPr>
            <p:ph type="body" idx="1"/>
          </p:nvPr>
        </p:nvSpPr>
        <p:spPr/>
        <p:txBody>
          <a:bodyPr/>
          <a:lstStyle/>
          <a:p>
            <a:pPr>
              <a:buFont typeface="Symbol" panose="05050102010706020507" pitchFamily="18" charset="2"/>
              <a:buNone/>
            </a:pPr>
            <a:r>
              <a:rPr lang="fr-FR" altLang="fr-FR" sz="2400" u="sng"/>
              <a:t>BorderLayout</a:t>
            </a:r>
          </a:p>
          <a:p>
            <a:r>
              <a:rPr lang="fr-FR" altLang="fr-FR"/>
              <a:t>Principe</a:t>
            </a:r>
          </a:p>
          <a:p>
            <a:pPr lvl="1"/>
            <a:r>
              <a:rPr lang="fr-FR" altLang="fr-FR"/>
              <a:t>Positionne les composants suivants les points cardinaux</a:t>
            </a:r>
          </a:p>
          <a:p>
            <a:pPr lvl="1"/>
            <a:r>
              <a:rPr lang="fr-FR" altLang="fr-FR"/>
              <a:t>Layout par défaut des « Frame »</a:t>
            </a:r>
          </a:p>
          <a:p>
            <a:r>
              <a:rPr lang="fr-FR" altLang="fr-FR"/>
              <a:t>Répartition</a:t>
            </a:r>
          </a:p>
          <a:p>
            <a:pPr lvl="1"/>
            <a:r>
              <a:rPr lang="fr-FR" altLang="fr-FR"/>
              <a:t>La largeur l’emporte pour le Nord et le Sud</a:t>
            </a:r>
          </a:p>
          <a:p>
            <a:pPr lvl="1"/>
            <a:r>
              <a:rPr lang="fr-FR" altLang="fr-FR"/>
              <a:t>La hauteur l’emporte pour l’Est et l’Ouest</a:t>
            </a:r>
          </a:p>
          <a:p>
            <a:pPr lvl="1"/>
            <a:r>
              <a:rPr lang="fr-FR" altLang="fr-FR"/>
              <a:t>Le centre occupe tout ce qui reste</a:t>
            </a:r>
          </a:p>
          <a:p>
            <a:r>
              <a:rPr lang="fr-FR" altLang="fr-FR"/>
              <a:t>Utilisation</a:t>
            </a:r>
          </a:p>
          <a:p>
            <a:pPr lvl="1"/>
            <a:r>
              <a:rPr lang="fr-BE" altLang="fr-FR"/>
              <a:t>add(unBouton, BorderLayout.NORTH)</a:t>
            </a:r>
          </a:p>
          <a:p>
            <a:pPr lvl="1"/>
            <a:r>
              <a:rPr lang="fr-BE" altLang="fr-FR"/>
              <a:t>new BorderLayout(int, int)</a:t>
            </a:r>
          </a:p>
          <a:p>
            <a:pPr lvl="2"/>
            <a:r>
              <a:rPr lang="fr-BE" altLang="fr-FR"/>
              <a:t>Intervalles horizontal et vertical entre les éléments</a:t>
            </a:r>
            <a:endParaRPr lang="fr-FR" altLang="fr-FR"/>
          </a:p>
        </p:txBody>
      </p:sp>
      <p:grpSp>
        <p:nvGrpSpPr>
          <p:cNvPr id="155652" name="Group 15">
            <a:extLst>
              <a:ext uri="{FF2B5EF4-FFF2-40B4-BE49-F238E27FC236}">
                <a16:creationId xmlns:a16="http://schemas.microsoft.com/office/drawing/2014/main" id="{F8112F3D-F3B5-6A20-C85A-486C5B74DA8E}"/>
              </a:ext>
            </a:extLst>
          </p:cNvPr>
          <p:cNvGrpSpPr>
            <a:grpSpLocks/>
          </p:cNvGrpSpPr>
          <p:nvPr/>
        </p:nvGrpSpPr>
        <p:grpSpPr bwMode="auto">
          <a:xfrm>
            <a:off x="7543800" y="2978150"/>
            <a:ext cx="2630488" cy="1676400"/>
            <a:chOff x="3792" y="1876"/>
            <a:chExt cx="1657" cy="1056"/>
          </a:xfrm>
        </p:grpSpPr>
        <p:sp>
          <p:nvSpPr>
            <p:cNvPr id="155653" name="Rectangle 4">
              <a:extLst>
                <a:ext uri="{FF2B5EF4-FFF2-40B4-BE49-F238E27FC236}">
                  <a16:creationId xmlns:a16="http://schemas.microsoft.com/office/drawing/2014/main" id="{4C0534CF-2753-0446-6E46-430E8E6F5B97}"/>
                </a:ext>
              </a:extLst>
            </p:cNvPr>
            <p:cNvSpPr>
              <a:spLocks noChangeArrowheads="1"/>
            </p:cNvSpPr>
            <p:nvPr/>
          </p:nvSpPr>
          <p:spPr bwMode="auto">
            <a:xfrm>
              <a:off x="3792" y="1876"/>
              <a:ext cx="1657" cy="10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sz="2000"/>
            </a:p>
          </p:txBody>
        </p:sp>
        <p:sp>
          <p:nvSpPr>
            <p:cNvPr id="155654" name="Line 5">
              <a:extLst>
                <a:ext uri="{FF2B5EF4-FFF2-40B4-BE49-F238E27FC236}">
                  <a16:creationId xmlns:a16="http://schemas.microsoft.com/office/drawing/2014/main" id="{4704A5F8-3278-507E-3222-128CD0BFF6A7}"/>
                </a:ext>
              </a:extLst>
            </p:cNvPr>
            <p:cNvSpPr>
              <a:spLocks noChangeShapeType="1"/>
            </p:cNvSpPr>
            <p:nvPr/>
          </p:nvSpPr>
          <p:spPr bwMode="auto">
            <a:xfrm>
              <a:off x="3792" y="2144"/>
              <a:ext cx="1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5655" name="Line 6">
              <a:extLst>
                <a:ext uri="{FF2B5EF4-FFF2-40B4-BE49-F238E27FC236}">
                  <a16:creationId xmlns:a16="http://schemas.microsoft.com/office/drawing/2014/main" id="{2A06D792-DFF6-9CA1-6638-B8C0763C2880}"/>
                </a:ext>
              </a:extLst>
            </p:cNvPr>
            <p:cNvSpPr>
              <a:spLocks noChangeShapeType="1"/>
            </p:cNvSpPr>
            <p:nvPr/>
          </p:nvSpPr>
          <p:spPr bwMode="auto">
            <a:xfrm>
              <a:off x="3792" y="2672"/>
              <a:ext cx="16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5656" name="Line 7">
              <a:extLst>
                <a:ext uri="{FF2B5EF4-FFF2-40B4-BE49-F238E27FC236}">
                  <a16:creationId xmlns:a16="http://schemas.microsoft.com/office/drawing/2014/main" id="{611A3DB0-6884-61B4-3C44-FF046747C06F}"/>
                </a:ext>
              </a:extLst>
            </p:cNvPr>
            <p:cNvSpPr>
              <a:spLocks noChangeShapeType="1"/>
            </p:cNvSpPr>
            <p:nvPr/>
          </p:nvSpPr>
          <p:spPr bwMode="auto">
            <a:xfrm>
              <a:off x="4283" y="2144"/>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5657" name="Line 8">
              <a:extLst>
                <a:ext uri="{FF2B5EF4-FFF2-40B4-BE49-F238E27FC236}">
                  <a16:creationId xmlns:a16="http://schemas.microsoft.com/office/drawing/2014/main" id="{D6713D79-F75F-067B-19FC-48182C2FC28A}"/>
                </a:ext>
              </a:extLst>
            </p:cNvPr>
            <p:cNvSpPr>
              <a:spLocks noChangeShapeType="1"/>
            </p:cNvSpPr>
            <p:nvPr/>
          </p:nvSpPr>
          <p:spPr bwMode="auto">
            <a:xfrm>
              <a:off x="4958" y="2144"/>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55658" name="Text Box 9">
              <a:extLst>
                <a:ext uri="{FF2B5EF4-FFF2-40B4-BE49-F238E27FC236}">
                  <a16:creationId xmlns:a16="http://schemas.microsoft.com/office/drawing/2014/main" id="{9EECC82D-B1D9-A76B-CEA4-483BF26CAA65}"/>
                </a:ext>
              </a:extLst>
            </p:cNvPr>
            <p:cNvSpPr txBox="1">
              <a:spLocks noChangeArrowheads="1"/>
            </p:cNvSpPr>
            <p:nvPr/>
          </p:nvSpPr>
          <p:spPr bwMode="auto">
            <a:xfrm>
              <a:off x="4260" y="1876"/>
              <a:ext cx="7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NORTH</a:t>
              </a:r>
              <a:endParaRPr lang="en-GB" altLang="fr-FR" sz="2000"/>
            </a:p>
          </p:txBody>
        </p:sp>
        <p:sp>
          <p:nvSpPr>
            <p:cNvPr id="155659" name="Text Box 10">
              <a:extLst>
                <a:ext uri="{FF2B5EF4-FFF2-40B4-BE49-F238E27FC236}">
                  <a16:creationId xmlns:a16="http://schemas.microsoft.com/office/drawing/2014/main" id="{481028AB-D7D5-46DD-DA9C-66DB28ED0173}"/>
                </a:ext>
              </a:extLst>
            </p:cNvPr>
            <p:cNvSpPr txBox="1">
              <a:spLocks noChangeArrowheads="1"/>
            </p:cNvSpPr>
            <p:nvPr/>
          </p:nvSpPr>
          <p:spPr bwMode="auto">
            <a:xfrm>
              <a:off x="3792" y="2326"/>
              <a:ext cx="4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WEST</a:t>
              </a:r>
              <a:endParaRPr lang="en-GB" altLang="fr-FR"/>
            </a:p>
          </p:txBody>
        </p:sp>
        <p:sp>
          <p:nvSpPr>
            <p:cNvPr id="155660" name="Text Box 11">
              <a:extLst>
                <a:ext uri="{FF2B5EF4-FFF2-40B4-BE49-F238E27FC236}">
                  <a16:creationId xmlns:a16="http://schemas.microsoft.com/office/drawing/2014/main" id="{8CFADCBA-BEBB-AC70-A063-B57FE551EFDE}"/>
                </a:ext>
              </a:extLst>
            </p:cNvPr>
            <p:cNvSpPr txBox="1">
              <a:spLocks noChangeArrowheads="1"/>
            </p:cNvSpPr>
            <p:nvPr/>
          </p:nvSpPr>
          <p:spPr bwMode="auto">
            <a:xfrm>
              <a:off x="4286" y="2326"/>
              <a:ext cx="67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CENTER</a:t>
              </a:r>
              <a:endParaRPr lang="en-GB" altLang="fr-FR"/>
            </a:p>
          </p:txBody>
        </p:sp>
        <p:sp>
          <p:nvSpPr>
            <p:cNvPr id="155661" name="Text Box 12">
              <a:extLst>
                <a:ext uri="{FF2B5EF4-FFF2-40B4-BE49-F238E27FC236}">
                  <a16:creationId xmlns:a16="http://schemas.microsoft.com/office/drawing/2014/main" id="{BBE7B339-02CD-F8B8-784A-9FD1D34890A1}"/>
                </a:ext>
              </a:extLst>
            </p:cNvPr>
            <p:cNvSpPr txBox="1">
              <a:spLocks noChangeArrowheads="1"/>
            </p:cNvSpPr>
            <p:nvPr/>
          </p:nvSpPr>
          <p:spPr bwMode="auto">
            <a:xfrm>
              <a:off x="4958" y="2326"/>
              <a:ext cx="4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EAST</a:t>
              </a:r>
              <a:endParaRPr lang="en-GB" altLang="fr-FR"/>
            </a:p>
          </p:txBody>
        </p:sp>
        <p:sp>
          <p:nvSpPr>
            <p:cNvPr id="155662" name="Text Box 13">
              <a:extLst>
                <a:ext uri="{FF2B5EF4-FFF2-40B4-BE49-F238E27FC236}">
                  <a16:creationId xmlns:a16="http://schemas.microsoft.com/office/drawing/2014/main" id="{7AAC949A-C653-4AC8-4730-42E5B5CB1E0E}"/>
                </a:ext>
              </a:extLst>
            </p:cNvPr>
            <p:cNvSpPr txBox="1">
              <a:spLocks noChangeArrowheads="1"/>
            </p:cNvSpPr>
            <p:nvPr/>
          </p:nvSpPr>
          <p:spPr bwMode="auto">
            <a:xfrm>
              <a:off x="4279" y="2673"/>
              <a:ext cx="6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SOUTH</a:t>
              </a:r>
              <a:endParaRPr lang="en-GB" altLang="fr-FR" sz="2000"/>
            </a:p>
          </p:txBody>
        </p:sp>
      </p:gr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9E244250-88A5-080B-0432-15E3A013F707}"/>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(3/5)</a:t>
            </a:r>
            <a:endParaRPr lang="fr-FR" altLang="fr-FR" sz="2800"/>
          </a:p>
        </p:txBody>
      </p:sp>
      <p:sp>
        <p:nvSpPr>
          <p:cNvPr id="156675" name="Rectangle 3">
            <a:extLst>
              <a:ext uri="{FF2B5EF4-FFF2-40B4-BE49-F238E27FC236}">
                <a16:creationId xmlns:a16="http://schemas.microsoft.com/office/drawing/2014/main" id="{AA264ACD-83B5-AE19-F99C-C02FC2484048}"/>
              </a:ext>
            </a:extLst>
          </p:cNvPr>
          <p:cNvSpPr>
            <a:spLocks noGrp="1" noChangeArrowheads="1"/>
          </p:cNvSpPr>
          <p:nvPr>
            <p:ph type="body" idx="1"/>
          </p:nvPr>
        </p:nvSpPr>
        <p:spPr/>
        <p:txBody>
          <a:bodyPr/>
          <a:lstStyle/>
          <a:p>
            <a:pPr>
              <a:buFont typeface="Symbol" panose="05050102010706020507" pitchFamily="18" charset="2"/>
              <a:buNone/>
            </a:pPr>
            <a:r>
              <a:rPr lang="fr-FR" altLang="fr-FR" sz="2400" u="sng"/>
              <a:t>FlowLayout</a:t>
            </a:r>
          </a:p>
          <a:p>
            <a:r>
              <a:rPr lang="fr-FR" altLang="fr-FR"/>
              <a:t>Principe</a:t>
            </a:r>
          </a:p>
          <a:p>
            <a:pPr lvl="1"/>
            <a:r>
              <a:rPr lang="fr-FR" altLang="fr-FR"/>
              <a:t>Rajoute les composants au fur et à mesure</a:t>
            </a:r>
          </a:p>
          <a:p>
            <a:pPr lvl="1"/>
            <a:r>
              <a:rPr lang="fr-FR" altLang="fr-FR"/>
              <a:t>La taille des composants l’emporte</a:t>
            </a:r>
          </a:p>
          <a:p>
            <a:pPr lvl="1"/>
            <a:endParaRPr lang="fr-FR" altLang="fr-FR"/>
          </a:p>
          <a:p>
            <a:r>
              <a:rPr lang="fr-FR" altLang="fr-FR"/>
              <a:t>Utilisation</a:t>
            </a:r>
          </a:p>
          <a:p>
            <a:pPr lvl="1"/>
            <a:r>
              <a:rPr lang="fr-FR" altLang="fr-FR"/>
              <a:t>new FlowLayout (int alignment)</a:t>
            </a:r>
          </a:p>
          <a:p>
            <a:pPr lvl="2"/>
            <a:r>
              <a:rPr lang="fr-FR" altLang="fr-FR"/>
              <a:t>alignment: LEFT, CENTER, RIGHT</a:t>
            </a:r>
          </a:p>
          <a:p>
            <a:pPr lvl="1"/>
            <a:r>
              <a:rPr lang="fr-FR" altLang="fr-FR"/>
              <a:t>new FlowLayout (int alignment, int hintervalle,int vintervalle)</a:t>
            </a:r>
          </a:p>
          <a:p>
            <a:pPr lvl="2"/>
            <a:r>
              <a:rPr lang="fr-FR" altLang="fr-FR"/>
              <a:t>alignment: LEFT, CENTER, RIGHT</a:t>
            </a:r>
          </a:p>
          <a:p>
            <a:pPr lvl="2"/>
            <a:r>
              <a:rPr lang="fr-FR" altLang="fr-FR"/>
              <a:t>hintervalle: L’intervalle horizontal entre les composants</a:t>
            </a:r>
          </a:p>
          <a:p>
            <a:pPr lvl="2"/>
            <a:r>
              <a:rPr lang="fr-FR" altLang="fr-FR"/>
              <a:t>vintervalle: L’intervalle vertical entre les composants</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20E6DE33-85E7-2B41-A8F6-2935C49127D7}"/>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(4/5)</a:t>
            </a:r>
            <a:endParaRPr lang="fr-FR" altLang="fr-FR" sz="2800"/>
          </a:p>
        </p:txBody>
      </p:sp>
      <p:sp>
        <p:nvSpPr>
          <p:cNvPr id="157699" name="Rectangle 3">
            <a:extLst>
              <a:ext uri="{FF2B5EF4-FFF2-40B4-BE49-F238E27FC236}">
                <a16:creationId xmlns:a16="http://schemas.microsoft.com/office/drawing/2014/main" id="{68FA0766-BB18-EC0C-D22C-16F0462EC12A}"/>
              </a:ext>
            </a:extLst>
          </p:cNvPr>
          <p:cNvSpPr>
            <a:spLocks noGrp="1" noChangeArrowheads="1"/>
          </p:cNvSpPr>
          <p:nvPr>
            <p:ph type="body" idx="1"/>
          </p:nvPr>
        </p:nvSpPr>
        <p:spPr>
          <a:xfrm>
            <a:off x="1676400" y="1295400"/>
            <a:ext cx="8839200" cy="5172075"/>
          </a:xfrm>
        </p:spPr>
        <p:txBody>
          <a:bodyPr/>
          <a:lstStyle/>
          <a:p>
            <a:pPr>
              <a:lnSpc>
                <a:spcPct val="90000"/>
              </a:lnSpc>
              <a:buFont typeface="Symbol" panose="05050102010706020507" pitchFamily="18" charset="2"/>
              <a:buNone/>
            </a:pPr>
            <a:r>
              <a:rPr lang="fr-FR" altLang="fr-FR" sz="2400" u="sng"/>
              <a:t>GridLayout</a:t>
            </a:r>
          </a:p>
          <a:p>
            <a:pPr>
              <a:lnSpc>
                <a:spcPct val="90000"/>
              </a:lnSpc>
            </a:pPr>
            <a:r>
              <a:rPr lang="fr-FR" altLang="fr-FR"/>
              <a:t>Principe</a:t>
            </a:r>
          </a:p>
          <a:p>
            <a:pPr lvl="1">
              <a:lnSpc>
                <a:spcPct val="90000"/>
              </a:lnSpc>
            </a:pPr>
            <a:r>
              <a:rPr lang="fr-FR" altLang="fr-FR"/>
              <a:t>Définit une grille a 2 dimensions</a:t>
            </a:r>
          </a:p>
          <a:p>
            <a:pPr>
              <a:lnSpc>
                <a:spcPct val="90000"/>
              </a:lnSpc>
            </a:pPr>
            <a:r>
              <a:rPr lang="fr-FR" altLang="fr-FR"/>
              <a:t>Utilisation</a:t>
            </a:r>
          </a:p>
          <a:p>
            <a:pPr lvl="1">
              <a:lnSpc>
                <a:spcPct val="90000"/>
              </a:lnSpc>
            </a:pPr>
            <a:r>
              <a:rPr lang="fr-FR" altLang="fr-FR"/>
              <a:t>new GridLayout (int, int)</a:t>
            </a:r>
          </a:p>
          <a:p>
            <a:pPr lvl="2">
              <a:lnSpc>
                <a:spcPct val="90000"/>
              </a:lnSpc>
            </a:pPr>
            <a:r>
              <a:rPr lang="fr-FR" altLang="fr-FR"/>
              <a:t>Définit le nombre de lignes et de colonnes</a:t>
            </a:r>
          </a:p>
          <a:p>
            <a:pPr lvl="1">
              <a:lnSpc>
                <a:spcPct val="90000"/>
              </a:lnSpc>
            </a:pPr>
            <a:r>
              <a:rPr lang="fr-FR" altLang="fr-FR"/>
              <a:t>new GridLayout (int, int, int, int)</a:t>
            </a:r>
          </a:p>
          <a:p>
            <a:pPr lvl="2">
              <a:lnSpc>
                <a:spcPct val="90000"/>
              </a:lnSpc>
            </a:pPr>
            <a:r>
              <a:rPr lang="fr-FR" altLang="fr-FR"/>
              <a:t>Définit le nombre de lignes et de colonnes</a:t>
            </a:r>
          </a:p>
          <a:p>
            <a:pPr lvl="2">
              <a:lnSpc>
                <a:spcPct val="90000"/>
              </a:lnSpc>
            </a:pPr>
            <a:r>
              <a:rPr lang="fr-FR" altLang="fr-FR"/>
              <a:t>Définit l’alignement horizontal et vertical</a:t>
            </a:r>
          </a:p>
          <a:p>
            <a:pPr lvl="2">
              <a:lnSpc>
                <a:spcPct val="90000"/>
              </a:lnSpc>
            </a:pPr>
            <a:endParaRPr lang="fr-FR" altLang="fr-FR" sz="700"/>
          </a:p>
          <a:p>
            <a:pPr>
              <a:lnSpc>
                <a:spcPct val="90000"/>
              </a:lnSpc>
              <a:buFont typeface="Symbol" panose="05050102010706020507" pitchFamily="18" charset="2"/>
              <a:buNone/>
            </a:pPr>
            <a:r>
              <a:rPr lang="fr-FR" altLang="fr-FR" sz="2400" u="sng"/>
              <a:t>CardLayout</a:t>
            </a:r>
          </a:p>
          <a:p>
            <a:pPr>
              <a:lnSpc>
                <a:spcPct val="90000"/>
              </a:lnSpc>
            </a:pPr>
            <a:r>
              <a:rPr lang="fr-FR" altLang="fr-FR"/>
              <a:t>Principe</a:t>
            </a:r>
          </a:p>
          <a:p>
            <a:pPr lvl="1">
              <a:lnSpc>
                <a:spcPct val="90000"/>
              </a:lnSpc>
            </a:pPr>
            <a:r>
              <a:rPr lang="fr-FR" altLang="fr-FR"/>
              <a:t>Pour un container qui contient plusieurs cartes</a:t>
            </a:r>
          </a:p>
          <a:p>
            <a:pPr lvl="1">
              <a:lnSpc>
                <a:spcPct val="90000"/>
              </a:lnSpc>
            </a:pPr>
            <a:r>
              <a:rPr lang="fr-FR" altLang="fr-FR"/>
              <a:t>Seule une carte est visible à chaque fois</a:t>
            </a:r>
          </a:p>
          <a:p>
            <a:pPr lvl="1">
              <a:lnSpc>
                <a:spcPct val="90000"/>
              </a:lnSpc>
            </a:pPr>
            <a:r>
              <a:rPr lang="fr-FR" altLang="fr-FR"/>
              <a:t>L’utilisateur peut passer d’une carte à l’autre</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D8358DB3-6815-3CE3-6EBB-05EDFAF5DCFA}"/>
              </a:ext>
            </a:extLst>
          </p:cNvPr>
          <p:cNvSpPr>
            <a:spLocks noGrp="1" noChangeArrowheads="1"/>
          </p:cNvSpPr>
          <p:nvPr>
            <p:ph type="title"/>
          </p:nvPr>
        </p:nvSpPr>
        <p:spPr/>
        <p:txBody>
          <a:bodyPr/>
          <a:lstStyle/>
          <a:p>
            <a:r>
              <a:rPr lang="fr-BE" altLang="fr-FR"/>
              <a:t>Les interfaces graphiques</a:t>
            </a:r>
            <a:br>
              <a:rPr lang="fr-BE" altLang="fr-FR"/>
            </a:br>
            <a:r>
              <a:rPr lang="fr-BE" altLang="fr-FR" sz="2800"/>
              <a:t>Les « LayoutManagers » (5/5)</a:t>
            </a:r>
            <a:endParaRPr lang="fr-FR" altLang="fr-FR" sz="2800"/>
          </a:p>
        </p:txBody>
      </p:sp>
      <p:sp>
        <p:nvSpPr>
          <p:cNvPr id="158723" name="Rectangle 3">
            <a:extLst>
              <a:ext uri="{FF2B5EF4-FFF2-40B4-BE49-F238E27FC236}">
                <a16:creationId xmlns:a16="http://schemas.microsoft.com/office/drawing/2014/main" id="{20C0E73F-BCC8-B208-CB0B-3BC829B28301}"/>
              </a:ext>
            </a:extLst>
          </p:cNvPr>
          <p:cNvSpPr>
            <a:spLocks noGrp="1" noChangeArrowheads="1"/>
          </p:cNvSpPr>
          <p:nvPr>
            <p:ph type="body" idx="1"/>
          </p:nvPr>
        </p:nvSpPr>
        <p:spPr>
          <a:xfrm>
            <a:off x="1676400" y="1350963"/>
            <a:ext cx="8839200" cy="4429125"/>
          </a:xfrm>
        </p:spPr>
        <p:txBody>
          <a:bodyPr/>
          <a:lstStyle/>
          <a:p>
            <a:pPr>
              <a:buFont typeface="Symbol" panose="05050102010706020507" pitchFamily="18" charset="2"/>
              <a:buNone/>
            </a:pPr>
            <a:r>
              <a:rPr lang="fr-FR" altLang="fr-FR" sz="2400" u="sng"/>
              <a:t>GridBagLayout</a:t>
            </a:r>
          </a:p>
          <a:p>
            <a:r>
              <a:rPr lang="fr-FR" altLang="fr-FR"/>
              <a:t>Principe</a:t>
            </a:r>
          </a:p>
          <a:p>
            <a:pPr lvl="1"/>
            <a:r>
              <a:rPr lang="fr-FR" altLang="fr-FR"/>
              <a:t>Le plus compliqué et le plus flexible</a:t>
            </a:r>
          </a:p>
          <a:p>
            <a:pPr lvl="1"/>
            <a:r>
              <a:rPr lang="fr-FR" altLang="fr-FR"/>
              <a:t>Une grille de cellules élémentaires</a:t>
            </a:r>
          </a:p>
          <a:p>
            <a:pPr lvl="1"/>
            <a:r>
              <a:rPr lang="fr-FR" altLang="fr-FR"/>
              <a:t>Les composants graphiques peuvent s’étaler indifféremment sur ces cellules</a:t>
            </a:r>
          </a:p>
          <a:p>
            <a:pPr lvl="1"/>
            <a:r>
              <a:rPr lang="fr-FR" altLang="fr-FR"/>
              <a:t>Pour positionner un composant, il faut utiliser un objet GridBagConstraints</a:t>
            </a:r>
          </a:p>
          <a:p>
            <a:pPr lvl="1"/>
            <a:r>
              <a:rPr lang="fr-FR" altLang="fr-FR"/>
              <a:t>On peut spécifier le comportement des composants quand on étire la fenêtre</a:t>
            </a:r>
          </a:p>
          <a:p>
            <a:pPr lvl="1"/>
            <a:endParaRPr lang="fr-FR" altLang="fr-FR"/>
          </a:p>
          <a:p>
            <a:r>
              <a:rPr lang="fr-FR" altLang="fr-FR"/>
              <a:t>Utilisation</a:t>
            </a:r>
          </a:p>
          <a:p>
            <a:pPr lvl="1"/>
            <a:r>
              <a:rPr lang="fr-FR" altLang="fr-FR"/>
              <a:t>new GridBagLayout()</a:t>
            </a:r>
          </a:p>
          <a:p>
            <a:pPr lvl="1"/>
            <a:r>
              <a:rPr lang="fr-FR" altLang="fr-FR"/>
              <a:t>new GridBagConstraints();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B38E7F4B-5F93-EFC4-4B87-0153C927E1C6}"/>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Simple et orienté objet</a:t>
            </a:r>
            <a:endParaRPr lang="en-US" altLang="fr-FR" sz="2800"/>
          </a:p>
        </p:txBody>
      </p:sp>
      <p:sp>
        <p:nvSpPr>
          <p:cNvPr id="20483" name="Rectangle 7">
            <a:extLst>
              <a:ext uri="{FF2B5EF4-FFF2-40B4-BE49-F238E27FC236}">
                <a16:creationId xmlns:a16="http://schemas.microsoft.com/office/drawing/2014/main" id="{A4F09698-1B2B-9B48-5DBD-EBCDD7C37F60}"/>
              </a:ext>
            </a:extLst>
          </p:cNvPr>
          <p:cNvSpPr>
            <a:spLocks noGrp="1" noChangeArrowheads="1"/>
          </p:cNvSpPr>
          <p:nvPr>
            <p:ph type="body" idx="1"/>
          </p:nvPr>
        </p:nvSpPr>
        <p:spPr>
          <a:xfrm>
            <a:off x="1676400" y="1339850"/>
            <a:ext cx="8839200" cy="4752975"/>
          </a:xfrm>
        </p:spPr>
        <p:txBody>
          <a:bodyPr/>
          <a:lstStyle/>
          <a:p>
            <a:r>
              <a:rPr lang="fr-BE" altLang="fr-FR" sz="2400"/>
              <a:t>Java est un langage de programmation simple</a:t>
            </a:r>
          </a:p>
          <a:p>
            <a:pPr lvl="1"/>
            <a:r>
              <a:rPr lang="fr-BE" altLang="fr-FR" sz="2000"/>
              <a:t>Langage de programmation au même titre que C/C++/Perl/Smalltalk/Fortran mais plus simple</a:t>
            </a:r>
          </a:p>
          <a:p>
            <a:pPr lvl="1"/>
            <a:r>
              <a:rPr lang="fr-BE" altLang="fr-FR" sz="2000"/>
              <a:t>Les aspects fondamentaux du langage sont rapidement assimilés</a:t>
            </a:r>
          </a:p>
          <a:p>
            <a:r>
              <a:rPr lang="fr-BE" altLang="fr-FR" sz="2400"/>
              <a:t>Java est orienté objet :	</a:t>
            </a:r>
          </a:p>
          <a:p>
            <a:pPr lvl="1"/>
            <a:r>
              <a:rPr lang="fr-BE" altLang="fr-FR" sz="2000"/>
              <a:t>La technologie OO après un moment de gestation est maintenant complètement intégrée</a:t>
            </a:r>
          </a:p>
          <a:p>
            <a:pPr lvl="1"/>
            <a:r>
              <a:rPr lang="fr-BE" altLang="fr-FR" sz="2000"/>
              <a:t>En java, tout est un objet (à la différence du C++ par ex.)</a:t>
            </a:r>
          </a:p>
          <a:p>
            <a:r>
              <a:rPr lang="fr-BE" altLang="fr-FR" sz="2400"/>
              <a:t>Simple aussi parce qu’il comporte un grand nombre d’objets prédéfinis pour l’utilisateur</a:t>
            </a:r>
          </a:p>
          <a:p>
            <a:r>
              <a:rPr lang="fr-BE" altLang="fr-FR" sz="2400"/>
              <a:t>Java est familier pour les programmeurs C++</a:t>
            </a:r>
            <a:endParaRPr lang="en-US" altLang="fr-FR" sz="2400"/>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978741D7-AA55-B872-2E8D-FEF6FA4B7268}"/>
              </a:ext>
            </a:extLst>
          </p:cNvPr>
          <p:cNvSpPr>
            <a:spLocks noGrp="1" noChangeArrowheads="1"/>
          </p:cNvSpPr>
          <p:nvPr>
            <p:ph type="title"/>
          </p:nvPr>
        </p:nvSpPr>
        <p:spPr/>
        <p:txBody>
          <a:bodyPr/>
          <a:lstStyle/>
          <a:p>
            <a:r>
              <a:rPr lang="fr-BE" altLang="fr-FR"/>
              <a:t>Exercice</a:t>
            </a:r>
            <a:endParaRPr lang="en-US" altLang="fr-FR"/>
          </a:p>
        </p:txBody>
      </p:sp>
      <p:sp>
        <p:nvSpPr>
          <p:cNvPr id="159747" name="Rectangle 3">
            <a:extLst>
              <a:ext uri="{FF2B5EF4-FFF2-40B4-BE49-F238E27FC236}">
                <a16:creationId xmlns:a16="http://schemas.microsoft.com/office/drawing/2014/main" id="{52925416-3077-4686-520A-90AF56211F2C}"/>
              </a:ext>
            </a:extLst>
          </p:cNvPr>
          <p:cNvSpPr>
            <a:spLocks noGrp="1" noChangeArrowheads="1"/>
          </p:cNvSpPr>
          <p:nvPr>
            <p:ph type="body" idx="1"/>
          </p:nvPr>
        </p:nvSpPr>
        <p:spPr>
          <a:xfrm>
            <a:off x="1676400" y="1135063"/>
            <a:ext cx="8839200" cy="5222875"/>
          </a:xfrm>
        </p:spPr>
        <p:txBody>
          <a:bodyPr/>
          <a:lstStyle/>
          <a:p>
            <a:pPr>
              <a:buFont typeface="Symbol" panose="05050102010706020507" pitchFamily="18" charset="2"/>
              <a:buNone/>
            </a:pPr>
            <a:r>
              <a:rPr lang="fr-BE" altLang="fr-FR" sz="2400"/>
              <a:t>Une première application graphique (1/2)</a:t>
            </a:r>
          </a:p>
          <a:p>
            <a:pPr lvl="1"/>
            <a:r>
              <a:rPr lang="fr-BE" altLang="fr-FR" sz="2000"/>
              <a:t>Créer une classe « Fenetre » héritant de </a:t>
            </a:r>
            <a:r>
              <a:rPr lang="fr-BE" altLang="fr-FR" sz="2000" i="1"/>
              <a:t>Frame</a:t>
            </a:r>
          </a:p>
          <a:p>
            <a:pPr lvl="1"/>
            <a:r>
              <a:rPr lang="fr-BE" altLang="fr-FR" sz="2000"/>
              <a:t>Construire la fenêtre d’application en ajoutant:</a:t>
            </a:r>
          </a:p>
          <a:p>
            <a:pPr lvl="2"/>
            <a:r>
              <a:rPr lang="fr-BE" altLang="fr-FR" sz="1800"/>
              <a:t>Au Nord: un </a:t>
            </a:r>
            <a:r>
              <a:rPr lang="fr-BE" altLang="fr-FR" sz="1800" i="1"/>
              <a:t>Label</a:t>
            </a:r>
          </a:p>
          <a:p>
            <a:pPr lvl="2"/>
            <a:r>
              <a:rPr lang="fr-BE" altLang="fr-FR" sz="1800"/>
              <a:t>Au Centre: un </a:t>
            </a:r>
            <a:r>
              <a:rPr lang="fr-BE" altLang="fr-FR" sz="1800" i="1"/>
              <a:t>Panel</a:t>
            </a:r>
            <a:endParaRPr lang="fr-BE" altLang="fr-FR" sz="1800"/>
          </a:p>
          <a:p>
            <a:pPr lvl="3">
              <a:buFont typeface="Wingdings" panose="05000000000000000000" pitchFamily="2" charset="2"/>
              <a:buChar char="è"/>
            </a:pPr>
            <a:r>
              <a:rPr lang="fr-BE" altLang="fr-FR" sz="1800">
                <a:solidFill>
                  <a:schemeClr val="tx2"/>
                </a:solidFill>
                <a:sym typeface="Wingdings" panose="05000000000000000000" pitchFamily="2" charset="2"/>
              </a:rPr>
              <a:t>C</a:t>
            </a:r>
            <a:r>
              <a:rPr lang="fr-BE" altLang="fr-FR" sz="1800">
                <a:solidFill>
                  <a:schemeClr val="tx2"/>
                </a:solidFill>
              </a:rPr>
              <a:t>ontenant lui-même trois </a:t>
            </a:r>
            <a:r>
              <a:rPr lang="fr-BE" altLang="fr-FR" sz="1800" i="1">
                <a:solidFill>
                  <a:schemeClr val="tx2"/>
                </a:solidFill>
              </a:rPr>
              <a:t>Button</a:t>
            </a:r>
          </a:p>
          <a:p>
            <a:pPr lvl="3">
              <a:buFont typeface="Wingdings" panose="05000000000000000000" pitchFamily="2" charset="2"/>
              <a:buChar char="è"/>
            </a:pPr>
            <a:r>
              <a:rPr lang="fr-BE" altLang="fr-FR" sz="1800">
                <a:solidFill>
                  <a:schemeClr val="tx2"/>
                </a:solidFill>
              </a:rPr>
              <a:t>A placer dans un vecteur</a:t>
            </a:r>
          </a:p>
          <a:p>
            <a:pPr lvl="2"/>
            <a:r>
              <a:rPr lang="fr-BE" altLang="fr-FR" sz="1800"/>
              <a:t>Au Sud: un </a:t>
            </a:r>
            <a:r>
              <a:rPr lang="fr-BE" altLang="fr-FR" sz="1800" i="1"/>
              <a:t>Button</a:t>
            </a:r>
          </a:p>
          <a:p>
            <a:pPr lvl="1"/>
            <a:r>
              <a:rPr lang="fr-BE" altLang="fr-FR" sz="2000"/>
              <a:t>Créer une classe principale contenant uniquement le main:</a:t>
            </a:r>
          </a:p>
          <a:p>
            <a:pPr lvl="1"/>
            <a:endParaRPr lang="fr-BE" altLang="fr-FR" sz="2000"/>
          </a:p>
          <a:p>
            <a:pPr lvl="2">
              <a:buFont typeface="Wingdings" panose="05000000000000000000" pitchFamily="2" charset="2"/>
              <a:buNone/>
            </a:pPr>
            <a:r>
              <a:rPr lang="fr-BE" altLang="fr-FR" sz="1800">
                <a:latin typeface="Courier New" panose="02070309020205020404" pitchFamily="49" charset="0"/>
              </a:rPr>
              <a:t>public static void main(String args[]) {</a:t>
            </a:r>
          </a:p>
          <a:p>
            <a:pPr lvl="2">
              <a:buFont typeface="Wingdings" panose="05000000000000000000" pitchFamily="2" charset="2"/>
              <a:buNone/>
            </a:pPr>
            <a:r>
              <a:rPr lang="fr-BE" altLang="fr-FR" sz="1800">
                <a:latin typeface="Courier New" panose="02070309020205020404" pitchFamily="49" charset="0"/>
              </a:rPr>
              <a:t>  Fenetre f = new Fenetre();</a:t>
            </a:r>
          </a:p>
          <a:p>
            <a:pPr lvl="2">
              <a:buFont typeface="Wingdings" panose="05000000000000000000" pitchFamily="2" charset="2"/>
              <a:buNone/>
            </a:pPr>
            <a:r>
              <a:rPr lang="fr-BE" altLang="fr-FR" sz="1800">
                <a:latin typeface="Courier New" panose="02070309020205020404" pitchFamily="49" charset="0"/>
              </a:rPr>
              <a:t>}</a:t>
            </a:r>
          </a:p>
        </p:txBody>
      </p:sp>
      <p:sp>
        <p:nvSpPr>
          <p:cNvPr id="159748" name="Text Box 4">
            <a:extLst>
              <a:ext uri="{FF2B5EF4-FFF2-40B4-BE49-F238E27FC236}">
                <a16:creationId xmlns:a16="http://schemas.microsoft.com/office/drawing/2014/main" id="{767B2408-4742-7068-9ACC-05B036AEEE51}"/>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7.1a</a:t>
            </a:r>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4C0AFC47-DA22-27A5-8F9E-BAB0B83CCD21}"/>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(1/4)</a:t>
            </a:r>
          </a:p>
        </p:txBody>
      </p:sp>
      <p:sp>
        <p:nvSpPr>
          <p:cNvPr id="160771" name="Rectangle 3">
            <a:extLst>
              <a:ext uri="{FF2B5EF4-FFF2-40B4-BE49-F238E27FC236}">
                <a16:creationId xmlns:a16="http://schemas.microsoft.com/office/drawing/2014/main" id="{E4CB1385-C34B-E337-ED36-BB490FE81F46}"/>
              </a:ext>
            </a:extLst>
          </p:cNvPr>
          <p:cNvSpPr>
            <a:spLocks noGrp="1" noChangeArrowheads="1"/>
          </p:cNvSpPr>
          <p:nvPr>
            <p:ph type="body" idx="1"/>
          </p:nvPr>
        </p:nvSpPr>
        <p:spPr>
          <a:xfrm>
            <a:off x="1676400" y="1295400"/>
            <a:ext cx="8839200" cy="5060950"/>
          </a:xfrm>
        </p:spPr>
        <p:txBody>
          <a:bodyPr/>
          <a:lstStyle/>
          <a:p>
            <a:r>
              <a:rPr lang="fr-FR" altLang="fr-FR"/>
              <a:t>Une source d’événements</a:t>
            </a:r>
          </a:p>
          <a:p>
            <a:pPr lvl="1"/>
            <a:r>
              <a:rPr lang="fr-FR" altLang="fr-FR"/>
              <a:t>Génère des objets événements</a:t>
            </a:r>
          </a:p>
          <a:p>
            <a:pPr lvl="1"/>
            <a:r>
              <a:rPr lang="fr-FR" altLang="fr-FR"/>
              <a:t>Les fait écouter par un ensemble d’écouteurs d’événements</a:t>
            </a:r>
          </a:p>
          <a:p>
            <a:pPr lvl="1"/>
            <a:r>
              <a:rPr lang="fr-FR" altLang="fr-FR"/>
              <a:t>En général: un composant ou conteneur graphique</a:t>
            </a:r>
          </a:p>
          <a:p>
            <a:r>
              <a:rPr lang="fr-FR" altLang="fr-FR"/>
              <a:t>Les objets événements</a:t>
            </a:r>
          </a:p>
          <a:p>
            <a:pPr lvl="1"/>
            <a:r>
              <a:rPr lang="fr-FR" altLang="fr-FR"/>
              <a:t>xxxEvent</a:t>
            </a:r>
          </a:p>
          <a:p>
            <a:pPr lvl="1"/>
            <a:r>
              <a:rPr lang="fr-FR" altLang="fr-FR"/>
              <a:t>Contiennent la description et les caractéristiques d’un événement</a:t>
            </a:r>
          </a:p>
          <a:p>
            <a:r>
              <a:rPr lang="fr-FR" altLang="fr-FR"/>
              <a:t>Les objets écouteurs</a:t>
            </a:r>
          </a:p>
          <a:p>
            <a:pPr lvl="1"/>
            <a:r>
              <a:rPr lang="fr-FR" altLang="fr-FR"/>
              <a:t>xxxListener ou xxxAdapter</a:t>
            </a:r>
          </a:p>
          <a:p>
            <a:pPr lvl="1"/>
            <a:r>
              <a:rPr lang="fr-FR" altLang="fr-FR"/>
              <a:t>Concrétisent des méthodes définies dans les Interfaces</a:t>
            </a:r>
          </a:p>
          <a:p>
            <a:pPr lvl="1"/>
            <a:r>
              <a:rPr lang="fr-FR" altLang="fr-FR"/>
              <a:t>Indiquent leur réaction en réponse aux événements</a:t>
            </a:r>
          </a:p>
          <a:p>
            <a:pPr lvl="1"/>
            <a:r>
              <a:rPr lang="fr-FR" altLang="fr-FR"/>
              <a:t>Sont des interfaces implémentables dans les classes</a:t>
            </a:r>
          </a:p>
          <a:p>
            <a:pPr lvl="1"/>
            <a:r>
              <a:rPr lang="fr-FR" altLang="fr-FR"/>
              <a:t>Peuvent être implémentés par les sources d’événements elles-mêmes</a:t>
            </a:r>
            <a:br>
              <a:rPr lang="fr-FR" altLang="fr-FR"/>
            </a:br>
            <a:r>
              <a:rPr lang="fr-FR" altLang="fr-FR"/>
              <a:t>(Une source d’événements peut « s’écouter » elle-même)</a:t>
            </a:r>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9A9F317C-7FF1-2EAF-3467-5E3B4EB26F0D}"/>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(2/4)</a:t>
            </a:r>
          </a:p>
        </p:txBody>
      </p:sp>
      <p:sp>
        <p:nvSpPr>
          <p:cNvPr id="161795" name="Rectangle 3">
            <a:extLst>
              <a:ext uri="{FF2B5EF4-FFF2-40B4-BE49-F238E27FC236}">
                <a16:creationId xmlns:a16="http://schemas.microsoft.com/office/drawing/2014/main" id="{0D2FEC74-D097-0B87-B0E6-C3865CE49D93}"/>
              </a:ext>
            </a:extLst>
          </p:cNvPr>
          <p:cNvSpPr>
            <a:spLocks noGrp="1" noChangeArrowheads="1"/>
          </p:cNvSpPr>
          <p:nvPr>
            <p:ph type="body" idx="1"/>
          </p:nvPr>
        </p:nvSpPr>
        <p:spPr>
          <a:xfrm>
            <a:off x="1676400" y="1295400"/>
            <a:ext cx="8839200" cy="5060950"/>
          </a:xfrm>
        </p:spPr>
        <p:txBody>
          <a:bodyPr/>
          <a:lstStyle/>
          <a:p>
            <a:pPr marL="381000" indent="-381000">
              <a:buFont typeface="Symbol" panose="05050102010706020507" pitchFamily="18" charset="2"/>
              <a:buAutoNum type="arabicPeriod"/>
            </a:pPr>
            <a:r>
              <a:rPr lang="fr-FR" altLang="fr-FR"/>
              <a:t>Un événement se produit</a:t>
            </a:r>
          </a:p>
          <a:p>
            <a:pPr marL="381000" indent="-381000">
              <a:buFont typeface="Symbol" panose="05050102010706020507" pitchFamily="18" charset="2"/>
              <a:buAutoNum type="arabicPeriod"/>
            </a:pPr>
            <a:r>
              <a:rPr lang="fr-FR" altLang="fr-FR"/>
              <a:t>La source d’événement dans laquelle il se produit génère un objet de type événement</a:t>
            </a:r>
          </a:p>
          <a:p>
            <a:pPr marL="381000" indent="-381000">
              <a:buFont typeface="Symbol" panose="05050102010706020507" pitchFamily="18" charset="2"/>
              <a:buAutoNum type="arabicPeriod"/>
            </a:pPr>
            <a:r>
              <a:rPr lang="fr-FR" altLang="fr-FR"/>
              <a:t>La source transmet l’événement à son (ses) écouteur(s)</a:t>
            </a:r>
          </a:p>
          <a:p>
            <a:pPr marL="381000" indent="-381000">
              <a:buFont typeface="Symbol" panose="05050102010706020507" pitchFamily="18" charset="2"/>
              <a:buAutoNum type="arabicPeriod"/>
            </a:pPr>
            <a:r>
              <a:rPr lang="fr-FR" altLang="fr-FR"/>
              <a:t>L’écouteur appelle la méthode correspondant au type d’événement et lui passe en argument l’objet événement</a:t>
            </a:r>
          </a:p>
          <a:p>
            <a:pPr marL="381000" indent="-381000">
              <a:buFont typeface="Symbol" panose="05050102010706020507" pitchFamily="18" charset="2"/>
              <a:buAutoNum type="arabicPeriod"/>
            </a:pPr>
            <a:r>
              <a:rPr lang="fr-FR" altLang="fr-FR"/>
              <a:t>La méthode en question spécifie les traitements à réaliser lorsqu’un événement du type correspondant se produit</a:t>
            </a:r>
          </a:p>
          <a:p>
            <a:pPr marL="381000" indent="-381000">
              <a:buFont typeface="Symbol" panose="05050102010706020507" pitchFamily="18" charset="2"/>
              <a:buAutoNum type="arabicPeriod"/>
            </a:pPr>
            <a:r>
              <a:rPr lang="fr-FR" altLang="fr-FR"/>
              <a:t>Dans ses traitements, la méthodes peut examiner les caractéristiques de l’événement (position du curseur de la souris, code de la touche pressée au clavier…) et adapter son comportement en fonction de ces caractéristiques</a:t>
            </a:r>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206E68FE-2D9E-9433-AEAD-26014D5660AD}"/>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(3/4)</a:t>
            </a:r>
          </a:p>
        </p:txBody>
      </p:sp>
      <p:sp>
        <p:nvSpPr>
          <p:cNvPr id="162819" name="Rectangle 4">
            <a:extLst>
              <a:ext uri="{FF2B5EF4-FFF2-40B4-BE49-F238E27FC236}">
                <a16:creationId xmlns:a16="http://schemas.microsoft.com/office/drawing/2014/main" id="{0F8E46FB-BF94-5AF2-4368-DDFFCC5020AD}"/>
              </a:ext>
            </a:extLst>
          </p:cNvPr>
          <p:cNvSpPr>
            <a:spLocks noGrp="1" noChangeArrowheads="1"/>
          </p:cNvSpPr>
          <p:nvPr>
            <p:ph type="body" idx="1"/>
          </p:nvPr>
        </p:nvSpPr>
        <p:spPr>
          <a:xfrm>
            <a:off x="1676400" y="1209675"/>
            <a:ext cx="8839200" cy="5213350"/>
          </a:xfrm>
        </p:spPr>
        <p:txBody>
          <a:bodyPr/>
          <a:lstStyle/>
          <a:p>
            <a:r>
              <a:rPr lang="fr-FR" altLang="fr-FR"/>
              <a:t>Evénements</a:t>
            </a:r>
          </a:p>
          <a:p>
            <a:pPr lvl="1"/>
            <a:r>
              <a:rPr lang="fr-FR" altLang="fr-FR"/>
              <a:t>ActionEvent, AdjustmentEvent, ComponentEvent, ContainerEvent, FocusEvent, ItemEvent, KeyEvent, MouseEvent, TextEvent, WindowEvent</a:t>
            </a:r>
          </a:p>
          <a:p>
            <a:pPr lvl="1"/>
            <a:endParaRPr lang="fr-FR" altLang="fr-FR"/>
          </a:p>
          <a:p>
            <a:r>
              <a:rPr lang="fr-FR" altLang="fr-FR"/>
              <a:t>Les Interfaces Ecouteurs</a:t>
            </a:r>
          </a:p>
          <a:p>
            <a:pPr lvl="1"/>
            <a:r>
              <a:rPr lang="fr-FR" altLang="fr-FR"/>
              <a:t>ActionListener, AdjustmentListener, ComponentListener,  ContainerListener, FocusListener, ItemListener, KeyListener, MouseListener, MouseMotionListener, WindowListener</a:t>
            </a:r>
          </a:p>
          <a:p>
            <a:pPr lvl="1"/>
            <a:endParaRPr lang="fr-FR" altLang="fr-FR"/>
          </a:p>
          <a:p>
            <a:r>
              <a:rPr lang="fr-FR" altLang="fr-FR"/>
              <a:t>Les Adapteurs correspondants</a:t>
            </a:r>
          </a:p>
          <a:p>
            <a:pPr lvl="1"/>
            <a:r>
              <a:rPr lang="fr-FR" altLang="fr-FR"/>
              <a:t>ActionAdapter, WindowAdapter, KeyAdapter, MouseAdapter, etc.</a:t>
            </a:r>
          </a:p>
          <a:p>
            <a:pPr lvl="1"/>
            <a:endParaRPr lang="fr-FR" altLang="fr-FR"/>
          </a:p>
          <a:p>
            <a:r>
              <a:rPr lang="fr-FR" altLang="fr-FR"/>
              <a:t>Les Sources d’événements</a:t>
            </a:r>
          </a:p>
          <a:p>
            <a:pPr lvl="1"/>
            <a:r>
              <a:rPr lang="fr-FR" altLang="fr-FR"/>
              <a:t>Button, List, MenuItem, TextField, ScrollBar, CheckBox, Component, Container, Window</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5EC755A6-8A17-32A9-F9D2-70AD80AB5870}"/>
              </a:ext>
            </a:extLst>
          </p:cNvPr>
          <p:cNvSpPr>
            <a:spLocks noGrp="1" noChangeArrowheads="1"/>
          </p:cNvSpPr>
          <p:nvPr>
            <p:ph type="title"/>
          </p:nvPr>
        </p:nvSpPr>
        <p:spPr/>
        <p:txBody>
          <a:bodyPr/>
          <a:lstStyle/>
          <a:p>
            <a:r>
              <a:rPr lang="fr-FR" altLang="fr-FR"/>
              <a:t>Gestion d’événements</a:t>
            </a:r>
            <a:br>
              <a:rPr lang="fr-FR" altLang="fr-FR"/>
            </a:br>
            <a:r>
              <a:rPr lang="fr-FR" altLang="fr-FR" sz="2800"/>
              <a:t>Mécanismes et structure (4/4)</a:t>
            </a:r>
          </a:p>
        </p:txBody>
      </p:sp>
      <p:sp>
        <p:nvSpPr>
          <p:cNvPr id="163843" name="Rectangle 5">
            <a:extLst>
              <a:ext uri="{FF2B5EF4-FFF2-40B4-BE49-F238E27FC236}">
                <a16:creationId xmlns:a16="http://schemas.microsoft.com/office/drawing/2014/main" id="{7E134577-2EC7-3C3A-33BE-FCC6AB9BA091}"/>
              </a:ext>
            </a:extLst>
          </p:cNvPr>
          <p:cNvSpPr>
            <a:spLocks noChangeArrowheads="1"/>
          </p:cNvSpPr>
          <p:nvPr/>
        </p:nvSpPr>
        <p:spPr bwMode="auto">
          <a:xfrm>
            <a:off x="2384425" y="1566863"/>
            <a:ext cx="2209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44" name="Text Box 6">
            <a:extLst>
              <a:ext uri="{FF2B5EF4-FFF2-40B4-BE49-F238E27FC236}">
                <a16:creationId xmlns:a16="http://schemas.microsoft.com/office/drawing/2014/main" id="{9F599459-A000-C4CC-AF3D-BDC24C7F054A}"/>
              </a:ext>
            </a:extLst>
          </p:cNvPr>
          <p:cNvSpPr txBox="1">
            <a:spLocks noChangeArrowheads="1"/>
          </p:cNvSpPr>
          <p:nvPr/>
        </p:nvSpPr>
        <p:spPr bwMode="auto">
          <a:xfrm>
            <a:off x="2689225" y="1917700"/>
            <a:ext cx="1497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Component</a:t>
            </a:r>
            <a:endParaRPr lang="en-GB" altLang="fr-FR" sz="2000"/>
          </a:p>
        </p:txBody>
      </p:sp>
      <p:sp>
        <p:nvSpPr>
          <p:cNvPr id="163845" name="Rectangle 7">
            <a:extLst>
              <a:ext uri="{FF2B5EF4-FFF2-40B4-BE49-F238E27FC236}">
                <a16:creationId xmlns:a16="http://schemas.microsoft.com/office/drawing/2014/main" id="{F49B9B9B-F4FC-9788-40DA-A9399FD60AC1}"/>
              </a:ext>
            </a:extLst>
          </p:cNvPr>
          <p:cNvSpPr>
            <a:spLocks noChangeArrowheads="1"/>
          </p:cNvSpPr>
          <p:nvPr/>
        </p:nvSpPr>
        <p:spPr bwMode="auto">
          <a:xfrm>
            <a:off x="6651625" y="1130300"/>
            <a:ext cx="2438400" cy="512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46" name="Rectangle 8">
            <a:extLst>
              <a:ext uri="{FF2B5EF4-FFF2-40B4-BE49-F238E27FC236}">
                <a16:creationId xmlns:a16="http://schemas.microsoft.com/office/drawing/2014/main" id="{C86F335C-C1F6-7DF0-93FD-0E24710AAA60}"/>
              </a:ext>
            </a:extLst>
          </p:cNvPr>
          <p:cNvSpPr>
            <a:spLocks noChangeArrowheads="1"/>
          </p:cNvSpPr>
          <p:nvPr/>
        </p:nvSpPr>
        <p:spPr bwMode="auto">
          <a:xfrm>
            <a:off x="8023225" y="2024063"/>
            <a:ext cx="2438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47" name="Rectangle 9">
            <a:extLst>
              <a:ext uri="{FF2B5EF4-FFF2-40B4-BE49-F238E27FC236}">
                <a16:creationId xmlns:a16="http://schemas.microsoft.com/office/drawing/2014/main" id="{27D1EBE0-8CE2-C7D0-5304-CC36CC0EB0AB}"/>
              </a:ext>
            </a:extLst>
          </p:cNvPr>
          <p:cNvSpPr>
            <a:spLocks noChangeArrowheads="1"/>
          </p:cNvSpPr>
          <p:nvPr/>
        </p:nvSpPr>
        <p:spPr bwMode="auto">
          <a:xfrm>
            <a:off x="6346825" y="3243263"/>
            <a:ext cx="41910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48" name="Rectangle 10">
            <a:extLst>
              <a:ext uri="{FF2B5EF4-FFF2-40B4-BE49-F238E27FC236}">
                <a16:creationId xmlns:a16="http://schemas.microsoft.com/office/drawing/2014/main" id="{55F9AE89-C10B-1EDC-D840-EDFB6CAB4F29}"/>
              </a:ext>
            </a:extLst>
          </p:cNvPr>
          <p:cNvSpPr>
            <a:spLocks noChangeArrowheads="1"/>
          </p:cNvSpPr>
          <p:nvPr/>
        </p:nvSpPr>
        <p:spPr bwMode="auto">
          <a:xfrm>
            <a:off x="1851025" y="3776663"/>
            <a:ext cx="31242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49" name="Rectangle 11">
            <a:extLst>
              <a:ext uri="{FF2B5EF4-FFF2-40B4-BE49-F238E27FC236}">
                <a16:creationId xmlns:a16="http://schemas.microsoft.com/office/drawing/2014/main" id="{E54CACFF-2EB2-F615-CF0B-6C216A710D9A}"/>
              </a:ext>
            </a:extLst>
          </p:cNvPr>
          <p:cNvSpPr>
            <a:spLocks noChangeArrowheads="1"/>
          </p:cNvSpPr>
          <p:nvPr/>
        </p:nvSpPr>
        <p:spPr bwMode="auto">
          <a:xfrm>
            <a:off x="1851025" y="4995863"/>
            <a:ext cx="3124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50" name="Text Box 12">
            <a:extLst>
              <a:ext uri="{FF2B5EF4-FFF2-40B4-BE49-F238E27FC236}">
                <a16:creationId xmlns:a16="http://schemas.microsoft.com/office/drawing/2014/main" id="{5475FEE5-9D15-C57D-A586-F7DE8DCCD046}"/>
              </a:ext>
            </a:extLst>
          </p:cNvPr>
          <p:cNvSpPr txBox="1">
            <a:spLocks noChangeArrowheads="1"/>
          </p:cNvSpPr>
          <p:nvPr/>
        </p:nvSpPr>
        <p:spPr bwMode="auto">
          <a:xfrm>
            <a:off x="6940550" y="1196975"/>
            <a:ext cx="159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i="1"/>
              <a:t>XXXListener</a:t>
            </a:r>
            <a:endParaRPr lang="en-GB" altLang="fr-FR" sz="2000" i="1"/>
          </a:p>
        </p:txBody>
      </p:sp>
      <p:sp>
        <p:nvSpPr>
          <p:cNvPr id="163851" name="Text Box 13">
            <a:extLst>
              <a:ext uri="{FF2B5EF4-FFF2-40B4-BE49-F238E27FC236}">
                <a16:creationId xmlns:a16="http://schemas.microsoft.com/office/drawing/2014/main" id="{A32FB464-857A-D188-4D46-BDBA1458E5BF}"/>
              </a:ext>
            </a:extLst>
          </p:cNvPr>
          <p:cNvSpPr txBox="1">
            <a:spLocks noChangeArrowheads="1"/>
          </p:cNvSpPr>
          <p:nvPr/>
        </p:nvSpPr>
        <p:spPr bwMode="auto">
          <a:xfrm>
            <a:off x="8312150" y="2187575"/>
            <a:ext cx="1582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XXXAdapter</a:t>
            </a:r>
            <a:endParaRPr lang="en-GB" altLang="fr-FR" sz="2000"/>
          </a:p>
        </p:txBody>
      </p:sp>
      <p:sp>
        <p:nvSpPr>
          <p:cNvPr id="163852" name="Rectangle 14">
            <a:extLst>
              <a:ext uri="{FF2B5EF4-FFF2-40B4-BE49-F238E27FC236}">
                <a16:creationId xmlns:a16="http://schemas.microsoft.com/office/drawing/2014/main" id="{1DDB5410-8AEC-7414-E726-533A074A1EE4}"/>
              </a:ext>
            </a:extLst>
          </p:cNvPr>
          <p:cNvSpPr>
            <a:spLocks noChangeArrowheads="1"/>
          </p:cNvSpPr>
          <p:nvPr/>
        </p:nvSpPr>
        <p:spPr bwMode="auto">
          <a:xfrm>
            <a:off x="4594225" y="2633663"/>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53" name="Line 15">
            <a:extLst>
              <a:ext uri="{FF2B5EF4-FFF2-40B4-BE49-F238E27FC236}">
                <a16:creationId xmlns:a16="http://schemas.microsoft.com/office/drawing/2014/main" id="{86103676-B13F-000D-ACDA-79380777B612}"/>
              </a:ext>
            </a:extLst>
          </p:cNvPr>
          <p:cNvSpPr>
            <a:spLocks noChangeShapeType="1"/>
          </p:cNvSpPr>
          <p:nvPr/>
        </p:nvSpPr>
        <p:spPr bwMode="auto">
          <a:xfrm>
            <a:off x="5661025" y="347186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63854" name="Text Box 16">
            <a:extLst>
              <a:ext uri="{FF2B5EF4-FFF2-40B4-BE49-F238E27FC236}">
                <a16:creationId xmlns:a16="http://schemas.microsoft.com/office/drawing/2014/main" id="{09F5D5FA-360C-3EC6-C54A-ACE17C702A9F}"/>
              </a:ext>
            </a:extLst>
          </p:cNvPr>
          <p:cNvSpPr txBox="1">
            <a:spLocks noChangeArrowheads="1"/>
          </p:cNvSpPr>
          <p:nvPr/>
        </p:nvSpPr>
        <p:spPr bwMode="auto">
          <a:xfrm>
            <a:off x="4959350" y="2416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1</a:t>
            </a:r>
            <a:endParaRPr lang="en-GB" altLang="fr-FR" sz="2000"/>
          </a:p>
        </p:txBody>
      </p:sp>
      <p:sp>
        <p:nvSpPr>
          <p:cNvPr id="163855" name="Text Box 17">
            <a:extLst>
              <a:ext uri="{FF2B5EF4-FFF2-40B4-BE49-F238E27FC236}">
                <a16:creationId xmlns:a16="http://schemas.microsoft.com/office/drawing/2014/main" id="{89D9EBD0-4B7F-9923-93F6-58FD19276695}"/>
              </a:ext>
            </a:extLst>
          </p:cNvPr>
          <p:cNvSpPr txBox="1">
            <a:spLocks noChangeArrowheads="1"/>
          </p:cNvSpPr>
          <p:nvPr/>
        </p:nvSpPr>
        <p:spPr bwMode="auto">
          <a:xfrm>
            <a:off x="5965825" y="34417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a:t>
            </a:r>
            <a:endParaRPr lang="en-GB" altLang="fr-FR" sz="2000"/>
          </a:p>
        </p:txBody>
      </p:sp>
      <p:sp>
        <p:nvSpPr>
          <p:cNvPr id="163856" name="Line 18">
            <a:extLst>
              <a:ext uri="{FF2B5EF4-FFF2-40B4-BE49-F238E27FC236}">
                <a16:creationId xmlns:a16="http://schemas.microsoft.com/office/drawing/2014/main" id="{BF6A8B92-843A-AA7C-D16D-155675692DB2}"/>
              </a:ext>
            </a:extLst>
          </p:cNvPr>
          <p:cNvSpPr>
            <a:spLocks noChangeShapeType="1"/>
          </p:cNvSpPr>
          <p:nvPr/>
        </p:nvSpPr>
        <p:spPr bwMode="auto">
          <a:xfrm flipV="1">
            <a:off x="8632825" y="2786063"/>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63857" name="Line 19">
            <a:extLst>
              <a:ext uri="{FF2B5EF4-FFF2-40B4-BE49-F238E27FC236}">
                <a16:creationId xmlns:a16="http://schemas.microsoft.com/office/drawing/2014/main" id="{D2712C08-49A0-93CB-16BF-347500FC974D}"/>
              </a:ext>
            </a:extLst>
          </p:cNvPr>
          <p:cNvSpPr>
            <a:spLocks noChangeShapeType="1"/>
          </p:cNvSpPr>
          <p:nvPr/>
        </p:nvSpPr>
        <p:spPr bwMode="auto">
          <a:xfrm flipV="1">
            <a:off x="7185025" y="293846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63858" name="Line 20">
            <a:extLst>
              <a:ext uri="{FF2B5EF4-FFF2-40B4-BE49-F238E27FC236}">
                <a16:creationId xmlns:a16="http://schemas.microsoft.com/office/drawing/2014/main" id="{5924FD94-1BFE-0463-3FDE-65086A1762A2}"/>
              </a:ext>
            </a:extLst>
          </p:cNvPr>
          <p:cNvSpPr>
            <a:spLocks noChangeShapeType="1"/>
          </p:cNvSpPr>
          <p:nvPr/>
        </p:nvSpPr>
        <p:spPr bwMode="auto">
          <a:xfrm flipV="1">
            <a:off x="7185025" y="248126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63859" name="Line 21">
            <a:extLst>
              <a:ext uri="{FF2B5EF4-FFF2-40B4-BE49-F238E27FC236}">
                <a16:creationId xmlns:a16="http://schemas.microsoft.com/office/drawing/2014/main" id="{4B6D1EBB-66AD-DB9B-EDC4-620DF0F3D58D}"/>
              </a:ext>
            </a:extLst>
          </p:cNvPr>
          <p:cNvSpPr>
            <a:spLocks noChangeShapeType="1"/>
          </p:cNvSpPr>
          <p:nvPr/>
        </p:nvSpPr>
        <p:spPr bwMode="auto">
          <a:xfrm flipV="1">
            <a:off x="7185025" y="210026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63860" name="Line 22">
            <a:extLst>
              <a:ext uri="{FF2B5EF4-FFF2-40B4-BE49-F238E27FC236}">
                <a16:creationId xmlns:a16="http://schemas.microsoft.com/office/drawing/2014/main" id="{08D5CD69-9251-B748-2CCF-CB961D3147E0}"/>
              </a:ext>
            </a:extLst>
          </p:cNvPr>
          <p:cNvSpPr>
            <a:spLocks noChangeShapeType="1"/>
          </p:cNvSpPr>
          <p:nvPr/>
        </p:nvSpPr>
        <p:spPr bwMode="auto">
          <a:xfrm flipV="1">
            <a:off x="7185025" y="164306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63861" name="Line 23">
            <a:extLst>
              <a:ext uri="{FF2B5EF4-FFF2-40B4-BE49-F238E27FC236}">
                <a16:creationId xmlns:a16="http://schemas.microsoft.com/office/drawing/2014/main" id="{3CE7BB1D-0DB2-7A97-8348-95EE29C346BA}"/>
              </a:ext>
            </a:extLst>
          </p:cNvPr>
          <p:cNvSpPr>
            <a:spLocks noChangeShapeType="1"/>
          </p:cNvSpPr>
          <p:nvPr/>
        </p:nvSpPr>
        <p:spPr bwMode="auto">
          <a:xfrm flipV="1">
            <a:off x="8632825" y="1871663"/>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63862" name="Line 24">
            <a:extLst>
              <a:ext uri="{FF2B5EF4-FFF2-40B4-BE49-F238E27FC236}">
                <a16:creationId xmlns:a16="http://schemas.microsoft.com/office/drawing/2014/main" id="{5A7A587A-57BA-CBF4-4919-AAF69EBEE2DE}"/>
              </a:ext>
            </a:extLst>
          </p:cNvPr>
          <p:cNvSpPr>
            <a:spLocks noChangeShapeType="1"/>
          </p:cNvSpPr>
          <p:nvPr/>
        </p:nvSpPr>
        <p:spPr bwMode="auto">
          <a:xfrm flipV="1">
            <a:off x="8632825" y="1643063"/>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163863" name="Text Box 25">
            <a:extLst>
              <a:ext uri="{FF2B5EF4-FFF2-40B4-BE49-F238E27FC236}">
                <a16:creationId xmlns:a16="http://schemas.microsoft.com/office/drawing/2014/main" id="{DF33A613-3834-6B11-6C75-33BE188E54EF}"/>
              </a:ext>
            </a:extLst>
          </p:cNvPr>
          <p:cNvSpPr txBox="1">
            <a:spLocks noChangeArrowheads="1"/>
          </p:cNvSpPr>
          <p:nvPr/>
        </p:nvSpPr>
        <p:spPr bwMode="auto">
          <a:xfrm>
            <a:off x="2917825" y="40513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J VM</a:t>
            </a:r>
            <a:endParaRPr lang="en-GB" altLang="fr-FR" sz="2000"/>
          </a:p>
        </p:txBody>
      </p:sp>
      <p:sp>
        <p:nvSpPr>
          <p:cNvPr id="163864" name="Text Box 26">
            <a:extLst>
              <a:ext uri="{FF2B5EF4-FFF2-40B4-BE49-F238E27FC236}">
                <a16:creationId xmlns:a16="http://schemas.microsoft.com/office/drawing/2014/main" id="{A02A38CB-A738-6924-2C79-07B4D3721005}"/>
              </a:ext>
            </a:extLst>
          </p:cNvPr>
          <p:cNvSpPr txBox="1">
            <a:spLocks noChangeArrowheads="1"/>
          </p:cNvSpPr>
          <p:nvPr/>
        </p:nvSpPr>
        <p:spPr bwMode="auto">
          <a:xfrm>
            <a:off x="2994025" y="4995863"/>
            <a:ext cx="650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O S</a:t>
            </a:r>
            <a:endParaRPr lang="en-GB" altLang="fr-FR" sz="2000"/>
          </a:p>
        </p:txBody>
      </p:sp>
      <p:cxnSp>
        <p:nvCxnSpPr>
          <p:cNvPr id="163865" name="AutoShape 27">
            <a:extLst>
              <a:ext uri="{FF2B5EF4-FFF2-40B4-BE49-F238E27FC236}">
                <a16:creationId xmlns:a16="http://schemas.microsoft.com/office/drawing/2014/main" id="{742BE444-0184-BA90-EE32-7A86B1E88BC7}"/>
              </a:ext>
            </a:extLst>
          </p:cNvPr>
          <p:cNvCxnSpPr>
            <a:cxnSpLocks noChangeShapeType="1"/>
            <a:stCxn id="163849" idx="1"/>
            <a:endCxn id="163848" idx="1"/>
          </p:cNvCxnSpPr>
          <p:nvPr/>
        </p:nvCxnSpPr>
        <p:spPr bwMode="auto">
          <a:xfrm rot="10800000" flipH="1">
            <a:off x="1851025" y="4233863"/>
            <a:ext cx="1588" cy="990600"/>
          </a:xfrm>
          <a:prstGeom prst="curvedConnector3">
            <a:avLst>
              <a:gd name="adj1" fmla="val -14400005"/>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63866" name="AutoShape 28">
            <a:extLst>
              <a:ext uri="{FF2B5EF4-FFF2-40B4-BE49-F238E27FC236}">
                <a16:creationId xmlns:a16="http://schemas.microsoft.com/office/drawing/2014/main" id="{AB44A270-2C1E-8C12-DA2A-B113DAD03D5C}"/>
              </a:ext>
            </a:extLst>
          </p:cNvPr>
          <p:cNvCxnSpPr>
            <a:cxnSpLocks noChangeShapeType="1"/>
            <a:stCxn id="163848" idx="3"/>
            <a:endCxn id="163847" idx="1"/>
          </p:cNvCxnSpPr>
          <p:nvPr/>
        </p:nvCxnSpPr>
        <p:spPr bwMode="auto">
          <a:xfrm>
            <a:off x="4975225" y="4233863"/>
            <a:ext cx="1371600"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3867" name="Text Box 29">
            <a:extLst>
              <a:ext uri="{FF2B5EF4-FFF2-40B4-BE49-F238E27FC236}">
                <a16:creationId xmlns:a16="http://schemas.microsoft.com/office/drawing/2014/main" id="{6F479DC5-095F-1856-7AF2-7BAF8A35896C}"/>
              </a:ext>
            </a:extLst>
          </p:cNvPr>
          <p:cNvSpPr txBox="1">
            <a:spLocks noChangeArrowheads="1"/>
          </p:cNvSpPr>
          <p:nvPr/>
        </p:nvSpPr>
        <p:spPr bwMode="auto">
          <a:xfrm>
            <a:off x="5051425" y="4716463"/>
            <a:ext cx="995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XXXEvent</a:t>
            </a:r>
            <a:endParaRPr lang="en-GB" altLang="fr-FR" sz="1400"/>
          </a:p>
        </p:txBody>
      </p:sp>
      <p:sp>
        <p:nvSpPr>
          <p:cNvPr id="163868" name="AutoShape 30">
            <a:extLst>
              <a:ext uri="{FF2B5EF4-FFF2-40B4-BE49-F238E27FC236}">
                <a16:creationId xmlns:a16="http://schemas.microsoft.com/office/drawing/2014/main" id="{659F65DE-604E-E750-12A3-4E31F5C6E945}"/>
              </a:ext>
            </a:extLst>
          </p:cNvPr>
          <p:cNvSpPr>
            <a:spLocks noChangeArrowheads="1"/>
          </p:cNvSpPr>
          <p:nvPr/>
        </p:nvSpPr>
        <p:spPr bwMode="auto">
          <a:xfrm>
            <a:off x="5889625" y="4310063"/>
            <a:ext cx="304800" cy="304800"/>
          </a:xfrm>
          <a:prstGeom prst="smileyFace">
            <a:avLst>
              <a:gd name="adj" fmla="val 465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cxnSp>
        <p:nvCxnSpPr>
          <p:cNvPr id="163869" name="AutoShape 31">
            <a:extLst>
              <a:ext uri="{FF2B5EF4-FFF2-40B4-BE49-F238E27FC236}">
                <a16:creationId xmlns:a16="http://schemas.microsoft.com/office/drawing/2014/main" id="{CFAC9DFA-3FF9-6E33-1774-6B9725FD6B84}"/>
              </a:ext>
            </a:extLst>
          </p:cNvPr>
          <p:cNvCxnSpPr>
            <a:cxnSpLocks noChangeShapeType="1"/>
            <a:stCxn id="163848" idx="1"/>
          </p:cNvCxnSpPr>
          <p:nvPr/>
        </p:nvCxnSpPr>
        <p:spPr bwMode="auto">
          <a:xfrm rot="10800000" flipH="1">
            <a:off x="1851025" y="2709863"/>
            <a:ext cx="1143000" cy="1524000"/>
          </a:xfrm>
          <a:prstGeom prst="bentConnector4">
            <a:avLst>
              <a:gd name="adj1" fmla="val -20000"/>
              <a:gd name="adj2" fmla="val 65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870" name="Text Box 32">
            <a:extLst>
              <a:ext uri="{FF2B5EF4-FFF2-40B4-BE49-F238E27FC236}">
                <a16:creationId xmlns:a16="http://schemas.microsoft.com/office/drawing/2014/main" id="{93772EA0-4C7E-9563-D966-779EDC2ABB51}"/>
              </a:ext>
            </a:extLst>
          </p:cNvPr>
          <p:cNvSpPr txBox="1">
            <a:spLocks noChangeArrowheads="1"/>
          </p:cNvSpPr>
          <p:nvPr/>
        </p:nvSpPr>
        <p:spPr bwMode="auto">
          <a:xfrm>
            <a:off x="7489825" y="3441700"/>
            <a:ext cx="193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MyXXXListener</a:t>
            </a:r>
            <a:endParaRPr lang="en-GB" altLang="fr-FR" sz="2000"/>
          </a:p>
        </p:txBody>
      </p:sp>
      <p:sp>
        <p:nvSpPr>
          <p:cNvPr id="163871" name="Text Box 33">
            <a:extLst>
              <a:ext uri="{FF2B5EF4-FFF2-40B4-BE49-F238E27FC236}">
                <a16:creationId xmlns:a16="http://schemas.microsoft.com/office/drawing/2014/main" id="{6E4E5C82-B485-2437-956E-A9422F8E9671}"/>
              </a:ext>
            </a:extLst>
          </p:cNvPr>
          <p:cNvSpPr txBox="1">
            <a:spLocks noChangeArrowheads="1"/>
          </p:cNvSpPr>
          <p:nvPr/>
        </p:nvSpPr>
        <p:spPr bwMode="auto">
          <a:xfrm>
            <a:off x="6423025" y="4335463"/>
            <a:ext cx="36909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Exemples :</a:t>
            </a:r>
          </a:p>
          <a:p>
            <a:pPr algn="l" eaLnBrk="1" hangingPunct="1"/>
            <a:endParaRPr lang="fr-BE" altLang="fr-FR" sz="1400"/>
          </a:p>
          <a:p>
            <a:pPr algn="l" eaLnBrk="1" hangingPunct="1"/>
            <a:r>
              <a:rPr lang="fr-BE" altLang="fr-FR" sz="1400"/>
              <a:t>public void actionPerformed (ActionEvent e)</a:t>
            </a:r>
          </a:p>
          <a:p>
            <a:pPr algn="l" eaLnBrk="1" hangingPunct="1"/>
            <a:endParaRPr lang="fr-BE" altLang="fr-FR" sz="1400"/>
          </a:p>
          <a:p>
            <a:pPr algn="l" eaLnBrk="1" hangingPunct="1"/>
            <a:r>
              <a:rPr lang="fr-BE" altLang="fr-FR" sz="1400"/>
              <a:t>public void windowClosing (WindowEvent e)</a:t>
            </a:r>
          </a:p>
          <a:p>
            <a:pPr algn="l" eaLnBrk="1" hangingPunct="1"/>
            <a:endParaRPr lang="fr-BE" altLang="fr-FR" sz="1400"/>
          </a:p>
          <a:p>
            <a:pPr algn="l" eaLnBrk="1" hangingPunct="1"/>
            <a:r>
              <a:rPr lang="fr-BE" altLang="fr-FR" sz="1400"/>
              <a:t>public void mouseClicked (MouseEvent e)</a:t>
            </a:r>
            <a:endParaRPr lang="en-GB" altLang="fr-FR" sz="1400"/>
          </a:p>
        </p:txBody>
      </p:sp>
      <p:sp>
        <p:nvSpPr>
          <p:cNvPr id="163872" name="Text Box 34">
            <a:extLst>
              <a:ext uri="{FF2B5EF4-FFF2-40B4-BE49-F238E27FC236}">
                <a16:creationId xmlns:a16="http://schemas.microsoft.com/office/drawing/2014/main" id="{BED75CAA-194F-08CB-82F9-D5F55AEA7325}"/>
              </a:ext>
            </a:extLst>
          </p:cNvPr>
          <p:cNvSpPr txBox="1">
            <a:spLocks noChangeArrowheads="1"/>
          </p:cNvSpPr>
          <p:nvPr/>
        </p:nvSpPr>
        <p:spPr bwMode="auto">
          <a:xfrm>
            <a:off x="2079625" y="32893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2000"/>
          </a:p>
        </p:txBody>
      </p:sp>
      <p:sp>
        <p:nvSpPr>
          <p:cNvPr id="163873" name="Text Box 35">
            <a:extLst>
              <a:ext uri="{FF2B5EF4-FFF2-40B4-BE49-F238E27FC236}">
                <a16:creationId xmlns:a16="http://schemas.microsoft.com/office/drawing/2014/main" id="{BCC1BC4D-C0EA-886A-197D-43CCC4C85DCF}"/>
              </a:ext>
            </a:extLst>
          </p:cNvPr>
          <p:cNvSpPr txBox="1">
            <a:spLocks noChangeArrowheads="1"/>
          </p:cNvSpPr>
          <p:nvPr/>
        </p:nvSpPr>
        <p:spPr bwMode="auto">
          <a:xfrm>
            <a:off x="1774825" y="3344863"/>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contrôle</a:t>
            </a:r>
            <a:endParaRPr lang="en-GB" altLang="fr-FR" sz="1400"/>
          </a:p>
        </p:txBody>
      </p:sp>
      <p:sp>
        <p:nvSpPr>
          <p:cNvPr id="163874" name="Text Box 36">
            <a:extLst>
              <a:ext uri="{FF2B5EF4-FFF2-40B4-BE49-F238E27FC236}">
                <a16:creationId xmlns:a16="http://schemas.microsoft.com/office/drawing/2014/main" id="{6554C946-7D94-24B7-878B-755C76A03911}"/>
              </a:ext>
            </a:extLst>
          </p:cNvPr>
          <p:cNvSpPr txBox="1">
            <a:spLocks noChangeArrowheads="1"/>
          </p:cNvSpPr>
          <p:nvPr/>
        </p:nvSpPr>
        <p:spPr bwMode="auto">
          <a:xfrm>
            <a:off x="3756025" y="3060700"/>
            <a:ext cx="2020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addXXXListener</a:t>
            </a:r>
            <a:endParaRPr lang="en-GB" altLang="fr-FR" sz="2000"/>
          </a:p>
        </p:txBody>
      </p:sp>
      <p:sp>
        <p:nvSpPr>
          <p:cNvPr id="163875" name="Line 37">
            <a:extLst>
              <a:ext uri="{FF2B5EF4-FFF2-40B4-BE49-F238E27FC236}">
                <a16:creationId xmlns:a16="http://schemas.microsoft.com/office/drawing/2014/main" id="{2375A5E9-188A-C45B-EA78-6948B196A0B0}"/>
              </a:ext>
            </a:extLst>
          </p:cNvPr>
          <p:cNvSpPr>
            <a:spLocks noChangeShapeType="1"/>
          </p:cNvSpPr>
          <p:nvPr/>
        </p:nvSpPr>
        <p:spPr bwMode="auto">
          <a:xfrm>
            <a:off x="4822825" y="28622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163876" name="Rectangle 38">
            <a:extLst>
              <a:ext uri="{FF2B5EF4-FFF2-40B4-BE49-F238E27FC236}">
                <a16:creationId xmlns:a16="http://schemas.microsoft.com/office/drawing/2014/main" id="{CEEE5C9A-092A-275C-6423-995A487FBD75}"/>
              </a:ext>
            </a:extLst>
          </p:cNvPr>
          <p:cNvSpPr>
            <a:spLocks noChangeArrowheads="1"/>
          </p:cNvSpPr>
          <p:nvPr/>
        </p:nvSpPr>
        <p:spPr bwMode="auto">
          <a:xfrm>
            <a:off x="1927225" y="5834063"/>
            <a:ext cx="12954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77" name="Rectangle 39">
            <a:extLst>
              <a:ext uri="{FF2B5EF4-FFF2-40B4-BE49-F238E27FC236}">
                <a16:creationId xmlns:a16="http://schemas.microsoft.com/office/drawing/2014/main" id="{53B99FEC-42FD-C8E6-2CA8-4D8D6D2BAA2F}"/>
              </a:ext>
            </a:extLst>
          </p:cNvPr>
          <p:cNvSpPr>
            <a:spLocks noChangeArrowheads="1"/>
          </p:cNvSpPr>
          <p:nvPr/>
        </p:nvSpPr>
        <p:spPr bwMode="auto">
          <a:xfrm>
            <a:off x="3603625" y="5834063"/>
            <a:ext cx="16002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63878" name="Text Box 40">
            <a:extLst>
              <a:ext uri="{FF2B5EF4-FFF2-40B4-BE49-F238E27FC236}">
                <a16:creationId xmlns:a16="http://schemas.microsoft.com/office/drawing/2014/main" id="{7AE18E3F-8813-6D46-2D96-4FA8D4F48E7A}"/>
              </a:ext>
            </a:extLst>
          </p:cNvPr>
          <p:cNvSpPr txBox="1">
            <a:spLocks noChangeArrowheads="1"/>
          </p:cNvSpPr>
          <p:nvPr/>
        </p:nvSpPr>
        <p:spPr bwMode="auto">
          <a:xfrm>
            <a:off x="2112963" y="5856288"/>
            <a:ext cx="90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Souris</a:t>
            </a:r>
            <a:endParaRPr lang="en-GB" altLang="fr-FR" sz="2000"/>
          </a:p>
        </p:txBody>
      </p:sp>
      <p:sp>
        <p:nvSpPr>
          <p:cNvPr id="163879" name="Text Box 41">
            <a:extLst>
              <a:ext uri="{FF2B5EF4-FFF2-40B4-BE49-F238E27FC236}">
                <a16:creationId xmlns:a16="http://schemas.microsoft.com/office/drawing/2014/main" id="{BB25FB54-09FE-5963-D0BA-A0FA6FF6F3BA}"/>
              </a:ext>
            </a:extLst>
          </p:cNvPr>
          <p:cNvSpPr txBox="1">
            <a:spLocks noChangeArrowheads="1"/>
          </p:cNvSpPr>
          <p:nvPr/>
        </p:nvSpPr>
        <p:spPr bwMode="auto">
          <a:xfrm>
            <a:off x="3941763" y="5876925"/>
            <a:ext cx="976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Clavier</a:t>
            </a:r>
            <a:endParaRPr lang="en-GB" altLang="fr-FR" sz="2000"/>
          </a:p>
        </p:txBody>
      </p:sp>
      <p:cxnSp>
        <p:nvCxnSpPr>
          <p:cNvPr id="163880" name="AutoShape 42">
            <a:extLst>
              <a:ext uri="{FF2B5EF4-FFF2-40B4-BE49-F238E27FC236}">
                <a16:creationId xmlns:a16="http://schemas.microsoft.com/office/drawing/2014/main" id="{6531EBA7-3025-1BA2-AAB6-3087756D551B}"/>
              </a:ext>
            </a:extLst>
          </p:cNvPr>
          <p:cNvCxnSpPr>
            <a:cxnSpLocks noChangeShapeType="1"/>
            <a:stCxn id="163849" idx="2"/>
            <a:endCxn id="163876" idx="0"/>
          </p:cNvCxnSpPr>
          <p:nvPr/>
        </p:nvCxnSpPr>
        <p:spPr bwMode="auto">
          <a:xfrm rot="5400000">
            <a:off x="2803525" y="5224463"/>
            <a:ext cx="381000" cy="838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3881" name="AutoShape 43">
            <a:extLst>
              <a:ext uri="{FF2B5EF4-FFF2-40B4-BE49-F238E27FC236}">
                <a16:creationId xmlns:a16="http://schemas.microsoft.com/office/drawing/2014/main" id="{65F6DA8A-A09E-C4D3-6064-D4F39E3E37A8}"/>
              </a:ext>
            </a:extLst>
          </p:cNvPr>
          <p:cNvCxnSpPr>
            <a:cxnSpLocks noChangeShapeType="1"/>
            <a:stCxn id="163849" idx="2"/>
            <a:endCxn id="163877" idx="0"/>
          </p:cNvCxnSpPr>
          <p:nvPr/>
        </p:nvCxnSpPr>
        <p:spPr bwMode="auto">
          <a:xfrm rot="16200000" flipH="1">
            <a:off x="3717925" y="5148263"/>
            <a:ext cx="381000" cy="990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882" name="Text Box 44">
            <a:extLst>
              <a:ext uri="{FF2B5EF4-FFF2-40B4-BE49-F238E27FC236}">
                <a16:creationId xmlns:a16="http://schemas.microsoft.com/office/drawing/2014/main" id="{8506CDA6-A72F-02A7-BFA6-3BC557143FB8}"/>
              </a:ext>
            </a:extLst>
          </p:cNvPr>
          <p:cNvSpPr txBox="1">
            <a:spLocks noChangeArrowheads="1"/>
          </p:cNvSpPr>
          <p:nvPr/>
        </p:nvSpPr>
        <p:spPr bwMode="auto">
          <a:xfrm>
            <a:off x="4502150" y="5540375"/>
            <a:ext cx="854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Contrôle</a:t>
            </a:r>
            <a:endParaRPr lang="en-GB" altLang="fr-FR" sz="1400"/>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96C46476-13BB-E44E-575E-13B7EF0BF02B}"/>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a:t>
            </a:r>
          </a:p>
        </p:txBody>
      </p:sp>
      <p:sp>
        <p:nvSpPr>
          <p:cNvPr id="164867" name="Rectangle 3">
            <a:extLst>
              <a:ext uri="{FF2B5EF4-FFF2-40B4-BE49-F238E27FC236}">
                <a16:creationId xmlns:a16="http://schemas.microsoft.com/office/drawing/2014/main" id="{F167AD00-ADBA-F2F3-4E86-C143FADDCC49}"/>
              </a:ext>
            </a:extLst>
          </p:cNvPr>
          <p:cNvSpPr>
            <a:spLocks noGrp="1" noChangeArrowheads="1"/>
          </p:cNvSpPr>
          <p:nvPr>
            <p:ph type="body" idx="1"/>
          </p:nvPr>
        </p:nvSpPr>
        <p:spPr>
          <a:xfrm>
            <a:off x="1676400" y="1295400"/>
            <a:ext cx="8839200" cy="4976813"/>
          </a:xfrm>
        </p:spPr>
        <p:txBody>
          <a:bodyPr/>
          <a:lstStyle/>
          <a:p>
            <a:pPr>
              <a:lnSpc>
                <a:spcPct val="90000"/>
              </a:lnSpc>
            </a:pPr>
            <a:r>
              <a:rPr lang="fr-BE" altLang="fr-FR" sz="2400"/>
              <a:t>Par implémentation de l’interface</a:t>
            </a:r>
          </a:p>
          <a:p>
            <a:pPr lvl="1">
              <a:lnSpc>
                <a:spcPct val="90000"/>
              </a:lnSpc>
            </a:pPr>
            <a:r>
              <a:rPr lang="fr-BE" altLang="fr-FR" sz="2000"/>
              <a:t>Usage</a:t>
            </a:r>
          </a:p>
          <a:p>
            <a:pPr lvl="2">
              <a:lnSpc>
                <a:spcPct val="90000"/>
              </a:lnSpc>
              <a:buFont typeface="Wingdings" panose="05000000000000000000" pitchFamily="2" charset="2"/>
              <a:buChar char="è"/>
            </a:pPr>
            <a:r>
              <a:rPr lang="fr-BE" altLang="fr-FR" sz="1800">
                <a:latin typeface="Courier New" panose="02070309020205020404" pitchFamily="49" charset="0"/>
              </a:rPr>
              <a:t> public class MaClasse implements MouseListener</a:t>
            </a:r>
          </a:p>
          <a:p>
            <a:pPr lvl="1">
              <a:lnSpc>
                <a:spcPct val="90000"/>
              </a:lnSpc>
            </a:pPr>
            <a:r>
              <a:rPr lang="fr-BE" altLang="fr-FR" sz="2000"/>
              <a:t>Avantages et inconvénients</a:t>
            </a:r>
          </a:p>
          <a:p>
            <a:pPr lvl="2">
              <a:lnSpc>
                <a:spcPct val="90000"/>
              </a:lnSpc>
              <a:buClr>
                <a:schemeClr val="tx1"/>
              </a:buClr>
              <a:buFont typeface="Wingdings" panose="05000000000000000000" pitchFamily="2" charset="2"/>
              <a:buChar char="J"/>
            </a:pPr>
            <a:r>
              <a:rPr lang="fr-BE" altLang="fr-FR" sz="1800"/>
              <a:t> Meilleur sur le plan orienté objet</a:t>
            </a:r>
          </a:p>
          <a:p>
            <a:pPr lvl="2">
              <a:lnSpc>
                <a:spcPct val="90000"/>
              </a:lnSpc>
              <a:buClr>
                <a:schemeClr val="tx1"/>
              </a:buClr>
              <a:buFont typeface="Wingdings" panose="05000000000000000000" pitchFamily="2" charset="2"/>
              <a:buChar char="J"/>
            </a:pPr>
            <a:r>
              <a:rPr lang="fr-BE" altLang="fr-FR" sz="1800"/>
              <a:t> La classe peut hériter d’une autre classe</a:t>
            </a:r>
          </a:p>
          <a:p>
            <a:pPr lvl="2">
              <a:lnSpc>
                <a:spcPct val="90000"/>
              </a:lnSpc>
              <a:buClr>
                <a:schemeClr val="tx1"/>
              </a:buClr>
              <a:buFont typeface="Wingdings" panose="05000000000000000000" pitchFamily="2" charset="2"/>
              <a:buChar char="J"/>
            </a:pPr>
            <a:r>
              <a:rPr lang="fr-BE" altLang="fr-FR" sz="1800"/>
              <a:t> Consistance</a:t>
            </a:r>
          </a:p>
          <a:p>
            <a:pPr>
              <a:lnSpc>
                <a:spcPct val="90000"/>
              </a:lnSpc>
            </a:pPr>
            <a:r>
              <a:rPr lang="fr-BE" altLang="fr-FR" sz="2400"/>
              <a:t>Par héritage de l’adapteur</a:t>
            </a:r>
          </a:p>
          <a:p>
            <a:pPr lvl="1">
              <a:lnSpc>
                <a:spcPct val="90000"/>
              </a:lnSpc>
            </a:pPr>
            <a:r>
              <a:rPr lang="fr-BE" altLang="fr-FR" sz="2000"/>
              <a:t>Usage</a:t>
            </a:r>
          </a:p>
          <a:p>
            <a:pPr lvl="2">
              <a:lnSpc>
                <a:spcPct val="90000"/>
              </a:lnSpc>
            </a:pPr>
            <a:r>
              <a:rPr lang="fr-BE" altLang="fr-FR" sz="1800"/>
              <a:t>A chaque interface correspond un adapteur qui l’implémente lui-même</a:t>
            </a:r>
          </a:p>
          <a:p>
            <a:pPr lvl="2">
              <a:lnSpc>
                <a:spcPct val="90000"/>
              </a:lnSpc>
              <a:buFont typeface="Wingdings" panose="05000000000000000000" pitchFamily="2" charset="2"/>
              <a:buNone/>
            </a:pPr>
            <a:r>
              <a:rPr lang="fr-BE" altLang="fr-FR" sz="1800">
                <a:latin typeface="Courier New" panose="02070309020205020404" pitchFamily="49" charset="0"/>
                <a:sym typeface="Wingdings" panose="05000000000000000000" pitchFamily="2" charset="2"/>
              </a:rPr>
              <a:t> </a:t>
            </a:r>
            <a:r>
              <a:rPr lang="fr-BE" altLang="fr-FR" sz="1800">
                <a:latin typeface="Courier New" panose="02070309020205020404" pitchFamily="49" charset="0"/>
              </a:rPr>
              <a:t>public class MaClasse extends MouseAdapter</a:t>
            </a:r>
          </a:p>
          <a:p>
            <a:pPr lvl="1">
              <a:lnSpc>
                <a:spcPct val="90000"/>
              </a:lnSpc>
            </a:pPr>
            <a:r>
              <a:rPr lang="fr-BE" altLang="fr-FR" sz="2000"/>
              <a:t>Avantages et inconvénients</a:t>
            </a:r>
          </a:p>
          <a:p>
            <a:pPr lvl="2">
              <a:lnSpc>
                <a:spcPct val="90000"/>
              </a:lnSpc>
              <a:buClr>
                <a:schemeClr val="tx1"/>
              </a:buClr>
              <a:buFont typeface="Wingdings" panose="05000000000000000000" pitchFamily="2" charset="2"/>
              <a:buChar char="J"/>
            </a:pPr>
            <a:r>
              <a:rPr lang="fr-BE" altLang="fr-FR" sz="1800"/>
              <a:t> Code simple (l’adapteur redéfinit déjà les méthodes, etc.)</a:t>
            </a:r>
          </a:p>
          <a:p>
            <a:pPr lvl="2">
              <a:lnSpc>
                <a:spcPct val="90000"/>
              </a:lnSpc>
              <a:buClr>
                <a:schemeClr val="tx1"/>
              </a:buClr>
              <a:buFont typeface="Wingdings" panose="05000000000000000000" pitchFamily="2" charset="2"/>
              <a:buChar char="L"/>
            </a:pPr>
            <a:r>
              <a:rPr lang="fr-BE" altLang="fr-FR" sz="1800"/>
              <a:t> La classe ne peut plus hériter d’une autre classe</a:t>
            </a:r>
            <a:endParaRPr lang="fr-FR" altLang="fr-FR" sz="1800"/>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26D46BEA-4828-0978-BC68-F9FD9AFB5175}"/>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Clics de souris</a:t>
            </a:r>
          </a:p>
        </p:txBody>
      </p:sp>
      <p:sp>
        <p:nvSpPr>
          <p:cNvPr id="165891" name="Rectangle 3">
            <a:extLst>
              <a:ext uri="{FF2B5EF4-FFF2-40B4-BE49-F238E27FC236}">
                <a16:creationId xmlns:a16="http://schemas.microsoft.com/office/drawing/2014/main" id="{19BF3582-A0EE-70DC-296E-B4E5492E7EA8}"/>
              </a:ext>
            </a:extLst>
          </p:cNvPr>
          <p:cNvSpPr>
            <a:spLocks noGrp="1" noChangeArrowheads="1"/>
          </p:cNvSpPr>
          <p:nvPr>
            <p:ph type="body" idx="1"/>
          </p:nvPr>
        </p:nvSpPr>
        <p:spPr>
          <a:xfrm>
            <a:off x="1676400" y="1295400"/>
            <a:ext cx="8839200" cy="4975225"/>
          </a:xfrm>
        </p:spPr>
        <p:txBody>
          <a:bodyPr/>
          <a:lstStyle/>
          <a:p>
            <a:pPr>
              <a:lnSpc>
                <a:spcPct val="90000"/>
              </a:lnSpc>
              <a:buFont typeface="Symbol" panose="05050102010706020507" pitchFamily="18" charset="2"/>
              <a:buNone/>
            </a:pPr>
            <a:r>
              <a:rPr lang="fr-FR" altLang="fr-FR" sz="1800">
                <a:latin typeface="Courier New" panose="02070309020205020404" pitchFamily="49" charset="0"/>
              </a:rPr>
              <a:t>class MonFrame extends Frame implements MouseListener</a:t>
            </a:r>
          </a:p>
          <a:p>
            <a:pPr>
              <a:lnSpc>
                <a:spcPct val="90000"/>
              </a:lnSpc>
              <a:buFont typeface="Symbol" panose="05050102010706020507" pitchFamily="18" charset="2"/>
              <a:buNone/>
            </a:pPr>
            <a:r>
              <a:rPr lang="fr-FR" altLang="fr-FR" sz="1800">
                <a:latin typeface="Courier New" panose="02070309020205020404" pitchFamily="49" charset="0"/>
              </a:rPr>
              <a:t>{</a:t>
            </a:r>
          </a:p>
          <a:p>
            <a:pPr>
              <a:lnSpc>
                <a:spcPct val="90000"/>
              </a:lnSpc>
              <a:buFont typeface="Symbol" panose="05050102010706020507" pitchFamily="18" charset="2"/>
              <a:buNone/>
            </a:pPr>
            <a:r>
              <a:rPr lang="fr-FR" altLang="fr-FR" sz="1800">
                <a:latin typeface="Courier New" panose="02070309020205020404" pitchFamily="49" charset="0"/>
              </a:rPr>
              <a:t>  public MonFrame()</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addMouseListener(this);</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public void mousePressed(MouseEvent e) {}</a:t>
            </a:r>
          </a:p>
          <a:p>
            <a:pPr>
              <a:lnSpc>
                <a:spcPct val="90000"/>
              </a:lnSpc>
              <a:buFont typeface="Symbol" panose="05050102010706020507" pitchFamily="18" charset="2"/>
              <a:buNone/>
            </a:pPr>
            <a:r>
              <a:rPr lang="fr-FR" altLang="fr-FR" sz="1800">
                <a:latin typeface="Courier New" panose="02070309020205020404" pitchFamily="49" charset="0"/>
              </a:rPr>
              <a:t>  public void mouseClicked(MouseEvent e)</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if(e.getX()&gt;50 &amp;&amp; e.getY()&lt;100){...}</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public void mouseReleased(MouseEvent e) {}</a:t>
            </a:r>
          </a:p>
          <a:p>
            <a:pPr>
              <a:lnSpc>
                <a:spcPct val="90000"/>
              </a:lnSpc>
              <a:buFont typeface="Symbol" panose="05050102010706020507" pitchFamily="18" charset="2"/>
              <a:buNone/>
            </a:pPr>
            <a:r>
              <a:rPr lang="fr-FR" altLang="fr-FR" sz="1800">
                <a:latin typeface="Courier New" panose="02070309020205020404" pitchFamily="49" charset="0"/>
              </a:rPr>
              <a:t>  public void mouseEntered(MouseEvent e) {}</a:t>
            </a:r>
          </a:p>
          <a:p>
            <a:pPr>
              <a:lnSpc>
                <a:spcPct val="90000"/>
              </a:lnSpc>
              <a:buFont typeface="Symbol" panose="05050102010706020507" pitchFamily="18" charset="2"/>
              <a:buNone/>
            </a:pPr>
            <a:r>
              <a:rPr lang="fr-FR" altLang="fr-FR" sz="1800">
                <a:latin typeface="Courier New" panose="02070309020205020404" pitchFamily="49" charset="0"/>
              </a:rPr>
              <a:t>  public void mouseExited{MouseEvent e) {}</a:t>
            </a:r>
          </a:p>
          <a:p>
            <a:pPr>
              <a:lnSpc>
                <a:spcPct val="90000"/>
              </a:lnSpc>
              <a:buFont typeface="Symbol" panose="05050102010706020507" pitchFamily="18" charset="2"/>
              <a:buNone/>
            </a:pPr>
            <a:r>
              <a:rPr lang="fr-FR" altLang="fr-FR" sz="1800">
                <a:latin typeface="Courier New" panose="02070309020205020404" pitchFamily="49" charset="0"/>
              </a:rPr>
              <a:t>}</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432A251A-D171-FAAE-F4ED-DA9E932A5F3E}"/>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Déplacements de souris</a:t>
            </a:r>
          </a:p>
        </p:txBody>
      </p:sp>
      <p:sp>
        <p:nvSpPr>
          <p:cNvPr id="166915" name="Rectangle 3">
            <a:extLst>
              <a:ext uri="{FF2B5EF4-FFF2-40B4-BE49-F238E27FC236}">
                <a16:creationId xmlns:a16="http://schemas.microsoft.com/office/drawing/2014/main" id="{26E6ECDB-1779-013C-5FAD-DE4FA5FC6CE8}"/>
              </a:ext>
            </a:extLst>
          </p:cNvPr>
          <p:cNvSpPr>
            <a:spLocks noGrp="1" noChangeArrowheads="1"/>
          </p:cNvSpPr>
          <p:nvPr>
            <p:ph type="body" idx="1"/>
          </p:nvPr>
        </p:nvSpPr>
        <p:spPr>
          <a:xfrm>
            <a:off x="1676400" y="1539875"/>
            <a:ext cx="8839200" cy="4730750"/>
          </a:xfrm>
        </p:spPr>
        <p:txBody>
          <a:bodyPr/>
          <a:lstStyle/>
          <a:p>
            <a:pPr>
              <a:lnSpc>
                <a:spcPct val="90000"/>
              </a:lnSpc>
              <a:buFont typeface="Symbol" panose="05050102010706020507" pitchFamily="18" charset="2"/>
              <a:buNone/>
            </a:pPr>
            <a:r>
              <a:rPr lang="fr-FR" altLang="fr-FR" sz="1800">
                <a:latin typeface="Courier New" panose="02070309020205020404" pitchFamily="49" charset="0"/>
              </a:rPr>
              <a:t>class MonFrame extends Frame implements MouseMotionListener</a:t>
            </a:r>
          </a:p>
          <a:p>
            <a:pPr>
              <a:lnSpc>
                <a:spcPct val="90000"/>
              </a:lnSpc>
              <a:buFont typeface="Symbol" panose="05050102010706020507" pitchFamily="18" charset="2"/>
              <a:buNone/>
            </a:pPr>
            <a:r>
              <a:rPr lang="fr-FR" altLang="fr-FR" sz="1800">
                <a:latin typeface="Courier New" panose="02070309020205020404" pitchFamily="49" charset="0"/>
              </a:rPr>
              <a:t>{</a:t>
            </a:r>
          </a:p>
          <a:p>
            <a:pPr>
              <a:lnSpc>
                <a:spcPct val="90000"/>
              </a:lnSpc>
              <a:buFont typeface="Symbol" panose="05050102010706020507" pitchFamily="18" charset="2"/>
              <a:buNone/>
            </a:pPr>
            <a:r>
              <a:rPr lang="fr-FR" altLang="fr-FR" sz="1800">
                <a:latin typeface="Courier New" panose="02070309020205020404" pitchFamily="49" charset="0"/>
              </a:rPr>
              <a:t>  public MonFrame()</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addMouseMotionListener(this);</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public void mouseDragged(MouseEvent e) {}</a:t>
            </a:r>
          </a:p>
          <a:p>
            <a:pPr>
              <a:lnSpc>
                <a:spcPct val="90000"/>
              </a:lnSpc>
              <a:buFont typeface="Symbol" panose="05050102010706020507" pitchFamily="18" charset="2"/>
              <a:buNone/>
            </a:pPr>
            <a:r>
              <a:rPr lang="fr-FR" altLang="fr-FR" sz="1800">
                <a:latin typeface="Courier New" panose="02070309020205020404" pitchFamily="49" charset="0"/>
              </a:rPr>
              <a:t>  public void mouseMoved(MouseEvent e)</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if(e.getX()&gt;50 &amp;&amp; e.getY()&lt;100){...}</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ABBA213E-96BC-0719-814F-F7C390EE2E3D}"/>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Clavier</a:t>
            </a:r>
          </a:p>
        </p:txBody>
      </p:sp>
      <p:sp>
        <p:nvSpPr>
          <p:cNvPr id="167939" name="Rectangle 3">
            <a:extLst>
              <a:ext uri="{FF2B5EF4-FFF2-40B4-BE49-F238E27FC236}">
                <a16:creationId xmlns:a16="http://schemas.microsoft.com/office/drawing/2014/main" id="{2C11CCF1-C4FD-41D2-937A-00CA5DAD9EF9}"/>
              </a:ext>
            </a:extLst>
          </p:cNvPr>
          <p:cNvSpPr>
            <a:spLocks noGrp="1" noChangeArrowheads="1"/>
          </p:cNvSpPr>
          <p:nvPr>
            <p:ph type="body" idx="1"/>
          </p:nvPr>
        </p:nvSpPr>
        <p:spPr>
          <a:xfrm>
            <a:off x="1676400" y="1295400"/>
            <a:ext cx="8839200" cy="4975225"/>
          </a:xfrm>
        </p:spPr>
        <p:txBody>
          <a:bodyPr/>
          <a:lstStyle/>
          <a:p>
            <a:pPr>
              <a:buFont typeface="Symbol" panose="05050102010706020507" pitchFamily="18" charset="2"/>
              <a:buNone/>
            </a:pPr>
            <a:r>
              <a:rPr lang="fr-FR" altLang="fr-FR" sz="1800">
                <a:latin typeface="Courier New" panose="02070309020205020404" pitchFamily="49" charset="0"/>
              </a:rPr>
              <a:t>class MonFrame extends Frame implements KeyListener</a:t>
            </a:r>
          </a:p>
          <a:p>
            <a:pPr>
              <a:buFont typeface="Symbol" panose="05050102010706020507" pitchFamily="18" charset="2"/>
              <a:buNone/>
            </a:pPr>
            <a:r>
              <a:rPr lang="fr-FR" altLang="fr-FR" sz="1800">
                <a:latin typeface="Courier New" panose="02070309020205020404" pitchFamily="49" charset="0"/>
              </a:rPr>
              <a:t>{</a:t>
            </a:r>
          </a:p>
          <a:p>
            <a:pPr>
              <a:buFont typeface="Symbol" panose="05050102010706020507" pitchFamily="18" charset="2"/>
              <a:buNone/>
            </a:pPr>
            <a:r>
              <a:rPr lang="fr-FR" altLang="fr-FR" sz="1800">
                <a:latin typeface="Courier New" panose="02070309020205020404" pitchFamily="49" charset="0"/>
              </a:rPr>
              <a:t>  public MonFrame()</a:t>
            </a:r>
          </a:p>
          <a:p>
            <a:pPr>
              <a:buFont typeface="Symbol" panose="05050102010706020507" pitchFamily="18" charset="2"/>
              <a:buNone/>
            </a:pPr>
            <a:r>
              <a:rPr lang="fr-FR" altLang="fr-FR" sz="1800">
                <a:latin typeface="Courier New" panose="02070309020205020404" pitchFamily="49" charset="0"/>
              </a:rPr>
              <a:t>  {</a:t>
            </a:r>
          </a:p>
          <a:p>
            <a:pPr>
              <a:buFont typeface="Symbol" panose="05050102010706020507" pitchFamily="18" charset="2"/>
              <a:buNone/>
            </a:pPr>
            <a:r>
              <a:rPr lang="fr-FR" altLang="fr-FR" sz="1800">
                <a:latin typeface="Courier New" panose="02070309020205020404" pitchFamily="49" charset="0"/>
              </a:rPr>
              <a:t>    addKeyListener(this);</a:t>
            </a:r>
          </a:p>
          <a:p>
            <a:pPr>
              <a:buFont typeface="Symbol" panose="05050102010706020507" pitchFamily="18" charset="2"/>
              <a:buNone/>
            </a:pPr>
            <a:r>
              <a:rPr lang="fr-FR" altLang="fr-FR" sz="1800">
                <a:latin typeface="Courier New" panose="02070309020205020404" pitchFamily="49" charset="0"/>
              </a:rPr>
              <a:t>  }</a:t>
            </a:r>
          </a:p>
          <a:p>
            <a:pPr>
              <a:buFont typeface="Symbol" panose="05050102010706020507" pitchFamily="18" charset="2"/>
              <a:buNone/>
            </a:pPr>
            <a:r>
              <a:rPr lang="fr-FR" altLang="fr-FR" sz="1800">
                <a:latin typeface="Courier New" panose="02070309020205020404" pitchFamily="49" charset="0"/>
              </a:rPr>
              <a:t>  public void keyPressed(KeyEvent e) {}</a:t>
            </a:r>
          </a:p>
          <a:p>
            <a:pPr>
              <a:buFont typeface="Symbol" panose="05050102010706020507" pitchFamily="18" charset="2"/>
              <a:buNone/>
            </a:pPr>
            <a:r>
              <a:rPr lang="fr-FR" altLang="fr-FR" sz="1800">
                <a:latin typeface="Courier New" panose="02070309020205020404" pitchFamily="49" charset="0"/>
              </a:rPr>
              <a:t>  public void keyTyped(KeyEvent e)</a:t>
            </a:r>
          </a:p>
          <a:p>
            <a:pPr>
              <a:buFont typeface="Symbol" panose="05050102010706020507" pitchFamily="18" charset="2"/>
              <a:buNone/>
            </a:pPr>
            <a:r>
              <a:rPr lang="fr-FR" altLang="fr-FR" sz="1800">
                <a:latin typeface="Courier New" panose="02070309020205020404" pitchFamily="49" charset="0"/>
              </a:rPr>
              <a:t>  {</a:t>
            </a:r>
          </a:p>
          <a:p>
            <a:pPr>
              <a:buFont typeface="Symbol" panose="05050102010706020507" pitchFamily="18" charset="2"/>
              <a:buNone/>
            </a:pPr>
            <a:r>
              <a:rPr lang="fr-FR" altLang="fr-FR" sz="1800">
                <a:latin typeface="Courier New" panose="02070309020205020404" pitchFamily="49" charset="0"/>
              </a:rPr>
              <a:t>    if(e.getKeyCode()==KeyEvent.VK_Q){System.exit(0)}</a:t>
            </a:r>
          </a:p>
          <a:p>
            <a:pPr>
              <a:buFont typeface="Symbol" panose="05050102010706020507" pitchFamily="18" charset="2"/>
              <a:buNone/>
            </a:pPr>
            <a:r>
              <a:rPr lang="fr-FR" altLang="fr-FR" sz="1800">
                <a:latin typeface="Courier New" panose="02070309020205020404" pitchFamily="49" charset="0"/>
              </a:rPr>
              <a:t>  }</a:t>
            </a:r>
          </a:p>
          <a:p>
            <a:pPr>
              <a:buFont typeface="Symbol" panose="05050102010706020507" pitchFamily="18" charset="2"/>
              <a:buNone/>
            </a:pPr>
            <a:r>
              <a:rPr lang="fr-FR" altLang="fr-FR" sz="1800">
                <a:latin typeface="Courier New" panose="02070309020205020404" pitchFamily="49" charset="0"/>
              </a:rPr>
              <a:t>  public void keyReleased(KeyEvent e) {}</a:t>
            </a:r>
          </a:p>
          <a:p>
            <a:pPr>
              <a:buFont typeface="Symbol" panose="05050102010706020507" pitchFamily="18" charset="2"/>
              <a:buNone/>
            </a:pPr>
            <a:r>
              <a:rPr lang="fr-FR" altLang="fr-FR" sz="1800">
                <a:latin typeface="Courier New" panose="02070309020205020404" pitchFamily="49" charset="0"/>
              </a:rPr>
              <a:t>}</a:t>
            </a: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B1E72A51-9D86-D851-8571-F02899C5D586}"/>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Evénements de fenêtre</a:t>
            </a:r>
          </a:p>
        </p:txBody>
      </p:sp>
      <p:sp>
        <p:nvSpPr>
          <p:cNvPr id="168963" name="Rectangle 3">
            <a:extLst>
              <a:ext uri="{FF2B5EF4-FFF2-40B4-BE49-F238E27FC236}">
                <a16:creationId xmlns:a16="http://schemas.microsoft.com/office/drawing/2014/main" id="{2D65B866-3397-E6B2-0A4C-EF7E2298F13B}"/>
              </a:ext>
            </a:extLst>
          </p:cNvPr>
          <p:cNvSpPr>
            <a:spLocks noGrp="1" noChangeArrowheads="1"/>
          </p:cNvSpPr>
          <p:nvPr>
            <p:ph type="body" idx="1"/>
          </p:nvPr>
        </p:nvSpPr>
        <p:spPr>
          <a:xfrm>
            <a:off x="1676400" y="1295400"/>
            <a:ext cx="8839200" cy="4975225"/>
          </a:xfrm>
        </p:spPr>
        <p:txBody>
          <a:bodyPr/>
          <a:lstStyle/>
          <a:p>
            <a:pPr>
              <a:lnSpc>
                <a:spcPct val="90000"/>
              </a:lnSpc>
              <a:buFont typeface="Symbol" panose="05050102010706020507" pitchFamily="18" charset="2"/>
              <a:buNone/>
            </a:pPr>
            <a:r>
              <a:rPr lang="fr-FR" altLang="fr-FR" sz="1800">
                <a:latin typeface="Courier New" panose="02070309020205020404" pitchFamily="49" charset="0"/>
              </a:rPr>
              <a:t>class MonFrame extends Frame implements WindowListener</a:t>
            </a:r>
          </a:p>
          <a:p>
            <a:pPr>
              <a:lnSpc>
                <a:spcPct val="90000"/>
              </a:lnSpc>
              <a:buFont typeface="Symbol" panose="05050102010706020507" pitchFamily="18" charset="2"/>
              <a:buNone/>
            </a:pPr>
            <a:r>
              <a:rPr lang="fr-FR" altLang="fr-FR" sz="1800">
                <a:latin typeface="Courier New" panose="02070309020205020404" pitchFamily="49" charset="0"/>
              </a:rPr>
              <a:t>{</a:t>
            </a:r>
          </a:p>
          <a:p>
            <a:pPr>
              <a:lnSpc>
                <a:spcPct val="90000"/>
              </a:lnSpc>
              <a:buFont typeface="Symbol" panose="05050102010706020507" pitchFamily="18" charset="2"/>
              <a:buNone/>
            </a:pPr>
            <a:r>
              <a:rPr lang="fr-FR" altLang="fr-FR" sz="1800">
                <a:latin typeface="Courier New" panose="02070309020205020404" pitchFamily="49" charset="0"/>
              </a:rPr>
              <a:t>  public MonFrame()</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r>
              <a:rPr lang="fr-FR" altLang="fr-FR" sz="1800">
                <a:latin typeface="Courier New" panose="02070309020205020404" pitchFamily="49" charset="0"/>
              </a:rPr>
              <a:t>    addWindowListener(this);</a:t>
            </a:r>
          </a:p>
          <a:p>
            <a:pPr>
              <a:lnSpc>
                <a:spcPct val="90000"/>
              </a:lnSpc>
              <a:buFont typeface="Symbol" panose="05050102010706020507" pitchFamily="18" charset="2"/>
              <a:buNone/>
            </a:pPr>
            <a:r>
              <a:rPr lang="fr-FR" altLang="fr-FR" sz="1800">
                <a:latin typeface="Courier New" panose="02070309020205020404" pitchFamily="49" charset="0"/>
              </a:rPr>
              <a:t>  }</a:t>
            </a:r>
          </a:p>
          <a:p>
            <a:pPr>
              <a:lnSpc>
                <a:spcPct val="90000"/>
              </a:lnSpc>
              <a:buFont typeface="Symbol" panose="05050102010706020507" pitchFamily="18" charset="2"/>
              <a:buNone/>
            </a:pPr>
            <a:endParaRPr lang="fr-FR" altLang="fr-FR" sz="1800">
              <a:latin typeface="Courier New" panose="02070309020205020404" pitchFamily="49" charset="0"/>
            </a:endParaRPr>
          </a:p>
          <a:p>
            <a:pPr>
              <a:lnSpc>
                <a:spcPct val="90000"/>
              </a:lnSpc>
              <a:buFont typeface="Symbol" panose="05050102010706020507" pitchFamily="18" charset="2"/>
              <a:buNone/>
            </a:pPr>
            <a:r>
              <a:rPr lang="fr-FR" altLang="fr-FR" sz="1800">
                <a:latin typeface="Courier New" panose="02070309020205020404" pitchFamily="49" charset="0"/>
              </a:rPr>
              <a:t>  public void windowClosed(WindowEvent e) {}</a:t>
            </a:r>
          </a:p>
          <a:p>
            <a:pPr>
              <a:lnSpc>
                <a:spcPct val="90000"/>
              </a:lnSpc>
              <a:buFont typeface="Symbol" panose="05050102010706020507" pitchFamily="18" charset="2"/>
              <a:buNone/>
            </a:pPr>
            <a:r>
              <a:rPr lang="fr-FR" altLang="fr-FR" sz="1800">
                <a:latin typeface="Courier New" panose="02070309020205020404" pitchFamily="49" charset="0"/>
              </a:rPr>
              <a:t>  public void windowIconified(WindowEvent e) {}</a:t>
            </a:r>
          </a:p>
          <a:p>
            <a:pPr>
              <a:lnSpc>
                <a:spcPct val="90000"/>
              </a:lnSpc>
              <a:buFont typeface="Symbol" panose="05050102010706020507" pitchFamily="18" charset="2"/>
              <a:buNone/>
            </a:pPr>
            <a:r>
              <a:rPr lang="fr-FR" altLang="fr-FR" sz="1800">
                <a:latin typeface="Courier New" panose="02070309020205020404" pitchFamily="49" charset="0"/>
              </a:rPr>
              <a:t>  public void windowOpened(WindowEvent e) {}</a:t>
            </a:r>
          </a:p>
          <a:p>
            <a:pPr>
              <a:lnSpc>
                <a:spcPct val="90000"/>
              </a:lnSpc>
              <a:buFont typeface="Symbol" panose="05050102010706020507" pitchFamily="18" charset="2"/>
              <a:buNone/>
            </a:pPr>
            <a:r>
              <a:rPr lang="fr-FR" altLang="fr-FR" sz="1800">
                <a:latin typeface="Courier New" panose="02070309020205020404" pitchFamily="49" charset="0"/>
              </a:rPr>
              <a:t>  public void windowClosing(WindowEvent e) {System.exit(0);}</a:t>
            </a:r>
          </a:p>
          <a:p>
            <a:pPr>
              <a:lnSpc>
                <a:spcPct val="90000"/>
              </a:lnSpc>
              <a:buFont typeface="Symbol" panose="05050102010706020507" pitchFamily="18" charset="2"/>
              <a:buNone/>
            </a:pPr>
            <a:r>
              <a:rPr lang="fr-FR" altLang="fr-FR" sz="1800">
                <a:latin typeface="Courier New" panose="02070309020205020404" pitchFamily="49" charset="0"/>
              </a:rPr>
              <a:t>  public void windowDeiconified(WindowEvent e) {}</a:t>
            </a:r>
          </a:p>
          <a:p>
            <a:pPr>
              <a:lnSpc>
                <a:spcPct val="90000"/>
              </a:lnSpc>
              <a:buFont typeface="Symbol" panose="05050102010706020507" pitchFamily="18" charset="2"/>
              <a:buNone/>
            </a:pPr>
            <a:r>
              <a:rPr lang="fr-FR" altLang="fr-FR" sz="1800">
                <a:latin typeface="Courier New" panose="02070309020205020404" pitchFamily="49" charset="0"/>
              </a:rPr>
              <a:t>  public void windowActivated(WindowEvent e) {}</a:t>
            </a:r>
          </a:p>
          <a:p>
            <a:pPr>
              <a:lnSpc>
                <a:spcPct val="90000"/>
              </a:lnSpc>
              <a:buFont typeface="Symbol" panose="05050102010706020507" pitchFamily="18" charset="2"/>
              <a:buNone/>
            </a:pPr>
            <a:r>
              <a:rPr lang="fr-FR" altLang="fr-FR" sz="1800">
                <a:latin typeface="Courier New" panose="02070309020205020404" pitchFamily="49" charset="0"/>
              </a:rPr>
              <a:t>  public void windowDeactivated(WindowEvent e) {}</a:t>
            </a:r>
          </a:p>
          <a:p>
            <a:pPr>
              <a:lnSpc>
                <a:spcPct val="90000"/>
              </a:lnSpc>
              <a:buFont typeface="Symbol" panose="05050102010706020507" pitchFamily="18" charset="2"/>
              <a:buNone/>
            </a:pPr>
            <a:r>
              <a:rPr lang="fr-FR" altLang="fr-FR" sz="1800">
                <a:latin typeface="Courier New" panose="02070309020205020404" pitchFamily="49" charset="0"/>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a:extLst>
              <a:ext uri="{FF2B5EF4-FFF2-40B4-BE49-F238E27FC236}">
                <a16:creationId xmlns:a16="http://schemas.microsoft.com/office/drawing/2014/main" id="{4B59B362-75CB-4D84-6CD2-BFF4FD3667C2}"/>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Robuste et sécurisé</a:t>
            </a:r>
            <a:endParaRPr lang="en-US" altLang="fr-FR" sz="2800"/>
          </a:p>
        </p:txBody>
      </p:sp>
      <p:sp>
        <p:nvSpPr>
          <p:cNvPr id="22531" name="Rectangle 6">
            <a:extLst>
              <a:ext uri="{FF2B5EF4-FFF2-40B4-BE49-F238E27FC236}">
                <a16:creationId xmlns:a16="http://schemas.microsoft.com/office/drawing/2014/main" id="{CFA14A8E-593B-E116-0AEA-037722318E89}"/>
              </a:ext>
            </a:extLst>
          </p:cNvPr>
          <p:cNvSpPr>
            <a:spLocks noGrp="1" noChangeArrowheads="1"/>
          </p:cNvSpPr>
          <p:nvPr>
            <p:ph type="body" idx="1"/>
          </p:nvPr>
        </p:nvSpPr>
        <p:spPr/>
        <p:txBody>
          <a:bodyPr/>
          <a:lstStyle/>
          <a:p>
            <a:r>
              <a:rPr lang="fr-FR" altLang="fr-FR" sz="2400"/>
              <a:t>Conçu pour créer des logiciels hautement fiables</a:t>
            </a:r>
          </a:p>
          <a:p>
            <a:r>
              <a:rPr lang="fr-FR" altLang="fr-FR" sz="2400"/>
              <a:t>Oblige le programmeur à garder à l’esprit les erreurs hardware et software</a:t>
            </a:r>
          </a:p>
          <a:p>
            <a:r>
              <a:rPr lang="fr-FR" altLang="fr-FR" sz="2400"/>
              <a:t>Vérifications complètes à l’exécution et à la compilation </a:t>
            </a:r>
          </a:p>
          <a:p>
            <a:r>
              <a:rPr lang="fr-FR" altLang="fr-FR" sz="2400"/>
              <a:t>Existence d’un « garbage collector » qui permet d’éviter les erreurs de gestion de la mémoire</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EC72F1DD-4C3B-1A2F-EC11-3C5A79DF216A}"/>
              </a:ext>
            </a:extLst>
          </p:cNvPr>
          <p:cNvSpPr>
            <a:spLocks noGrp="1" noChangeArrowheads="1"/>
          </p:cNvSpPr>
          <p:nvPr>
            <p:ph type="title"/>
          </p:nvPr>
        </p:nvSpPr>
        <p:spPr/>
        <p:txBody>
          <a:bodyPr/>
          <a:lstStyle/>
          <a:p>
            <a:r>
              <a:rPr lang="fr-FR" altLang="fr-FR"/>
              <a:t>Gestion d’événements</a:t>
            </a:r>
            <a:br>
              <a:rPr lang="fr-FR" altLang="fr-FR"/>
            </a:br>
            <a:r>
              <a:rPr lang="fr-FR" altLang="fr-FR" sz="2800"/>
              <a:t>Mise en œuvre – Actions</a:t>
            </a:r>
          </a:p>
        </p:txBody>
      </p:sp>
      <p:sp>
        <p:nvSpPr>
          <p:cNvPr id="169987" name="Rectangle 43">
            <a:extLst>
              <a:ext uri="{FF2B5EF4-FFF2-40B4-BE49-F238E27FC236}">
                <a16:creationId xmlns:a16="http://schemas.microsoft.com/office/drawing/2014/main" id="{8768D189-D0B4-AC19-978E-B373A47EC356}"/>
              </a:ext>
            </a:extLst>
          </p:cNvPr>
          <p:cNvSpPr>
            <a:spLocks noGrp="1" noChangeArrowheads="1"/>
          </p:cNvSpPr>
          <p:nvPr>
            <p:ph type="body" idx="1"/>
          </p:nvPr>
        </p:nvSpPr>
        <p:spPr>
          <a:xfrm>
            <a:off x="1676400" y="1295400"/>
            <a:ext cx="8839200" cy="4932363"/>
          </a:xfrm>
        </p:spPr>
        <p:txBody>
          <a:bodyPr/>
          <a:lstStyle/>
          <a:p>
            <a:pPr>
              <a:lnSpc>
                <a:spcPct val="90000"/>
              </a:lnSpc>
              <a:buFont typeface="Symbol" panose="05050102010706020507" pitchFamily="18" charset="2"/>
              <a:buNone/>
            </a:pPr>
            <a:r>
              <a:rPr lang="fr-FR" altLang="fr-FR" sz="1600">
                <a:latin typeface="Courier New" panose="02070309020205020404" pitchFamily="49" charset="0"/>
              </a:rPr>
              <a:t>public class MonPanel extends Panel implements ActionListener</a:t>
            </a:r>
          </a:p>
          <a:p>
            <a:pPr>
              <a:lnSpc>
                <a:spcPct val="90000"/>
              </a:lnSpc>
              <a:buFont typeface="Symbol" panose="05050102010706020507" pitchFamily="18" charset="2"/>
              <a:buNone/>
            </a:pPr>
            <a:r>
              <a:rPr lang="fr-FR" altLang="fr-FR" sz="1600">
                <a:latin typeface="Courier New" panose="02070309020205020404" pitchFamily="49" charset="0"/>
              </a:rPr>
              <a:t>{				// MonPanel devient un écouteur d’événements</a:t>
            </a:r>
          </a:p>
          <a:p>
            <a:pPr>
              <a:lnSpc>
                <a:spcPct val="90000"/>
              </a:lnSpc>
              <a:buFont typeface="Symbol" panose="05050102010706020507" pitchFamily="18" charset="2"/>
              <a:buNone/>
            </a:pPr>
            <a:r>
              <a:rPr lang="fr-FR" altLang="fr-FR" sz="1600">
                <a:latin typeface="Courier New" panose="02070309020205020404" pitchFamily="49" charset="0"/>
              </a:rPr>
              <a:t>  public void actionPerformed(Action evt)</a:t>
            </a:r>
          </a:p>
          <a:p>
            <a:pPr>
              <a:lnSpc>
                <a:spcPct val="90000"/>
              </a:lnSpc>
              <a:buFont typeface="Symbol" panose="05050102010706020507" pitchFamily="18" charset="2"/>
              <a:buNone/>
            </a:pPr>
            <a:r>
              <a:rPr lang="fr-FR" altLang="fr-FR" sz="1600">
                <a:latin typeface="Courier New" panose="02070309020205020404" pitchFamily="49" charset="0"/>
              </a:rPr>
              <a:t>  {  	// Ce qui est fait en réponse à l’événement….</a:t>
            </a:r>
          </a:p>
          <a:p>
            <a:pPr>
              <a:lnSpc>
                <a:spcPct val="90000"/>
              </a:lnSpc>
              <a:buFont typeface="Symbol" panose="05050102010706020507" pitchFamily="18" charset="2"/>
              <a:buNone/>
            </a:pPr>
            <a:r>
              <a:rPr lang="fr-FR" altLang="fr-FR" sz="1600">
                <a:latin typeface="Courier New" panose="02070309020205020404" pitchFamily="49" charset="0"/>
              </a:rPr>
              <a:t>		// je peux extraire de l’information sur l’événement</a:t>
            </a:r>
          </a:p>
          <a:p>
            <a:pPr>
              <a:lnSpc>
                <a:spcPct val="90000"/>
              </a:lnSpc>
              <a:buFont typeface="Symbol" panose="05050102010706020507" pitchFamily="18" charset="2"/>
              <a:buNone/>
            </a:pPr>
            <a:r>
              <a:rPr lang="fr-FR" altLang="fr-FR" sz="1600">
                <a:latin typeface="Courier New" panose="02070309020205020404" pitchFamily="49" charset="0"/>
              </a:rPr>
              <a:t>		// transmis par evt</a:t>
            </a:r>
          </a:p>
          <a:p>
            <a:pPr>
              <a:lnSpc>
                <a:spcPct val="90000"/>
              </a:lnSpc>
              <a:buFont typeface="Symbol" panose="05050102010706020507" pitchFamily="18" charset="2"/>
              <a:buNone/>
            </a:pPr>
            <a:r>
              <a:rPr lang="fr-FR" altLang="fr-FR" sz="1600">
                <a:latin typeface="Courier New" panose="02070309020205020404" pitchFamily="49" charset="0"/>
              </a:rPr>
              <a:t>		// je suis obligé de re-définir cette méthode abstraite</a:t>
            </a:r>
          </a:p>
          <a:p>
            <a:pPr>
              <a:lnSpc>
                <a:spcPct val="90000"/>
              </a:lnSpc>
              <a:buFont typeface="Symbol" panose="05050102010706020507" pitchFamily="18" charset="2"/>
              <a:buNone/>
            </a:pPr>
            <a:r>
              <a:rPr lang="fr-FR" altLang="fr-FR" sz="1600">
                <a:latin typeface="Courier New" panose="02070309020205020404" pitchFamily="49" charset="0"/>
              </a:rPr>
              <a:t>		// dans ActionListener</a:t>
            </a:r>
          </a:p>
          <a:p>
            <a:pPr>
              <a:lnSpc>
                <a:spcPct val="90000"/>
              </a:lnSpc>
              <a:buFont typeface="Symbol" panose="05050102010706020507" pitchFamily="18" charset="2"/>
              <a:buNone/>
            </a:pPr>
            <a:r>
              <a:rPr lang="fr-FR" altLang="fr-FR" sz="1600">
                <a:latin typeface="Courier New" panose="02070309020205020404" pitchFamily="49" charset="0"/>
              </a:rPr>
              <a:t>  }</a:t>
            </a:r>
          </a:p>
          <a:p>
            <a:pPr>
              <a:lnSpc>
                <a:spcPct val="90000"/>
              </a:lnSpc>
              <a:buFont typeface="Symbol" panose="05050102010706020507" pitchFamily="18" charset="2"/>
              <a:buNone/>
            </a:pPr>
            <a:r>
              <a:rPr lang="fr-FR" altLang="fr-FR" sz="1600">
                <a:latin typeface="Courier New" panose="02070309020205020404" pitchFamily="49" charset="0"/>
              </a:rPr>
              <a:t>}</a:t>
            </a:r>
          </a:p>
          <a:p>
            <a:pPr>
              <a:lnSpc>
                <a:spcPct val="90000"/>
              </a:lnSpc>
              <a:buFont typeface="Symbol" panose="05050102010706020507" pitchFamily="18" charset="2"/>
              <a:buNone/>
            </a:pPr>
            <a:endParaRPr lang="fr-FR" altLang="fr-FR" sz="1600">
              <a:latin typeface="Courier New" panose="02070309020205020404" pitchFamily="49" charset="0"/>
            </a:endParaRPr>
          </a:p>
          <a:p>
            <a:pPr>
              <a:lnSpc>
                <a:spcPct val="90000"/>
              </a:lnSpc>
              <a:buFont typeface="Symbol" panose="05050102010706020507" pitchFamily="18" charset="2"/>
              <a:buNone/>
            </a:pPr>
            <a:r>
              <a:rPr lang="fr-FR" altLang="fr-FR" sz="1600">
                <a:latin typeface="Courier New" panose="02070309020205020404" pitchFamily="49" charset="0"/>
              </a:rPr>
              <a:t>MonPanel panel = new MonPanel();</a:t>
            </a:r>
          </a:p>
          <a:p>
            <a:pPr>
              <a:lnSpc>
                <a:spcPct val="90000"/>
              </a:lnSpc>
              <a:buFont typeface="Symbol" panose="05050102010706020507" pitchFamily="18" charset="2"/>
              <a:buNone/>
            </a:pPr>
            <a:r>
              <a:rPr lang="fr-FR" altLang="fr-FR" sz="1600">
                <a:latin typeface="Courier New" panose="02070309020205020404" pitchFamily="49" charset="0"/>
              </a:rPr>
              <a:t>JButton button = new Jbutton("OK");// Crée un bouton qui est source</a:t>
            </a:r>
            <a:br>
              <a:rPr lang="fr-FR" altLang="fr-FR" sz="1600">
                <a:latin typeface="Courier New" panose="02070309020205020404" pitchFamily="49" charset="0"/>
              </a:rPr>
            </a:br>
            <a:r>
              <a:rPr lang="fr-FR" altLang="fr-FR" sz="1600">
                <a:latin typeface="Courier New" panose="02070309020205020404" pitchFamily="49" charset="0"/>
              </a:rPr>
              <a:t>				     // d’évènements de type ActionEvent</a:t>
            </a:r>
          </a:p>
          <a:p>
            <a:pPr>
              <a:lnSpc>
                <a:spcPct val="90000"/>
              </a:lnSpc>
              <a:buFont typeface="Symbol" panose="05050102010706020507" pitchFamily="18" charset="2"/>
              <a:buNone/>
            </a:pPr>
            <a:r>
              <a:rPr lang="fr-FR" altLang="fr-FR" sz="1600">
                <a:latin typeface="Courier New" panose="02070309020205020404" pitchFamily="49" charset="0"/>
              </a:rPr>
              <a:t>button.addActionListener(panel)    // Associer un écouteur</a:t>
            </a:r>
            <a:br>
              <a:rPr lang="fr-FR" altLang="fr-FR" sz="1600">
                <a:latin typeface="Courier New" panose="02070309020205020404" pitchFamily="49" charset="0"/>
              </a:rPr>
            </a:br>
            <a:r>
              <a:rPr lang="fr-FR" altLang="fr-FR" sz="1600">
                <a:latin typeface="Courier New" panose="02070309020205020404" pitchFamily="49" charset="0"/>
              </a:rPr>
              <a:t>				     // d’événements panel au bouton</a:t>
            </a: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F0F8954D-9AB4-3904-B2EC-264F7E9573EA}"/>
              </a:ext>
            </a:extLst>
          </p:cNvPr>
          <p:cNvSpPr>
            <a:spLocks noGrp="1" noChangeArrowheads="1"/>
          </p:cNvSpPr>
          <p:nvPr>
            <p:ph type="title"/>
          </p:nvPr>
        </p:nvSpPr>
        <p:spPr/>
        <p:txBody>
          <a:bodyPr/>
          <a:lstStyle/>
          <a:p>
            <a:r>
              <a:rPr lang="fr-BE" altLang="fr-FR"/>
              <a:t>Exercice</a:t>
            </a:r>
            <a:endParaRPr lang="en-US" altLang="fr-FR"/>
          </a:p>
        </p:txBody>
      </p:sp>
      <p:sp>
        <p:nvSpPr>
          <p:cNvPr id="171011" name="Rectangle 3">
            <a:extLst>
              <a:ext uri="{FF2B5EF4-FFF2-40B4-BE49-F238E27FC236}">
                <a16:creationId xmlns:a16="http://schemas.microsoft.com/office/drawing/2014/main" id="{EC799B80-DCD2-EDB7-89AE-FC35A75379C1}"/>
              </a:ext>
            </a:extLst>
          </p:cNvPr>
          <p:cNvSpPr>
            <a:spLocks noGrp="1" noChangeArrowheads="1"/>
          </p:cNvSpPr>
          <p:nvPr>
            <p:ph type="body" idx="1"/>
          </p:nvPr>
        </p:nvSpPr>
        <p:spPr>
          <a:xfrm>
            <a:off x="1676400" y="1135063"/>
            <a:ext cx="8839200" cy="5222875"/>
          </a:xfrm>
        </p:spPr>
        <p:txBody>
          <a:bodyPr/>
          <a:lstStyle/>
          <a:p>
            <a:pPr>
              <a:buFont typeface="Symbol" panose="05050102010706020507" pitchFamily="18" charset="2"/>
              <a:buNone/>
            </a:pPr>
            <a:r>
              <a:rPr lang="fr-BE" altLang="fr-FR" sz="2400"/>
              <a:t>Une première application graphique (2/2)</a:t>
            </a:r>
          </a:p>
          <a:p>
            <a:pPr lvl="1"/>
            <a:r>
              <a:rPr lang="fr-BE" altLang="fr-FR" sz="2000"/>
              <a:t>Implémenter l’interface « WindowListener » dans la classe Fenetre</a:t>
            </a:r>
          </a:p>
          <a:p>
            <a:pPr lvl="1"/>
            <a:r>
              <a:rPr lang="fr-BE" altLang="fr-FR" sz="2000"/>
              <a:t>Redéfinir les méthodes de l’interface et en particulier </a:t>
            </a:r>
            <a:r>
              <a:rPr lang="fr-BE" altLang="fr-FR" i="1"/>
              <a:t>windowClosing(WindowEvent e)</a:t>
            </a:r>
            <a:r>
              <a:rPr lang="fr-BE" altLang="fr-FR"/>
              <a:t> pour qu’elle provoque la fermeture de la fenêtre et la sortie de l’application lorsque l’utilisateur clique sur la croix de fermeture</a:t>
            </a:r>
            <a:endParaRPr lang="fr-BE" altLang="fr-FR" i="1"/>
          </a:p>
        </p:txBody>
      </p:sp>
      <p:sp>
        <p:nvSpPr>
          <p:cNvPr id="171012" name="Text Box 4">
            <a:extLst>
              <a:ext uri="{FF2B5EF4-FFF2-40B4-BE49-F238E27FC236}">
                <a16:creationId xmlns:a16="http://schemas.microsoft.com/office/drawing/2014/main" id="{AC17BF5C-832F-708F-F44D-A8E85BC6FE37}"/>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7.1b</a:t>
            </a: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60738172-FBE6-1C31-1C8E-B470860756E3}"/>
              </a:ext>
            </a:extLst>
          </p:cNvPr>
          <p:cNvSpPr>
            <a:spLocks noGrp="1" noChangeArrowheads="1"/>
          </p:cNvSpPr>
          <p:nvPr>
            <p:ph type="title"/>
          </p:nvPr>
        </p:nvSpPr>
        <p:spPr/>
        <p:txBody>
          <a:bodyPr/>
          <a:lstStyle/>
          <a:p>
            <a:r>
              <a:rPr lang="fr-BE" altLang="fr-FR"/>
              <a:t>Exercice</a:t>
            </a:r>
            <a:endParaRPr lang="en-US" altLang="fr-FR"/>
          </a:p>
        </p:txBody>
      </p:sp>
      <p:sp>
        <p:nvSpPr>
          <p:cNvPr id="172035" name="Rectangle 3">
            <a:extLst>
              <a:ext uri="{FF2B5EF4-FFF2-40B4-BE49-F238E27FC236}">
                <a16:creationId xmlns:a16="http://schemas.microsoft.com/office/drawing/2014/main" id="{564C1A5B-9930-6F0A-B7AB-FD6C236F8D96}"/>
              </a:ext>
            </a:extLst>
          </p:cNvPr>
          <p:cNvSpPr>
            <a:spLocks noGrp="1" noChangeArrowheads="1"/>
          </p:cNvSpPr>
          <p:nvPr>
            <p:ph type="body" idx="1"/>
          </p:nvPr>
        </p:nvSpPr>
        <p:spPr>
          <a:xfrm>
            <a:off x="1676400" y="1096963"/>
            <a:ext cx="8839200" cy="5187950"/>
          </a:xfrm>
          <a:noFill/>
        </p:spPr>
        <p:txBody>
          <a:bodyPr/>
          <a:lstStyle/>
          <a:p>
            <a:pPr>
              <a:lnSpc>
                <a:spcPct val="90000"/>
              </a:lnSpc>
            </a:pPr>
            <a:r>
              <a:rPr lang="fr-BE" altLang="fr-FR"/>
              <a:t>Calculatrice</a:t>
            </a:r>
          </a:p>
          <a:p>
            <a:pPr lvl="1">
              <a:lnSpc>
                <a:spcPct val="90000"/>
              </a:lnSpc>
            </a:pPr>
            <a:r>
              <a:rPr lang="fr-BE" altLang="fr-FR"/>
              <a:t>Créer une classe « Calculette » héritant de Frame et y ajouter:</a:t>
            </a:r>
          </a:p>
          <a:p>
            <a:pPr lvl="2">
              <a:lnSpc>
                <a:spcPct val="90000"/>
              </a:lnSpc>
              <a:buFont typeface="Wingdings" panose="05000000000000000000" pitchFamily="2" charset="2"/>
              <a:buChar char=""/>
            </a:pPr>
            <a:r>
              <a:rPr lang="fr-BE" altLang="fr-FR"/>
              <a:t>Un </a:t>
            </a:r>
            <a:r>
              <a:rPr lang="fr-BE" altLang="fr-FR" i="1"/>
              <a:t>Label</a:t>
            </a:r>
            <a:r>
              <a:rPr lang="fr-BE" altLang="fr-FR"/>
              <a:t> pour l’écran d’affichage</a:t>
            </a:r>
          </a:p>
          <a:p>
            <a:pPr lvl="2">
              <a:lnSpc>
                <a:spcPct val="90000"/>
              </a:lnSpc>
              <a:buFont typeface="Wingdings" panose="05000000000000000000" pitchFamily="2" charset="2"/>
              <a:buChar char=""/>
            </a:pPr>
            <a:r>
              <a:rPr lang="fr-BE" altLang="fr-FR"/>
              <a:t>Un </a:t>
            </a:r>
            <a:r>
              <a:rPr lang="fr-BE" altLang="fr-FR" i="1"/>
              <a:t>Panel</a:t>
            </a:r>
            <a:r>
              <a:rPr lang="fr-BE" altLang="fr-FR"/>
              <a:t> pour le clavier</a:t>
            </a:r>
          </a:p>
          <a:p>
            <a:pPr lvl="2">
              <a:lnSpc>
                <a:spcPct val="90000"/>
              </a:lnSpc>
              <a:buFont typeface="Wingdings" panose="05000000000000000000" pitchFamily="2" charset="2"/>
              <a:buChar char=""/>
            </a:pPr>
            <a:r>
              <a:rPr lang="fr-BE" altLang="fr-FR"/>
              <a:t>Ajouter un </a:t>
            </a:r>
            <a:r>
              <a:rPr lang="fr-BE" altLang="fr-FR" i="1"/>
              <a:t>GridLayout</a:t>
            </a:r>
            <a:r>
              <a:rPr lang="fr-BE" altLang="fr-FR"/>
              <a:t> au </a:t>
            </a:r>
            <a:r>
              <a:rPr lang="fr-BE" altLang="fr-FR" i="1"/>
              <a:t>Panel</a:t>
            </a:r>
            <a:r>
              <a:rPr lang="fr-BE" altLang="fr-FR"/>
              <a:t>, le divisant en 4 x 4 zones</a:t>
            </a:r>
          </a:p>
          <a:p>
            <a:pPr lvl="2">
              <a:lnSpc>
                <a:spcPct val="90000"/>
              </a:lnSpc>
              <a:buFont typeface="Wingdings" panose="05000000000000000000" pitchFamily="2" charset="2"/>
              <a:buChar char=""/>
            </a:pPr>
            <a:r>
              <a:rPr lang="fr-BE" altLang="fr-FR"/>
              <a:t>Un tableau de 16 </a:t>
            </a:r>
            <a:r>
              <a:rPr lang="fr-BE" altLang="fr-FR" i="1"/>
              <a:t>Button</a:t>
            </a:r>
            <a:r>
              <a:rPr lang="fr-BE" altLang="fr-FR"/>
              <a:t> qui s’afficheront dans le </a:t>
            </a:r>
            <a:r>
              <a:rPr lang="fr-BE" altLang="fr-FR" i="1"/>
              <a:t>Panel</a:t>
            </a:r>
            <a:r>
              <a:rPr lang="fr-BE" altLang="fr-FR"/>
              <a:t> en fonction du </a:t>
            </a:r>
            <a:r>
              <a:rPr lang="fr-BE" altLang="fr-FR" i="1"/>
              <a:t>GridLayout</a:t>
            </a:r>
          </a:p>
          <a:p>
            <a:pPr lvl="2">
              <a:lnSpc>
                <a:spcPct val="90000"/>
              </a:lnSpc>
              <a:buFont typeface="Wingdings" panose="05000000000000000000" pitchFamily="2" charset="2"/>
              <a:buChar char=""/>
            </a:pPr>
            <a:r>
              <a:rPr lang="fr-BE" altLang="fr-FR"/>
              <a:t>Instancier les boutons du tableau dans une boucle FOR</a:t>
            </a:r>
          </a:p>
          <a:p>
            <a:pPr lvl="1">
              <a:lnSpc>
                <a:spcPct val="90000"/>
              </a:lnSpc>
            </a:pPr>
            <a:r>
              <a:rPr lang="fr-BE" altLang="fr-FR"/>
              <a:t>Créer une classe « GestionnaireDeFenetre » héritant de WindowAdapter</a:t>
            </a:r>
          </a:p>
          <a:p>
            <a:pPr lvl="2">
              <a:lnSpc>
                <a:spcPct val="90000"/>
              </a:lnSpc>
              <a:buFont typeface="Wingdings" panose="05000000000000000000" pitchFamily="2" charset="2"/>
              <a:buChar char=""/>
            </a:pPr>
            <a:r>
              <a:rPr lang="fr-BE" altLang="fr-FR"/>
              <a:t>Redéfinir sa méthode </a:t>
            </a:r>
            <a:r>
              <a:rPr lang="fr-BE" altLang="fr-FR" i="1"/>
              <a:t>windowClosing(WindowEvent e)</a:t>
            </a:r>
            <a:r>
              <a:rPr lang="fr-BE" altLang="fr-FR"/>
              <a:t> pour qu’une boîte de dialogue s’ouvre pour demander la confirmation de la fermeture</a:t>
            </a:r>
          </a:p>
          <a:p>
            <a:pPr lvl="1">
              <a:lnSpc>
                <a:spcPct val="90000"/>
              </a:lnSpc>
            </a:pPr>
            <a:r>
              <a:rPr lang="fr-BE" altLang="fr-FR"/>
              <a:t>Créer une classe « GestionnaireDeBoutons » implémentant l’interface ActionListener</a:t>
            </a:r>
          </a:p>
          <a:p>
            <a:pPr lvl="2">
              <a:lnSpc>
                <a:spcPct val="90000"/>
              </a:lnSpc>
              <a:buFont typeface="Wingdings" panose="05000000000000000000" pitchFamily="2" charset="2"/>
              <a:buChar char=""/>
            </a:pPr>
            <a:r>
              <a:rPr lang="fr-BE" altLang="fr-FR"/>
              <a:t>Redéfinir sa méthode actionPerformed(ActionEvent e) pour qu’elle identifie la touche pressée et déclenche l’action correspondante</a:t>
            </a:r>
          </a:p>
          <a:p>
            <a:pPr lvl="1">
              <a:lnSpc>
                <a:spcPct val="90000"/>
              </a:lnSpc>
            </a:pPr>
            <a:r>
              <a:rPr lang="fr-BE" altLang="fr-FR"/>
              <a:t>Créer une classe « Arithmetique » effectuant les calculs et renvoyant le résultat qui sera affiché dans le Label de la fenêtre principale</a:t>
            </a:r>
          </a:p>
          <a:p>
            <a:pPr lvl="1">
              <a:lnSpc>
                <a:spcPct val="90000"/>
              </a:lnSpc>
            </a:pPr>
            <a:r>
              <a:rPr lang="fr-BE" altLang="fr-FR"/>
              <a:t>Créer enfin une classe « StartCalculatrice » qui contiendra uniquement le main</a:t>
            </a:r>
          </a:p>
        </p:txBody>
      </p:sp>
      <p:sp>
        <p:nvSpPr>
          <p:cNvPr id="172036" name="Text Box 4">
            <a:extLst>
              <a:ext uri="{FF2B5EF4-FFF2-40B4-BE49-F238E27FC236}">
                <a16:creationId xmlns:a16="http://schemas.microsoft.com/office/drawing/2014/main" id="{B6D1D896-FB91-6023-6E73-14E18D7CAF59}"/>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7.2</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FBBD59FB-C4D2-B1EC-D539-15F9BCEEA18F}"/>
              </a:ext>
            </a:extLst>
          </p:cNvPr>
          <p:cNvSpPr>
            <a:spLocks noGrp="1" noChangeArrowheads="1"/>
          </p:cNvSpPr>
          <p:nvPr>
            <p:ph type="title"/>
          </p:nvPr>
        </p:nvSpPr>
        <p:spPr/>
        <p:txBody>
          <a:bodyPr/>
          <a:lstStyle/>
          <a:p>
            <a:r>
              <a:rPr lang="fr-FR" altLang="fr-FR"/>
              <a:t>Graphisme 2D</a:t>
            </a:r>
            <a:br>
              <a:rPr lang="fr-FR" altLang="fr-FR"/>
            </a:br>
            <a:r>
              <a:rPr lang="fr-FR" altLang="fr-FR" sz="2800"/>
              <a:t>Fonctionnement</a:t>
            </a:r>
          </a:p>
        </p:txBody>
      </p:sp>
      <p:sp>
        <p:nvSpPr>
          <p:cNvPr id="173059" name="Rectangle 3">
            <a:extLst>
              <a:ext uri="{FF2B5EF4-FFF2-40B4-BE49-F238E27FC236}">
                <a16:creationId xmlns:a16="http://schemas.microsoft.com/office/drawing/2014/main" id="{D32F8C58-2B27-D548-9607-F0B950FD2F2F}"/>
              </a:ext>
            </a:extLst>
          </p:cNvPr>
          <p:cNvSpPr>
            <a:spLocks noGrp="1" noChangeArrowheads="1"/>
          </p:cNvSpPr>
          <p:nvPr>
            <p:ph type="body" idx="1"/>
          </p:nvPr>
        </p:nvSpPr>
        <p:spPr>
          <a:xfrm>
            <a:off x="1676400" y="1296988"/>
            <a:ext cx="8839200" cy="4945062"/>
          </a:xfrm>
        </p:spPr>
        <p:txBody>
          <a:bodyPr/>
          <a:lstStyle/>
          <a:p>
            <a:r>
              <a:rPr lang="fr-FR" altLang="fr-FR"/>
              <a:t>Tout ce qui est nécessaire aux graphismes en 2D est fourni par la classe Graphics</a:t>
            </a:r>
          </a:p>
          <a:p>
            <a:r>
              <a:rPr lang="fr-FR" altLang="fr-FR"/>
              <a:t>Chaque composant est toujours doté d’un objet de ce type</a:t>
            </a:r>
          </a:p>
          <a:p>
            <a:pPr lvl="1"/>
            <a:r>
              <a:rPr lang="fr-FR" altLang="fr-FR"/>
              <a:t>Graphics g</a:t>
            </a:r>
          </a:p>
          <a:p>
            <a:r>
              <a:rPr lang="fr-FR" altLang="fr-FR"/>
              <a:t>On peut donc invoquer, sur cet objet graphique « g », toutes les méthodes de graphisme:</a:t>
            </a:r>
          </a:p>
          <a:p>
            <a:pPr lvl="1"/>
            <a:r>
              <a:rPr lang="fr-FR" altLang="fr-FR"/>
              <a:t>g.drawLine(int, int, int, int)</a:t>
            </a:r>
          </a:p>
          <a:p>
            <a:pPr lvl="1"/>
            <a:r>
              <a:rPr lang="fr-FR" altLang="fr-FR"/>
              <a:t>g.drawRect(int, int, int, int)</a:t>
            </a:r>
          </a:p>
          <a:p>
            <a:pPr lvl="1"/>
            <a:r>
              <a:rPr lang="fr-FR" altLang="fr-FR"/>
              <a:t>g.fillOval(int, int, int, int) </a:t>
            </a:r>
          </a:p>
          <a:p>
            <a:pPr lvl="1"/>
            <a:r>
              <a:rPr lang="fr-FR" altLang="fr-FR"/>
              <a:t>g.setColor(Color)</a:t>
            </a:r>
          </a:p>
          <a:p>
            <a:pPr lvl="1"/>
            <a:r>
              <a:rPr lang="fr-FR" altLang="fr-FR"/>
              <a:t>Etc.</a:t>
            </a: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02B39D9-B3D9-795A-1BE7-A2422B5AF617}"/>
              </a:ext>
            </a:extLst>
          </p:cNvPr>
          <p:cNvSpPr>
            <a:spLocks noGrp="1" noChangeArrowheads="1"/>
          </p:cNvSpPr>
          <p:nvPr>
            <p:ph type="title"/>
          </p:nvPr>
        </p:nvSpPr>
        <p:spPr/>
        <p:txBody>
          <a:bodyPr/>
          <a:lstStyle/>
          <a:p>
            <a:r>
              <a:rPr lang="fr-FR" altLang="fr-FR"/>
              <a:t>Graphisme 2D</a:t>
            </a:r>
            <a:br>
              <a:rPr lang="fr-FR" altLang="fr-FR"/>
            </a:br>
            <a:r>
              <a:rPr lang="fr-FR" altLang="fr-FR" sz="2800"/>
              <a:t>Classe java.awt.Rectangle</a:t>
            </a:r>
          </a:p>
        </p:txBody>
      </p:sp>
      <p:sp>
        <p:nvSpPr>
          <p:cNvPr id="174083" name="Rectangle 3">
            <a:extLst>
              <a:ext uri="{FF2B5EF4-FFF2-40B4-BE49-F238E27FC236}">
                <a16:creationId xmlns:a16="http://schemas.microsoft.com/office/drawing/2014/main" id="{532ACC41-ECD1-D299-EAB0-4C90875EF708}"/>
              </a:ext>
            </a:extLst>
          </p:cNvPr>
          <p:cNvSpPr>
            <a:spLocks noGrp="1" noChangeArrowheads="1"/>
          </p:cNvSpPr>
          <p:nvPr>
            <p:ph type="body" idx="1"/>
          </p:nvPr>
        </p:nvSpPr>
        <p:spPr>
          <a:xfrm>
            <a:off x="1676400" y="1296988"/>
            <a:ext cx="8839200" cy="4945062"/>
          </a:xfrm>
        </p:spPr>
        <p:txBody>
          <a:bodyPr/>
          <a:lstStyle/>
          <a:p>
            <a:r>
              <a:rPr lang="fr-FR" altLang="fr-FR"/>
              <a:t>Classe fournie dans le package java.awt</a:t>
            </a:r>
          </a:p>
          <a:p>
            <a:r>
              <a:rPr lang="fr-FR" altLang="fr-FR"/>
              <a:t>Idéale pour servir de squelette à la plupart des objets graphiques</a:t>
            </a:r>
          </a:p>
          <a:p>
            <a:pPr lvl="1">
              <a:buFont typeface="Wingdings" panose="05000000000000000000" pitchFamily="2" charset="2"/>
              <a:buNone/>
            </a:pPr>
            <a:r>
              <a:rPr lang="fr-FR" altLang="fr-FR">
                <a:sym typeface="Wingdings" panose="05000000000000000000" pitchFamily="2" charset="2"/>
              </a:rPr>
              <a:t> On peut inscrire toutes les formes dans un rectangle</a:t>
            </a:r>
            <a:endParaRPr lang="fr-FR" altLang="fr-FR"/>
          </a:p>
          <a:p>
            <a:r>
              <a:rPr lang="fr-FR" altLang="fr-FR"/>
              <a:t>Attributs publics:</a:t>
            </a:r>
          </a:p>
          <a:p>
            <a:pPr lvl="1"/>
            <a:r>
              <a:rPr lang="fr-FR" altLang="fr-FR"/>
              <a:t>int x,y, width, height</a:t>
            </a:r>
          </a:p>
          <a:p>
            <a:r>
              <a:rPr lang="fr-FR" altLang="fr-FR"/>
              <a:t>Méthodes publiques</a:t>
            </a:r>
          </a:p>
          <a:p>
            <a:pPr lvl="1"/>
            <a:r>
              <a:rPr lang="fr-FR" altLang="fr-FR"/>
              <a:t>contains(int x, int y): boolean</a:t>
            </a:r>
          </a:p>
          <a:p>
            <a:pPr lvl="2"/>
            <a:r>
              <a:rPr lang="fr-FR" altLang="fr-FR"/>
              <a:t>Renvoie </a:t>
            </a:r>
            <a:r>
              <a:rPr lang="fr-FR" altLang="fr-FR" i="1"/>
              <a:t>true</a:t>
            </a:r>
            <a:r>
              <a:rPr lang="fr-FR" altLang="fr-FR"/>
              <a:t> si les coordonnées (x,y) sont contenues dans le rectangle</a:t>
            </a:r>
          </a:p>
          <a:p>
            <a:pPr lvl="1"/>
            <a:r>
              <a:rPr lang="fr-FR" altLang="fr-FR"/>
              <a:t>contains(Rectangle r): boolean</a:t>
            </a:r>
          </a:p>
          <a:p>
            <a:pPr lvl="2"/>
            <a:r>
              <a:rPr lang="fr-FR" altLang="fr-FR"/>
              <a:t>Renvoie </a:t>
            </a:r>
            <a:r>
              <a:rPr lang="fr-FR" altLang="fr-FR" i="1"/>
              <a:t>true</a:t>
            </a:r>
            <a:r>
              <a:rPr lang="fr-FR" altLang="fr-FR"/>
              <a:t> si le rectangle </a:t>
            </a:r>
            <a:r>
              <a:rPr lang="fr-FR" altLang="fr-FR" b="1"/>
              <a:t>r</a:t>
            </a:r>
            <a:r>
              <a:rPr lang="fr-FR" altLang="fr-FR"/>
              <a:t> est contenu dans le rectangle en cours</a:t>
            </a:r>
          </a:p>
          <a:p>
            <a:pPr lvl="1"/>
            <a:r>
              <a:rPr lang="fr-FR" altLang="fr-FR"/>
              <a:t>intersects(Rectangle r): boolean</a:t>
            </a:r>
          </a:p>
          <a:p>
            <a:pPr lvl="2"/>
            <a:r>
              <a:rPr lang="fr-FR" altLang="fr-FR"/>
              <a:t>Renvoie </a:t>
            </a:r>
            <a:r>
              <a:rPr lang="fr-FR" altLang="fr-FR" i="1"/>
              <a:t>true</a:t>
            </a:r>
            <a:r>
              <a:rPr lang="fr-FR" altLang="fr-FR"/>
              <a:t> si le rectangle </a:t>
            </a:r>
            <a:r>
              <a:rPr lang="fr-FR" altLang="fr-FR" b="1"/>
              <a:t>r</a:t>
            </a:r>
            <a:r>
              <a:rPr lang="fr-FR" altLang="fr-FR"/>
              <a:t> touche le rectangle en cours</a:t>
            </a:r>
          </a:p>
          <a:p>
            <a:pPr lvl="1"/>
            <a:r>
              <a:rPr lang="fr-FR" altLang="fr-FR" b="1"/>
              <a:t>…</a:t>
            </a: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69A9F2A5-31B2-B715-ACB7-D0A4755C7F7D}"/>
              </a:ext>
            </a:extLst>
          </p:cNvPr>
          <p:cNvSpPr>
            <a:spLocks noGrp="1" noChangeArrowheads="1"/>
          </p:cNvSpPr>
          <p:nvPr>
            <p:ph type="title"/>
          </p:nvPr>
        </p:nvSpPr>
        <p:spPr/>
        <p:txBody>
          <a:bodyPr/>
          <a:lstStyle/>
          <a:p>
            <a:r>
              <a:rPr lang="fr-BE" altLang="fr-FR"/>
              <a:t>Exercice</a:t>
            </a:r>
            <a:endParaRPr lang="en-US" altLang="fr-FR"/>
          </a:p>
        </p:txBody>
      </p:sp>
      <p:sp>
        <p:nvSpPr>
          <p:cNvPr id="175107" name="Rectangle 3">
            <a:extLst>
              <a:ext uri="{FF2B5EF4-FFF2-40B4-BE49-F238E27FC236}">
                <a16:creationId xmlns:a16="http://schemas.microsoft.com/office/drawing/2014/main" id="{5BA443B8-2121-06A6-BE01-21F816668CF8}"/>
              </a:ext>
            </a:extLst>
          </p:cNvPr>
          <p:cNvSpPr>
            <a:spLocks noGrp="1" noChangeArrowheads="1"/>
          </p:cNvSpPr>
          <p:nvPr>
            <p:ph type="body" idx="1"/>
          </p:nvPr>
        </p:nvSpPr>
        <p:spPr>
          <a:xfrm>
            <a:off x="1676400" y="1135063"/>
            <a:ext cx="8839200" cy="4979987"/>
          </a:xfrm>
        </p:spPr>
        <p:txBody>
          <a:bodyPr/>
          <a:lstStyle/>
          <a:p>
            <a:pPr>
              <a:buFont typeface="Symbol" panose="05050102010706020507" pitchFamily="18" charset="2"/>
              <a:buNone/>
            </a:pPr>
            <a:r>
              <a:rPr lang="fr-BE" altLang="fr-FR" sz="2400"/>
              <a:t>Paint (1/4)</a:t>
            </a:r>
          </a:p>
          <a:p>
            <a:pPr lvl="1"/>
            <a:r>
              <a:rPr lang="fr-FR" altLang="fr-FR" sz="2000"/>
              <a:t>L’objectif du projet est la réalisation d’un éditeur graphique permettant de dessiner des segments de droites colorés</a:t>
            </a:r>
            <a:br>
              <a:rPr lang="fr-FR" altLang="fr-FR" sz="2000"/>
            </a:br>
            <a:r>
              <a:rPr lang="fr-FR" altLang="fr-FR" sz="2000"/>
              <a:t>(une version BETA de Paint 1.0)</a:t>
            </a:r>
          </a:p>
          <a:p>
            <a:pPr lvl="1"/>
            <a:r>
              <a:rPr lang="fr-FR" altLang="fr-FR" sz="2000"/>
              <a:t>La réalisation de l’éditeur graphique commencera par la construction d’une fenêtre (Frame), support de l’application, que nous personnaliserons grâce à divers éléments : boutons (Button), listes déroulantes (Choice), zone de dessin (Canvas), etc.</a:t>
            </a:r>
          </a:p>
          <a:p>
            <a:pPr lvl="1"/>
            <a:r>
              <a:rPr lang="fr-FR" altLang="fr-FR" sz="2000"/>
              <a:t>Ensuite nous gérerons les événements générés par l’utilisateur (clic de souris, …) pour donner vie à cette application</a:t>
            </a:r>
          </a:p>
          <a:p>
            <a:pPr lvl="1"/>
            <a:r>
              <a:rPr lang="fr-FR" altLang="fr-FR" sz="2000"/>
              <a:t>Enfin en utilisant le contexte graphique fourni par la JVM, nous aborderons les mécanismes de construction graphique en 2D</a:t>
            </a:r>
            <a:endParaRPr lang="fr-BE" altLang="fr-FR" sz="2000"/>
          </a:p>
        </p:txBody>
      </p:sp>
      <p:sp>
        <p:nvSpPr>
          <p:cNvPr id="175108" name="Text Box 4">
            <a:extLst>
              <a:ext uri="{FF2B5EF4-FFF2-40B4-BE49-F238E27FC236}">
                <a16:creationId xmlns:a16="http://schemas.microsoft.com/office/drawing/2014/main" id="{3C0FC35F-2E9E-4E34-B85B-746614466717}"/>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7.3</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E530BBE-580F-850F-5C05-111971B627BE}"/>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76131" name="Rectangle 3">
            <a:extLst>
              <a:ext uri="{FF2B5EF4-FFF2-40B4-BE49-F238E27FC236}">
                <a16:creationId xmlns:a16="http://schemas.microsoft.com/office/drawing/2014/main" id="{3011C2B1-CAAA-18A9-55C4-0885129B6C3B}"/>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VIII. Les collections</a:t>
            </a: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C3738E71-6BD0-E85C-783C-12131DCF3867}"/>
              </a:ext>
            </a:extLst>
          </p:cNvPr>
          <p:cNvSpPr>
            <a:spLocks noGrp="1" noChangeArrowheads="1"/>
          </p:cNvSpPr>
          <p:nvPr>
            <p:ph type="title"/>
          </p:nvPr>
        </p:nvSpPr>
        <p:spPr/>
        <p:txBody>
          <a:bodyPr/>
          <a:lstStyle/>
          <a:p>
            <a:r>
              <a:rPr lang="fr-FR" altLang="fr-FR"/>
              <a:t>Survol du chapitre</a:t>
            </a:r>
          </a:p>
        </p:txBody>
      </p:sp>
      <p:sp>
        <p:nvSpPr>
          <p:cNvPr id="177155" name="Rectangle 3">
            <a:extLst>
              <a:ext uri="{FF2B5EF4-FFF2-40B4-BE49-F238E27FC236}">
                <a16:creationId xmlns:a16="http://schemas.microsoft.com/office/drawing/2014/main" id="{ABE65A2F-4B97-04AC-7053-C0F1FD3F6202}"/>
              </a:ext>
            </a:extLst>
          </p:cNvPr>
          <p:cNvSpPr>
            <a:spLocks noGrp="1" noChangeArrowheads="1"/>
          </p:cNvSpPr>
          <p:nvPr>
            <p:ph type="body" idx="1"/>
          </p:nvPr>
        </p:nvSpPr>
        <p:spPr>
          <a:xfrm>
            <a:off x="1676400" y="1144588"/>
            <a:ext cx="8839200" cy="5024437"/>
          </a:xfrm>
        </p:spPr>
        <p:txBody>
          <a:bodyPr/>
          <a:lstStyle/>
          <a:p>
            <a:pPr>
              <a:lnSpc>
                <a:spcPct val="90000"/>
              </a:lnSpc>
            </a:pPr>
            <a:r>
              <a:rPr lang="fr-FR" altLang="fr-FR"/>
              <a:t>Introduction</a:t>
            </a:r>
          </a:p>
          <a:p>
            <a:pPr lvl="1">
              <a:lnSpc>
                <a:spcPct val="90000"/>
              </a:lnSpc>
            </a:pPr>
            <a:r>
              <a:rPr lang="fr-FR" altLang="fr-FR"/>
              <a:t>Qu’est-ce qu’une Collection?</a:t>
            </a:r>
          </a:p>
          <a:p>
            <a:pPr lvl="1">
              <a:lnSpc>
                <a:spcPct val="90000"/>
              </a:lnSpc>
            </a:pPr>
            <a:r>
              <a:rPr lang="fr-FR" altLang="fr-FR"/>
              <a:t>Le Java Collections Framework</a:t>
            </a:r>
          </a:p>
          <a:p>
            <a:pPr>
              <a:lnSpc>
                <a:spcPct val="90000"/>
              </a:lnSpc>
            </a:pPr>
            <a:r>
              <a:rPr lang="fr-FR" altLang="fr-FR"/>
              <a:t>Interfaces</a:t>
            </a:r>
          </a:p>
          <a:p>
            <a:pPr lvl="1">
              <a:lnSpc>
                <a:spcPct val="90000"/>
              </a:lnSpc>
            </a:pPr>
            <a:r>
              <a:rPr lang="fr-FR" altLang="fr-FR"/>
              <a:t>Collections </a:t>
            </a:r>
            <a:r>
              <a:rPr lang="fr-FR" altLang="fr-FR">
                <a:sym typeface="Wingdings" panose="05000000000000000000" pitchFamily="2" charset="2"/>
              </a:rPr>
              <a:t> « Set » et « List »</a:t>
            </a:r>
            <a:endParaRPr lang="fr-FR" altLang="fr-FR"/>
          </a:p>
          <a:p>
            <a:pPr lvl="1">
              <a:lnSpc>
                <a:spcPct val="90000"/>
              </a:lnSpc>
            </a:pPr>
            <a:r>
              <a:rPr lang="fr-FR" altLang="fr-FR"/>
              <a:t>Maps </a:t>
            </a:r>
            <a:r>
              <a:rPr lang="fr-FR" altLang="fr-FR">
                <a:sym typeface="Wingdings" panose="05000000000000000000" pitchFamily="2" charset="2"/>
              </a:rPr>
              <a:t> « Map » et « SortedMap »</a:t>
            </a:r>
            <a:endParaRPr lang="fr-FR" altLang="fr-FR"/>
          </a:p>
          <a:p>
            <a:pPr lvl="1">
              <a:lnSpc>
                <a:spcPct val="90000"/>
              </a:lnSpc>
            </a:pPr>
            <a:r>
              <a:rPr lang="fr-FR" altLang="fr-FR"/>
              <a:t>Itérateurs </a:t>
            </a:r>
            <a:r>
              <a:rPr lang="fr-FR" altLang="fr-FR">
                <a:sym typeface="Wingdings" panose="05000000000000000000" pitchFamily="2" charset="2"/>
              </a:rPr>
              <a:t> « Iterator »</a:t>
            </a:r>
            <a:endParaRPr lang="fr-FR" altLang="fr-FR"/>
          </a:p>
          <a:p>
            <a:pPr lvl="1">
              <a:lnSpc>
                <a:spcPct val="90000"/>
              </a:lnSpc>
            </a:pPr>
            <a:r>
              <a:rPr lang="fr-FR" altLang="fr-FR"/>
              <a:t>Comparateurs </a:t>
            </a:r>
            <a:r>
              <a:rPr lang="fr-FR" altLang="fr-FR">
                <a:sym typeface="Wingdings" panose="05000000000000000000" pitchFamily="2" charset="2"/>
              </a:rPr>
              <a:t> « Comparable » et « Comparator »</a:t>
            </a:r>
            <a:endParaRPr lang="fr-FR" altLang="fr-FR"/>
          </a:p>
          <a:p>
            <a:pPr>
              <a:lnSpc>
                <a:spcPct val="90000"/>
              </a:lnSpc>
            </a:pPr>
            <a:r>
              <a:rPr lang="fr-FR" altLang="fr-FR"/>
              <a:t>Implémentations</a:t>
            </a:r>
          </a:p>
          <a:p>
            <a:pPr lvl="1">
              <a:lnSpc>
                <a:spcPct val="90000"/>
              </a:lnSpc>
            </a:pPr>
            <a:r>
              <a:rPr lang="fr-FR" altLang="fr-FR"/>
              <a:t>HashSet et TreeSet</a:t>
            </a:r>
          </a:p>
          <a:p>
            <a:pPr lvl="1">
              <a:lnSpc>
                <a:spcPct val="90000"/>
              </a:lnSpc>
            </a:pPr>
            <a:r>
              <a:rPr lang="fr-FR" altLang="fr-FR"/>
              <a:t>ArrayList et LinkedList</a:t>
            </a:r>
          </a:p>
          <a:p>
            <a:pPr>
              <a:lnSpc>
                <a:spcPct val="90000"/>
              </a:lnSpc>
            </a:pPr>
            <a:r>
              <a:rPr lang="fr-FR" altLang="fr-FR"/>
              <a:t>Algorithmes</a:t>
            </a:r>
          </a:p>
          <a:p>
            <a:pPr lvl="1">
              <a:lnSpc>
                <a:spcPct val="90000"/>
              </a:lnSpc>
            </a:pPr>
            <a:r>
              <a:rPr lang="fr-FR" altLang="fr-FR"/>
              <a:t>Tri</a:t>
            </a:r>
          </a:p>
          <a:p>
            <a:pPr lvl="1">
              <a:lnSpc>
                <a:spcPct val="90000"/>
              </a:lnSpc>
            </a:pPr>
            <a:r>
              <a:rPr lang="fr-FR" altLang="fr-FR"/>
              <a:t>Autres: Recherche, Mélange, etc.</a:t>
            </a: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B0146F2C-2200-D36D-A7E9-93E3E3810060}"/>
              </a:ext>
            </a:extLst>
          </p:cNvPr>
          <p:cNvSpPr>
            <a:spLocks noGrp="1" noChangeArrowheads="1"/>
          </p:cNvSpPr>
          <p:nvPr>
            <p:ph type="title"/>
          </p:nvPr>
        </p:nvSpPr>
        <p:spPr/>
        <p:txBody>
          <a:bodyPr/>
          <a:lstStyle/>
          <a:p>
            <a:r>
              <a:rPr lang="fr-FR" altLang="fr-FR"/>
              <a:t>Introduction</a:t>
            </a:r>
            <a:br>
              <a:rPr lang="fr-FR" altLang="fr-FR"/>
            </a:br>
            <a:r>
              <a:rPr lang="fr-FR" altLang="fr-FR" sz="2800"/>
              <a:t>Qu’est-ce qu’un collection?</a:t>
            </a:r>
          </a:p>
        </p:txBody>
      </p:sp>
      <p:sp>
        <p:nvSpPr>
          <p:cNvPr id="178179" name="Rectangle 3">
            <a:extLst>
              <a:ext uri="{FF2B5EF4-FFF2-40B4-BE49-F238E27FC236}">
                <a16:creationId xmlns:a16="http://schemas.microsoft.com/office/drawing/2014/main" id="{C747F3B4-79B1-706E-CBC0-5D543E8E27D5}"/>
              </a:ext>
            </a:extLst>
          </p:cNvPr>
          <p:cNvSpPr>
            <a:spLocks noGrp="1" noChangeArrowheads="1"/>
          </p:cNvSpPr>
          <p:nvPr>
            <p:ph type="body" idx="1"/>
          </p:nvPr>
        </p:nvSpPr>
        <p:spPr>
          <a:xfrm>
            <a:off x="1676400" y="1296988"/>
            <a:ext cx="8839200" cy="4945062"/>
          </a:xfrm>
        </p:spPr>
        <p:txBody>
          <a:bodyPr/>
          <a:lstStyle/>
          <a:p>
            <a:r>
              <a:rPr lang="fr-FR" altLang="fr-FR" sz="2400"/>
              <a:t>Collection</a:t>
            </a:r>
          </a:p>
          <a:p>
            <a:pPr lvl="1"/>
            <a:r>
              <a:rPr lang="fr-BE" altLang="fr-FR" sz="2000"/>
              <a:t>Un objet utilisé afin de représenter un groupe d’objets</a:t>
            </a:r>
          </a:p>
          <a:p>
            <a:r>
              <a:rPr lang="fr-FR" altLang="fr-FR" sz="2400">
                <a:sym typeface="Wingdings" panose="05000000000000000000" pitchFamily="2" charset="2"/>
              </a:rPr>
              <a:t>Utilisé pour:</a:t>
            </a:r>
          </a:p>
          <a:p>
            <a:pPr lvl="1"/>
            <a:r>
              <a:rPr lang="fr-FR" altLang="fr-FR" sz="2000">
                <a:sym typeface="Wingdings" panose="05000000000000000000" pitchFamily="2" charset="2"/>
              </a:rPr>
              <a:t>Stocker, retrouver et manipuler des données</a:t>
            </a:r>
          </a:p>
          <a:p>
            <a:pPr lvl="1"/>
            <a:r>
              <a:rPr lang="fr-FR" altLang="fr-FR" sz="2000">
                <a:sym typeface="Wingdings" panose="05000000000000000000" pitchFamily="2" charset="2"/>
              </a:rPr>
              <a:t>Transmettre des données d’une méthode à une autre</a:t>
            </a:r>
          </a:p>
          <a:p>
            <a:r>
              <a:rPr lang="fr-FR" altLang="fr-FR" sz="2400"/>
              <a:t>Représente des unités de données formant un groupe logique ou naturel, par exemple:</a:t>
            </a:r>
          </a:p>
          <a:p>
            <a:pPr lvl="1"/>
            <a:r>
              <a:rPr lang="fr-FR" altLang="fr-FR" sz="2000"/>
              <a:t>Une main de poker (collection de cartes)</a:t>
            </a:r>
          </a:p>
          <a:p>
            <a:pPr lvl="1"/>
            <a:r>
              <a:rPr lang="fr-FR" altLang="fr-FR" sz="2000"/>
              <a:t>Un dossier d’emails (collection de messages)</a:t>
            </a:r>
          </a:p>
          <a:p>
            <a:pPr lvl="1"/>
            <a:r>
              <a:rPr lang="fr-FR" altLang="fr-FR" sz="2000"/>
              <a:t>Un répertoire téléphonique (collection de correspondances NOM – N°)</a:t>
            </a: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DC85A65B-BE2A-F920-C3C3-0DF7A8A91B82}"/>
              </a:ext>
            </a:extLst>
          </p:cNvPr>
          <p:cNvSpPr>
            <a:spLocks noGrp="1" noChangeArrowheads="1"/>
          </p:cNvSpPr>
          <p:nvPr>
            <p:ph type="title"/>
          </p:nvPr>
        </p:nvSpPr>
        <p:spPr/>
        <p:txBody>
          <a:bodyPr/>
          <a:lstStyle/>
          <a:p>
            <a:r>
              <a:rPr lang="fr-FR" altLang="fr-FR"/>
              <a:t>Introduction</a:t>
            </a:r>
            <a:br>
              <a:rPr lang="fr-FR" altLang="fr-FR"/>
            </a:br>
            <a:r>
              <a:rPr lang="fr-FR" altLang="fr-FR" sz="2800"/>
              <a:t>Java Collections Framework</a:t>
            </a:r>
          </a:p>
        </p:txBody>
      </p:sp>
      <p:sp>
        <p:nvSpPr>
          <p:cNvPr id="179203" name="Rectangle 3">
            <a:extLst>
              <a:ext uri="{FF2B5EF4-FFF2-40B4-BE49-F238E27FC236}">
                <a16:creationId xmlns:a16="http://schemas.microsoft.com/office/drawing/2014/main" id="{92EE1E39-EB70-1B1A-8F2F-6D794BE29D79}"/>
              </a:ext>
            </a:extLst>
          </p:cNvPr>
          <p:cNvSpPr>
            <a:spLocks noGrp="1" noChangeArrowheads="1"/>
          </p:cNvSpPr>
          <p:nvPr>
            <p:ph type="body" idx="1"/>
          </p:nvPr>
        </p:nvSpPr>
        <p:spPr>
          <a:xfrm>
            <a:off x="1676400" y="1296988"/>
            <a:ext cx="8839200" cy="4945062"/>
          </a:xfrm>
        </p:spPr>
        <p:txBody>
          <a:bodyPr/>
          <a:lstStyle/>
          <a:p>
            <a:r>
              <a:rPr lang="fr-FR" altLang="fr-FR"/>
              <a:t>Définit toute la structure des collections en Java</a:t>
            </a:r>
          </a:p>
          <a:p>
            <a:r>
              <a:rPr lang="fr-FR" altLang="fr-FR"/>
              <a:t>Constitue une architecture unifiée pour</a:t>
            </a:r>
          </a:p>
          <a:p>
            <a:pPr lvl="1"/>
            <a:r>
              <a:rPr lang="fr-FR" altLang="fr-FR"/>
              <a:t>la représentation des collections</a:t>
            </a:r>
          </a:p>
          <a:p>
            <a:pPr lvl="1"/>
            <a:r>
              <a:rPr lang="fr-FR" altLang="fr-FR"/>
              <a:t>la manipulation des collections</a:t>
            </a:r>
          </a:p>
          <a:p>
            <a:r>
              <a:rPr lang="fr-FR" altLang="fr-FR"/>
              <a:t>Contient des:</a:t>
            </a:r>
          </a:p>
          <a:p>
            <a:pPr lvl="1"/>
            <a:r>
              <a:rPr lang="fr-FR" altLang="fr-FR"/>
              <a:t>Interfaces</a:t>
            </a:r>
          </a:p>
          <a:p>
            <a:pPr lvl="2"/>
            <a:r>
              <a:rPr lang="fr-FR" altLang="fr-FR"/>
              <a:t>Types de données abstraits représentant des collections</a:t>
            </a:r>
          </a:p>
          <a:p>
            <a:pPr lvl="2"/>
            <a:r>
              <a:rPr lang="fr-FR" altLang="fr-FR"/>
              <a:t>Permettent de manipuler les collections indépendamment de leur représentation</a:t>
            </a:r>
          </a:p>
          <a:p>
            <a:pPr lvl="2"/>
            <a:r>
              <a:rPr lang="fr-FR" altLang="fr-FR"/>
              <a:t>Organisées en une hiérarchie unique</a:t>
            </a:r>
          </a:p>
          <a:p>
            <a:pPr lvl="1"/>
            <a:r>
              <a:rPr lang="fr-FR" altLang="fr-FR"/>
              <a:t>Implémentations</a:t>
            </a:r>
          </a:p>
          <a:p>
            <a:pPr lvl="2"/>
            <a:r>
              <a:rPr lang="fr-FR" altLang="fr-FR"/>
              <a:t>Implémentations concrètes des interfaces </a:t>
            </a:r>
            <a:r>
              <a:rPr lang="fr-FR" altLang="fr-FR">
                <a:sym typeface="Wingdings" panose="05000000000000000000" pitchFamily="2" charset="2"/>
              </a:rPr>
              <a:t> Structures de données réutilisables</a:t>
            </a:r>
            <a:endParaRPr lang="fr-FR" altLang="fr-FR"/>
          </a:p>
          <a:p>
            <a:pPr lvl="2"/>
            <a:r>
              <a:rPr lang="fr-FR" altLang="fr-FR"/>
              <a:t>Fournies pour accélérer le développement</a:t>
            </a:r>
          </a:p>
          <a:p>
            <a:pPr lvl="1"/>
            <a:r>
              <a:rPr lang="fr-FR" altLang="fr-FR"/>
              <a:t>Algorithmes</a:t>
            </a:r>
          </a:p>
          <a:p>
            <a:pPr lvl="2"/>
            <a:r>
              <a:rPr lang="fr-FR" altLang="fr-FR"/>
              <a:t>Méthodes standards fournissant des opérations comme le tri, la recherche, etc.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
            <a:extLst>
              <a:ext uri="{FF2B5EF4-FFF2-40B4-BE49-F238E27FC236}">
                <a16:creationId xmlns:a16="http://schemas.microsoft.com/office/drawing/2014/main" id="{2FC6D187-9EEF-7AF1-87D4-33F686323B5D}"/>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Neutre architecturalement</a:t>
            </a:r>
            <a:endParaRPr lang="en-US" altLang="fr-FR" sz="2800"/>
          </a:p>
        </p:txBody>
      </p:sp>
      <p:sp>
        <p:nvSpPr>
          <p:cNvPr id="23555" name="Rectangle 21">
            <a:extLst>
              <a:ext uri="{FF2B5EF4-FFF2-40B4-BE49-F238E27FC236}">
                <a16:creationId xmlns:a16="http://schemas.microsoft.com/office/drawing/2014/main" id="{BB278213-7FAB-8F84-AE5E-9F9411321522}"/>
              </a:ext>
            </a:extLst>
          </p:cNvPr>
          <p:cNvSpPr>
            <a:spLocks noGrp="1" noChangeArrowheads="1"/>
          </p:cNvSpPr>
          <p:nvPr>
            <p:ph type="body" idx="1"/>
          </p:nvPr>
        </p:nvSpPr>
        <p:spPr>
          <a:xfrm>
            <a:off x="1676400" y="1341438"/>
            <a:ext cx="4635500" cy="4895850"/>
          </a:xfrm>
        </p:spPr>
        <p:txBody>
          <a:bodyPr/>
          <a:lstStyle/>
          <a:p>
            <a:r>
              <a:rPr lang="fr-FR" altLang="fr-FR" sz="2200"/>
              <a:t>Il existe une grande diversité de systèmes d’exploitation</a:t>
            </a:r>
          </a:p>
          <a:p>
            <a:r>
              <a:rPr lang="fr-FR" altLang="fr-FR" sz="2200"/>
              <a:t>Le compilateur Java génère un bytecode, c’est à dire un format intermédiaire, neutre architecturalement, conçu pour faire transiter efficacement le code vers des hardware différents et/ou plateformes différentes</a:t>
            </a:r>
          </a:p>
          <a:p>
            <a:r>
              <a:rPr lang="fr-FR" altLang="fr-FR" sz="2200"/>
              <a:t>Le bytecode ne peut-être interprété que par le processeur de la JVM</a:t>
            </a:r>
          </a:p>
        </p:txBody>
      </p:sp>
      <p:sp>
        <p:nvSpPr>
          <p:cNvPr id="23556" name="Oval 5">
            <a:extLst>
              <a:ext uri="{FF2B5EF4-FFF2-40B4-BE49-F238E27FC236}">
                <a16:creationId xmlns:a16="http://schemas.microsoft.com/office/drawing/2014/main" id="{38ABC767-406F-0B55-CEE4-3F83BC216626}"/>
              </a:ext>
            </a:extLst>
          </p:cNvPr>
          <p:cNvSpPr>
            <a:spLocks noChangeArrowheads="1"/>
          </p:cNvSpPr>
          <p:nvPr/>
        </p:nvSpPr>
        <p:spPr bwMode="auto">
          <a:xfrm>
            <a:off x="7246938" y="1484313"/>
            <a:ext cx="2362200" cy="457200"/>
          </a:xfrm>
          <a:prstGeom prst="ellipse">
            <a:avLst/>
          </a:prstGeom>
          <a:solidFill>
            <a:schemeClr val="tx1"/>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MyProgram.java</a:t>
            </a:r>
            <a:endParaRPr lang="en-US" altLang="fr-FR" sz="2000">
              <a:solidFill>
                <a:schemeClr val="bg1"/>
              </a:solidFill>
            </a:endParaRPr>
          </a:p>
        </p:txBody>
      </p:sp>
      <p:sp>
        <p:nvSpPr>
          <p:cNvPr id="23557" name="Oval 6">
            <a:extLst>
              <a:ext uri="{FF2B5EF4-FFF2-40B4-BE49-F238E27FC236}">
                <a16:creationId xmlns:a16="http://schemas.microsoft.com/office/drawing/2014/main" id="{401B6111-EFDC-6CBC-67C3-46E44E3918D4}"/>
              </a:ext>
            </a:extLst>
          </p:cNvPr>
          <p:cNvSpPr>
            <a:spLocks noChangeArrowheads="1"/>
          </p:cNvSpPr>
          <p:nvPr/>
        </p:nvSpPr>
        <p:spPr bwMode="auto">
          <a:xfrm>
            <a:off x="6959600" y="3860800"/>
            <a:ext cx="2362200" cy="457200"/>
          </a:xfrm>
          <a:prstGeom prst="ellipse">
            <a:avLst/>
          </a:prstGeom>
          <a:solidFill>
            <a:schemeClr val="tx1"/>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MyProgram.class</a:t>
            </a:r>
            <a:endParaRPr lang="en-US" altLang="fr-FR" sz="2000">
              <a:solidFill>
                <a:schemeClr val="bg1"/>
              </a:solidFill>
            </a:endParaRPr>
          </a:p>
        </p:txBody>
      </p:sp>
      <p:sp>
        <p:nvSpPr>
          <p:cNvPr id="23558" name="Rectangle 7">
            <a:extLst>
              <a:ext uri="{FF2B5EF4-FFF2-40B4-BE49-F238E27FC236}">
                <a16:creationId xmlns:a16="http://schemas.microsoft.com/office/drawing/2014/main" id="{A1BBD778-DF96-0CEA-C434-736DDEDC5C20}"/>
              </a:ext>
            </a:extLst>
          </p:cNvPr>
          <p:cNvSpPr>
            <a:spLocks noChangeArrowheads="1"/>
          </p:cNvSpPr>
          <p:nvPr/>
        </p:nvSpPr>
        <p:spPr bwMode="auto">
          <a:xfrm>
            <a:off x="5951538" y="5038725"/>
            <a:ext cx="1219200" cy="8382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BE" altLang="fr-FR" sz="2000"/>
          </a:p>
          <a:p>
            <a:pPr eaLnBrk="1" hangingPunct="1"/>
            <a:r>
              <a:rPr lang="fr-BE" altLang="fr-FR" sz="2000"/>
              <a:t>Mac</a:t>
            </a:r>
            <a:endParaRPr lang="en-US" altLang="fr-FR" sz="2000"/>
          </a:p>
        </p:txBody>
      </p:sp>
      <p:sp>
        <p:nvSpPr>
          <p:cNvPr id="23559" name="Rectangle 8">
            <a:extLst>
              <a:ext uri="{FF2B5EF4-FFF2-40B4-BE49-F238E27FC236}">
                <a16:creationId xmlns:a16="http://schemas.microsoft.com/office/drawing/2014/main" id="{7D1663AA-6F1F-842D-9343-B100F1D59362}"/>
              </a:ext>
            </a:extLst>
          </p:cNvPr>
          <p:cNvSpPr>
            <a:spLocks noChangeArrowheads="1"/>
          </p:cNvSpPr>
          <p:nvPr/>
        </p:nvSpPr>
        <p:spPr bwMode="auto">
          <a:xfrm>
            <a:off x="6408738" y="5038725"/>
            <a:ext cx="7620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JVM</a:t>
            </a:r>
            <a:endParaRPr lang="en-US" altLang="fr-FR" sz="2000"/>
          </a:p>
        </p:txBody>
      </p:sp>
      <p:cxnSp>
        <p:nvCxnSpPr>
          <p:cNvPr id="23560" name="AutoShape 9">
            <a:extLst>
              <a:ext uri="{FF2B5EF4-FFF2-40B4-BE49-F238E27FC236}">
                <a16:creationId xmlns:a16="http://schemas.microsoft.com/office/drawing/2014/main" id="{F0EBA73D-8BDF-218A-3C01-88CAE677BE99}"/>
              </a:ext>
            </a:extLst>
          </p:cNvPr>
          <p:cNvCxnSpPr>
            <a:cxnSpLocks noChangeShapeType="1"/>
            <a:stCxn id="23556" idx="4"/>
            <a:endCxn id="23561" idx="0"/>
          </p:cNvCxnSpPr>
          <p:nvPr/>
        </p:nvCxnSpPr>
        <p:spPr bwMode="auto">
          <a:xfrm rot="5400000">
            <a:off x="8080375" y="2289176"/>
            <a:ext cx="69532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3561" name="Rectangle 10">
            <a:extLst>
              <a:ext uri="{FF2B5EF4-FFF2-40B4-BE49-F238E27FC236}">
                <a16:creationId xmlns:a16="http://schemas.microsoft.com/office/drawing/2014/main" id="{58F403C2-E8BB-84FE-3033-C556FD9A852B}"/>
              </a:ext>
            </a:extLst>
          </p:cNvPr>
          <p:cNvSpPr>
            <a:spLocks noChangeArrowheads="1"/>
          </p:cNvSpPr>
          <p:nvPr/>
        </p:nvSpPr>
        <p:spPr bwMode="auto">
          <a:xfrm>
            <a:off x="7475538" y="2636838"/>
            <a:ext cx="19050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Java Compiler</a:t>
            </a:r>
            <a:endParaRPr lang="en-US" altLang="fr-FR" sz="2000"/>
          </a:p>
        </p:txBody>
      </p:sp>
      <p:sp>
        <p:nvSpPr>
          <p:cNvPr id="23562" name="Text Box 11">
            <a:extLst>
              <a:ext uri="{FF2B5EF4-FFF2-40B4-BE49-F238E27FC236}">
                <a16:creationId xmlns:a16="http://schemas.microsoft.com/office/drawing/2014/main" id="{9B2EEB8D-3AE1-54F6-8506-61FB45E5235C}"/>
              </a:ext>
            </a:extLst>
          </p:cNvPr>
          <p:cNvSpPr txBox="1">
            <a:spLocks noChangeArrowheads="1"/>
          </p:cNvSpPr>
          <p:nvPr/>
        </p:nvSpPr>
        <p:spPr bwMode="auto">
          <a:xfrm>
            <a:off x="8831263" y="4148138"/>
            <a:ext cx="153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 bytecode</a:t>
            </a:r>
            <a:endParaRPr lang="en-US" altLang="fr-FR" sz="2000"/>
          </a:p>
        </p:txBody>
      </p:sp>
      <p:sp>
        <p:nvSpPr>
          <p:cNvPr id="23563" name="Rectangle 12">
            <a:extLst>
              <a:ext uri="{FF2B5EF4-FFF2-40B4-BE49-F238E27FC236}">
                <a16:creationId xmlns:a16="http://schemas.microsoft.com/office/drawing/2014/main" id="{518C1C18-A183-7AD2-DD76-0AE834B6463A}"/>
              </a:ext>
            </a:extLst>
          </p:cNvPr>
          <p:cNvSpPr>
            <a:spLocks noChangeArrowheads="1"/>
          </p:cNvSpPr>
          <p:nvPr/>
        </p:nvSpPr>
        <p:spPr bwMode="auto">
          <a:xfrm>
            <a:off x="7612063" y="5038725"/>
            <a:ext cx="1219200" cy="8382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BE" altLang="fr-FR" sz="2000"/>
          </a:p>
          <a:p>
            <a:pPr eaLnBrk="1" hangingPunct="1"/>
            <a:r>
              <a:rPr lang="fr-BE" altLang="fr-FR" sz="2000"/>
              <a:t>Windows</a:t>
            </a:r>
            <a:endParaRPr lang="en-US" altLang="fr-FR" sz="2000"/>
          </a:p>
        </p:txBody>
      </p:sp>
      <p:sp>
        <p:nvSpPr>
          <p:cNvPr id="23564" name="Rectangle 13">
            <a:extLst>
              <a:ext uri="{FF2B5EF4-FFF2-40B4-BE49-F238E27FC236}">
                <a16:creationId xmlns:a16="http://schemas.microsoft.com/office/drawing/2014/main" id="{C4E64DDF-6A57-3C1A-D2A4-2CB914A6AF4B}"/>
              </a:ext>
            </a:extLst>
          </p:cNvPr>
          <p:cNvSpPr>
            <a:spLocks noChangeArrowheads="1"/>
          </p:cNvSpPr>
          <p:nvPr/>
        </p:nvSpPr>
        <p:spPr bwMode="auto">
          <a:xfrm>
            <a:off x="8069263" y="5038725"/>
            <a:ext cx="7620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JVM</a:t>
            </a:r>
            <a:endParaRPr lang="en-US" altLang="fr-FR" sz="2000"/>
          </a:p>
        </p:txBody>
      </p:sp>
      <p:sp>
        <p:nvSpPr>
          <p:cNvPr id="23565" name="Rectangle 14">
            <a:extLst>
              <a:ext uri="{FF2B5EF4-FFF2-40B4-BE49-F238E27FC236}">
                <a16:creationId xmlns:a16="http://schemas.microsoft.com/office/drawing/2014/main" id="{C207CE42-B6EC-9BB1-E92C-921C0376BBE7}"/>
              </a:ext>
            </a:extLst>
          </p:cNvPr>
          <p:cNvSpPr>
            <a:spLocks noChangeArrowheads="1"/>
          </p:cNvSpPr>
          <p:nvPr/>
        </p:nvSpPr>
        <p:spPr bwMode="auto">
          <a:xfrm>
            <a:off x="9269413" y="5038725"/>
            <a:ext cx="1219200" cy="8382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BE" altLang="fr-FR" sz="2000"/>
          </a:p>
          <a:p>
            <a:pPr eaLnBrk="1" hangingPunct="1"/>
            <a:r>
              <a:rPr lang="fr-BE" altLang="fr-FR" sz="2000"/>
              <a:t>Unix</a:t>
            </a:r>
            <a:endParaRPr lang="en-US" altLang="fr-FR" sz="2000"/>
          </a:p>
        </p:txBody>
      </p:sp>
      <p:sp>
        <p:nvSpPr>
          <p:cNvPr id="23566" name="Rectangle 15">
            <a:extLst>
              <a:ext uri="{FF2B5EF4-FFF2-40B4-BE49-F238E27FC236}">
                <a16:creationId xmlns:a16="http://schemas.microsoft.com/office/drawing/2014/main" id="{63DCEDBA-F722-C560-2C6F-6244D93D1C19}"/>
              </a:ext>
            </a:extLst>
          </p:cNvPr>
          <p:cNvSpPr>
            <a:spLocks noChangeArrowheads="1"/>
          </p:cNvSpPr>
          <p:nvPr/>
        </p:nvSpPr>
        <p:spPr bwMode="auto">
          <a:xfrm>
            <a:off x="9726613" y="5038725"/>
            <a:ext cx="7620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JVM</a:t>
            </a:r>
            <a:endParaRPr lang="en-US" altLang="fr-FR" sz="2000"/>
          </a:p>
        </p:txBody>
      </p:sp>
      <p:cxnSp>
        <p:nvCxnSpPr>
          <p:cNvPr id="23567" name="AutoShape 16">
            <a:extLst>
              <a:ext uri="{FF2B5EF4-FFF2-40B4-BE49-F238E27FC236}">
                <a16:creationId xmlns:a16="http://schemas.microsoft.com/office/drawing/2014/main" id="{8E63A1D9-986B-2423-993B-8CDBFDD02F6D}"/>
              </a:ext>
            </a:extLst>
          </p:cNvPr>
          <p:cNvCxnSpPr>
            <a:cxnSpLocks noChangeShapeType="1"/>
            <a:stCxn id="23561" idx="2"/>
            <a:endCxn id="23557" idx="0"/>
          </p:cNvCxnSpPr>
          <p:nvPr/>
        </p:nvCxnSpPr>
        <p:spPr bwMode="auto">
          <a:xfrm rot="5400000">
            <a:off x="7862888" y="3295650"/>
            <a:ext cx="842962" cy="287338"/>
          </a:xfrm>
          <a:prstGeom prst="curvedConnector3">
            <a:avLst>
              <a:gd name="adj1" fmla="val 4990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8" name="AutoShape 17">
            <a:extLst>
              <a:ext uri="{FF2B5EF4-FFF2-40B4-BE49-F238E27FC236}">
                <a16:creationId xmlns:a16="http://schemas.microsoft.com/office/drawing/2014/main" id="{AFD2EC9C-074D-1E93-D794-D39CC415C02E}"/>
              </a:ext>
            </a:extLst>
          </p:cNvPr>
          <p:cNvCxnSpPr>
            <a:cxnSpLocks noChangeShapeType="1"/>
            <a:stCxn id="23557" idx="4"/>
            <a:endCxn id="23559" idx="0"/>
          </p:cNvCxnSpPr>
          <p:nvPr/>
        </p:nvCxnSpPr>
        <p:spPr bwMode="auto">
          <a:xfrm rot="5400000">
            <a:off x="7104856" y="4002882"/>
            <a:ext cx="720725" cy="1350962"/>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69" name="AutoShape 18">
            <a:extLst>
              <a:ext uri="{FF2B5EF4-FFF2-40B4-BE49-F238E27FC236}">
                <a16:creationId xmlns:a16="http://schemas.microsoft.com/office/drawing/2014/main" id="{660E331E-B229-8598-A2CA-0679E3053BD3}"/>
              </a:ext>
            </a:extLst>
          </p:cNvPr>
          <p:cNvCxnSpPr>
            <a:cxnSpLocks noChangeShapeType="1"/>
            <a:stCxn id="23557" idx="4"/>
            <a:endCxn id="23564" idx="0"/>
          </p:cNvCxnSpPr>
          <p:nvPr/>
        </p:nvCxnSpPr>
        <p:spPr bwMode="auto">
          <a:xfrm rot="16200000" flipH="1">
            <a:off x="7935119" y="4523581"/>
            <a:ext cx="720725" cy="30956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570" name="AutoShape 19">
            <a:extLst>
              <a:ext uri="{FF2B5EF4-FFF2-40B4-BE49-F238E27FC236}">
                <a16:creationId xmlns:a16="http://schemas.microsoft.com/office/drawing/2014/main" id="{7B202BAE-A2E5-2FAD-9890-9D330E0E7E68}"/>
              </a:ext>
            </a:extLst>
          </p:cNvPr>
          <p:cNvCxnSpPr>
            <a:cxnSpLocks noChangeShapeType="1"/>
            <a:stCxn id="23557" idx="4"/>
            <a:endCxn id="23566" idx="0"/>
          </p:cNvCxnSpPr>
          <p:nvPr/>
        </p:nvCxnSpPr>
        <p:spPr bwMode="auto">
          <a:xfrm rot="16200000" flipH="1">
            <a:off x="8763794" y="3694906"/>
            <a:ext cx="720725" cy="1966913"/>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1B9E06E-37D3-9619-099E-87EEDAA64761}"/>
              </a:ext>
            </a:extLst>
          </p:cNvPr>
          <p:cNvSpPr>
            <a:spLocks noGrp="1" noChangeArrowheads="1"/>
          </p:cNvSpPr>
          <p:nvPr>
            <p:ph type="title"/>
          </p:nvPr>
        </p:nvSpPr>
        <p:spPr/>
        <p:txBody>
          <a:bodyPr/>
          <a:lstStyle/>
          <a:p>
            <a:r>
              <a:rPr lang="fr-FR" altLang="fr-FR"/>
              <a:t>Interfaces</a:t>
            </a:r>
            <a:br>
              <a:rPr lang="fr-FR" altLang="fr-FR"/>
            </a:br>
            <a:r>
              <a:rPr lang="fr-FR" altLang="fr-FR" sz="2800"/>
              <a:t>Structure</a:t>
            </a:r>
          </a:p>
        </p:txBody>
      </p:sp>
      <p:sp>
        <p:nvSpPr>
          <p:cNvPr id="180227" name="Rectangle 3">
            <a:extLst>
              <a:ext uri="{FF2B5EF4-FFF2-40B4-BE49-F238E27FC236}">
                <a16:creationId xmlns:a16="http://schemas.microsoft.com/office/drawing/2014/main" id="{E2DB299D-108F-B9E6-E155-CB1068F088D3}"/>
              </a:ext>
            </a:extLst>
          </p:cNvPr>
          <p:cNvSpPr>
            <a:spLocks noGrp="1" noChangeArrowheads="1"/>
          </p:cNvSpPr>
          <p:nvPr>
            <p:ph type="body" idx="1"/>
          </p:nvPr>
        </p:nvSpPr>
        <p:spPr>
          <a:xfrm>
            <a:off x="1676400" y="1222375"/>
            <a:ext cx="8839200" cy="5019675"/>
          </a:xfrm>
        </p:spPr>
        <p:txBody>
          <a:bodyPr/>
          <a:lstStyle/>
          <a:p>
            <a:pPr>
              <a:buFont typeface="Symbol" panose="05050102010706020507" pitchFamily="18" charset="2"/>
              <a:buNone/>
            </a:pPr>
            <a:r>
              <a:rPr lang="fr-FR" altLang="fr-FR"/>
              <a:t>Il existe 4 groupes d’interfaces liées aux collections</a:t>
            </a:r>
          </a:p>
          <a:p>
            <a:pPr lvl="1"/>
            <a:r>
              <a:rPr lang="fr-FR" altLang="fr-FR"/>
              <a:t>Collection</a:t>
            </a:r>
          </a:p>
          <a:p>
            <a:pPr lvl="2"/>
            <a:r>
              <a:rPr lang="fr-FR" altLang="fr-FR"/>
              <a:t>Racine de la structure des collections</a:t>
            </a:r>
          </a:p>
          <a:p>
            <a:pPr lvl="2"/>
            <a:r>
              <a:rPr lang="fr-FR" altLang="fr-FR"/>
              <a:t>Représente un groupe d’objets (dits « éléments »)</a:t>
            </a:r>
          </a:p>
          <a:p>
            <a:pPr lvl="2"/>
            <a:r>
              <a:rPr lang="fr-FR" altLang="fr-FR"/>
              <a:t>Peut autoriser ou non les duplicats</a:t>
            </a:r>
          </a:p>
          <a:p>
            <a:pPr lvl="2"/>
            <a:r>
              <a:rPr lang="fr-FR" altLang="fr-FR"/>
              <a:t>Peut contenir un ordre intrinsèque ou pas</a:t>
            </a:r>
          </a:p>
          <a:p>
            <a:pPr lvl="1"/>
            <a:r>
              <a:rPr lang="fr-FR" altLang="fr-FR"/>
              <a:t>Map</a:t>
            </a:r>
          </a:p>
          <a:p>
            <a:pPr lvl="2"/>
            <a:r>
              <a:rPr lang="fr-FR" altLang="fr-FR"/>
              <a:t>Un objet qui établit des correspondances entre des clés et des valeurs</a:t>
            </a:r>
          </a:p>
          <a:p>
            <a:pPr lvl="2"/>
            <a:r>
              <a:rPr lang="fr-FR" altLang="fr-FR"/>
              <a:t>Ne peut en aucun cas contenir des duplicats</a:t>
            </a:r>
          </a:p>
          <a:p>
            <a:pPr lvl="2">
              <a:buFont typeface="Wingdings" panose="05000000000000000000" pitchFamily="2" charset="2"/>
              <a:buNone/>
            </a:pPr>
            <a:r>
              <a:rPr lang="fr-FR" altLang="fr-FR">
                <a:sym typeface="Wingdings" panose="05000000000000000000" pitchFamily="2" charset="2"/>
              </a:rPr>
              <a:t> Chaque clé ne peut correspondre qu’à une valeur au plus</a:t>
            </a:r>
          </a:p>
          <a:p>
            <a:pPr lvl="1"/>
            <a:r>
              <a:rPr lang="fr-FR" altLang="fr-FR"/>
              <a:t>Interfaces de comparaison</a:t>
            </a:r>
          </a:p>
          <a:p>
            <a:pPr lvl="2"/>
            <a:r>
              <a:rPr lang="fr-FR" altLang="fr-FR"/>
              <a:t>Permettent le tri des objets du type implémentant l’interface</a:t>
            </a:r>
          </a:p>
          <a:p>
            <a:pPr lvl="2"/>
            <a:r>
              <a:rPr lang="fr-FR" altLang="fr-FR"/>
              <a:t>Deux versions: « Comparator » et « Comparable »</a:t>
            </a:r>
          </a:p>
          <a:p>
            <a:pPr lvl="1"/>
            <a:r>
              <a:rPr lang="fr-FR" altLang="fr-FR"/>
              <a:t>Iterator</a:t>
            </a:r>
          </a:p>
          <a:p>
            <a:pPr lvl="2"/>
            <a:r>
              <a:rPr lang="fr-FR" altLang="fr-FR"/>
              <a:t>Permet de gérer les éléments d’une collection</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18A06C51-D158-61A6-B961-47118F8570D6}"/>
              </a:ext>
            </a:extLst>
          </p:cNvPr>
          <p:cNvSpPr>
            <a:spLocks noGrp="1" noChangeArrowheads="1"/>
          </p:cNvSpPr>
          <p:nvPr>
            <p:ph type="title"/>
          </p:nvPr>
        </p:nvSpPr>
        <p:spPr/>
        <p:txBody>
          <a:bodyPr/>
          <a:lstStyle/>
          <a:p>
            <a:r>
              <a:rPr lang="fr-FR" altLang="fr-FR"/>
              <a:t>Interfaces</a:t>
            </a:r>
            <a:br>
              <a:rPr lang="fr-FR" altLang="fr-FR"/>
            </a:br>
            <a:r>
              <a:rPr lang="fr-FR" altLang="fr-FR" sz="2800"/>
              <a:t>Collection (1/2)</a:t>
            </a:r>
            <a:endParaRPr lang="fr-FR" altLang="fr-FR" sz="2400"/>
          </a:p>
        </p:txBody>
      </p:sp>
      <p:sp>
        <p:nvSpPr>
          <p:cNvPr id="181251" name="Rectangle 3">
            <a:extLst>
              <a:ext uri="{FF2B5EF4-FFF2-40B4-BE49-F238E27FC236}">
                <a16:creationId xmlns:a16="http://schemas.microsoft.com/office/drawing/2014/main" id="{94C4D578-93E8-6F6A-3F71-D07BCD0C2E50}"/>
              </a:ext>
            </a:extLst>
          </p:cNvPr>
          <p:cNvSpPr>
            <a:spLocks noGrp="1" noChangeArrowheads="1"/>
          </p:cNvSpPr>
          <p:nvPr>
            <p:ph type="body" idx="1"/>
          </p:nvPr>
        </p:nvSpPr>
        <p:spPr>
          <a:xfrm>
            <a:off x="1676400" y="1222375"/>
            <a:ext cx="8839200" cy="5019675"/>
          </a:xfrm>
        </p:spPr>
        <p:txBody>
          <a:bodyPr/>
          <a:lstStyle/>
          <a:p>
            <a:r>
              <a:rPr lang="fr-FR" altLang="fr-FR"/>
              <a:t>La racine de la structure des collections</a:t>
            </a:r>
          </a:p>
          <a:p>
            <a:pPr lvl="1"/>
            <a:r>
              <a:rPr lang="fr-FR" altLang="fr-FR"/>
              <a:t>Sans ordre spécifique</a:t>
            </a:r>
          </a:p>
          <a:p>
            <a:pPr lvl="1"/>
            <a:r>
              <a:rPr lang="fr-FR" altLang="fr-FR"/>
              <a:t>Duplicats permis</a:t>
            </a:r>
          </a:p>
          <a:p>
            <a:r>
              <a:rPr lang="fr-FR" altLang="fr-FR"/>
              <a:t>Définit les comportements standards des collections</a:t>
            </a:r>
          </a:p>
          <a:p>
            <a:pPr lvl="1"/>
            <a:r>
              <a:rPr lang="fr-FR" altLang="fr-FR"/>
              <a:t>Vérification du nombre d’éléments</a:t>
            </a:r>
          </a:p>
          <a:p>
            <a:pPr lvl="2">
              <a:buFont typeface="Wingdings" panose="05000000000000000000" pitchFamily="2" charset="2"/>
              <a:buNone/>
            </a:pPr>
            <a:r>
              <a:rPr lang="fr-FR" altLang="fr-FR">
                <a:sym typeface="Wingdings" panose="05000000000000000000" pitchFamily="2" charset="2"/>
              </a:rPr>
              <a:t> </a:t>
            </a:r>
            <a:r>
              <a:rPr lang="fr-FR" altLang="fr-FR" i="1">
                <a:sym typeface="Wingdings" panose="05000000000000000000" pitchFamily="2" charset="2"/>
              </a:rPr>
              <a:t>size()</a:t>
            </a:r>
            <a:r>
              <a:rPr lang="fr-FR" altLang="fr-FR">
                <a:sym typeface="Wingdings" panose="05000000000000000000" pitchFamily="2" charset="2"/>
              </a:rPr>
              <a:t>, </a:t>
            </a:r>
            <a:r>
              <a:rPr lang="fr-FR" altLang="fr-FR" i="1">
                <a:sym typeface="Wingdings" panose="05000000000000000000" pitchFamily="2" charset="2"/>
              </a:rPr>
              <a:t>isEmpty()</a:t>
            </a:r>
            <a:endParaRPr lang="fr-FR" altLang="fr-FR">
              <a:sym typeface="Wingdings" panose="05000000000000000000" pitchFamily="2" charset="2"/>
            </a:endParaRPr>
          </a:p>
          <a:p>
            <a:pPr lvl="1"/>
            <a:r>
              <a:rPr lang="fr-FR" altLang="fr-FR">
                <a:sym typeface="Wingdings" panose="05000000000000000000" pitchFamily="2" charset="2"/>
              </a:rPr>
              <a:t>Test d’appartenance d’un objet à la collection</a:t>
            </a:r>
          </a:p>
          <a:p>
            <a:pPr lvl="2">
              <a:buFont typeface="Wingdings" panose="05000000000000000000" pitchFamily="2" charset="2"/>
              <a:buNone/>
            </a:pPr>
            <a:r>
              <a:rPr lang="fr-FR" altLang="fr-FR">
                <a:sym typeface="Wingdings" panose="05000000000000000000" pitchFamily="2" charset="2"/>
              </a:rPr>
              <a:t> </a:t>
            </a:r>
            <a:r>
              <a:rPr lang="fr-FR" altLang="fr-FR" i="1">
                <a:sym typeface="Wingdings" panose="05000000000000000000" pitchFamily="2" charset="2"/>
              </a:rPr>
              <a:t>contains(Object)</a:t>
            </a:r>
            <a:endParaRPr lang="fr-FR" altLang="fr-FR">
              <a:sym typeface="Wingdings" panose="05000000000000000000" pitchFamily="2" charset="2"/>
            </a:endParaRPr>
          </a:p>
          <a:p>
            <a:pPr lvl="1"/>
            <a:r>
              <a:rPr lang="fr-FR" altLang="fr-FR">
                <a:sym typeface="Wingdings" panose="05000000000000000000" pitchFamily="2" charset="2"/>
              </a:rPr>
              <a:t>Ajout et suppression d’éléments</a:t>
            </a:r>
          </a:p>
          <a:p>
            <a:pPr lvl="2">
              <a:buFont typeface="Wingdings" panose="05000000000000000000" pitchFamily="2" charset="2"/>
              <a:buNone/>
            </a:pPr>
            <a:r>
              <a:rPr lang="fr-FR" altLang="fr-FR">
                <a:sym typeface="Wingdings" panose="05000000000000000000" pitchFamily="2" charset="2"/>
              </a:rPr>
              <a:t> </a:t>
            </a:r>
            <a:r>
              <a:rPr lang="fr-FR" altLang="fr-FR" i="1">
                <a:sym typeface="Wingdings" panose="05000000000000000000" pitchFamily="2" charset="2"/>
              </a:rPr>
              <a:t>add(Object)</a:t>
            </a:r>
            <a:r>
              <a:rPr lang="fr-FR" altLang="fr-FR">
                <a:sym typeface="Wingdings" panose="05000000000000000000" pitchFamily="2" charset="2"/>
              </a:rPr>
              <a:t>, </a:t>
            </a:r>
            <a:r>
              <a:rPr lang="fr-FR" altLang="fr-FR" i="1">
                <a:sym typeface="Wingdings" panose="05000000000000000000" pitchFamily="2" charset="2"/>
              </a:rPr>
              <a:t>remove(Object)</a:t>
            </a:r>
            <a:endParaRPr lang="fr-FR" altLang="fr-FR">
              <a:sym typeface="Wingdings" panose="05000000000000000000" pitchFamily="2" charset="2"/>
            </a:endParaRPr>
          </a:p>
          <a:p>
            <a:pPr lvl="1"/>
            <a:r>
              <a:rPr lang="fr-FR" altLang="fr-FR">
                <a:sym typeface="Wingdings" panose="05000000000000000000" pitchFamily="2" charset="2"/>
              </a:rPr>
              <a:t>Fournir un itérateur pour la collection</a:t>
            </a:r>
          </a:p>
          <a:p>
            <a:pPr lvl="2">
              <a:buFont typeface="Wingdings" panose="05000000000000000000" pitchFamily="2" charset="2"/>
              <a:buNone/>
            </a:pPr>
            <a:r>
              <a:rPr lang="fr-FR" altLang="fr-FR">
                <a:sym typeface="Wingdings" panose="05000000000000000000" pitchFamily="2" charset="2"/>
              </a:rPr>
              <a:t> </a:t>
            </a:r>
            <a:r>
              <a:rPr lang="fr-FR" altLang="fr-FR" i="1">
                <a:sym typeface="Wingdings" panose="05000000000000000000" pitchFamily="2" charset="2"/>
              </a:rPr>
              <a:t>iterator()</a:t>
            </a:r>
          </a:p>
          <a:p>
            <a:pPr lvl="1"/>
            <a:r>
              <a:rPr lang="fr-FR" altLang="fr-FR">
                <a:sym typeface="Wingdings" panose="05000000000000000000" pitchFamily="2" charset="2"/>
              </a:rPr>
              <a:t>Bulk Operations</a:t>
            </a:r>
          </a:p>
          <a:p>
            <a:pPr lvl="2">
              <a:buFont typeface="Wingdings" panose="05000000000000000000" pitchFamily="2" charset="2"/>
              <a:buNone/>
            </a:pPr>
            <a:r>
              <a:rPr lang="fr-FR" altLang="fr-FR">
                <a:sym typeface="Wingdings" panose="05000000000000000000" pitchFamily="2" charset="2"/>
              </a:rPr>
              <a:t> </a:t>
            </a:r>
            <a:r>
              <a:rPr lang="fr-FR" altLang="fr-FR" i="1">
                <a:sym typeface="Wingdings" panose="05000000000000000000" pitchFamily="2" charset="2"/>
              </a:rPr>
              <a:t>addAll(Collections)</a:t>
            </a:r>
            <a:r>
              <a:rPr lang="fr-FR" altLang="fr-FR">
                <a:sym typeface="Wingdings" panose="05000000000000000000" pitchFamily="2" charset="2"/>
              </a:rPr>
              <a:t>, </a:t>
            </a:r>
            <a:r>
              <a:rPr lang="fr-FR" altLang="fr-FR" i="1">
                <a:sym typeface="Wingdings" panose="05000000000000000000" pitchFamily="2" charset="2"/>
              </a:rPr>
              <a:t>clear()</a:t>
            </a:r>
            <a:r>
              <a:rPr lang="fr-FR" altLang="fr-FR">
                <a:sym typeface="Wingdings" panose="05000000000000000000" pitchFamily="2" charset="2"/>
              </a:rPr>
              <a:t>, </a:t>
            </a:r>
            <a:r>
              <a:rPr lang="fr-FR" altLang="fr-FR" i="1">
                <a:sym typeface="Wingdings" panose="05000000000000000000" pitchFamily="2" charset="2"/>
              </a:rPr>
              <a:t>containsAll(Collections)</a:t>
            </a:r>
            <a:endParaRPr lang="fr-FR" altLang="fr-FR">
              <a:sym typeface="Wingdings" panose="05000000000000000000" pitchFamily="2" charset="2"/>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830B434B-2BFC-0157-A338-FA1547ABC20A}"/>
              </a:ext>
            </a:extLst>
          </p:cNvPr>
          <p:cNvSpPr>
            <a:spLocks noGrp="1" noChangeArrowheads="1"/>
          </p:cNvSpPr>
          <p:nvPr>
            <p:ph type="title"/>
          </p:nvPr>
        </p:nvSpPr>
        <p:spPr>
          <a:xfrm>
            <a:off x="119063" y="203200"/>
            <a:ext cx="11988800" cy="922338"/>
          </a:xfrm>
        </p:spPr>
        <p:txBody>
          <a:bodyPr/>
          <a:lstStyle/>
          <a:p>
            <a:r>
              <a:rPr lang="fr-FR" altLang="fr-FR"/>
              <a:t>Interfaces</a:t>
            </a:r>
            <a:br>
              <a:rPr lang="fr-FR" altLang="fr-FR"/>
            </a:br>
            <a:r>
              <a:rPr lang="fr-FR" altLang="fr-FR" sz="2800"/>
              <a:t>Collection (2/2)</a:t>
            </a:r>
            <a:endParaRPr lang="fr-FR" altLang="fr-FR" sz="2400"/>
          </a:p>
        </p:txBody>
      </p:sp>
      <p:sp>
        <p:nvSpPr>
          <p:cNvPr id="182275" name="Rectangle 9">
            <a:extLst>
              <a:ext uri="{FF2B5EF4-FFF2-40B4-BE49-F238E27FC236}">
                <a16:creationId xmlns:a16="http://schemas.microsoft.com/office/drawing/2014/main" id="{454B1DE9-342D-77FF-D24E-DD21F3B18004}"/>
              </a:ext>
            </a:extLst>
          </p:cNvPr>
          <p:cNvSpPr>
            <a:spLocks noGrp="1" noChangeArrowheads="1"/>
          </p:cNvSpPr>
          <p:nvPr>
            <p:ph type="body" sz="half" idx="1"/>
          </p:nvPr>
        </p:nvSpPr>
        <p:spPr>
          <a:xfrm>
            <a:off x="1676400" y="1374775"/>
            <a:ext cx="5643563" cy="4857750"/>
          </a:xfrm>
        </p:spPr>
        <p:txBody>
          <a:bodyPr/>
          <a:lstStyle/>
          <a:p>
            <a:pPr>
              <a:buFont typeface="Symbol" panose="05050102010706020507" pitchFamily="18" charset="2"/>
              <a:buNone/>
            </a:pPr>
            <a:r>
              <a:rPr lang="fr-FR" altLang="fr-FR" sz="1800"/>
              <a:t>Trois variantes principales:</a:t>
            </a:r>
          </a:p>
          <a:p>
            <a:r>
              <a:rPr lang="fr-FR" altLang="fr-FR" sz="1800"/>
              <a:t>Set</a:t>
            </a:r>
          </a:p>
          <a:p>
            <a:pPr lvl="1"/>
            <a:r>
              <a:rPr lang="fr-FR" altLang="fr-FR" sz="1600"/>
              <a:t>Duplicats interdits</a:t>
            </a:r>
          </a:p>
          <a:p>
            <a:pPr lvl="1"/>
            <a:r>
              <a:rPr lang="fr-FR" altLang="fr-FR" sz="1600"/>
              <a:t>Sans ordre spécifique</a:t>
            </a:r>
          </a:p>
          <a:p>
            <a:r>
              <a:rPr lang="fr-FR" altLang="fr-FR" sz="1800"/>
              <a:t>List</a:t>
            </a:r>
          </a:p>
          <a:p>
            <a:pPr lvl="1"/>
            <a:r>
              <a:rPr lang="fr-FR" altLang="fr-FR" sz="1600"/>
              <a:t>Duplicats permis</a:t>
            </a:r>
          </a:p>
          <a:p>
            <a:pPr lvl="1"/>
            <a:r>
              <a:rPr lang="fr-FR" altLang="fr-FR" sz="1600"/>
              <a:t>Contient un ordre spécifique intrinsèque</a:t>
            </a:r>
          </a:p>
          <a:p>
            <a:pPr lvl="1"/>
            <a:r>
              <a:rPr lang="fr-FR" altLang="fr-FR" sz="1600"/>
              <a:t>Parfois appelé « Séquences »</a:t>
            </a:r>
          </a:p>
          <a:p>
            <a:pPr lvl="1"/>
            <a:r>
              <a:rPr lang="en-US" altLang="fr-FR" sz="1600"/>
              <a:t>Permet 2 méthodes d’accès particulières:</a:t>
            </a:r>
          </a:p>
          <a:p>
            <a:pPr lvl="2"/>
            <a:r>
              <a:rPr lang="en-US" altLang="fr-FR" sz="1200"/>
              <a:t>Positional Access: manipulation basée sur l’index numérique des éléments</a:t>
            </a:r>
          </a:p>
          <a:p>
            <a:pPr lvl="2"/>
            <a:r>
              <a:rPr lang="en-US" altLang="fr-FR" sz="1200"/>
              <a:t>Search: recherche d’un objet en particulier dans la liste et renvoi de son numéro d’index (sa position dans la liste)</a:t>
            </a:r>
            <a:endParaRPr lang="fr-FR" altLang="fr-FR" sz="1400"/>
          </a:p>
          <a:p>
            <a:r>
              <a:rPr lang="fr-FR" altLang="fr-FR" sz="1800"/>
              <a:t>SortedSet</a:t>
            </a:r>
          </a:p>
          <a:p>
            <a:pPr lvl="1"/>
            <a:r>
              <a:rPr lang="fr-FR" altLang="fr-FR" sz="1600"/>
              <a:t>Duplicats interdits</a:t>
            </a:r>
          </a:p>
          <a:p>
            <a:pPr lvl="1"/>
            <a:r>
              <a:rPr lang="fr-FR" altLang="fr-FR" sz="1600"/>
              <a:t>Contient un ordre spécifique intrinsèque</a:t>
            </a:r>
            <a:endParaRPr lang="en-US" altLang="fr-FR" sz="1600"/>
          </a:p>
        </p:txBody>
      </p:sp>
      <p:graphicFrame>
        <p:nvGraphicFramePr>
          <p:cNvPr id="182276" name="Object 7">
            <a:extLst>
              <a:ext uri="{FF2B5EF4-FFF2-40B4-BE49-F238E27FC236}">
                <a16:creationId xmlns:a16="http://schemas.microsoft.com/office/drawing/2014/main" id="{7C54F72B-09D5-2C40-8C92-F0FCA3F688BC}"/>
              </a:ext>
            </a:extLst>
          </p:cNvPr>
          <p:cNvGraphicFramePr>
            <a:graphicFrameLocks noChangeAspect="1"/>
          </p:cNvGraphicFramePr>
          <p:nvPr>
            <p:ph type="clipArt" sz="half" idx="2"/>
          </p:nvPr>
        </p:nvGraphicFramePr>
        <p:xfrm>
          <a:off x="7381875" y="1651000"/>
          <a:ext cx="2970213" cy="3654425"/>
        </p:xfrm>
        <a:graphic>
          <a:graphicData uri="http://schemas.openxmlformats.org/presentationml/2006/ole">
            <mc:AlternateContent xmlns:mc="http://schemas.openxmlformats.org/markup-compatibility/2006">
              <mc:Choice xmlns:v="urn:schemas-microsoft-com:vml" Requires="v">
                <p:oleObj name="Bitmap Image" r:id="rId2" imgW="2276793" imgH="2800741" progId="Paint.Picture">
                  <p:embed/>
                </p:oleObj>
              </mc:Choice>
              <mc:Fallback>
                <p:oleObj name="Bitmap Image" r:id="rId2" imgW="2276793" imgH="2800741" progId="Paint.Picture">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5" y="1651000"/>
                        <a:ext cx="2970213" cy="3654425"/>
                      </a:xfrm>
                      <a:prstGeom prst="rect">
                        <a:avLst/>
                      </a:prstGeom>
                      <a:noFill/>
                      <a:ln>
                        <a:noFill/>
                      </a:ln>
                      <a:effectLst/>
                      <a:extLst>
                        <a:ext uri="{909E8E84-426E-40DD-AFC4-6F175D3DCCD1}">
                          <a14:hiddenFill xmlns:a14="http://schemas.microsoft.com/office/drawing/2010/main">
                            <a:solidFill>
                              <a:srgbClr val="E6F4FF"/>
                            </a:solidFill>
                          </a14:hiddenFill>
                        </a:ext>
                        <a:ext uri="{91240B29-F687-4F45-9708-019B960494DF}">
                          <a14:hiddenLine xmlns:a14="http://schemas.microsoft.com/office/drawing/2010/main" w="19050" cap="flat" cmpd="sng">
                            <a:solidFill>
                              <a:schemeClr val="bg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0A7210FA-04FF-B235-4554-611C59A1626B}"/>
              </a:ext>
            </a:extLst>
          </p:cNvPr>
          <p:cNvSpPr>
            <a:spLocks noGrp="1" noChangeArrowheads="1"/>
          </p:cNvSpPr>
          <p:nvPr>
            <p:ph type="title"/>
          </p:nvPr>
        </p:nvSpPr>
        <p:spPr/>
        <p:txBody>
          <a:bodyPr/>
          <a:lstStyle/>
          <a:p>
            <a:r>
              <a:rPr lang="fr-FR" altLang="fr-FR"/>
              <a:t>Interfaces</a:t>
            </a:r>
            <a:br>
              <a:rPr lang="fr-FR" altLang="fr-FR"/>
            </a:br>
            <a:r>
              <a:rPr lang="fr-FR" altLang="fr-FR" sz="2800"/>
              <a:t>Map</a:t>
            </a:r>
            <a:endParaRPr lang="fr-FR" altLang="fr-FR" sz="2400"/>
          </a:p>
        </p:txBody>
      </p:sp>
      <p:sp>
        <p:nvSpPr>
          <p:cNvPr id="183299" name="Rectangle 3">
            <a:extLst>
              <a:ext uri="{FF2B5EF4-FFF2-40B4-BE49-F238E27FC236}">
                <a16:creationId xmlns:a16="http://schemas.microsoft.com/office/drawing/2014/main" id="{B87CCF48-E032-DD1B-A102-24860379553D}"/>
              </a:ext>
            </a:extLst>
          </p:cNvPr>
          <p:cNvSpPr>
            <a:spLocks noGrp="1" noChangeArrowheads="1"/>
          </p:cNvSpPr>
          <p:nvPr>
            <p:ph type="body" idx="1"/>
          </p:nvPr>
        </p:nvSpPr>
        <p:spPr>
          <a:xfrm>
            <a:off x="1676400" y="1200150"/>
            <a:ext cx="8839200" cy="5229225"/>
          </a:xfrm>
        </p:spPr>
        <p:txBody>
          <a:bodyPr/>
          <a:lstStyle/>
          <a:p>
            <a:r>
              <a:rPr lang="fr-FR" altLang="fr-FR">
                <a:sym typeface="Wingdings" panose="05000000000000000000" pitchFamily="2" charset="2"/>
              </a:rPr>
              <a:t>Map = Objet qui contient des correspondances Clé – Valeur</a:t>
            </a:r>
          </a:p>
          <a:p>
            <a:r>
              <a:rPr lang="fr-FR" altLang="fr-FR">
                <a:sym typeface="Wingdings" panose="05000000000000000000" pitchFamily="2" charset="2"/>
              </a:rPr>
              <a:t>Ne peut contenir de doublons (clés sont primaires)</a:t>
            </a:r>
          </a:p>
          <a:p>
            <a:r>
              <a:rPr lang="fr-FR" altLang="fr-FR">
                <a:sym typeface="Wingdings" panose="05000000000000000000" pitchFamily="2" charset="2"/>
              </a:rPr>
              <a:t>Fournit des opérations de base standards:</a:t>
            </a:r>
          </a:p>
          <a:p>
            <a:pPr lvl="1"/>
            <a:r>
              <a:rPr lang="fr-FR" altLang="fr-FR">
                <a:sym typeface="Wingdings" panose="05000000000000000000" pitchFamily="2" charset="2"/>
              </a:rPr>
              <a:t>put(</a:t>
            </a:r>
            <a:r>
              <a:rPr lang="fr-FR" altLang="fr-FR" i="1">
                <a:sym typeface="Wingdings" panose="05000000000000000000" pitchFamily="2" charset="2"/>
              </a:rPr>
              <a:t>key,value</a:t>
            </a:r>
            <a:r>
              <a:rPr lang="fr-FR" altLang="fr-FR">
                <a:sym typeface="Wingdings" panose="05000000000000000000" pitchFamily="2" charset="2"/>
              </a:rPr>
              <a:t>)</a:t>
            </a:r>
          </a:p>
          <a:p>
            <a:pPr lvl="1"/>
            <a:r>
              <a:rPr lang="fr-FR" altLang="fr-FR">
                <a:sym typeface="Wingdings" panose="05000000000000000000" pitchFamily="2" charset="2"/>
              </a:rPr>
              <a:t>get(</a:t>
            </a:r>
            <a:r>
              <a:rPr lang="fr-FR" altLang="fr-FR" i="1">
                <a:sym typeface="Wingdings" panose="05000000000000000000" pitchFamily="2" charset="2"/>
              </a:rPr>
              <a:t>key</a:t>
            </a:r>
            <a:r>
              <a:rPr lang="fr-FR" altLang="fr-FR">
                <a:sym typeface="Wingdings" panose="05000000000000000000" pitchFamily="2" charset="2"/>
              </a:rPr>
              <a:t>)</a:t>
            </a:r>
          </a:p>
          <a:p>
            <a:pPr lvl="1"/>
            <a:r>
              <a:rPr lang="fr-FR" altLang="fr-FR">
                <a:sym typeface="Wingdings" panose="05000000000000000000" pitchFamily="2" charset="2"/>
              </a:rPr>
              <a:t>remove(</a:t>
            </a:r>
            <a:r>
              <a:rPr lang="fr-FR" altLang="fr-FR" i="1">
                <a:sym typeface="Wingdings" panose="05000000000000000000" pitchFamily="2" charset="2"/>
              </a:rPr>
              <a:t>key</a:t>
            </a:r>
            <a:r>
              <a:rPr lang="fr-FR" altLang="fr-FR">
                <a:sym typeface="Wingdings" panose="05000000000000000000" pitchFamily="2" charset="2"/>
              </a:rPr>
              <a:t>)</a:t>
            </a:r>
          </a:p>
          <a:p>
            <a:pPr lvl="1"/>
            <a:r>
              <a:rPr lang="fr-FR" altLang="fr-FR">
                <a:sym typeface="Wingdings" panose="05000000000000000000" pitchFamily="2" charset="2"/>
              </a:rPr>
              <a:t>containsKey(</a:t>
            </a:r>
            <a:r>
              <a:rPr lang="fr-FR" altLang="fr-FR" i="1">
                <a:sym typeface="Wingdings" panose="05000000000000000000" pitchFamily="2" charset="2"/>
              </a:rPr>
              <a:t>key</a:t>
            </a:r>
            <a:r>
              <a:rPr lang="fr-FR" altLang="fr-FR">
                <a:sym typeface="Wingdings" panose="05000000000000000000" pitchFamily="2" charset="2"/>
              </a:rPr>
              <a:t>)</a:t>
            </a:r>
          </a:p>
          <a:p>
            <a:pPr lvl="1"/>
            <a:r>
              <a:rPr lang="fr-FR" altLang="fr-FR">
                <a:sym typeface="Wingdings" panose="05000000000000000000" pitchFamily="2" charset="2"/>
              </a:rPr>
              <a:t>containsValue(</a:t>
            </a:r>
            <a:r>
              <a:rPr lang="fr-FR" altLang="fr-FR" i="1">
                <a:sym typeface="Wingdings" panose="05000000000000000000" pitchFamily="2" charset="2"/>
              </a:rPr>
              <a:t>value</a:t>
            </a:r>
            <a:r>
              <a:rPr lang="fr-FR" altLang="fr-FR">
                <a:sym typeface="Wingdings" panose="05000000000000000000" pitchFamily="2" charset="2"/>
              </a:rPr>
              <a:t>)</a:t>
            </a:r>
          </a:p>
          <a:p>
            <a:pPr lvl="1"/>
            <a:r>
              <a:rPr lang="fr-FR" altLang="fr-FR">
                <a:sym typeface="Wingdings" panose="05000000000000000000" pitchFamily="2" charset="2"/>
              </a:rPr>
              <a:t>size()</a:t>
            </a:r>
          </a:p>
          <a:p>
            <a:pPr lvl="1"/>
            <a:r>
              <a:rPr lang="fr-FR" altLang="fr-FR">
                <a:sym typeface="Wingdings" panose="05000000000000000000" pitchFamily="2" charset="2"/>
              </a:rPr>
              <a:t>isEmpty()</a:t>
            </a:r>
          </a:p>
          <a:p>
            <a:r>
              <a:rPr lang="fr-FR" altLang="fr-FR">
                <a:sym typeface="Wingdings" panose="05000000000000000000" pitchFamily="2" charset="2"/>
              </a:rPr>
              <a:t>Peut générer une collection qui représente les couples Clé – Valeur</a:t>
            </a:r>
          </a:p>
          <a:p>
            <a:r>
              <a:rPr lang="fr-FR" altLang="fr-FR">
                <a:sym typeface="Wingdings" panose="05000000000000000000" pitchFamily="2" charset="2"/>
              </a:rPr>
              <a:t>Il existe aussi</a:t>
            </a:r>
          </a:p>
          <a:p>
            <a:pPr lvl="1"/>
            <a:r>
              <a:rPr lang="fr-FR" altLang="fr-FR">
                <a:sym typeface="Wingdings" panose="05000000000000000000" pitchFamily="2" charset="2"/>
              </a:rPr>
              <a:t>des « Map » permettant de faire correspondre plusieurs valeurs à chaque clé</a:t>
            </a:r>
          </a:p>
          <a:p>
            <a:pPr lvl="1"/>
            <a:r>
              <a:rPr lang="fr-FR" altLang="fr-FR">
                <a:sym typeface="Wingdings" panose="05000000000000000000" pitchFamily="2" charset="2"/>
              </a:rPr>
              <a:t>des « SortedMap » fournissant des « Map » naturellement triés</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CBD42644-5BA0-054C-035D-B296C1955C43}"/>
              </a:ext>
            </a:extLst>
          </p:cNvPr>
          <p:cNvSpPr>
            <a:spLocks noGrp="1" noChangeArrowheads="1"/>
          </p:cNvSpPr>
          <p:nvPr>
            <p:ph type="title"/>
          </p:nvPr>
        </p:nvSpPr>
        <p:spPr/>
        <p:txBody>
          <a:bodyPr/>
          <a:lstStyle/>
          <a:p>
            <a:r>
              <a:rPr lang="fr-FR" altLang="fr-FR"/>
              <a:t>Interfaces</a:t>
            </a:r>
            <a:br>
              <a:rPr lang="fr-FR" altLang="fr-FR"/>
            </a:br>
            <a:r>
              <a:rPr lang="fr-FR" altLang="fr-FR" sz="2800"/>
              <a:t>Iterator</a:t>
            </a:r>
            <a:endParaRPr lang="fr-FR" altLang="fr-FR" sz="2400"/>
          </a:p>
        </p:txBody>
      </p:sp>
      <p:sp>
        <p:nvSpPr>
          <p:cNvPr id="184323" name="Rectangle 3">
            <a:extLst>
              <a:ext uri="{FF2B5EF4-FFF2-40B4-BE49-F238E27FC236}">
                <a16:creationId xmlns:a16="http://schemas.microsoft.com/office/drawing/2014/main" id="{F7D52125-A479-533C-3041-C4300F935DFE}"/>
              </a:ext>
            </a:extLst>
          </p:cNvPr>
          <p:cNvSpPr>
            <a:spLocks noGrp="1" noChangeArrowheads="1"/>
          </p:cNvSpPr>
          <p:nvPr>
            <p:ph type="body" idx="1"/>
          </p:nvPr>
        </p:nvSpPr>
        <p:spPr>
          <a:xfrm>
            <a:off x="1676400" y="1222375"/>
            <a:ext cx="8839200" cy="5151438"/>
          </a:xfrm>
        </p:spPr>
        <p:txBody>
          <a:bodyPr/>
          <a:lstStyle/>
          <a:p>
            <a:r>
              <a:rPr lang="fr-FR" altLang="fr-FR"/>
              <a:t>Permet de gérer les éléments d’une collection</a:t>
            </a:r>
          </a:p>
          <a:p>
            <a:r>
              <a:rPr lang="fr-FR" altLang="fr-FR">
                <a:sym typeface="Wingdings" panose="05000000000000000000" pitchFamily="2" charset="2"/>
              </a:rPr>
              <a:t>Toute collection peut fournir son « Iterator »</a:t>
            </a:r>
          </a:p>
          <a:p>
            <a:r>
              <a:rPr lang="fr-FR" altLang="fr-FR">
                <a:sym typeface="Wingdings" panose="05000000000000000000" pitchFamily="2" charset="2"/>
              </a:rPr>
              <a:t>Permet également de supprimer des éléments d’une collection au cours d’une phase d’itération sur la collection</a:t>
            </a:r>
          </a:p>
          <a:p>
            <a:r>
              <a:rPr lang="fr-FR" altLang="fr-FR">
                <a:sym typeface="Wingdings" panose="05000000000000000000" pitchFamily="2" charset="2"/>
              </a:rPr>
              <a:t>Contient 3 méthodes essentielles:</a:t>
            </a:r>
          </a:p>
          <a:p>
            <a:pPr lvl="1"/>
            <a:r>
              <a:rPr lang="fr-FR" altLang="fr-FR">
                <a:sym typeface="Wingdings" panose="05000000000000000000" pitchFamily="2" charset="2"/>
              </a:rPr>
              <a:t>hasNext(): </a:t>
            </a:r>
            <a:r>
              <a:rPr lang="fr-FR" altLang="fr-FR" i="1">
                <a:sym typeface="Wingdings" panose="05000000000000000000" pitchFamily="2" charset="2"/>
              </a:rPr>
              <a:t>boolean</a:t>
            </a:r>
            <a:r>
              <a:rPr lang="fr-FR" altLang="fr-FR">
                <a:sym typeface="Wingdings" panose="05000000000000000000" pitchFamily="2" charset="2"/>
              </a:rPr>
              <a:t>  Indique s’il reste des éléments après l’élément en cours</a:t>
            </a:r>
          </a:p>
          <a:p>
            <a:pPr lvl="1"/>
            <a:r>
              <a:rPr lang="fr-FR" altLang="fr-FR">
                <a:sym typeface="Wingdings" panose="05000000000000000000" pitchFamily="2" charset="2"/>
              </a:rPr>
              <a:t>next(): </a:t>
            </a:r>
            <a:r>
              <a:rPr lang="fr-FR" altLang="fr-FR" i="1">
                <a:sym typeface="Wingdings" panose="05000000000000000000" pitchFamily="2" charset="2"/>
              </a:rPr>
              <a:t>Object</a:t>
            </a:r>
            <a:r>
              <a:rPr lang="fr-FR" altLang="fr-FR">
                <a:sym typeface="Wingdings" panose="05000000000000000000" pitchFamily="2" charset="2"/>
              </a:rPr>
              <a:t>  Fournit l’élément suivant de la collection</a:t>
            </a:r>
          </a:p>
          <a:p>
            <a:pPr lvl="1"/>
            <a:r>
              <a:rPr lang="fr-FR" altLang="fr-FR">
                <a:sym typeface="Wingdings" panose="05000000000000000000" pitchFamily="2" charset="2"/>
              </a:rPr>
              <a:t>Remove(): </a:t>
            </a:r>
            <a:r>
              <a:rPr lang="fr-FR" altLang="fr-FR" i="1">
                <a:sym typeface="Wingdings" panose="05000000000000000000" pitchFamily="2" charset="2"/>
              </a:rPr>
              <a:t>void</a:t>
            </a:r>
            <a:r>
              <a:rPr lang="fr-FR" altLang="fr-FR">
                <a:sym typeface="Wingdings" panose="05000000000000000000" pitchFamily="2" charset="2"/>
              </a:rPr>
              <a:t>  Supprime l’élément en cours</a:t>
            </a:r>
          </a:p>
          <a:p>
            <a:r>
              <a:rPr lang="fr-FR" altLang="fr-FR">
                <a:sym typeface="Wingdings" panose="05000000000000000000" pitchFamily="2" charset="2"/>
              </a:rPr>
              <a:t>Exemple:</a:t>
            </a:r>
          </a:p>
          <a:p>
            <a:pPr lvl="1">
              <a:buFont typeface="Wingdings" panose="05000000000000000000" pitchFamily="2" charset="2"/>
              <a:buNone/>
            </a:pPr>
            <a:r>
              <a:rPr lang="en-US" altLang="fr-FR">
                <a:latin typeface="Courier New" panose="02070309020205020404" pitchFamily="49" charset="0"/>
                <a:sym typeface="Wingdings" panose="05000000000000000000" pitchFamily="2" charset="2"/>
              </a:rPr>
              <a:t>static void filter(Collection c) {</a:t>
            </a:r>
          </a:p>
          <a:p>
            <a:pPr lvl="1">
              <a:buFont typeface="Wingdings" panose="05000000000000000000" pitchFamily="2" charset="2"/>
              <a:buNone/>
            </a:pPr>
            <a:r>
              <a:rPr lang="en-US" altLang="fr-FR">
                <a:latin typeface="Courier New" panose="02070309020205020404" pitchFamily="49" charset="0"/>
                <a:sym typeface="Wingdings" panose="05000000000000000000" pitchFamily="2" charset="2"/>
              </a:rPr>
              <a:t>	for (Iterator i = c.iterator(); i.hasNext(); ) </a:t>
            </a:r>
          </a:p>
          <a:p>
            <a:pPr lvl="1">
              <a:buFont typeface="Wingdings" panose="05000000000000000000" pitchFamily="2" charset="2"/>
              <a:buNone/>
            </a:pPr>
            <a:r>
              <a:rPr lang="en-US" altLang="fr-FR">
                <a:latin typeface="Courier New" panose="02070309020205020404" pitchFamily="49" charset="0"/>
                <a:sym typeface="Wingdings" panose="05000000000000000000" pitchFamily="2" charset="2"/>
              </a:rPr>
              <a:t>		if (! cond(i.next()))</a:t>
            </a:r>
          </a:p>
          <a:p>
            <a:pPr lvl="1">
              <a:buFont typeface="Wingdings" panose="05000000000000000000" pitchFamily="2" charset="2"/>
              <a:buNone/>
            </a:pPr>
            <a:r>
              <a:rPr lang="en-US" altLang="fr-FR">
                <a:latin typeface="Courier New" panose="02070309020205020404" pitchFamily="49" charset="0"/>
                <a:sym typeface="Wingdings" panose="05000000000000000000" pitchFamily="2" charset="2"/>
              </a:rPr>
              <a:t>			i.remove();</a:t>
            </a:r>
          </a:p>
          <a:p>
            <a:pPr lvl="1">
              <a:buFont typeface="Wingdings" panose="05000000000000000000" pitchFamily="2" charset="2"/>
              <a:buNone/>
            </a:pPr>
            <a:r>
              <a:rPr lang="en-US" altLang="fr-FR">
                <a:latin typeface="Courier New" panose="02070309020205020404" pitchFamily="49" charset="0"/>
                <a:sym typeface="Wingdings" panose="05000000000000000000" pitchFamily="2" charset="2"/>
              </a:rPr>
              <a:t>} </a:t>
            </a:r>
            <a:endParaRPr lang="fr-FR" altLang="fr-FR">
              <a:latin typeface="Courier New" panose="02070309020205020404" pitchFamily="49" charset="0"/>
              <a:sym typeface="Wingdings" panose="05000000000000000000" pitchFamily="2" charset="2"/>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28DAC0BC-B1CD-3BD3-59A4-C8757AD9DE3A}"/>
              </a:ext>
            </a:extLst>
          </p:cNvPr>
          <p:cNvSpPr>
            <a:spLocks noGrp="1" noChangeArrowheads="1"/>
          </p:cNvSpPr>
          <p:nvPr>
            <p:ph type="title"/>
          </p:nvPr>
        </p:nvSpPr>
        <p:spPr/>
        <p:txBody>
          <a:bodyPr/>
          <a:lstStyle/>
          <a:p>
            <a:r>
              <a:rPr lang="fr-FR" altLang="fr-FR"/>
              <a:t>Interfaces</a:t>
            </a:r>
            <a:br>
              <a:rPr lang="fr-FR" altLang="fr-FR"/>
            </a:br>
            <a:r>
              <a:rPr lang="fr-FR" altLang="fr-FR" sz="2800"/>
              <a:t>Comparaison (1/3)</a:t>
            </a:r>
            <a:endParaRPr lang="fr-FR" altLang="fr-FR" sz="2400"/>
          </a:p>
        </p:txBody>
      </p:sp>
      <p:sp>
        <p:nvSpPr>
          <p:cNvPr id="185347" name="Rectangle 3">
            <a:extLst>
              <a:ext uri="{FF2B5EF4-FFF2-40B4-BE49-F238E27FC236}">
                <a16:creationId xmlns:a16="http://schemas.microsoft.com/office/drawing/2014/main" id="{3774357D-E60B-34E9-CB55-8311C5E4EA8B}"/>
              </a:ext>
            </a:extLst>
          </p:cNvPr>
          <p:cNvSpPr>
            <a:spLocks noGrp="1" noChangeArrowheads="1"/>
          </p:cNvSpPr>
          <p:nvPr>
            <p:ph type="body" idx="1"/>
          </p:nvPr>
        </p:nvSpPr>
        <p:spPr>
          <a:xfrm>
            <a:off x="1676400" y="1222375"/>
            <a:ext cx="8839200" cy="5151438"/>
          </a:xfrm>
          <a:noFill/>
        </p:spPr>
        <p:txBody>
          <a:bodyPr/>
          <a:lstStyle/>
          <a:p>
            <a:pPr>
              <a:lnSpc>
                <a:spcPct val="90000"/>
              </a:lnSpc>
              <a:buFont typeface="Symbol" panose="05050102010706020507" pitchFamily="18" charset="2"/>
              <a:buNone/>
            </a:pPr>
            <a:r>
              <a:rPr lang="fr-FR" altLang="fr-FR">
                <a:sym typeface="Wingdings" panose="05000000000000000000" pitchFamily="2" charset="2"/>
              </a:rPr>
              <a:t>Deux interfaces</a:t>
            </a:r>
          </a:p>
          <a:p>
            <a:pPr>
              <a:lnSpc>
                <a:spcPct val="90000"/>
              </a:lnSpc>
            </a:pPr>
            <a:r>
              <a:rPr lang="fr-FR" altLang="fr-FR">
                <a:sym typeface="Wingdings" panose="05000000000000000000" pitchFamily="2" charset="2"/>
              </a:rPr>
              <a:t>Comparable</a:t>
            </a:r>
          </a:p>
          <a:p>
            <a:pPr lvl="1">
              <a:lnSpc>
                <a:spcPct val="90000"/>
              </a:lnSpc>
            </a:pPr>
            <a:r>
              <a:rPr lang="fr-FR" altLang="fr-FR">
                <a:sym typeface="Wingdings" panose="05000000000000000000" pitchFamily="2" charset="2"/>
              </a:rPr>
              <a:t>Fournit une méthode de comparaison au sein d’une classe</a:t>
            </a:r>
          </a:p>
          <a:p>
            <a:pPr lvl="1">
              <a:lnSpc>
                <a:spcPct val="90000"/>
              </a:lnSpc>
            </a:pPr>
            <a:r>
              <a:rPr lang="fr-FR" altLang="fr-FR">
                <a:sym typeface="Wingdings" panose="05000000000000000000" pitchFamily="2" charset="2"/>
              </a:rPr>
              <a:t>Impose de redéfinir une seule méthode </a:t>
            </a:r>
            <a:r>
              <a:rPr lang="fr-FR" altLang="fr-FR" sz="1600">
                <a:latin typeface="Courier New" panose="02070309020205020404" pitchFamily="49" charset="0"/>
                <a:sym typeface="Wingdings" panose="05000000000000000000" pitchFamily="2" charset="2"/>
              </a:rPr>
              <a:t>public int compareTo(Object o) </a:t>
            </a:r>
            <a:r>
              <a:rPr lang="fr-FR" altLang="fr-FR">
                <a:sym typeface="Wingdings" panose="05000000000000000000" pitchFamily="2" charset="2"/>
              </a:rPr>
              <a:t>qui r</a:t>
            </a:r>
            <a:r>
              <a:rPr lang="fr-FR" altLang="fr-FR"/>
              <a:t>envoie un entier:</a:t>
            </a:r>
          </a:p>
          <a:p>
            <a:pPr lvl="2">
              <a:lnSpc>
                <a:spcPct val="90000"/>
              </a:lnSpc>
              <a:buFont typeface="Wingdings" panose="05000000000000000000" pitchFamily="2" charset="2"/>
              <a:buNone/>
            </a:pPr>
            <a:r>
              <a:rPr lang="fr-FR" altLang="fr-FR"/>
              <a:t>1   si l’objet courant &gt; l’objet « o » fourni dans la méthode</a:t>
            </a:r>
          </a:p>
          <a:p>
            <a:pPr lvl="2">
              <a:lnSpc>
                <a:spcPct val="90000"/>
              </a:lnSpc>
              <a:buFont typeface="Wingdings" panose="05000000000000000000" pitchFamily="2" charset="2"/>
              <a:buNone/>
            </a:pPr>
            <a:r>
              <a:rPr lang="fr-FR" altLang="fr-FR"/>
              <a:t>0   si l’objet courant = l’objet « o » fourni dans la méthode</a:t>
            </a:r>
          </a:p>
          <a:p>
            <a:pPr lvl="2">
              <a:lnSpc>
                <a:spcPct val="90000"/>
              </a:lnSpc>
              <a:buFont typeface="Wingdings" panose="05000000000000000000" pitchFamily="2" charset="2"/>
              <a:buNone/>
            </a:pPr>
            <a:r>
              <a:rPr lang="fr-FR" altLang="fr-FR"/>
              <a:t>-1  si l’objet courant &lt; l’objet « o » fourni dans la méthode</a:t>
            </a:r>
          </a:p>
          <a:p>
            <a:pPr lvl="2">
              <a:lnSpc>
                <a:spcPct val="90000"/>
              </a:lnSpc>
              <a:buFont typeface="Wingdings" panose="05000000000000000000" pitchFamily="2" charset="2"/>
              <a:buNone/>
            </a:pPr>
            <a:endParaRPr lang="fr-FR" altLang="fr-FR"/>
          </a:p>
          <a:p>
            <a:pPr>
              <a:lnSpc>
                <a:spcPct val="90000"/>
              </a:lnSpc>
            </a:pPr>
            <a:r>
              <a:rPr lang="fr-FR" altLang="fr-FR">
                <a:sym typeface="Wingdings" panose="05000000000000000000" pitchFamily="2" charset="2"/>
              </a:rPr>
              <a:t>Comparator</a:t>
            </a:r>
          </a:p>
          <a:p>
            <a:pPr lvl="1">
              <a:lnSpc>
                <a:spcPct val="90000"/>
              </a:lnSpc>
            </a:pPr>
            <a:r>
              <a:rPr lang="fr-FR" altLang="fr-FR">
                <a:sym typeface="Wingdings" panose="05000000000000000000" pitchFamily="2" charset="2"/>
              </a:rPr>
              <a:t>Permet de définir une classe servant de comparateur à une autre</a:t>
            </a:r>
          </a:p>
          <a:p>
            <a:pPr lvl="1">
              <a:lnSpc>
                <a:spcPct val="90000"/>
              </a:lnSpc>
            </a:pPr>
            <a:r>
              <a:rPr lang="fr-FR" altLang="fr-FR">
                <a:sym typeface="Wingdings" panose="05000000000000000000" pitchFamily="2" charset="2"/>
              </a:rPr>
              <a:t>Impose de redéfinir une seule méthode</a:t>
            </a:r>
          </a:p>
          <a:p>
            <a:pPr lvl="1">
              <a:lnSpc>
                <a:spcPct val="90000"/>
              </a:lnSpc>
              <a:buFont typeface="Wingdings" panose="05000000000000000000" pitchFamily="2" charset="2"/>
              <a:buNone/>
            </a:pPr>
            <a:r>
              <a:rPr lang="fr-FR" altLang="fr-FR" sz="1600">
                <a:latin typeface="Courier New" panose="02070309020205020404" pitchFamily="49" charset="0"/>
                <a:sym typeface="Wingdings" panose="05000000000000000000" pitchFamily="2" charset="2"/>
              </a:rPr>
              <a:t>	public int compare(Object o1, Object o2) </a:t>
            </a:r>
            <a:r>
              <a:rPr lang="fr-FR" altLang="fr-FR">
                <a:sym typeface="Wingdings" panose="05000000000000000000" pitchFamily="2" charset="2"/>
              </a:rPr>
              <a:t>qui r</a:t>
            </a:r>
            <a:r>
              <a:rPr lang="fr-FR" altLang="fr-FR"/>
              <a:t>envoie un entier:</a:t>
            </a:r>
          </a:p>
          <a:p>
            <a:pPr lvl="2">
              <a:lnSpc>
                <a:spcPct val="90000"/>
              </a:lnSpc>
              <a:buFont typeface="Wingdings" panose="05000000000000000000" pitchFamily="2" charset="2"/>
              <a:buNone/>
            </a:pPr>
            <a:r>
              <a:rPr lang="fr-FR" altLang="fr-FR"/>
              <a:t>1   si </a:t>
            </a:r>
            <a:r>
              <a:rPr lang="fr-FR" altLang="fr-FR" i="1"/>
              <a:t>o1</a:t>
            </a:r>
            <a:r>
              <a:rPr lang="fr-FR" altLang="fr-FR"/>
              <a:t> &gt; </a:t>
            </a:r>
            <a:r>
              <a:rPr lang="fr-FR" altLang="fr-FR" i="1"/>
              <a:t>o2</a:t>
            </a:r>
            <a:endParaRPr lang="fr-FR" altLang="fr-FR"/>
          </a:p>
          <a:p>
            <a:pPr lvl="2">
              <a:lnSpc>
                <a:spcPct val="90000"/>
              </a:lnSpc>
              <a:buFont typeface="Wingdings" panose="05000000000000000000" pitchFamily="2" charset="2"/>
              <a:buNone/>
            </a:pPr>
            <a:r>
              <a:rPr lang="fr-FR" altLang="fr-FR"/>
              <a:t>0   si </a:t>
            </a:r>
            <a:r>
              <a:rPr lang="fr-FR" altLang="fr-FR" i="1"/>
              <a:t>o1</a:t>
            </a:r>
            <a:r>
              <a:rPr lang="fr-FR" altLang="fr-FR"/>
              <a:t> = </a:t>
            </a:r>
            <a:r>
              <a:rPr lang="fr-FR" altLang="fr-FR" i="1"/>
              <a:t>o2</a:t>
            </a:r>
            <a:endParaRPr lang="fr-FR" altLang="fr-FR"/>
          </a:p>
          <a:p>
            <a:pPr lvl="2">
              <a:lnSpc>
                <a:spcPct val="90000"/>
              </a:lnSpc>
              <a:buFont typeface="Wingdings" panose="05000000000000000000" pitchFamily="2" charset="2"/>
              <a:buNone/>
            </a:pPr>
            <a:r>
              <a:rPr lang="fr-FR" altLang="fr-FR"/>
              <a:t>-1  si </a:t>
            </a:r>
            <a:r>
              <a:rPr lang="fr-FR" altLang="fr-FR" i="1"/>
              <a:t>o1</a:t>
            </a:r>
            <a:r>
              <a:rPr lang="fr-FR" altLang="fr-FR"/>
              <a:t> &lt; </a:t>
            </a:r>
            <a:r>
              <a:rPr lang="fr-FR" altLang="fr-FR" i="1"/>
              <a:t>o2</a:t>
            </a:r>
            <a:endParaRPr lang="fr-FR" altLang="fr-FR" sz="1400">
              <a:latin typeface="Courier New" panose="02070309020205020404" pitchFamily="49" charset="0"/>
              <a:sym typeface="Wingdings" panose="05000000000000000000" pitchFamily="2" charset="2"/>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5FF8C032-47DA-E909-1AC2-F78FDC41CC82}"/>
              </a:ext>
            </a:extLst>
          </p:cNvPr>
          <p:cNvSpPr>
            <a:spLocks noGrp="1" noChangeArrowheads="1"/>
          </p:cNvSpPr>
          <p:nvPr>
            <p:ph type="title"/>
          </p:nvPr>
        </p:nvSpPr>
        <p:spPr/>
        <p:txBody>
          <a:bodyPr/>
          <a:lstStyle/>
          <a:p>
            <a:r>
              <a:rPr lang="fr-FR" altLang="fr-FR"/>
              <a:t>Interfaces</a:t>
            </a:r>
            <a:br>
              <a:rPr lang="fr-FR" altLang="fr-FR"/>
            </a:br>
            <a:r>
              <a:rPr lang="fr-FR" altLang="fr-FR" sz="2800"/>
              <a:t>Comparaison (2/3)</a:t>
            </a:r>
            <a:endParaRPr lang="fr-FR" altLang="fr-FR" sz="2400"/>
          </a:p>
        </p:txBody>
      </p:sp>
      <p:sp>
        <p:nvSpPr>
          <p:cNvPr id="186371" name="Rectangle 3">
            <a:extLst>
              <a:ext uri="{FF2B5EF4-FFF2-40B4-BE49-F238E27FC236}">
                <a16:creationId xmlns:a16="http://schemas.microsoft.com/office/drawing/2014/main" id="{EA0CBDC1-646A-5299-588A-83AB679A2378}"/>
              </a:ext>
            </a:extLst>
          </p:cNvPr>
          <p:cNvSpPr>
            <a:spLocks noGrp="1" noChangeArrowheads="1"/>
          </p:cNvSpPr>
          <p:nvPr>
            <p:ph type="body" idx="1"/>
          </p:nvPr>
        </p:nvSpPr>
        <p:spPr>
          <a:xfrm>
            <a:off x="1974850" y="1739900"/>
            <a:ext cx="7494588" cy="4567238"/>
          </a:xfrm>
          <a:solidFill>
            <a:srgbClr val="E6F4FF"/>
          </a:solidFill>
          <a:ln cap="flat" algn="ctr">
            <a:solidFill>
              <a:schemeClr val="tx1"/>
            </a:solidFill>
            <a:miter lim="800000"/>
            <a:headEnd/>
            <a:tailEnd/>
          </a:ln>
        </p:spPr>
        <p:txBody>
          <a:bodyPr/>
          <a:lstStyle/>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import java.util.*;</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public class Name implements Comparable {</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private String  firstName, lastName;</a:t>
            </a:r>
          </a:p>
          <a:p>
            <a:pPr>
              <a:lnSpc>
                <a:spcPct val="80000"/>
              </a:lnSpc>
              <a:buFont typeface="Symbol" panose="05050102010706020507" pitchFamily="18" charset="2"/>
              <a:buNone/>
            </a:pPr>
            <a:endParaRPr lang="fr-FR" altLang="fr-FR" sz="1600" b="0">
              <a:latin typeface="Courier New" panose="02070309020205020404" pitchFamily="49" charset="0"/>
              <a:sym typeface="Wingdings" panose="05000000000000000000" pitchFamily="2" charset="2"/>
            </a:endParaRP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public Name(String firstName, String lastName) {</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this.firstName = firstName;</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this.lastName = lastName;</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a:t>
            </a:r>
          </a:p>
          <a:p>
            <a:pPr>
              <a:lnSpc>
                <a:spcPct val="80000"/>
              </a:lnSpc>
              <a:buFont typeface="Symbol" panose="05050102010706020507" pitchFamily="18" charset="2"/>
              <a:buNone/>
            </a:pPr>
            <a:endParaRPr lang="fr-FR" altLang="fr-FR" sz="1600" b="0">
              <a:latin typeface="Courier New" panose="02070309020205020404" pitchFamily="49" charset="0"/>
              <a:sym typeface="Wingdings" panose="05000000000000000000" pitchFamily="2" charset="2"/>
            </a:endParaRP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public int compareTo(Object o) {</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Name n = (Name) o;</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int lastCmp = lastName.compareTo(n.lastName);</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if(lastCmp!=0)</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lastCmp = firstName.compareTo(n.firstName);</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return lastCmp;</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    }</a:t>
            </a:r>
          </a:p>
          <a:p>
            <a:pPr>
              <a:lnSpc>
                <a:spcPct val="80000"/>
              </a:lnSpc>
              <a:buFont typeface="Symbol" panose="05050102010706020507" pitchFamily="18" charset="2"/>
              <a:buNone/>
            </a:pPr>
            <a:r>
              <a:rPr lang="fr-FR" altLang="fr-FR" sz="1600" b="0">
                <a:latin typeface="Courier New" panose="02070309020205020404" pitchFamily="49" charset="0"/>
                <a:sym typeface="Wingdings" panose="05000000000000000000" pitchFamily="2" charset="2"/>
              </a:rPr>
              <a:t>}</a:t>
            </a:r>
          </a:p>
        </p:txBody>
      </p:sp>
      <p:sp>
        <p:nvSpPr>
          <p:cNvPr id="186372" name="Rectangle 4">
            <a:extLst>
              <a:ext uri="{FF2B5EF4-FFF2-40B4-BE49-F238E27FC236}">
                <a16:creationId xmlns:a16="http://schemas.microsoft.com/office/drawing/2014/main" id="{C46D708B-B041-EEBD-DFB8-AEB6CF96C890}"/>
              </a:ext>
            </a:extLst>
          </p:cNvPr>
          <p:cNvSpPr>
            <a:spLocks noChangeArrowheads="1"/>
          </p:cNvSpPr>
          <p:nvPr/>
        </p:nvSpPr>
        <p:spPr bwMode="auto">
          <a:xfrm>
            <a:off x="1676400" y="1262063"/>
            <a:ext cx="5303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2000" b="1">
                <a:solidFill>
                  <a:schemeClr val="tx2"/>
                </a:solidFill>
                <a:sym typeface="Wingdings" panose="05000000000000000000" pitchFamily="2" charset="2"/>
              </a:rPr>
              <a:t>Exemple d’implémentation de </a:t>
            </a:r>
            <a:r>
              <a:rPr lang="fr-FR" altLang="fr-FR" sz="2000" b="1" i="1">
                <a:solidFill>
                  <a:schemeClr val="tx2"/>
                </a:solidFill>
                <a:sym typeface="Wingdings" panose="05000000000000000000" pitchFamily="2" charset="2"/>
              </a:rPr>
              <a:t>Comparable</a:t>
            </a:r>
            <a:endParaRPr lang="en-US" altLang="fr-FR" sz="2000" b="1" i="1">
              <a:solidFill>
                <a:schemeClr val="tx2"/>
              </a:solidFill>
              <a:sym typeface="Wingdings" panose="05000000000000000000" pitchFamily="2" charset="2"/>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D15ECB6D-F4BD-19EF-A043-BC16A5F32EED}"/>
              </a:ext>
            </a:extLst>
          </p:cNvPr>
          <p:cNvSpPr>
            <a:spLocks noGrp="1" noChangeArrowheads="1"/>
          </p:cNvSpPr>
          <p:nvPr>
            <p:ph type="title"/>
          </p:nvPr>
        </p:nvSpPr>
        <p:spPr/>
        <p:txBody>
          <a:bodyPr/>
          <a:lstStyle/>
          <a:p>
            <a:r>
              <a:rPr lang="fr-FR" altLang="fr-FR"/>
              <a:t>Interfaces</a:t>
            </a:r>
            <a:br>
              <a:rPr lang="fr-FR" altLang="fr-FR"/>
            </a:br>
            <a:r>
              <a:rPr lang="fr-FR" altLang="fr-FR" sz="2800"/>
              <a:t>Comparaison (3/3)</a:t>
            </a:r>
            <a:endParaRPr lang="fr-FR" altLang="fr-FR" sz="2400"/>
          </a:p>
        </p:txBody>
      </p:sp>
      <p:sp>
        <p:nvSpPr>
          <p:cNvPr id="187395" name="Rectangle 5">
            <a:extLst>
              <a:ext uri="{FF2B5EF4-FFF2-40B4-BE49-F238E27FC236}">
                <a16:creationId xmlns:a16="http://schemas.microsoft.com/office/drawing/2014/main" id="{139E0013-B5E3-AEA1-FCAA-A75BD9AF75D9}"/>
              </a:ext>
            </a:extLst>
          </p:cNvPr>
          <p:cNvSpPr>
            <a:spLocks noGrp="1" noChangeArrowheads="1"/>
          </p:cNvSpPr>
          <p:nvPr>
            <p:ph type="body" idx="1"/>
          </p:nvPr>
        </p:nvSpPr>
        <p:spPr/>
        <p:txBody>
          <a:bodyPr/>
          <a:lstStyle/>
          <a:p>
            <a:r>
              <a:rPr lang="fr-FR" altLang="fr-FR"/>
              <a:t>Les types primitifs contiennent toujours un ordre naturel</a:t>
            </a:r>
            <a:endParaRPr lang="en-US" altLang="fr-FR"/>
          </a:p>
        </p:txBody>
      </p:sp>
      <p:graphicFrame>
        <p:nvGraphicFramePr>
          <p:cNvPr id="187396" name="Object 10">
            <a:extLst>
              <a:ext uri="{FF2B5EF4-FFF2-40B4-BE49-F238E27FC236}">
                <a16:creationId xmlns:a16="http://schemas.microsoft.com/office/drawing/2014/main" id="{6E5CDEFE-9D98-E97D-D9DF-30785CC81B09}"/>
              </a:ext>
            </a:extLst>
          </p:cNvPr>
          <p:cNvGraphicFramePr>
            <a:graphicFrameLocks noChangeAspect="1"/>
          </p:cNvGraphicFramePr>
          <p:nvPr>
            <p:ph sz="half" idx="4294967295"/>
          </p:nvPr>
        </p:nvGraphicFramePr>
        <p:xfrm>
          <a:off x="3192463" y="1830388"/>
          <a:ext cx="4943475" cy="4191000"/>
        </p:xfrm>
        <a:graphic>
          <a:graphicData uri="http://schemas.openxmlformats.org/presentationml/2006/ole">
            <mc:AlternateContent xmlns:mc="http://schemas.openxmlformats.org/markup-compatibility/2006">
              <mc:Choice xmlns:v="urn:schemas-microsoft-com:vml" Requires="v">
                <p:oleObj name="Bitmap Image" r:id="rId2" imgW="3753374" imgH="3180952" progId="Paint.Picture">
                  <p:embed/>
                </p:oleObj>
              </mc:Choice>
              <mc:Fallback>
                <p:oleObj name="Bitmap Image" r:id="rId2" imgW="3753374" imgH="3180952" progId="Paint.Picture">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463" y="1830388"/>
                        <a:ext cx="4943475" cy="4191000"/>
                      </a:xfrm>
                      <a:prstGeom prst="rect">
                        <a:avLst/>
                      </a:prstGeom>
                      <a:noFill/>
                      <a:ln>
                        <a:noFill/>
                      </a:ln>
                      <a:effectLst/>
                      <a:extLst>
                        <a:ext uri="{909E8E84-426E-40DD-AFC4-6F175D3DCCD1}">
                          <a14:hiddenFill xmlns:a14="http://schemas.microsoft.com/office/drawing/2010/main">
                            <a:solidFill>
                              <a:srgbClr val="E6F4FF"/>
                            </a:solidFill>
                          </a14:hiddenFill>
                        </a:ext>
                        <a:ext uri="{91240B29-F687-4F45-9708-019B960494DF}">
                          <a14:hiddenLine xmlns:a14="http://schemas.microsoft.com/office/drawing/2010/main" w="19050" cap="flat" cmpd="sng">
                            <a:solidFill>
                              <a:schemeClr val="bg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C5C019EB-6B6B-5835-1615-D0CC0871A7F4}"/>
              </a:ext>
            </a:extLst>
          </p:cNvPr>
          <p:cNvSpPr>
            <a:spLocks noGrp="1" noChangeArrowheads="1"/>
          </p:cNvSpPr>
          <p:nvPr>
            <p:ph type="title"/>
          </p:nvPr>
        </p:nvSpPr>
        <p:spPr/>
        <p:txBody>
          <a:bodyPr/>
          <a:lstStyle/>
          <a:p>
            <a:r>
              <a:rPr lang="fr-FR" altLang="fr-FR"/>
              <a:t>Implémentations</a:t>
            </a:r>
            <a:br>
              <a:rPr lang="fr-FR" altLang="fr-FR"/>
            </a:br>
            <a:r>
              <a:rPr lang="fr-FR" altLang="fr-FR" sz="2800"/>
              <a:t>Structure</a:t>
            </a:r>
            <a:endParaRPr lang="fr-FR" altLang="fr-FR" sz="2400"/>
          </a:p>
        </p:txBody>
      </p:sp>
      <p:sp>
        <p:nvSpPr>
          <p:cNvPr id="188419" name="Rectangle 3">
            <a:extLst>
              <a:ext uri="{FF2B5EF4-FFF2-40B4-BE49-F238E27FC236}">
                <a16:creationId xmlns:a16="http://schemas.microsoft.com/office/drawing/2014/main" id="{A90EA106-4996-C68A-2158-BD97F5DA270E}"/>
              </a:ext>
            </a:extLst>
          </p:cNvPr>
          <p:cNvSpPr>
            <a:spLocks noGrp="1" noChangeArrowheads="1"/>
          </p:cNvSpPr>
          <p:nvPr>
            <p:ph type="body" idx="1"/>
          </p:nvPr>
        </p:nvSpPr>
        <p:spPr/>
        <p:txBody>
          <a:bodyPr/>
          <a:lstStyle/>
          <a:p>
            <a:r>
              <a:rPr lang="fr-FR" altLang="fr-FR">
                <a:sym typeface="Wingdings" panose="05000000000000000000" pitchFamily="2" charset="2"/>
              </a:rPr>
              <a:t>Les implémentations sont les types d’objets réels utilisés pour stocker des collections</a:t>
            </a:r>
          </a:p>
          <a:p>
            <a:r>
              <a:rPr lang="fr-FR" altLang="fr-FR">
                <a:sym typeface="Wingdings" panose="05000000000000000000" pitchFamily="2" charset="2"/>
              </a:rPr>
              <a:t>Toutes les classes fournies implémentent une ou plusieurs des interfaces de base des collections</a:t>
            </a:r>
          </a:p>
        </p:txBody>
      </p:sp>
      <p:graphicFrame>
        <p:nvGraphicFramePr>
          <p:cNvPr id="188420" name="Object 4">
            <a:extLst>
              <a:ext uri="{FF2B5EF4-FFF2-40B4-BE49-F238E27FC236}">
                <a16:creationId xmlns:a16="http://schemas.microsoft.com/office/drawing/2014/main" id="{15145483-FC15-E927-300F-4430B5AEC860}"/>
              </a:ext>
            </a:extLst>
          </p:cNvPr>
          <p:cNvGraphicFramePr>
            <a:graphicFrameLocks noChangeAspect="1"/>
          </p:cNvGraphicFramePr>
          <p:nvPr>
            <p:ph sz="half" idx="4294967295"/>
          </p:nvPr>
        </p:nvGraphicFramePr>
        <p:xfrm>
          <a:off x="2436813" y="3113088"/>
          <a:ext cx="7089775" cy="2332037"/>
        </p:xfrm>
        <a:graphic>
          <a:graphicData uri="http://schemas.openxmlformats.org/presentationml/2006/ole">
            <mc:AlternateContent xmlns:mc="http://schemas.openxmlformats.org/markup-compatibility/2006">
              <mc:Choice xmlns:v="urn:schemas-microsoft-com:vml" Requires="v">
                <p:oleObj name="Bitmap Image" r:id="rId2" imgW="5125165" imgH="1685714" progId="Paint.Picture">
                  <p:embed/>
                </p:oleObj>
              </mc:Choice>
              <mc:Fallback>
                <p:oleObj name="Bitmap Image" r:id="rId2" imgW="5125165" imgH="1685714"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3113088"/>
                        <a:ext cx="7089775" cy="2332037"/>
                      </a:xfrm>
                      <a:prstGeom prst="rect">
                        <a:avLst/>
                      </a:prstGeom>
                      <a:noFill/>
                      <a:ln>
                        <a:noFill/>
                      </a:ln>
                      <a:effectLst/>
                      <a:extLst>
                        <a:ext uri="{909E8E84-426E-40DD-AFC4-6F175D3DCCD1}">
                          <a14:hiddenFill xmlns:a14="http://schemas.microsoft.com/office/drawing/2010/main">
                            <a:solidFill>
                              <a:srgbClr val="E6F4FF"/>
                            </a:solidFill>
                          </a14:hiddenFill>
                        </a:ext>
                        <a:ext uri="{91240B29-F687-4F45-9708-019B960494DF}">
                          <a14:hiddenLine xmlns:a14="http://schemas.microsoft.com/office/drawing/2010/main" w="19050" cap="flat" cmpd="sng">
                            <a:solidFill>
                              <a:schemeClr val="bg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BD8FE69F-289B-D3B4-721A-F98B1DD4EE6A}"/>
              </a:ext>
            </a:extLst>
          </p:cNvPr>
          <p:cNvSpPr>
            <a:spLocks noGrp="1" noChangeArrowheads="1"/>
          </p:cNvSpPr>
          <p:nvPr>
            <p:ph type="title"/>
          </p:nvPr>
        </p:nvSpPr>
        <p:spPr/>
        <p:txBody>
          <a:bodyPr/>
          <a:lstStyle/>
          <a:p>
            <a:r>
              <a:rPr lang="fr-FR" altLang="fr-FR"/>
              <a:t>Implémentations</a:t>
            </a:r>
            <a:br>
              <a:rPr lang="fr-FR" altLang="fr-FR"/>
            </a:br>
            <a:r>
              <a:rPr lang="fr-FR" altLang="fr-FR" sz="2800"/>
              <a:t>Sets (1/3)</a:t>
            </a:r>
            <a:endParaRPr lang="fr-FR" altLang="fr-FR" sz="2400"/>
          </a:p>
        </p:txBody>
      </p:sp>
      <p:sp>
        <p:nvSpPr>
          <p:cNvPr id="189443" name="Rectangle 3">
            <a:extLst>
              <a:ext uri="{FF2B5EF4-FFF2-40B4-BE49-F238E27FC236}">
                <a16:creationId xmlns:a16="http://schemas.microsoft.com/office/drawing/2014/main" id="{CB2D0B6E-42FB-8476-8B00-9BE66F04EA18}"/>
              </a:ext>
            </a:extLst>
          </p:cNvPr>
          <p:cNvSpPr>
            <a:spLocks noGrp="1" noChangeArrowheads="1"/>
          </p:cNvSpPr>
          <p:nvPr>
            <p:ph type="body" idx="1"/>
          </p:nvPr>
        </p:nvSpPr>
        <p:spPr/>
        <p:txBody>
          <a:bodyPr/>
          <a:lstStyle/>
          <a:p>
            <a:pPr>
              <a:buFont typeface="Symbol" panose="05050102010706020507" pitchFamily="18" charset="2"/>
              <a:buNone/>
            </a:pPr>
            <a:r>
              <a:rPr lang="fr-FR" altLang="fr-FR">
                <a:sym typeface="Wingdings" panose="05000000000000000000" pitchFamily="2" charset="2"/>
              </a:rPr>
              <a:t>Deux principales implémentations de l’interface « Set »</a:t>
            </a:r>
          </a:p>
          <a:p>
            <a:r>
              <a:rPr lang="fr-FR" altLang="fr-FR">
                <a:sym typeface="Wingdings" panose="05000000000000000000" pitchFamily="2" charset="2"/>
              </a:rPr>
              <a:t>HashSet (Set)</a:t>
            </a:r>
          </a:p>
          <a:p>
            <a:pPr lvl="1"/>
            <a:r>
              <a:rPr lang="fr-FR" altLang="fr-FR">
                <a:sym typeface="Wingdings" panose="05000000000000000000" pitchFamily="2" charset="2"/>
              </a:rPr>
              <a:t>Plus rapide</a:t>
            </a:r>
          </a:p>
          <a:p>
            <a:pPr lvl="1"/>
            <a:r>
              <a:rPr lang="fr-FR" altLang="fr-FR">
                <a:sym typeface="Wingdings" panose="05000000000000000000" pitchFamily="2" charset="2"/>
              </a:rPr>
              <a:t>N’offre aucune garantie en termes de d’ordre</a:t>
            </a:r>
          </a:p>
          <a:p>
            <a:r>
              <a:rPr lang="fr-FR" altLang="fr-FR">
                <a:sym typeface="Wingdings" panose="05000000000000000000" pitchFamily="2" charset="2"/>
              </a:rPr>
              <a:t>TreeSet (SortedSet)</a:t>
            </a:r>
          </a:p>
          <a:p>
            <a:pPr lvl="1"/>
            <a:r>
              <a:rPr lang="fr-FR" altLang="fr-FR">
                <a:sym typeface="Wingdings" panose="05000000000000000000" pitchFamily="2" charset="2"/>
              </a:rPr>
              <a:t>Contient une structure permettant d’ordonner les éléments</a:t>
            </a:r>
          </a:p>
          <a:p>
            <a:pPr lvl="1"/>
            <a:r>
              <a:rPr lang="fr-FR" altLang="fr-FR">
                <a:sym typeface="Wingdings" panose="05000000000000000000" pitchFamily="2" charset="2"/>
              </a:rPr>
              <a:t>Nettement moins rapide</a:t>
            </a:r>
          </a:p>
          <a:p>
            <a:pPr lvl="1"/>
            <a:r>
              <a:rPr lang="fr-FR" altLang="fr-FR">
                <a:sym typeface="Wingdings" panose="05000000000000000000" pitchFamily="2" charset="2"/>
              </a:rPr>
              <a:t>A n’utiliser que si la collection doit être triée ou doit pouvoir être parcourue dans un certain ordre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754D4490-3BEB-8BEE-B4B5-070441D4EC76}"/>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Ouvert et distribué</a:t>
            </a:r>
            <a:endParaRPr lang="en-US" altLang="fr-FR" sz="2800"/>
          </a:p>
        </p:txBody>
      </p:sp>
      <p:sp>
        <p:nvSpPr>
          <p:cNvPr id="24579" name="Rectangle 1027">
            <a:extLst>
              <a:ext uri="{FF2B5EF4-FFF2-40B4-BE49-F238E27FC236}">
                <a16:creationId xmlns:a16="http://schemas.microsoft.com/office/drawing/2014/main" id="{7BA33CC3-32CC-CA3F-AD7D-BFF2A814BA56}"/>
              </a:ext>
            </a:extLst>
          </p:cNvPr>
          <p:cNvSpPr>
            <a:spLocks noGrp="1" noChangeArrowheads="1"/>
          </p:cNvSpPr>
          <p:nvPr>
            <p:ph type="body" idx="1"/>
          </p:nvPr>
        </p:nvSpPr>
        <p:spPr>
          <a:xfrm>
            <a:off x="1676400" y="1196975"/>
            <a:ext cx="8839200" cy="5184775"/>
          </a:xfrm>
        </p:spPr>
        <p:txBody>
          <a:bodyPr/>
          <a:lstStyle/>
          <a:p>
            <a:pPr>
              <a:lnSpc>
                <a:spcPct val="90000"/>
              </a:lnSpc>
            </a:pPr>
            <a:r>
              <a:rPr lang="fr-FR" altLang="fr-FR" sz="2400"/>
              <a:t>Support intégré d’Internet</a:t>
            </a:r>
          </a:p>
          <a:p>
            <a:pPr lvl="1">
              <a:lnSpc>
                <a:spcPct val="90000"/>
              </a:lnSpc>
            </a:pPr>
            <a:r>
              <a:rPr lang="fr-BE" altLang="fr-FR"/>
              <a:t>La Class URL</a:t>
            </a:r>
          </a:p>
          <a:p>
            <a:pPr lvl="1">
              <a:lnSpc>
                <a:spcPct val="90000"/>
              </a:lnSpc>
            </a:pPr>
            <a:r>
              <a:rPr lang="fr-BE" altLang="fr-FR"/>
              <a:t>Communication réseaux TCP et UDP  </a:t>
            </a:r>
          </a:p>
          <a:p>
            <a:pPr lvl="1">
              <a:lnSpc>
                <a:spcPct val="90000"/>
              </a:lnSpc>
            </a:pPr>
            <a:r>
              <a:rPr lang="fr-BE" altLang="fr-FR"/>
              <a:t>RMI, CORBA, Servlets</a:t>
            </a:r>
          </a:p>
          <a:p>
            <a:pPr lvl="1">
              <a:lnSpc>
                <a:spcPct val="90000"/>
              </a:lnSpc>
            </a:pPr>
            <a:endParaRPr lang="fr-BE" altLang="fr-FR"/>
          </a:p>
          <a:p>
            <a:pPr>
              <a:lnSpc>
                <a:spcPct val="90000"/>
              </a:lnSpc>
            </a:pPr>
            <a:r>
              <a:rPr lang="fr-FR" altLang="fr-FR" sz="2400"/>
              <a:t>Connectivité aux bases de données</a:t>
            </a:r>
          </a:p>
          <a:p>
            <a:pPr lvl="1">
              <a:lnSpc>
                <a:spcPct val="90000"/>
              </a:lnSpc>
            </a:pPr>
            <a:r>
              <a:rPr lang="fr-FR" altLang="fr-FR" sz="2000"/>
              <a:t>JDBC: Java DataBase Connectivity</a:t>
            </a:r>
          </a:p>
          <a:p>
            <a:pPr lvl="1">
              <a:lnSpc>
                <a:spcPct val="90000"/>
              </a:lnSpc>
            </a:pPr>
            <a:r>
              <a:rPr lang="fr-FR" altLang="fr-FR" sz="2000"/>
              <a:t>Offre des facilités de connexions à la plupart des BD du marché</a:t>
            </a:r>
          </a:p>
          <a:p>
            <a:pPr lvl="1">
              <a:lnSpc>
                <a:spcPct val="90000"/>
              </a:lnSpc>
            </a:pPr>
            <a:r>
              <a:rPr lang="fr-FR" altLang="fr-FR" sz="2000"/>
              <a:t>Offre un pont vers ODBC</a:t>
            </a:r>
          </a:p>
          <a:p>
            <a:pPr>
              <a:lnSpc>
                <a:spcPct val="90000"/>
              </a:lnSpc>
            </a:pPr>
            <a:r>
              <a:rPr lang="fr-FR" altLang="fr-FR" sz="2400"/>
              <a:t>Support des caractères internationaux</a:t>
            </a:r>
          </a:p>
          <a:p>
            <a:pPr lvl="1">
              <a:lnSpc>
                <a:spcPct val="90000"/>
              </a:lnSpc>
            </a:pPr>
            <a:r>
              <a:rPr lang="fr-FR" altLang="fr-FR" sz="2000"/>
              <a:t>Java utilise le jeu de caractères UNICODE</a:t>
            </a:r>
          </a:p>
          <a:p>
            <a:pPr lvl="1">
              <a:lnSpc>
                <a:spcPct val="90000"/>
              </a:lnSpc>
            </a:pPr>
            <a:r>
              <a:rPr lang="fr-FR" altLang="fr-FR" sz="2000"/>
              <a:t>JVM équipée de tables de conversion pour la plupart des caractères</a:t>
            </a:r>
          </a:p>
          <a:p>
            <a:pPr lvl="1">
              <a:lnSpc>
                <a:spcPct val="90000"/>
              </a:lnSpc>
            </a:pPr>
            <a:r>
              <a:rPr lang="fr-FR" altLang="fr-FR" sz="2000"/>
              <a:t>JVM adapte automatiquement les paramètres régionaux en fonction de ceux de la machine sur laquelle elle tourne</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7D2EEC0F-0B99-A118-215A-CFD22FECDB31}"/>
              </a:ext>
            </a:extLst>
          </p:cNvPr>
          <p:cNvSpPr>
            <a:spLocks noGrp="1" noChangeArrowheads="1"/>
          </p:cNvSpPr>
          <p:nvPr>
            <p:ph type="title"/>
          </p:nvPr>
        </p:nvSpPr>
        <p:spPr/>
        <p:txBody>
          <a:bodyPr/>
          <a:lstStyle/>
          <a:p>
            <a:r>
              <a:rPr lang="fr-FR" altLang="fr-FR"/>
              <a:t>Implémentations</a:t>
            </a:r>
            <a:br>
              <a:rPr lang="fr-FR" altLang="fr-FR"/>
            </a:br>
            <a:r>
              <a:rPr lang="fr-FR" altLang="fr-FR" sz="2800"/>
              <a:t>Sets (2/3)</a:t>
            </a:r>
            <a:endParaRPr lang="fr-FR" altLang="fr-FR" sz="2400"/>
          </a:p>
        </p:txBody>
      </p:sp>
      <p:sp>
        <p:nvSpPr>
          <p:cNvPr id="190467" name="Rectangle 3">
            <a:extLst>
              <a:ext uri="{FF2B5EF4-FFF2-40B4-BE49-F238E27FC236}">
                <a16:creationId xmlns:a16="http://schemas.microsoft.com/office/drawing/2014/main" id="{0D6D160F-700C-75C5-BFC1-4B804C7210F2}"/>
              </a:ext>
            </a:extLst>
          </p:cNvPr>
          <p:cNvSpPr>
            <a:spLocks noGrp="1" noChangeArrowheads="1"/>
          </p:cNvSpPr>
          <p:nvPr>
            <p:ph type="body" idx="1"/>
          </p:nvPr>
        </p:nvSpPr>
        <p:spPr>
          <a:xfrm>
            <a:off x="1676400" y="1073150"/>
            <a:ext cx="8839200" cy="484188"/>
          </a:xfrm>
        </p:spPr>
        <p:txBody>
          <a:bodyPr/>
          <a:lstStyle/>
          <a:p>
            <a:pPr>
              <a:buFont typeface="Symbol" panose="05050102010706020507" pitchFamily="18" charset="2"/>
              <a:buNone/>
            </a:pPr>
            <a:r>
              <a:rPr lang="fr-FR" altLang="fr-FR">
                <a:sym typeface="Wingdings" panose="05000000000000000000" pitchFamily="2" charset="2"/>
              </a:rPr>
              <a:t>Exemple d’utilisation de « HashSet »</a:t>
            </a:r>
          </a:p>
        </p:txBody>
      </p:sp>
      <p:sp>
        <p:nvSpPr>
          <p:cNvPr id="190468" name="Rectangle 4">
            <a:extLst>
              <a:ext uri="{FF2B5EF4-FFF2-40B4-BE49-F238E27FC236}">
                <a16:creationId xmlns:a16="http://schemas.microsoft.com/office/drawing/2014/main" id="{04E7FE64-A83C-8A81-127D-1EF4BC6E3502}"/>
              </a:ext>
            </a:extLst>
          </p:cNvPr>
          <p:cNvSpPr>
            <a:spLocks noChangeArrowheads="1"/>
          </p:cNvSpPr>
          <p:nvPr/>
        </p:nvSpPr>
        <p:spPr bwMode="auto">
          <a:xfrm>
            <a:off x="1765300" y="1517650"/>
            <a:ext cx="8707438" cy="3398838"/>
          </a:xfrm>
          <a:prstGeom prst="rect">
            <a:avLst/>
          </a:prstGeom>
          <a:solidFill>
            <a:srgbClr val="E6F4FF"/>
          </a:solidFill>
          <a:ln w="9525" algn="ctr">
            <a:solidFill>
              <a:schemeClr val="tx1"/>
            </a:solidFill>
            <a:miter lim="800000"/>
            <a:headEnd/>
            <a:tailEnd/>
          </a:ln>
        </p:spPr>
        <p:txBody>
          <a:bodyPr/>
          <a:lstStyle>
            <a:lvl1pPr marL="195263" indent="-195263">
              <a:spcBef>
                <a:spcPct val="30000"/>
              </a:spcBef>
              <a:buClr>
                <a:srgbClr val="009BCC"/>
              </a:buClr>
              <a:buFont typeface="Symbol" panose="05050102010706020507" pitchFamily="18"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anose="05000000000000000000"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anose="05000000000000000000"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public class FindDups {</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public static void main(String args[]){</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Set s = new HashSet();</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for (int i=0; i&lt;args.length; i++)</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if (!s.add(args[i]))</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System.out.println("Duplicate</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detected: "+args[i]); </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System.out.print(s.size()+" distinct words : "+s);</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a:t>
            </a:r>
            <a:r>
              <a:rPr lang="en-US" altLang="fr-FR">
                <a:latin typeface="Courier New" panose="02070309020205020404" pitchFamily="49" charset="0"/>
                <a:sym typeface="Wingdings" panose="05000000000000000000" pitchFamily="2" charset="2"/>
              </a:rPr>
              <a:t> </a:t>
            </a:r>
            <a:endParaRPr lang="fr-FR" altLang="fr-FR">
              <a:latin typeface="Courier New" panose="02070309020205020404" pitchFamily="49" charset="0"/>
              <a:sym typeface="Wingdings" panose="05000000000000000000" pitchFamily="2" charset="2"/>
            </a:endParaRPr>
          </a:p>
        </p:txBody>
      </p:sp>
      <p:sp>
        <p:nvSpPr>
          <p:cNvPr id="190469" name="Rectangle 5">
            <a:extLst>
              <a:ext uri="{FF2B5EF4-FFF2-40B4-BE49-F238E27FC236}">
                <a16:creationId xmlns:a16="http://schemas.microsoft.com/office/drawing/2014/main" id="{E9E665F4-8251-4E3D-9FAE-E99BBA86B0A1}"/>
              </a:ext>
            </a:extLst>
          </p:cNvPr>
          <p:cNvSpPr>
            <a:spLocks noChangeArrowheads="1"/>
          </p:cNvSpPr>
          <p:nvPr/>
        </p:nvSpPr>
        <p:spPr bwMode="auto">
          <a:xfrm>
            <a:off x="5513388" y="5165725"/>
            <a:ext cx="4616450" cy="1089025"/>
          </a:xfrm>
          <a:prstGeom prst="rect">
            <a:avLst/>
          </a:prstGeom>
          <a:solidFill>
            <a:srgbClr val="E6F4FF"/>
          </a:solidFill>
          <a:ln w="19050">
            <a:solidFill>
              <a:schemeClr val="tx1"/>
            </a:solidFill>
            <a:miter lim="800000"/>
            <a:headEnd/>
            <a:tailEnd/>
          </a:ln>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a:t>C:&gt; </a:t>
            </a:r>
            <a:r>
              <a:rPr lang="en-US" altLang="fr-FR">
                <a:latin typeface="Courier New" panose="02070309020205020404" pitchFamily="49" charset="0"/>
              </a:rPr>
              <a:t>java FindDups i came i saw i left</a:t>
            </a:r>
          </a:p>
          <a:p>
            <a:pPr algn="l" eaLnBrk="1" hangingPunct="1"/>
            <a:r>
              <a:rPr lang="en-US" altLang="fr-FR"/>
              <a:t>Duplicate detected: i</a:t>
            </a:r>
          </a:p>
          <a:p>
            <a:pPr algn="l" eaLnBrk="1" hangingPunct="1"/>
            <a:r>
              <a:rPr lang="en-US" altLang="fr-FR"/>
              <a:t>Duplicate detected: i</a:t>
            </a:r>
          </a:p>
          <a:p>
            <a:pPr algn="l" eaLnBrk="1" hangingPunct="1"/>
            <a:r>
              <a:rPr lang="en-US" altLang="fr-FR"/>
              <a:t>4 distinct words detected: [came, left, saw, i] </a:t>
            </a:r>
          </a:p>
        </p:txBody>
      </p:sp>
      <p:sp>
        <p:nvSpPr>
          <p:cNvPr id="190470" name="Rectangle 6">
            <a:extLst>
              <a:ext uri="{FF2B5EF4-FFF2-40B4-BE49-F238E27FC236}">
                <a16:creationId xmlns:a16="http://schemas.microsoft.com/office/drawing/2014/main" id="{5E5A4A4D-BAD5-5C5F-BD98-E7086DC6A32A}"/>
              </a:ext>
            </a:extLst>
          </p:cNvPr>
          <p:cNvSpPr>
            <a:spLocks noChangeArrowheads="1"/>
          </p:cNvSpPr>
          <p:nvPr/>
        </p:nvSpPr>
        <p:spPr bwMode="auto">
          <a:xfrm>
            <a:off x="1673225" y="5133975"/>
            <a:ext cx="36830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anose="05050102010706020507" pitchFamily="18"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anose="05000000000000000000"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anose="05000000000000000000"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buFont typeface="Symbol" panose="05050102010706020507" pitchFamily="18" charset="2"/>
              <a:buNone/>
            </a:pPr>
            <a:r>
              <a:rPr lang="fr-FR" altLang="fr-FR">
                <a:sym typeface="Wingdings" panose="05000000000000000000" pitchFamily="2" charset="2"/>
              </a:rPr>
              <a:t>Produira le résultat suivant:</a:t>
            </a: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E95820EE-38D1-1FD7-3B13-F1A409E1AA05}"/>
              </a:ext>
            </a:extLst>
          </p:cNvPr>
          <p:cNvSpPr>
            <a:spLocks noGrp="1" noChangeArrowheads="1"/>
          </p:cNvSpPr>
          <p:nvPr>
            <p:ph type="title"/>
          </p:nvPr>
        </p:nvSpPr>
        <p:spPr/>
        <p:txBody>
          <a:bodyPr/>
          <a:lstStyle/>
          <a:p>
            <a:r>
              <a:rPr lang="fr-FR" altLang="fr-FR"/>
              <a:t>Implémentations</a:t>
            </a:r>
            <a:br>
              <a:rPr lang="fr-FR" altLang="fr-FR"/>
            </a:br>
            <a:r>
              <a:rPr lang="fr-FR" altLang="fr-FR" sz="2800"/>
              <a:t>Sets (3/3)</a:t>
            </a:r>
            <a:endParaRPr lang="fr-FR" altLang="fr-FR" sz="2400"/>
          </a:p>
        </p:txBody>
      </p:sp>
      <p:sp>
        <p:nvSpPr>
          <p:cNvPr id="191491" name="Rectangle 3">
            <a:extLst>
              <a:ext uri="{FF2B5EF4-FFF2-40B4-BE49-F238E27FC236}">
                <a16:creationId xmlns:a16="http://schemas.microsoft.com/office/drawing/2014/main" id="{43B68C45-8DD7-F5EA-50A0-AB7AE0263DA4}"/>
              </a:ext>
            </a:extLst>
          </p:cNvPr>
          <p:cNvSpPr>
            <a:spLocks noGrp="1" noChangeArrowheads="1"/>
          </p:cNvSpPr>
          <p:nvPr>
            <p:ph type="body" idx="1"/>
          </p:nvPr>
        </p:nvSpPr>
        <p:spPr>
          <a:xfrm>
            <a:off x="1676400" y="1073150"/>
            <a:ext cx="8839200" cy="484188"/>
          </a:xfrm>
        </p:spPr>
        <p:txBody>
          <a:bodyPr/>
          <a:lstStyle/>
          <a:p>
            <a:pPr>
              <a:buFont typeface="Symbol" panose="05050102010706020507" pitchFamily="18" charset="2"/>
              <a:buNone/>
            </a:pPr>
            <a:r>
              <a:rPr lang="fr-FR" altLang="fr-FR">
                <a:sym typeface="Wingdings" panose="05000000000000000000" pitchFamily="2" charset="2"/>
              </a:rPr>
              <a:t>Exemple d’utilisation de « TreeSet »</a:t>
            </a:r>
          </a:p>
        </p:txBody>
      </p:sp>
      <p:sp>
        <p:nvSpPr>
          <p:cNvPr id="191492" name="Rectangle 4">
            <a:extLst>
              <a:ext uri="{FF2B5EF4-FFF2-40B4-BE49-F238E27FC236}">
                <a16:creationId xmlns:a16="http://schemas.microsoft.com/office/drawing/2014/main" id="{D833A59B-B6D9-698F-FE88-4E7339E8FED4}"/>
              </a:ext>
            </a:extLst>
          </p:cNvPr>
          <p:cNvSpPr>
            <a:spLocks noChangeArrowheads="1"/>
          </p:cNvSpPr>
          <p:nvPr/>
        </p:nvSpPr>
        <p:spPr bwMode="auto">
          <a:xfrm>
            <a:off x="1765300" y="1517650"/>
            <a:ext cx="8707438" cy="3398838"/>
          </a:xfrm>
          <a:prstGeom prst="rect">
            <a:avLst/>
          </a:prstGeom>
          <a:solidFill>
            <a:srgbClr val="E6F4FF"/>
          </a:solidFill>
          <a:ln w="9525" algn="ctr">
            <a:solidFill>
              <a:schemeClr val="tx1"/>
            </a:solidFill>
            <a:miter lim="800000"/>
            <a:headEnd/>
            <a:tailEnd/>
          </a:ln>
        </p:spPr>
        <p:txBody>
          <a:bodyPr/>
          <a:lstStyle>
            <a:lvl1pPr marL="195263" indent="-195263">
              <a:spcBef>
                <a:spcPct val="30000"/>
              </a:spcBef>
              <a:buClr>
                <a:srgbClr val="009BCC"/>
              </a:buClr>
              <a:buFont typeface="Symbol" panose="05050102010706020507" pitchFamily="18"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anose="05000000000000000000"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anose="05000000000000000000"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public class FindDups {</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public static void main(String args[]){</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Set s = new TreeSet();</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for (int i=0; i&lt;args.length; i++)</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if (!s.add(args[i]))</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System.out.println("Duplicate</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detected: "+args[i]); </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System.out.print(s.size()+" distinct words : "+s);</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 }</a:t>
            </a:r>
          </a:p>
          <a:p>
            <a:pPr>
              <a:lnSpc>
                <a:spcPct val="80000"/>
              </a:lnSpc>
              <a:buFont typeface="Symbol" panose="05050102010706020507" pitchFamily="18" charset="2"/>
              <a:buNone/>
            </a:pPr>
            <a:r>
              <a:rPr lang="en-US" altLang="fr-FR" b="0">
                <a:latin typeface="Courier New" panose="02070309020205020404" pitchFamily="49" charset="0"/>
                <a:sym typeface="Wingdings" panose="05000000000000000000" pitchFamily="2" charset="2"/>
              </a:rPr>
              <a:t>}</a:t>
            </a:r>
            <a:r>
              <a:rPr lang="en-US" altLang="fr-FR">
                <a:latin typeface="Courier New" panose="02070309020205020404" pitchFamily="49" charset="0"/>
                <a:sym typeface="Wingdings" panose="05000000000000000000" pitchFamily="2" charset="2"/>
              </a:rPr>
              <a:t> </a:t>
            </a:r>
            <a:endParaRPr lang="fr-FR" altLang="fr-FR">
              <a:latin typeface="Courier New" panose="02070309020205020404" pitchFamily="49" charset="0"/>
              <a:sym typeface="Wingdings" panose="05000000000000000000" pitchFamily="2" charset="2"/>
            </a:endParaRPr>
          </a:p>
        </p:txBody>
      </p:sp>
      <p:sp>
        <p:nvSpPr>
          <p:cNvPr id="191493" name="Rectangle 5">
            <a:extLst>
              <a:ext uri="{FF2B5EF4-FFF2-40B4-BE49-F238E27FC236}">
                <a16:creationId xmlns:a16="http://schemas.microsoft.com/office/drawing/2014/main" id="{81996144-DB74-FE15-FD4A-076D40AB17CF}"/>
              </a:ext>
            </a:extLst>
          </p:cNvPr>
          <p:cNvSpPr>
            <a:spLocks noChangeArrowheads="1"/>
          </p:cNvSpPr>
          <p:nvPr/>
        </p:nvSpPr>
        <p:spPr bwMode="auto">
          <a:xfrm>
            <a:off x="5513388" y="5165725"/>
            <a:ext cx="4616450" cy="1089025"/>
          </a:xfrm>
          <a:prstGeom prst="rect">
            <a:avLst/>
          </a:prstGeom>
          <a:solidFill>
            <a:srgbClr val="E6F4FF"/>
          </a:solidFill>
          <a:ln w="19050">
            <a:solidFill>
              <a:schemeClr val="tx1"/>
            </a:solidFill>
            <a:miter lim="800000"/>
            <a:headEnd/>
            <a:tailEnd/>
          </a:ln>
        </p:spPr>
        <p:txBody>
          <a:bodyPr wrap="none" anchor="ct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a:t>C:&gt; </a:t>
            </a:r>
            <a:r>
              <a:rPr lang="en-US" altLang="fr-FR">
                <a:latin typeface="Courier New" panose="02070309020205020404" pitchFamily="49" charset="0"/>
              </a:rPr>
              <a:t>java FindDups i came i saw i left</a:t>
            </a:r>
          </a:p>
          <a:p>
            <a:pPr algn="l" eaLnBrk="1" hangingPunct="1"/>
            <a:r>
              <a:rPr lang="en-US" altLang="fr-FR"/>
              <a:t>Duplicate detected: i</a:t>
            </a:r>
          </a:p>
          <a:p>
            <a:pPr algn="l" eaLnBrk="1" hangingPunct="1"/>
            <a:r>
              <a:rPr lang="en-US" altLang="fr-FR"/>
              <a:t>Duplicate detected: i</a:t>
            </a:r>
          </a:p>
          <a:p>
            <a:pPr algn="l" eaLnBrk="1" hangingPunct="1"/>
            <a:r>
              <a:rPr lang="en-US" altLang="fr-FR"/>
              <a:t>4 distinct words detected: [came, i, left, saw] </a:t>
            </a:r>
          </a:p>
        </p:txBody>
      </p:sp>
      <p:sp>
        <p:nvSpPr>
          <p:cNvPr id="191494" name="Rectangle 6">
            <a:extLst>
              <a:ext uri="{FF2B5EF4-FFF2-40B4-BE49-F238E27FC236}">
                <a16:creationId xmlns:a16="http://schemas.microsoft.com/office/drawing/2014/main" id="{B1A0F813-14C3-68A5-A527-696C363C3A08}"/>
              </a:ext>
            </a:extLst>
          </p:cNvPr>
          <p:cNvSpPr>
            <a:spLocks noChangeArrowheads="1"/>
          </p:cNvSpPr>
          <p:nvPr/>
        </p:nvSpPr>
        <p:spPr bwMode="auto">
          <a:xfrm>
            <a:off x="1673225" y="5133975"/>
            <a:ext cx="36830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anose="05050102010706020507" pitchFamily="18"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anose="05000000000000000000"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anose="05000000000000000000"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buFont typeface="Symbol" panose="05050102010706020507" pitchFamily="18" charset="2"/>
              <a:buNone/>
            </a:pPr>
            <a:r>
              <a:rPr lang="fr-FR" altLang="fr-FR">
                <a:sym typeface="Wingdings" panose="05000000000000000000" pitchFamily="2" charset="2"/>
              </a:rPr>
              <a:t>Produira le résultat suivant:</a:t>
            </a:r>
          </a:p>
        </p:txBody>
      </p:sp>
      <p:sp>
        <p:nvSpPr>
          <p:cNvPr id="191495" name="Oval 7">
            <a:extLst>
              <a:ext uri="{FF2B5EF4-FFF2-40B4-BE49-F238E27FC236}">
                <a16:creationId xmlns:a16="http://schemas.microsoft.com/office/drawing/2014/main" id="{B95E214D-F7F9-3DA0-4D82-6D5C65E13E3A}"/>
              </a:ext>
            </a:extLst>
          </p:cNvPr>
          <p:cNvSpPr>
            <a:spLocks noChangeArrowheads="1"/>
          </p:cNvSpPr>
          <p:nvPr/>
        </p:nvSpPr>
        <p:spPr bwMode="auto">
          <a:xfrm>
            <a:off x="7880350" y="5827713"/>
            <a:ext cx="1806575" cy="52863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C85ED52-7B96-34E2-43D9-A77FE6B094A0}"/>
              </a:ext>
            </a:extLst>
          </p:cNvPr>
          <p:cNvSpPr>
            <a:spLocks noGrp="1" noChangeArrowheads="1"/>
          </p:cNvSpPr>
          <p:nvPr>
            <p:ph type="title"/>
          </p:nvPr>
        </p:nvSpPr>
        <p:spPr/>
        <p:txBody>
          <a:bodyPr/>
          <a:lstStyle/>
          <a:p>
            <a:r>
              <a:rPr lang="fr-FR" altLang="fr-FR"/>
              <a:t>Implémentations</a:t>
            </a:r>
            <a:br>
              <a:rPr lang="fr-FR" altLang="fr-FR"/>
            </a:br>
            <a:r>
              <a:rPr lang="fr-FR" altLang="fr-FR" sz="2800"/>
              <a:t>Lists (1/2)</a:t>
            </a:r>
            <a:endParaRPr lang="fr-FR" altLang="fr-FR" sz="2400"/>
          </a:p>
        </p:txBody>
      </p:sp>
      <p:sp>
        <p:nvSpPr>
          <p:cNvPr id="192515" name="Rectangle 3">
            <a:extLst>
              <a:ext uri="{FF2B5EF4-FFF2-40B4-BE49-F238E27FC236}">
                <a16:creationId xmlns:a16="http://schemas.microsoft.com/office/drawing/2014/main" id="{66065791-307B-0E82-CDE8-030E44E29764}"/>
              </a:ext>
            </a:extLst>
          </p:cNvPr>
          <p:cNvSpPr>
            <a:spLocks noGrp="1" noChangeArrowheads="1"/>
          </p:cNvSpPr>
          <p:nvPr>
            <p:ph type="body" idx="1"/>
          </p:nvPr>
        </p:nvSpPr>
        <p:spPr/>
        <p:txBody>
          <a:bodyPr/>
          <a:lstStyle/>
          <a:p>
            <a:pPr>
              <a:buFont typeface="Symbol" panose="05050102010706020507" pitchFamily="18" charset="2"/>
              <a:buNone/>
            </a:pPr>
            <a:r>
              <a:rPr lang="fr-FR" altLang="fr-FR">
                <a:sym typeface="Wingdings" panose="05000000000000000000" pitchFamily="2" charset="2"/>
              </a:rPr>
              <a:t>Deux principales implémentations de l’interface « List »</a:t>
            </a:r>
          </a:p>
          <a:p>
            <a:r>
              <a:rPr lang="fr-FR" altLang="fr-FR">
                <a:sym typeface="Wingdings" panose="05000000000000000000" pitchFamily="2" charset="2"/>
              </a:rPr>
              <a:t>ArrayList (et Vector)</a:t>
            </a:r>
          </a:p>
          <a:p>
            <a:pPr lvl="1"/>
            <a:r>
              <a:rPr lang="fr-FR" altLang="fr-FR">
                <a:sym typeface="Wingdings" panose="05000000000000000000" pitchFamily="2" charset="2"/>
              </a:rPr>
              <a:t>La plus couramment utilisée</a:t>
            </a:r>
          </a:p>
          <a:p>
            <a:pPr lvl="1"/>
            <a:r>
              <a:rPr lang="fr-FR" altLang="fr-FR">
                <a:sym typeface="Wingdings" panose="05000000000000000000" pitchFamily="2" charset="2"/>
              </a:rPr>
              <a:t>Offre un accès positionnel à vitesse constante  Particulièrement rapide</a:t>
            </a:r>
          </a:p>
          <a:p>
            <a:pPr lvl="1"/>
            <a:endParaRPr lang="fr-FR" altLang="fr-FR">
              <a:sym typeface="Wingdings" panose="05000000000000000000" pitchFamily="2" charset="2"/>
            </a:endParaRPr>
          </a:p>
          <a:p>
            <a:r>
              <a:rPr lang="fr-FR" altLang="fr-FR">
                <a:sym typeface="Wingdings" panose="05000000000000000000" pitchFamily="2" charset="2"/>
              </a:rPr>
              <a:t>LinkedList</a:t>
            </a:r>
          </a:p>
          <a:p>
            <a:pPr lvl="1"/>
            <a:r>
              <a:rPr lang="fr-FR" altLang="fr-FR">
                <a:sym typeface="Wingdings" panose="05000000000000000000" pitchFamily="2" charset="2"/>
              </a:rPr>
              <a:t>A utiliser pour</a:t>
            </a:r>
          </a:p>
          <a:p>
            <a:pPr lvl="2"/>
            <a:r>
              <a:rPr lang="fr-FR" altLang="fr-FR">
                <a:sym typeface="Wingdings" panose="05000000000000000000" pitchFamily="2" charset="2"/>
              </a:rPr>
              <a:t>Ajouter régulièrement des éléments au début de la liste</a:t>
            </a:r>
          </a:p>
          <a:p>
            <a:pPr lvl="2"/>
            <a:r>
              <a:rPr lang="fr-FR" altLang="fr-FR">
                <a:sym typeface="Wingdings" panose="05000000000000000000" pitchFamily="2" charset="2"/>
              </a:rPr>
              <a:t>Supprimer des éléments au milieu de la liste en cours d’itération</a:t>
            </a:r>
          </a:p>
          <a:p>
            <a:pPr lvl="1"/>
            <a:r>
              <a:rPr lang="fr-FR" altLang="fr-FR">
                <a:sym typeface="Wingdings" panose="05000000000000000000" pitchFamily="2" charset="2"/>
              </a:rPr>
              <a:t>Mais plus lent en termes d’accès positionnel</a:t>
            </a:r>
          </a:p>
          <a:p>
            <a:pPr lvl="1"/>
            <a:endParaRPr lang="fr-FR" altLang="fr-FR">
              <a:sym typeface="Wingdings" panose="05000000000000000000" pitchFamily="2" charset="2"/>
            </a:endParaRP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1A455270-2992-34DE-BC45-B9F0F80EE13A}"/>
              </a:ext>
            </a:extLst>
          </p:cNvPr>
          <p:cNvSpPr>
            <a:spLocks noGrp="1" noChangeArrowheads="1"/>
          </p:cNvSpPr>
          <p:nvPr>
            <p:ph type="title"/>
          </p:nvPr>
        </p:nvSpPr>
        <p:spPr/>
        <p:txBody>
          <a:bodyPr/>
          <a:lstStyle/>
          <a:p>
            <a:r>
              <a:rPr lang="fr-FR" altLang="fr-FR"/>
              <a:t>Implémentations</a:t>
            </a:r>
            <a:br>
              <a:rPr lang="fr-FR" altLang="fr-FR"/>
            </a:br>
            <a:r>
              <a:rPr lang="fr-FR" altLang="fr-FR" sz="2800"/>
              <a:t>Lists (2/2)</a:t>
            </a:r>
            <a:endParaRPr lang="fr-FR" altLang="fr-FR" sz="2400"/>
          </a:p>
        </p:txBody>
      </p:sp>
      <p:sp>
        <p:nvSpPr>
          <p:cNvPr id="193539" name="Rectangle 3">
            <a:extLst>
              <a:ext uri="{FF2B5EF4-FFF2-40B4-BE49-F238E27FC236}">
                <a16:creationId xmlns:a16="http://schemas.microsoft.com/office/drawing/2014/main" id="{59819244-13C0-9406-6791-2FA9F3413EDB}"/>
              </a:ext>
            </a:extLst>
          </p:cNvPr>
          <p:cNvSpPr>
            <a:spLocks noGrp="1" noChangeArrowheads="1"/>
          </p:cNvSpPr>
          <p:nvPr>
            <p:ph type="body" idx="1"/>
          </p:nvPr>
        </p:nvSpPr>
        <p:spPr/>
        <p:txBody>
          <a:bodyPr/>
          <a:lstStyle/>
          <a:p>
            <a:pPr>
              <a:buFont typeface="Symbol" panose="05050102010706020507" pitchFamily="18" charset="2"/>
              <a:buNone/>
            </a:pPr>
            <a:r>
              <a:rPr lang="fr-FR" altLang="fr-FR">
                <a:sym typeface="Wingdings" panose="05000000000000000000" pitchFamily="2" charset="2"/>
              </a:rPr>
              <a:t>Opérations spécifiques aux listes:</a:t>
            </a:r>
          </a:p>
          <a:p>
            <a:r>
              <a:rPr lang="fr-FR" altLang="fr-FR">
                <a:sym typeface="Wingdings" panose="05000000000000000000" pitchFamily="2" charset="2"/>
              </a:rPr>
              <a:t>Obtenir la position d’un objet</a:t>
            </a:r>
          </a:p>
          <a:p>
            <a:pPr lvl="1"/>
            <a:r>
              <a:rPr lang="fr-FR" altLang="fr-FR" i="1">
                <a:sym typeface="Wingdings" panose="05000000000000000000" pitchFamily="2" charset="2"/>
              </a:rPr>
              <a:t>indexOf(Object o): int</a:t>
            </a:r>
          </a:p>
          <a:p>
            <a:pPr lvl="1"/>
            <a:r>
              <a:rPr lang="fr-FR" altLang="fr-FR" i="1">
                <a:sym typeface="Wingdings" panose="05000000000000000000" pitchFamily="2" charset="2"/>
              </a:rPr>
              <a:t>lastIndexOf(Object o): int</a:t>
            </a:r>
          </a:p>
          <a:p>
            <a:r>
              <a:rPr lang="fr-FR" altLang="fr-FR">
                <a:sym typeface="Wingdings" panose="05000000000000000000" pitchFamily="2" charset="2"/>
              </a:rPr>
              <a:t>Récupérer l’objet en position i</a:t>
            </a:r>
          </a:p>
          <a:p>
            <a:pPr lvl="1"/>
            <a:r>
              <a:rPr lang="fr-FR" altLang="fr-FR" i="1">
                <a:sym typeface="Wingdings" panose="05000000000000000000" pitchFamily="2" charset="2"/>
              </a:rPr>
              <a:t>get(int i)</a:t>
            </a:r>
            <a:r>
              <a:rPr lang="fr-FR" altLang="fr-FR">
                <a:sym typeface="Wingdings" panose="05000000000000000000" pitchFamily="2" charset="2"/>
              </a:rPr>
              <a:t>  Renvoie un objet de type « Object »  Devra être converti (cast)</a:t>
            </a:r>
            <a:endParaRPr lang="fr-FR" altLang="fr-FR" i="1">
              <a:sym typeface="Wingdings" panose="05000000000000000000" pitchFamily="2" charset="2"/>
            </a:endParaRPr>
          </a:p>
          <a:p>
            <a:r>
              <a:rPr lang="fr-FR" altLang="fr-FR">
                <a:sym typeface="Wingdings" panose="05000000000000000000" pitchFamily="2" charset="2"/>
              </a:rPr>
              <a:t>Placer un objet à une certaine position</a:t>
            </a:r>
          </a:p>
          <a:p>
            <a:pPr lvl="1"/>
            <a:r>
              <a:rPr lang="fr-FR" altLang="fr-FR" i="1">
                <a:sym typeface="Wingdings" panose="05000000000000000000" pitchFamily="2" charset="2"/>
              </a:rPr>
              <a:t>set(int i, Object o)</a:t>
            </a:r>
          </a:p>
          <a:p>
            <a:r>
              <a:rPr lang="fr-FR" altLang="fr-FR">
                <a:sym typeface="Wingdings" panose="05000000000000000000" pitchFamily="2" charset="2"/>
              </a:rPr>
              <a:t>Supprimer l’objet en position i</a:t>
            </a:r>
          </a:p>
          <a:p>
            <a:pPr lvl="1"/>
            <a:r>
              <a:rPr lang="fr-FR" altLang="fr-FR" i="1">
                <a:sym typeface="Wingdings" panose="05000000000000000000" pitchFamily="2" charset="2"/>
              </a:rPr>
              <a:t>remove(int i)</a:t>
            </a:r>
          </a:p>
          <a:p>
            <a:pPr lvl="1"/>
            <a:r>
              <a:rPr lang="fr-FR" altLang="fr-FR" i="1">
                <a:sym typeface="Wingdings" panose="05000000000000000000" pitchFamily="2" charset="2"/>
              </a:rPr>
              <a:t>removeRange(int fromIndex, int toIndex)</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F18AD546-2292-A4E8-D2C7-DD9E035198A5}"/>
              </a:ext>
            </a:extLst>
          </p:cNvPr>
          <p:cNvSpPr>
            <a:spLocks noGrp="1" noChangeArrowheads="1"/>
          </p:cNvSpPr>
          <p:nvPr>
            <p:ph type="title"/>
          </p:nvPr>
        </p:nvSpPr>
        <p:spPr/>
        <p:txBody>
          <a:bodyPr/>
          <a:lstStyle/>
          <a:p>
            <a:r>
              <a:rPr lang="fr-FR" altLang="fr-FR"/>
              <a:t>Algorithmes</a:t>
            </a:r>
            <a:br>
              <a:rPr lang="fr-FR" altLang="fr-FR"/>
            </a:br>
            <a:r>
              <a:rPr lang="fr-FR" altLang="fr-FR" sz="2800"/>
              <a:t>Tri</a:t>
            </a:r>
            <a:endParaRPr lang="fr-FR" altLang="fr-FR" sz="2400"/>
          </a:p>
        </p:txBody>
      </p:sp>
      <p:sp>
        <p:nvSpPr>
          <p:cNvPr id="194563" name="Rectangle 4">
            <a:extLst>
              <a:ext uri="{FF2B5EF4-FFF2-40B4-BE49-F238E27FC236}">
                <a16:creationId xmlns:a16="http://schemas.microsoft.com/office/drawing/2014/main" id="{A5C47EBD-775A-737D-6945-FC07A736C012}"/>
              </a:ext>
            </a:extLst>
          </p:cNvPr>
          <p:cNvSpPr>
            <a:spLocks noGrp="1" noChangeArrowheads="1"/>
          </p:cNvSpPr>
          <p:nvPr>
            <p:ph type="body" idx="1"/>
          </p:nvPr>
        </p:nvSpPr>
        <p:spPr>
          <a:xfrm>
            <a:off x="1676400" y="1295400"/>
            <a:ext cx="8839200" cy="4945063"/>
          </a:xfrm>
        </p:spPr>
        <p:txBody>
          <a:bodyPr/>
          <a:lstStyle/>
          <a:p>
            <a:pPr>
              <a:buFont typeface="Symbol" panose="05050102010706020507" pitchFamily="18" charset="2"/>
              <a:buNone/>
            </a:pPr>
            <a:r>
              <a:rPr lang="fr-FR" altLang="fr-FR"/>
              <a:t>On peut trier un tableau/collection au moyen de méthodes simples:</a:t>
            </a:r>
          </a:p>
          <a:p>
            <a:pPr lvl="1"/>
            <a:endParaRPr lang="fr-BE" altLang="fr-FR"/>
          </a:p>
          <a:p>
            <a:pPr lvl="1"/>
            <a:r>
              <a:rPr lang="fr-BE" altLang="fr-FR"/>
              <a:t>Trier un tableau </a:t>
            </a:r>
            <a:r>
              <a:rPr lang="fr-BE" altLang="fr-FR">
                <a:sym typeface="Wingdings" panose="05000000000000000000" pitchFamily="2" charset="2"/>
              </a:rPr>
              <a:t> </a:t>
            </a:r>
            <a:r>
              <a:rPr lang="fr-BE" altLang="fr-FR"/>
              <a:t>méthode « sort » de la classe « Arrays »</a:t>
            </a:r>
          </a:p>
          <a:p>
            <a:pPr lvl="2"/>
            <a:r>
              <a:rPr lang="fr-BE" altLang="fr-FR">
                <a:latin typeface="Courier New" panose="02070309020205020404" pitchFamily="49" charset="0"/>
              </a:rPr>
              <a:t>Arrays.sort(&lt;type&gt;[])</a:t>
            </a:r>
          </a:p>
          <a:p>
            <a:pPr lvl="2"/>
            <a:endParaRPr lang="fr-BE" altLang="fr-FR">
              <a:latin typeface="Courier New" panose="02070309020205020404" pitchFamily="49" charset="0"/>
            </a:endParaRPr>
          </a:p>
          <a:p>
            <a:pPr lvl="1"/>
            <a:r>
              <a:rPr lang="fr-BE" altLang="fr-FR"/>
              <a:t>Trier une collection </a:t>
            </a:r>
            <a:r>
              <a:rPr lang="fr-BE" altLang="fr-FR">
                <a:sym typeface="Wingdings" panose="05000000000000000000" pitchFamily="2" charset="2"/>
              </a:rPr>
              <a:t> méthodes « sort » de la classe « Collections »</a:t>
            </a:r>
          </a:p>
          <a:p>
            <a:pPr lvl="2"/>
            <a:r>
              <a:rPr lang="fr-BE" altLang="fr-FR"/>
              <a:t>Ne fonctionne qu’avec les collections dérivant de « List »</a:t>
            </a:r>
          </a:p>
          <a:p>
            <a:pPr lvl="2"/>
            <a:endParaRPr lang="fr-BE" altLang="fr-FR"/>
          </a:p>
          <a:p>
            <a:pPr lvl="2"/>
            <a:r>
              <a:rPr lang="fr-BE" altLang="fr-FR"/>
              <a:t>Si les éléments de la collection sont comparables (implémentent l’interface « Comparable »)</a:t>
            </a:r>
          </a:p>
          <a:p>
            <a:pPr lvl="3">
              <a:buFontTx/>
              <a:buNone/>
            </a:pPr>
            <a:r>
              <a:rPr lang="fr-BE" altLang="fr-FR" sz="1600">
                <a:sym typeface="Wingdings" panose="05000000000000000000" pitchFamily="2" charset="2"/>
              </a:rPr>
              <a:t> </a:t>
            </a:r>
            <a:r>
              <a:rPr lang="fr-BE" altLang="fr-FR" sz="1600">
                <a:latin typeface="Courier New" panose="02070309020205020404" pitchFamily="49" charset="0"/>
              </a:rPr>
              <a:t>Collections.sort(List)</a:t>
            </a:r>
          </a:p>
          <a:p>
            <a:pPr lvl="2"/>
            <a:endParaRPr lang="fr-BE" altLang="fr-FR"/>
          </a:p>
          <a:p>
            <a:pPr lvl="2"/>
            <a:r>
              <a:rPr lang="fr-BE" altLang="fr-FR"/>
              <a:t>Si les éléments de la collection ne sont pas comparables, il faut alors indiquer quelle classe servira de comparateur</a:t>
            </a:r>
          </a:p>
          <a:p>
            <a:pPr lvl="3">
              <a:buFontTx/>
              <a:buNone/>
            </a:pPr>
            <a:r>
              <a:rPr lang="fr-BE" altLang="fr-FR" sz="1600">
                <a:sym typeface="Wingdings" panose="05000000000000000000" pitchFamily="2" charset="2"/>
              </a:rPr>
              <a:t> </a:t>
            </a:r>
            <a:r>
              <a:rPr lang="fr-BE" altLang="fr-FR" sz="1600">
                <a:latin typeface="Courier New" panose="02070309020205020404" pitchFamily="49" charset="0"/>
              </a:rPr>
              <a:t>Collections.sort(List, Comparator)</a:t>
            </a:r>
            <a:endParaRPr lang="en-US" altLang="fr-FR" sz="1800">
              <a:latin typeface="Courier New" panose="02070309020205020404" pitchFamily="49" charset="0"/>
            </a:endParaRP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B5E62FB2-FA36-FDE0-33B2-34F88916EC29}"/>
              </a:ext>
            </a:extLst>
          </p:cNvPr>
          <p:cNvSpPr>
            <a:spLocks noGrp="1" noChangeArrowheads="1"/>
          </p:cNvSpPr>
          <p:nvPr>
            <p:ph type="title"/>
          </p:nvPr>
        </p:nvSpPr>
        <p:spPr/>
        <p:txBody>
          <a:bodyPr/>
          <a:lstStyle/>
          <a:p>
            <a:r>
              <a:rPr lang="fr-FR" altLang="fr-FR"/>
              <a:t>Algorithmes</a:t>
            </a:r>
            <a:br>
              <a:rPr lang="fr-FR" altLang="fr-FR"/>
            </a:br>
            <a:r>
              <a:rPr lang="fr-FR" altLang="fr-FR" sz="2800"/>
              <a:t>Autres</a:t>
            </a:r>
            <a:endParaRPr lang="fr-FR" altLang="fr-FR" sz="2400"/>
          </a:p>
        </p:txBody>
      </p:sp>
      <p:sp>
        <p:nvSpPr>
          <p:cNvPr id="195587" name="Rectangle 4">
            <a:extLst>
              <a:ext uri="{FF2B5EF4-FFF2-40B4-BE49-F238E27FC236}">
                <a16:creationId xmlns:a16="http://schemas.microsoft.com/office/drawing/2014/main" id="{3B9CE50D-D4E0-9802-8807-3D99F25F000D}"/>
              </a:ext>
            </a:extLst>
          </p:cNvPr>
          <p:cNvSpPr>
            <a:spLocks noGrp="1" noChangeArrowheads="1"/>
          </p:cNvSpPr>
          <p:nvPr>
            <p:ph type="body" idx="1"/>
          </p:nvPr>
        </p:nvSpPr>
        <p:spPr>
          <a:xfrm>
            <a:off x="1676400" y="1295400"/>
            <a:ext cx="8839200" cy="5026025"/>
          </a:xfrm>
        </p:spPr>
        <p:txBody>
          <a:bodyPr/>
          <a:lstStyle/>
          <a:p>
            <a:r>
              <a:rPr lang="fr-FR" altLang="fr-FR"/>
              <a:t>D’autres opérations sont fournies par le Java Collections Framework:</a:t>
            </a:r>
          </a:p>
          <a:p>
            <a:pPr lvl="1"/>
            <a:r>
              <a:rPr lang="fr-FR" altLang="fr-FR"/>
              <a:t>Recherche binaire</a:t>
            </a:r>
          </a:p>
          <a:p>
            <a:pPr lvl="2"/>
            <a:r>
              <a:rPr lang="fr-FR" altLang="fr-FR" i="1"/>
              <a:t>Collections.binarySearch(liste, clé)</a:t>
            </a:r>
          </a:p>
          <a:p>
            <a:pPr lvl="1"/>
            <a:r>
              <a:rPr lang="fr-FR" altLang="fr-FR"/>
              <a:t>Mélange</a:t>
            </a:r>
          </a:p>
          <a:p>
            <a:pPr lvl="2"/>
            <a:r>
              <a:rPr lang="fr-FR" altLang="fr-FR" i="1"/>
              <a:t>Collections.shuffle(liste)</a:t>
            </a:r>
            <a:endParaRPr lang="en-US" altLang="fr-FR" i="1"/>
          </a:p>
          <a:p>
            <a:pPr lvl="1"/>
            <a:r>
              <a:rPr lang="fr-FR" altLang="fr-FR"/>
              <a:t>Inversion de l’ordre</a:t>
            </a:r>
          </a:p>
          <a:p>
            <a:pPr lvl="2"/>
            <a:r>
              <a:rPr lang="fr-FR" altLang="fr-FR" i="1"/>
              <a:t>Collections.reverse(liste)</a:t>
            </a:r>
            <a:endParaRPr lang="en-US" altLang="fr-FR" i="1"/>
          </a:p>
          <a:p>
            <a:pPr lvl="1"/>
            <a:r>
              <a:rPr lang="fr-FR" altLang="fr-FR"/>
              <a:t>Réinitialisation des éléments (remplace tous les éléménts par l’objet spécifié)</a:t>
            </a:r>
          </a:p>
          <a:p>
            <a:pPr lvl="2"/>
            <a:r>
              <a:rPr lang="fr-FR" altLang="fr-FR" i="1"/>
              <a:t>Collections.fill(liste, objetParDefaut)</a:t>
            </a:r>
            <a:endParaRPr lang="en-US" altLang="fr-FR" i="1"/>
          </a:p>
          <a:p>
            <a:pPr lvl="1"/>
            <a:r>
              <a:rPr lang="fr-FR" altLang="fr-FR"/>
              <a:t>Copie des éléments d’une liste dans une autre</a:t>
            </a:r>
          </a:p>
          <a:p>
            <a:pPr lvl="2"/>
            <a:r>
              <a:rPr lang="fr-FR" altLang="fr-FR" i="1"/>
              <a:t>Collections.copy(listeSource, listeDestination)</a:t>
            </a:r>
            <a:endParaRPr lang="en-US" altLang="fr-FR" i="1"/>
          </a:p>
          <a:p>
            <a:pPr lvl="1"/>
            <a:r>
              <a:rPr lang="fr-FR" altLang="fr-FR"/>
              <a:t>Recherche d’extrema</a:t>
            </a:r>
          </a:p>
          <a:p>
            <a:pPr lvl="2"/>
            <a:r>
              <a:rPr lang="fr-FR" altLang="fr-FR"/>
              <a:t>Sur base de la position des éléments </a:t>
            </a:r>
            <a:r>
              <a:rPr lang="fr-FR" altLang="fr-FR" i="1"/>
              <a:t>min(liste)</a:t>
            </a:r>
            <a:r>
              <a:rPr lang="fr-FR" altLang="fr-FR"/>
              <a:t> et </a:t>
            </a:r>
            <a:r>
              <a:rPr lang="fr-FR" altLang="fr-FR" i="1"/>
              <a:t>max(liste)</a:t>
            </a:r>
          </a:p>
          <a:p>
            <a:pPr lvl="2"/>
            <a:r>
              <a:rPr lang="fr-FR" altLang="fr-FR"/>
              <a:t>Sur base d’un comparateur </a:t>
            </a:r>
            <a:r>
              <a:rPr lang="fr-FR" altLang="fr-FR" i="1"/>
              <a:t>min(liste, comparateur)</a:t>
            </a:r>
            <a:r>
              <a:rPr lang="fr-FR" altLang="fr-FR"/>
              <a:t> et </a:t>
            </a:r>
            <a:r>
              <a:rPr lang="fr-FR" altLang="fr-FR" i="1"/>
              <a:t>max(liste, comparateur)</a:t>
            </a:r>
            <a:endParaRPr lang="en-US" altLang="fr-FR" i="1"/>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B89792F2-3F89-298A-9764-13AED1F15666}"/>
              </a:ext>
            </a:extLst>
          </p:cNvPr>
          <p:cNvSpPr>
            <a:spLocks noGrp="1" noChangeArrowheads="1"/>
          </p:cNvSpPr>
          <p:nvPr>
            <p:ph type="title"/>
          </p:nvPr>
        </p:nvSpPr>
        <p:spPr/>
        <p:txBody>
          <a:bodyPr/>
          <a:lstStyle/>
          <a:p>
            <a:r>
              <a:rPr lang="fr-BE" altLang="fr-FR"/>
              <a:t>Exercice</a:t>
            </a:r>
            <a:endParaRPr lang="en-US" altLang="fr-FR"/>
          </a:p>
        </p:txBody>
      </p:sp>
      <p:sp>
        <p:nvSpPr>
          <p:cNvPr id="196611" name="Rectangle 3">
            <a:extLst>
              <a:ext uri="{FF2B5EF4-FFF2-40B4-BE49-F238E27FC236}">
                <a16:creationId xmlns:a16="http://schemas.microsoft.com/office/drawing/2014/main" id="{DDE1C5F5-9D98-A768-19D9-5F398E151971}"/>
              </a:ext>
            </a:extLst>
          </p:cNvPr>
          <p:cNvSpPr>
            <a:spLocks noGrp="1" noChangeArrowheads="1"/>
          </p:cNvSpPr>
          <p:nvPr>
            <p:ph type="body" idx="1"/>
          </p:nvPr>
        </p:nvSpPr>
        <p:spPr>
          <a:xfrm>
            <a:off x="1676400" y="1135063"/>
            <a:ext cx="8839200" cy="4979987"/>
          </a:xfrm>
        </p:spPr>
        <p:txBody>
          <a:bodyPr/>
          <a:lstStyle/>
          <a:p>
            <a:pPr>
              <a:buFont typeface="Symbol" panose="05050102010706020507" pitchFamily="18" charset="2"/>
              <a:buNone/>
            </a:pPr>
            <a:r>
              <a:rPr lang="fr-BE" altLang="fr-FR"/>
              <a:t>Paint (2/4)</a:t>
            </a:r>
          </a:p>
          <a:p>
            <a:pPr lvl="1"/>
            <a:r>
              <a:rPr lang="fr-BE" altLang="fr-FR"/>
              <a:t>Définissez les classes Droites et Dessin permettant d’assurer la persistance de votre œuvre malgré les redimensionnements de la fenêtre, réductions, changements de focus… Utilisez pour ce faire la classe java.util.Vector.</a:t>
            </a:r>
          </a:p>
          <a:p>
            <a:pPr lvl="1"/>
            <a:r>
              <a:rPr lang="fr-BE" altLang="fr-FR"/>
              <a:t>Redéfinissez la méthode paint(Graphics g) héritée de la classe abstraite Component.</a:t>
            </a:r>
          </a:p>
          <a:p>
            <a:pPr lvl="1"/>
            <a:r>
              <a:rPr lang="fr-BE" altLang="fr-FR"/>
              <a:t>Adaptez aussi les méthodes liées au boutons « Défaire » et « Annuler » afin qu’ils suppriment respectivement la dernière droite tracées et toutes les droites du dessin.</a:t>
            </a:r>
          </a:p>
          <a:p>
            <a:pPr lvl="1"/>
            <a:r>
              <a:rPr lang="fr-BE" altLang="fr-FR"/>
              <a:t>Implémentez l’interface Comparable au sein de la classe « Dessin » afin de permettre le tri des droites sur base de leur longueur et redéfinissez à cette fin la méthode compareTo(Object o)</a:t>
            </a:r>
          </a:p>
          <a:p>
            <a:pPr lvl="1"/>
            <a:r>
              <a:rPr lang="fr-BE" altLang="fr-FR"/>
              <a:t>Ajoutez un bouton permettant de trier les droites du dessin dans le vecteur et vérifiez que la commande « Défaire » supprime désormais les droites par ordre de longueur et non plus en fonction de l’ordre dans lequel elles ont été tracées.</a:t>
            </a:r>
          </a:p>
        </p:txBody>
      </p:sp>
      <p:sp>
        <p:nvSpPr>
          <p:cNvPr id="196612" name="Text Box 4">
            <a:extLst>
              <a:ext uri="{FF2B5EF4-FFF2-40B4-BE49-F238E27FC236}">
                <a16:creationId xmlns:a16="http://schemas.microsoft.com/office/drawing/2014/main" id="{831BF895-7473-0D76-3C7C-1C4F6C45CA31}"/>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8.1</a:t>
            </a: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64A8BFB8-8CD3-7D0D-745C-E032B4FF80C2}"/>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197635" name="Rectangle 3">
            <a:extLst>
              <a:ext uri="{FF2B5EF4-FFF2-40B4-BE49-F238E27FC236}">
                <a16:creationId xmlns:a16="http://schemas.microsoft.com/office/drawing/2014/main" id="{630264AD-BB75-C80C-CEFA-142BF1EEA7EF}"/>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IX. Gestion des exceptions</a:t>
            </a: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277EDEBF-653A-4A64-7DC9-39E3AB65F0D3}"/>
              </a:ext>
            </a:extLst>
          </p:cNvPr>
          <p:cNvSpPr>
            <a:spLocks noGrp="1" noChangeArrowheads="1"/>
          </p:cNvSpPr>
          <p:nvPr>
            <p:ph type="title"/>
          </p:nvPr>
        </p:nvSpPr>
        <p:spPr/>
        <p:txBody>
          <a:bodyPr/>
          <a:lstStyle/>
          <a:p>
            <a:r>
              <a:rPr lang="fr-FR" altLang="fr-FR"/>
              <a:t>Survol du chapitre</a:t>
            </a:r>
          </a:p>
        </p:txBody>
      </p:sp>
      <p:sp>
        <p:nvSpPr>
          <p:cNvPr id="198659" name="Rectangle 3">
            <a:extLst>
              <a:ext uri="{FF2B5EF4-FFF2-40B4-BE49-F238E27FC236}">
                <a16:creationId xmlns:a16="http://schemas.microsoft.com/office/drawing/2014/main" id="{E8E530BF-3811-7867-5EEB-E695677CB638}"/>
              </a:ext>
            </a:extLst>
          </p:cNvPr>
          <p:cNvSpPr>
            <a:spLocks noGrp="1" noChangeArrowheads="1"/>
          </p:cNvSpPr>
          <p:nvPr>
            <p:ph type="body" idx="1"/>
          </p:nvPr>
        </p:nvSpPr>
        <p:spPr>
          <a:xfrm>
            <a:off x="1676400" y="1196975"/>
            <a:ext cx="8839200" cy="4895850"/>
          </a:xfrm>
        </p:spPr>
        <p:txBody>
          <a:bodyPr/>
          <a:lstStyle/>
          <a:p>
            <a:r>
              <a:rPr lang="fr-FR" altLang="fr-FR" sz="2200"/>
              <a:t>Introduction</a:t>
            </a:r>
          </a:p>
          <a:p>
            <a:r>
              <a:rPr lang="fr-FR" altLang="fr-FR" sz="2200"/>
              <a:t>Hiérarchie des exceptions</a:t>
            </a:r>
          </a:p>
          <a:p>
            <a:r>
              <a:rPr lang="fr-FR" altLang="fr-FR" sz="2200"/>
              <a:t>Traitement des exceptions</a:t>
            </a:r>
          </a:p>
          <a:p>
            <a:pPr lvl="1"/>
            <a:r>
              <a:rPr lang="fr-FR" altLang="fr-FR" sz="2000"/>
              <a:t>Interception d’exceptions: bloc </a:t>
            </a:r>
            <a:r>
              <a:rPr lang="fr-FR" altLang="fr-FR" sz="2000" i="1"/>
              <a:t>try – catch – finally</a:t>
            </a:r>
          </a:p>
          <a:p>
            <a:pPr lvl="1"/>
            <a:r>
              <a:rPr lang="fr-FR" altLang="fr-FR" sz="2000"/>
              <a:t>Lancement (génération) par une méthode: </a:t>
            </a:r>
            <a:r>
              <a:rPr lang="fr-FR" altLang="fr-FR" sz="2000" i="1"/>
              <a:t>throws</a:t>
            </a:r>
            <a:r>
              <a:rPr lang="fr-FR" altLang="fr-FR" sz="2000"/>
              <a:t> et </a:t>
            </a:r>
            <a:r>
              <a:rPr lang="fr-FR" altLang="fr-FR" sz="2000" i="1"/>
              <a:t>throw</a:t>
            </a:r>
            <a:endParaRPr lang="fr-FR" altLang="fr-FR" sz="2000"/>
          </a:p>
          <a:p>
            <a:pPr lvl="1"/>
            <a:endParaRPr lang="fr-FR" altLang="fr-FR" sz="2000"/>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242F2F04-959C-E9CF-BFF3-96D71B5EA65B}"/>
              </a:ext>
            </a:extLst>
          </p:cNvPr>
          <p:cNvSpPr>
            <a:spLocks noGrp="1" noChangeArrowheads="1"/>
          </p:cNvSpPr>
          <p:nvPr>
            <p:ph type="title"/>
          </p:nvPr>
        </p:nvSpPr>
        <p:spPr/>
        <p:txBody>
          <a:bodyPr/>
          <a:lstStyle/>
          <a:p>
            <a:r>
              <a:rPr lang="fr-BE" altLang="fr-FR"/>
              <a:t>Introduction</a:t>
            </a:r>
            <a:br>
              <a:rPr lang="fr-BE" altLang="fr-FR"/>
            </a:br>
            <a:r>
              <a:rPr lang="fr-BE" altLang="fr-FR" sz="2800"/>
              <a:t>La gestion des exceptions en Java</a:t>
            </a:r>
            <a:endParaRPr lang="fr-FR" altLang="fr-FR" sz="2800" i="1"/>
          </a:p>
        </p:txBody>
      </p:sp>
      <p:sp>
        <p:nvSpPr>
          <p:cNvPr id="199683" name="Rectangle 3">
            <a:extLst>
              <a:ext uri="{FF2B5EF4-FFF2-40B4-BE49-F238E27FC236}">
                <a16:creationId xmlns:a16="http://schemas.microsoft.com/office/drawing/2014/main" id="{39D6473F-1C2B-8422-A169-CAF2AE3A181D}"/>
              </a:ext>
            </a:extLst>
          </p:cNvPr>
          <p:cNvSpPr>
            <a:spLocks noGrp="1" noChangeArrowheads="1"/>
          </p:cNvSpPr>
          <p:nvPr>
            <p:ph type="body" idx="1"/>
          </p:nvPr>
        </p:nvSpPr>
        <p:spPr/>
        <p:txBody>
          <a:bodyPr/>
          <a:lstStyle/>
          <a:p>
            <a:r>
              <a:rPr lang="fr-FR" altLang="fr-FR"/>
              <a:t>S’approche du C++</a:t>
            </a:r>
          </a:p>
          <a:p>
            <a:r>
              <a:rPr lang="fr-FR" altLang="fr-FR"/>
              <a:t>Des erreurs surviennent dans tout programme</a:t>
            </a:r>
          </a:p>
          <a:p>
            <a:r>
              <a:rPr lang="fr-FR" altLang="fr-FR"/>
              <a:t>Distinction entre Exception et Error: deux classes apparentées</a:t>
            </a:r>
          </a:p>
          <a:p>
            <a:r>
              <a:rPr lang="fr-FR" altLang="fr-FR"/>
              <a:t>La classe Exception traite les erreurs prévisibles qui apparaissent dans l’exécution d’un programme:</a:t>
            </a:r>
          </a:p>
          <a:p>
            <a:pPr lvl="1"/>
            <a:r>
              <a:rPr lang="fr-FR" altLang="fr-FR"/>
              <a:t>Panne du réseau</a:t>
            </a:r>
          </a:p>
          <a:p>
            <a:pPr lvl="1"/>
            <a:r>
              <a:rPr lang="fr-FR" altLang="fr-FR"/>
              <a:t>Fichier inexistant</a:t>
            </a:r>
          </a:p>
          <a:p>
            <a:pPr lvl="1"/>
            <a:r>
              <a:rPr lang="fr-FR" altLang="fr-FR"/>
              <a:t>Problème propre à la logique « business »</a:t>
            </a:r>
          </a:p>
          <a:p>
            <a:r>
              <a:rPr lang="fr-FR" altLang="fr-FR"/>
              <a:t>La classe Error traite les conditions sérieuses que le programmeur n’est pas censé traiter</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AB1552AB-D2BF-4DE5-E630-D11EC36586CD}"/>
              </a:ext>
            </a:extLst>
          </p:cNvPr>
          <p:cNvSpPr>
            <a:spLocks noGrp="1" noChangeArrowheads="1"/>
          </p:cNvSpPr>
          <p:nvPr>
            <p:ph type="title"/>
          </p:nvPr>
        </p:nvSpPr>
        <p:spPr/>
        <p:txBody>
          <a:bodyPr/>
          <a:lstStyle/>
          <a:p>
            <a:r>
              <a:rPr lang="fr-BE" altLang="fr-FR"/>
              <a:t>Java comme langage de programmation</a:t>
            </a:r>
            <a:br>
              <a:rPr lang="fr-BE" altLang="fr-FR" sz="2400"/>
            </a:br>
            <a:r>
              <a:rPr lang="fr-BE" altLang="fr-FR" sz="2800"/>
              <a:t>Performant</a:t>
            </a:r>
            <a:endParaRPr lang="en-US" altLang="fr-FR" sz="2800"/>
          </a:p>
        </p:txBody>
      </p:sp>
      <p:sp>
        <p:nvSpPr>
          <p:cNvPr id="25603" name="Rectangle 6">
            <a:extLst>
              <a:ext uri="{FF2B5EF4-FFF2-40B4-BE49-F238E27FC236}">
                <a16:creationId xmlns:a16="http://schemas.microsoft.com/office/drawing/2014/main" id="{8B3CB03F-AD35-35AE-7017-37CC4B9108C9}"/>
              </a:ext>
            </a:extLst>
          </p:cNvPr>
          <p:cNvSpPr>
            <a:spLocks noGrp="1" noChangeArrowheads="1"/>
          </p:cNvSpPr>
          <p:nvPr>
            <p:ph type="body" idx="1"/>
          </p:nvPr>
        </p:nvSpPr>
        <p:spPr>
          <a:xfrm>
            <a:off x="1676400" y="1196975"/>
            <a:ext cx="8839200" cy="5040313"/>
          </a:xfrm>
        </p:spPr>
        <p:txBody>
          <a:bodyPr/>
          <a:lstStyle/>
          <a:p>
            <a:r>
              <a:rPr lang="fr-BE" altLang="fr-FR" sz="2400"/>
              <a:t>Considération basique</a:t>
            </a:r>
          </a:p>
          <a:p>
            <a:r>
              <a:rPr lang="fr-BE" altLang="fr-FR" sz="2400"/>
              <a:t>Exécution ralentie à cause de l’interpréteur ? </a:t>
            </a:r>
          </a:p>
          <a:p>
            <a:r>
              <a:rPr lang="fr-BE" altLang="fr-FR" sz="2400"/>
              <a:t>Le code natif généré par l’interpréteur est-il aussi rapide que celui réalisé par un compilateur classique (par ex C)?</a:t>
            </a:r>
          </a:p>
          <a:p>
            <a:r>
              <a:rPr lang="fr-BE" altLang="fr-FR" sz="2400"/>
              <a:t>Plusieurs processus peuvent être exécutés en même temps</a:t>
            </a:r>
          </a:p>
          <a:p>
            <a:pPr lvl="1"/>
            <a:r>
              <a:rPr lang="fr-BE" altLang="fr-FR"/>
              <a:t>Comparable au multitâche d’un OS</a:t>
            </a:r>
          </a:p>
          <a:p>
            <a:pPr lvl="1"/>
            <a:r>
              <a:rPr lang="fr-BE" altLang="fr-FR"/>
              <a:t>Le temps du CPU est divisé (sliced) </a:t>
            </a:r>
          </a:p>
          <a:p>
            <a:pPr lvl="1"/>
            <a:r>
              <a:rPr lang="fr-BE" altLang="fr-FR"/>
              <a:t>Toutes les bibliothèques Java </a:t>
            </a:r>
          </a:p>
          <a:p>
            <a:r>
              <a:rPr lang="fr-BE" altLang="fr-FR" sz="2400"/>
              <a:t>Edition de lien effectuée à l’exécution du programme</a:t>
            </a:r>
          </a:p>
          <a:p>
            <a:r>
              <a:rPr lang="fr-BE" altLang="fr-FR" sz="2400"/>
              <a:t>Codes exécutables chargés depuis un serveur distant permet la mise à jour transparente des applications</a:t>
            </a:r>
            <a:endParaRPr lang="en-US" altLang="fr-FR" sz="2800"/>
          </a:p>
        </p:txBody>
      </p:sp>
    </p:spTree>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5763307E-D228-F96B-4869-6A901E3DE4BA}"/>
              </a:ext>
            </a:extLst>
          </p:cNvPr>
          <p:cNvSpPr>
            <a:spLocks noGrp="1" noChangeArrowheads="1"/>
          </p:cNvSpPr>
          <p:nvPr>
            <p:ph type="title"/>
          </p:nvPr>
        </p:nvSpPr>
        <p:spPr/>
        <p:txBody>
          <a:bodyPr/>
          <a:lstStyle/>
          <a:p>
            <a:r>
              <a:rPr lang="fr-FR" altLang="fr-FR"/>
              <a:t>Hiérarchie des exceptions</a:t>
            </a:r>
          </a:p>
        </p:txBody>
      </p:sp>
      <p:sp>
        <p:nvSpPr>
          <p:cNvPr id="200707" name="Freeform 4">
            <a:extLst>
              <a:ext uri="{FF2B5EF4-FFF2-40B4-BE49-F238E27FC236}">
                <a16:creationId xmlns:a16="http://schemas.microsoft.com/office/drawing/2014/main" id="{D1C468C4-A1DA-5FD5-D26E-AB221C6D572A}"/>
              </a:ext>
            </a:extLst>
          </p:cNvPr>
          <p:cNvSpPr>
            <a:spLocks/>
          </p:cNvSpPr>
          <p:nvPr/>
        </p:nvSpPr>
        <p:spPr bwMode="auto">
          <a:xfrm>
            <a:off x="3252788" y="1922463"/>
            <a:ext cx="3522662" cy="3090862"/>
          </a:xfrm>
          <a:custGeom>
            <a:avLst/>
            <a:gdLst>
              <a:gd name="T0" fmla="*/ 588962 w 2219"/>
              <a:gd name="T1" fmla="*/ 157162 h 1947"/>
              <a:gd name="T2" fmla="*/ 2189162 w 2219"/>
              <a:gd name="T3" fmla="*/ 538162 h 1947"/>
              <a:gd name="T4" fmla="*/ 3408362 w 2219"/>
              <a:gd name="T5" fmla="*/ 2062162 h 1947"/>
              <a:gd name="T6" fmla="*/ 2874962 w 2219"/>
              <a:gd name="T7" fmla="*/ 2976562 h 1947"/>
              <a:gd name="T8" fmla="*/ 1579562 w 2219"/>
              <a:gd name="T9" fmla="*/ 2747962 h 1947"/>
              <a:gd name="T10" fmla="*/ 1427162 w 2219"/>
              <a:gd name="T11" fmla="*/ 1833562 h 1947"/>
              <a:gd name="T12" fmla="*/ 893762 w 2219"/>
              <a:gd name="T13" fmla="*/ 1071562 h 1947"/>
              <a:gd name="T14" fmla="*/ 55562 w 2219"/>
              <a:gd name="T15" fmla="*/ 919162 h 1947"/>
              <a:gd name="T16" fmla="*/ 558800 w 2219"/>
              <a:gd name="T17" fmla="*/ 127000 h 1947"/>
              <a:gd name="T18" fmla="*/ 588962 w 2219"/>
              <a:gd name="T19" fmla="*/ 157162 h 19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19"/>
              <a:gd name="T31" fmla="*/ 0 h 1947"/>
              <a:gd name="T32" fmla="*/ 2219 w 2219"/>
              <a:gd name="T33" fmla="*/ 1947 h 19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19" h="1947">
                <a:moveTo>
                  <a:pt x="371" y="99"/>
                </a:moveTo>
                <a:cubicBezTo>
                  <a:pt x="555" y="131"/>
                  <a:pt x="1083" y="139"/>
                  <a:pt x="1379" y="339"/>
                </a:cubicBezTo>
                <a:cubicBezTo>
                  <a:pt x="1675" y="539"/>
                  <a:pt x="2075" y="1043"/>
                  <a:pt x="2147" y="1299"/>
                </a:cubicBezTo>
                <a:cubicBezTo>
                  <a:pt x="2219" y="1555"/>
                  <a:pt x="2003" y="1803"/>
                  <a:pt x="1811" y="1875"/>
                </a:cubicBezTo>
                <a:cubicBezTo>
                  <a:pt x="1619" y="1947"/>
                  <a:pt x="1147" y="1851"/>
                  <a:pt x="995" y="1731"/>
                </a:cubicBezTo>
                <a:cubicBezTo>
                  <a:pt x="843" y="1611"/>
                  <a:pt x="971" y="1331"/>
                  <a:pt x="899" y="1155"/>
                </a:cubicBezTo>
                <a:cubicBezTo>
                  <a:pt x="827" y="979"/>
                  <a:pt x="707" y="771"/>
                  <a:pt x="563" y="675"/>
                </a:cubicBezTo>
                <a:cubicBezTo>
                  <a:pt x="419" y="579"/>
                  <a:pt x="70" y="678"/>
                  <a:pt x="35" y="579"/>
                </a:cubicBezTo>
                <a:cubicBezTo>
                  <a:pt x="0" y="480"/>
                  <a:pt x="296" y="160"/>
                  <a:pt x="352" y="80"/>
                </a:cubicBezTo>
                <a:cubicBezTo>
                  <a:pt x="408" y="0"/>
                  <a:pt x="367" y="95"/>
                  <a:pt x="371" y="99"/>
                </a:cubicBezTo>
                <a:close/>
              </a:path>
            </a:pathLst>
          </a:custGeom>
          <a:solidFill>
            <a:srgbClr val="CCFFCC"/>
          </a:solidFill>
          <a:ln w="9525">
            <a:solidFill>
              <a:schemeClr val="tx1"/>
            </a:solidFill>
            <a:round/>
            <a:headEnd/>
            <a:tailEnd/>
          </a:ln>
        </p:spPr>
        <p:txBody>
          <a:bodyPr wrap="none"/>
          <a:lstStyle/>
          <a:p>
            <a:endParaRPr lang="fr-MA"/>
          </a:p>
        </p:txBody>
      </p:sp>
      <p:sp>
        <p:nvSpPr>
          <p:cNvPr id="200708" name="Oval 5">
            <a:extLst>
              <a:ext uri="{FF2B5EF4-FFF2-40B4-BE49-F238E27FC236}">
                <a16:creationId xmlns:a16="http://schemas.microsoft.com/office/drawing/2014/main" id="{6A801547-C482-1BF3-7637-53C57CFAA171}"/>
              </a:ext>
            </a:extLst>
          </p:cNvPr>
          <p:cNvSpPr>
            <a:spLocks noChangeArrowheads="1"/>
          </p:cNvSpPr>
          <p:nvPr/>
        </p:nvSpPr>
        <p:spPr bwMode="auto">
          <a:xfrm>
            <a:off x="2089150" y="2917825"/>
            <a:ext cx="2514600" cy="2209800"/>
          </a:xfrm>
          <a:prstGeom prst="ellipse">
            <a:avLst/>
          </a:prstGeom>
          <a:solidFill>
            <a:srgbClr val="C0C0C0"/>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graphicFrame>
        <p:nvGraphicFramePr>
          <p:cNvPr id="200709" name="Object 6">
            <a:extLst>
              <a:ext uri="{FF2B5EF4-FFF2-40B4-BE49-F238E27FC236}">
                <a16:creationId xmlns:a16="http://schemas.microsoft.com/office/drawing/2014/main" id="{D1DD0DE9-63B0-7317-A7D5-1FB75CF12D68}"/>
              </a:ext>
            </a:extLst>
          </p:cNvPr>
          <p:cNvGraphicFramePr>
            <a:graphicFrameLocks noChangeAspect="1"/>
          </p:cNvGraphicFramePr>
          <p:nvPr/>
        </p:nvGraphicFramePr>
        <p:xfrm>
          <a:off x="2470150" y="2079625"/>
          <a:ext cx="7766050" cy="2324100"/>
        </p:xfrm>
        <a:graphic>
          <a:graphicData uri="http://schemas.openxmlformats.org/presentationml/2006/ole">
            <mc:AlternateContent xmlns:mc="http://schemas.openxmlformats.org/markup-compatibility/2006">
              <mc:Choice xmlns:v="urn:schemas-microsoft-com:vml" Requires="v">
                <p:oleObj name="MS Organization Chart 2.0" r:id="rId2" imgW="7772400" imgH="2325029" progId="OrgPlusWOPX.4">
                  <p:embed followColorScheme="full"/>
                </p:oleObj>
              </mc:Choice>
              <mc:Fallback>
                <p:oleObj name="MS Organization Chart 2.0" r:id="rId2" imgW="7772400" imgH="2325029" progId="OrgPlusWOPX.4">
                  <p:embed followColorScheme="full"/>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2079625"/>
                        <a:ext cx="776605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200710" name="AutoShape 7">
            <a:extLst>
              <a:ext uri="{FF2B5EF4-FFF2-40B4-BE49-F238E27FC236}">
                <a16:creationId xmlns:a16="http://schemas.microsoft.com/office/drawing/2014/main" id="{6654D903-ACB3-D63A-C269-6959C2C2338C}"/>
              </a:ext>
            </a:extLst>
          </p:cNvPr>
          <p:cNvCxnSpPr>
            <a:cxnSpLocks noChangeShapeType="1"/>
            <a:stCxn id="200711" idx="1"/>
            <a:endCxn id="200708" idx="4"/>
          </p:cNvCxnSpPr>
          <p:nvPr/>
        </p:nvCxnSpPr>
        <p:spPr bwMode="auto">
          <a:xfrm rot="10800000">
            <a:off x="3346450" y="5127625"/>
            <a:ext cx="860425" cy="449263"/>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0711" name="Text Box 8">
            <a:extLst>
              <a:ext uri="{FF2B5EF4-FFF2-40B4-BE49-F238E27FC236}">
                <a16:creationId xmlns:a16="http://schemas.microsoft.com/office/drawing/2014/main" id="{339E7810-1173-686B-FC6A-EC3A8F148535}"/>
              </a:ext>
            </a:extLst>
          </p:cNvPr>
          <p:cNvSpPr txBox="1">
            <a:spLocks noChangeArrowheads="1"/>
          </p:cNvSpPr>
          <p:nvPr/>
        </p:nvSpPr>
        <p:spPr bwMode="auto">
          <a:xfrm>
            <a:off x="4206875" y="5392738"/>
            <a:ext cx="492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On n’est pas obligé de traiter ces exceptions-ci</a:t>
            </a:r>
            <a:endParaRPr lang="en-US" altLang="fr-FR" sz="1800"/>
          </a:p>
        </p:txBody>
      </p:sp>
      <p:sp>
        <p:nvSpPr>
          <p:cNvPr id="200712" name="Text Box 9">
            <a:extLst>
              <a:ext uri="{FF2B5EF4-FFF2-40B4-BE49-F238E27FC236}">
                <a16:creationId xmlns:a16="http://schemas.microsoft.com/office/drawing/2014/main" id="{B42FF5E5-07D7-BE8E-40CE-1CAB837532F2}"/>
              </a:ext>
            </a:extLst>
          </p:cNvPr>
          <p:cNvSpPr txBox="1">
            <a:spLocks noChangeArrowheads="1"/>
          </p:cNvSpPr>
          <p:nvPr/>
        </p:nvSpPr>
        <p:spPr bwMode="auto">
          <a:xfrm>
            <a:off x="1927225" y="1338263"/>
            <a:ext cx="3384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On doit traiter ces exceptions-ci</a:t>
            </a:r>
            <a:endParaRPr lang="en-US" altLang="fr-FR" sz="1800"/>
          </a:p>
        </p:txBody>
      </p:sp>
      <p:cxnSp>
        <p:nvCxnSpPr>
          <p:cNvPr id="200713" name="AutoShape 10">
            <a:extLst>
              <a:ext uri="{FF2B5EF4-FFF2-40B4-BE49-F238E27FC236}">
                <a16:creationId xmlns:a16="http://schemas.microsoft.com/office/drawing/2014/main" id="{F5B9603E-536D-FA4C-AA33-8754AA6F9FA5}"/>
              </a:ext>
            </a:extLst>
          </p:cNvPr>
          <p:cNvCxnSpPr>
            <a:cxnSpLocks noChangeShapeType="1"/>
            <a:stCxn id="200712" idx="2"/>
            <a:endCxn id="200707" idx="9"/>
          </p:cNvCxnSpPr>
          <p:nvPr/>
        </p:nvCxnSpPr>
        <p:spPr bwMode="auto">
          <a:xfrm rot="16200000" flipH="1">
            <a:off x="3543300" y="1781175"/>
            <a:ext cx="374650" cy="222250"/>
          </a:xfrm>
          <a:prstGeom prst="bentConnector3">
            <a:avLst>
              <a:gd name="adj1" fmla="val 2881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0714" name="Line 11">
            <a:extLst>
              <a:ext uri="{FF2B5EF4-FFF2-40B4-BE49-F238E27FC236}">
                <a16:creationId xmlns:a16="http://schemas.microsoft.com/office/drawing/2014/main" id="{D9E62A72-F7D8-9A49-52A8-E852E485AB6C}"/>
              </a:ext>
            </a:extLst>
          </p:cNvPr>
          <p:cNvSpPr>
            <a:spLocks noChangeShapeType="1"/>
          </p:cNvSpPr>
          <p:nvPr/>
        </p:nvSpPr>
        <p:spPr bwMode="auto">
          <a:xfrm flipH="1">
            <a:off x="8675688" y="1824038"/>
            <a:ext cx="74612" cy="5445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200715" name="Text Box 12">
            <a:extLst>
              <a:ext uri="{FF2B5EF4-FFF2-40B4-BE49-F238E27FC236}">
                <a16:creationId xmlns:a16="http://schemas.microsoft.com/office/drawing/2014/main" id="{9B072A72-816B-1DF5-3EC2-3588E5651F91}"/>
              </a:ext>
            </a:extLst>
          </p:cNvPr>
          <p:cNvSpPr txBox="1">
            <a:spLocks noChangeArrowheads="1"/>
          </p:cNvSpPr>
          <p:nvPr/>
        </p:nvSpPr>
        <p:spPr bwMode="auto">
          <a:xfrm>
            <a:off x="7653338" y="1103313"/>
            <a:ext cx="2393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On ne peut pas traiter</a:t>
            </a:r>
            <a:br>
              <a:rPr lang="fr-BE" altLang="fr-FR" sz="1800"/>
            </a:br>
            <a:r>
              <a:rPr lang="fr-BE" altLang="fr-FR" sz="1800"/>
              <a:t>les « Error »</a:t>
            </a:r>
            <a:endParaRPr lang="en-US" altLang="fr-FR" sz="1800"/>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EA65B43-5E5E-862D-C81E-B96F6C61378C}"/>
              </a:ext>
            </a:extLst>
          </p:cNvPr>
          <p:cNvSpPr>
            <a:spLocks noGrp="1" noChangeArrowheads="1"/>
          </p:cNvSpPr>
          <p:nvPr>
            <p:ph type="title"/>
          </p:nvPr>
        </p:nvSpPr>
        <p:spPr/>
        <p:txBody>
          <a:bodyPr/>
          <a:lstStyle/>
          <a:p>
            <a:r>
              <a:rPr lang="fr-FR" altLang="fr-FR"/>
              <a:t>Traitement des exceptions</a:t>
            </a:r>
            <a:br>
              <a:rPr lang="fr-FR" altLang="fr-FR"/>
            </a:br>
            <a:r>
              <a:rPr lang="fr-FR" altLang="fr-FR" sz="2800"/>
              <a:t>Principes</a:t>
            </a:r>
          </a:p>
        </p:txBody>
      </p:sp>
      <p:sp>
        <p:nvSpPr>
          <p:cNvPr id="201731" name="Rectangle 3">
            <a:extLst>
              <a:ext uri="{FF2B5EF4-FFF2-40B4-BE49-F238E27FC236}">
                <a16:creationId xmlns:a16="http://schemas.microsoft.com/office/drawing/2014/main" id="{16A47537-EE65-5F83-45C6-5EF42CBAF787}"/>
              </a:ext>
            </a:extLst>
          </p:cNvPr>
          <p:cNvSpPr>
            <a:spLocks noGrp="1" noChangeArrowheads="1"/>
          </p:cNvSpPr>
          <p:nvPr>
            <p:ph type="body" idx="1"/>
          </p:nvPr>
        </p:nvSpPr>
        <p:spPr/>
        <p:txBody>
          <a:bodyPr/>
          <a:lstStyle/>
          <a:p>
            <a:r>
              <a:rPr lang="fr-FR" altLang="fr-FR" sz="2400"/>
              <a:t>Le traitement des exceptions contient deux aspects:</a:t>
            </a:r>
          </a:p>
          <a:p>
            <a:pPr lvl="1"/>
            <a:r>
              <a:rPr lang="fr-FR" altLang="fr-FR" sz="2000"/>
              <a:t>L’interception des exceptions</a:t>
            </a:r>
          </a:p>
          <a:p>
            <a:pPr lvl="2"/>
            <a:r>
              <a:rPr lang="fr-FR" altLang="fr-FR" sz="1800"/>
              <a:t>Utilisation du bloc </a:t>
            </a:r>
            <a:r>
              <a:rPr lang="fr-FR" altLang="fr-FR" sz="1800" i="1"/>
              <a:t>try – catch – finally</a:t>
            </a:r>
            <a:r>
              <a:rPr lang="fr-FR" altLang="fr-FR" sz="1800"/>
              <a:t> pour récupérer les exceptions</a:t>
            </a:r>
          </a:p>
          <a:p>
            <a:pPr lvl="2"/>
            <a:r>
              <a:rPr lang="fr-FR" altLang="fr-FR" sz="1800"/>
              <a:t>Et réaliser les actions nécessaires</a:t>
            </a:r>
          </a:p>
          <a:p>
            <a:pPr lvl="1"/>
            <a:r>
              <a:rPr lang="fr-FR" altLang="fr-FR" sz="2000"/>
              <a:t>Le lancement (la génération) d’exceptions</a:t>
            </a:r>
          </a:p>
          <a:p>
            <a:pPr lvl="2"/>
            <a:r>
              <a:rPr lang="fr-FR" altLang="fr-FR" sz="1800"/>
              <a:t>Automatiquement par l’environnement run-time ou la machine virtuelle pour certaines exceptions prédéfinies par Java</a:t>
            </a:r>
          </a:p>
          <a:p>
            <a:pPr lvl="2"/>
            <a:r>
              <a:rPr lang="fr-FR" altLang="fr-FR" sz="1800"/>
              <a:t>Explicitement par le développeur dans une méthode avec « throws » et « throw » (en tout cas pour les exceptions créées par le développeur</a:t>
            </a: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47D28C1A-FBB4-DE75-47BC-0EA15C95060B}"/>
              </a:ext>
            </a:extLst>
          </p:cNvPr>
          <p:cNvSpPr>
            <a:spLocks noGrp="1" noChangeArrowheads="1"/>
          </p:cNvSpPr>
          <p:nvPr>
            <p:ph type="title"/>
          </p:nvPr>
        </p:nvSpPr>
        <p:spPr/>
        <p:txBody>
          <a:bodyPr/>
          <a:lstStyle/>
          <a:p>
            <a:r>
              <a:rPr lang="fr-FR" altLang="fr-FR"/>
              <a:t>Traitement des exceptions</a:t>
            </a:r>
            <a:br>
              <a:rPr lang="fr-FR" altLang="fr-FR"/>
            </a:br>
            <a:r>
              <a:rPr lang="fr-FR" altLang="fr-FR" sz="2800"/>
              <a:t>Interception par bloc </a:t>
            </a:r>
            <a:r>
              <a:rPr lang="fr-FR" altLang="fr-FR" sz="2800" i="1"/>
              <a:t>try – catch – finally (1/2)</a:t>
            </a:r>
          </a:p>
        </p:txBody>
      </p:sp>
      <p:sp>
        <p:nvSpPr>
          <p:cNvPr id="202755" name="Rectangle 3">
            <a:extLst>
              <a:ext uri="{FF2B5EF4-FFF2-40B4-BE49-F238E27FC236}">
                <a16:creationId xmlns:a16="http://schemas.microsoft.com/office/drawing/2014/main" id="{98820462-E946-3F31-57B9-64EACE01F316}"/>
              </a:ext>
            </a:extLst>
          </p:cNvPr>
          <p:cNvSpPr>
            <a:spLocks noGrp="1" noChangeArrowheads="1"/>
          </p:cNvSpPr>
          <p:nvPr>
            <p:ph type="body" idx="1"/>
          </p:nvPr>
        </p:nvSpPr>
        <p:spPr>
          <a:xfrm>
            <a:off x="1676400" y="1309688"/>
            <a:ext cx="8839200" cy="4957762"/>
          </a:xfrm>
        </p:spPr>
        <p:txBody>
          <a:bodyPr/>
          <a:lstStyle/>
          <a:p>
            <a:pPr>
              <a:lnSpc>
                <a:spcPct val="80000"/>
              </a:lnSpc>
              <a:buFont typeface="Symbol" panose="05050102010706020507" pitchFamily="18" charset="2"/>
              <a:buNone/>
            </a:pPr>
            <a:r>
              <a:rPr lang="fr-FR" altLang="fr-FR" sz="1800">
                <a:latin typeface="Courier New" panose="02070309020205020404" pitchFamily="49" charset="0"/>
              </a:rPr>
              <a:t>try</a:t>
            </a:r>
          </a:p>
          <a:p>
            <a:pPr>
              <a:lnSpc>
                <a:spcPct val="80000"/>
              </a:lnSpc>
              <a:buFont typeface="Symbol" panose="05050102010706020507" pitchFamily="18" charset="2"/>
              <a:buNone/>
            </a:pPr>
            <a:r>
              <a:rPr lang="fr-FR" altLang="fr-FR" sz="1800">
                <a:latin typeface="Courier New" panose="02070309020205020404" pitchFamily="49" charset="0"/>
              </a:rPr>
              <a:t>{ </a:t>
            </a:r>
          </a:p>
          <a:p>
            <a:pPr>
              <a:lnSpc>
                <a:spcPct val="80000"/>
              </a:lnSpc>
              <a:buFont typeface="Symbol" panose="05050102010706020507" pitchFamily="18" charset="2"/>
              <a:buNone/>
            </a:pPr>
            <a:r>
              <a:rPr lang="fr-FR" altLang="fr-FR" sz="1800">
                <a:latin typeface="Courier New" panose="02070309020205020404" pitchFamily="49" charset="0"/>
              </a:rPr>
              <a:t>	// quelques actions potentiellement risquées</a:t>
            </a:r>
          </a:p>
          <a:p>
            <a:pPr>
              <a:lnSpc>
                <a:spcPct val="80000"/>
              </a:lnSpc>
              <a:buFont typeface="Symbol" panose="05050102010706020507" pitchFamily="18" charset="2"/>
              <a:buNone/>
            </a:pPr>
            <a:r>
              <a:rPr lang="fr-FR" altLang="fr-FR" sz="1800">
                <a:latin typeface="Courier New" panose="02070309020205020404" pitchFamily="49" charset="0"/>
              </a:rPr>
              <a:t>}</a:t>
            </a:r>
          </a:p>
          <a:p>
            <a:pPr>
              <a:lnSpc>
                <a:spcPct val="80000"/>
              </a:lnSpc>
              <a:buFont typeface="Symbol" panose="05050102010706020507" pitchFamily="18" charset="2"/>
              <a:buNone/>
            </a:pPr>
            <a:r>
              <a:rPr lang="fr-FR" altLang="fr-FR" sz="1800">
                <a:latin typeface="Courier New" panose="02070309020205020404" pitchFamily="49" charset="0"/>
              </a:rPr>
              <a:t>catch(SomeException se)</a:t>
            </a:r>
          </a:p>
          <a:p>
            <a:pPr>
              <a:lnSpc>
                <a:spcPct val="80000"/>
              </a:lnSpc>
              <a:buFont typeface="Symbol" panose="05050102010706020507" pitchFamily="18" charset="2"/>
              <a:buNone/>
            </a:pPr>
            <a:r>
              <a:rPr lang="fr-FR" altLang="fr-FR" sz="1800">
                <a:latin typeface="Courier New" panose="02070309020205020404" pitchFamily="49" charset="0"/>
              </a:rPr>
              <a:t>{</a:t>
            </a:r>
          </a:p>
          <a:p>
            <a:pPr>
              <a:lnSpc>
                <a:spcPct val="80000"/>
              </a:lnSpc>
              <a:buFont typeface="Symbol" panose="05050102010706020507" pitchFamily="18" charset="2"/>
              <a:buNone/>
            </a:pPr>
            <a:r>
              <a:rPr lang="fr-FR" altLang="fr-FR" sz="1800">
                <a:latin typeface="Courier New" panose="02070309020205020404" pitchFamily="49" charset="0"/>
              </a:rPr>
              <a:t>	// que faire si une exception de ce type survient</a:t>
            </a:r>
          </a:p>
          <a:p>
            <a:pPr>
              <a:lnSpc>
                <a:spcPct val="80000"/>
              </a:lnSpc>
              <a:buFont typeface="Symbol" panose="05050102010706020507" pitchFamily="18" charset="2"/>
              <a:buNone/>
            </a:pPr>
            <a:r>
              <a:rPr lang="fr-FR" altLang="fr-FR" sz="1800">
                <a:latin typeface="Courier New" panose="02070309020205020404" pitchFamily="49" charset="0"/>
              </a:rPr>
              <a:t>}</a:t>
            </a:r>
          </a:p>
          <a:p>
            <a:pPr>
              <a:lnSpc>
                <a:spcPct val="80000"/>
              </a:lnSpc>
              <a:buFont typeface="Symbol" panose="05050102010706020507" pitchFamily="18" charset="2"/>
              <a:buNone/>
            </a:pPr>
            <a:r>
              <a:rPr lang="fr-FR" altLang="fr-FR" sz="1800">
                <a:latin typeface="Courier New" panose="02070309020205020404" pitchFamily="49" charset="0"/>
              </a:rPr>
              <a:t>catch(Exception e)</a:t>
            </a:r>
          </a:p>
          <a:p>
            <a:pPr>
              <a:lnSpc>
                <a:spcPct val="80000"/>
              </a:lnSpc>
              <a:buFont typeface="Symbol" panose="05050102010706020507" pitchFamily="18" charset="2"/>
              <a:buNone/>
            </a:pPr>
            <a:r>
              <a:rPr lang="fr-FR" altLang="fr-FR" sz="1800">
                <a:latin typeface="Courier New" panose="02070309020205020404" pitchFamily="49" charset="0"/>
              </a:rPr>
              <a:t>{</a:t>
            </a:r>
          </a:p>
          <a:p>
            <a:pPr>
              <a:lnSpc>
                <a:spcPct val="80000"/>
              </a:lnSpc>
              <a:buFont typeface="Symbol" panose="05050102010706020507" pitchFamily="18" charset="2"/>
              <a:buNone/>
            </a:pPr>
            <a:r>
              <a:rPr lang="fr-FR" altLang="fr-FR" sz="1800">
                <a:latin typeface="Courier New" panose="02070309020205020404" pitchFamily="49" charset="0"/>
              </a:rPr>
              <a:t>	// que faire si une exception d’un autre type survient</a:t>
            </a:r>
          </a:p>
          <a:p>
            <a:pPr>
              <a:lnSpc>
                <a:spcPct val="80000"/>
              </a:lnSpc>
              <a:buFont typeface="Symbol" panose="05050102010706020507" pitchFamily="18" charset="2"/>
              <a:buNone/>
            </a:pPr>
            <a:r>
              <a:rPr lang="fr-FR" altLang="fr-FR" sz="1800">
                <a:latin typeface="Courier New" panose="02070309020205020404" pitchFamily="49" charset="0"/>
              </a:rPr>
              <a:t>}</a:t>
            </a:r>
          </a:p>
          <a:p>
            <a:pPr>
              <a:lnSpc>
                <a:spcPct val="80000"/>
              </a:lnSpc>
              <a:buFont typeface="Symbol" panose="05050102010706020507" pitchFamily="18" charset="2"/>
              <a:buNone/>
            </a:pPr>
            <a:r>
              <a:rPr lang="fr-FR" altLang="fr-FR" sz="1800">
                <a:latin typeface="Courier New" panose="02070309020205020404" pitchFamily="49" charset="0"/>
              </a:rPr>
              <a:t>finally</a:t>
            </a:r>
          </a:p>
          <a:p>
            <a:pPr>
              <a:lnSpc>
                <a:spcPct val="80000"/>
              </a:lnSpc>
              <a:buFont typeface="Symbol" panose="05050102010706020507" pitchFamily="18" charset="2"/>
              <a:buNone/>
            </a:pPr>
            <a:r>
              <a:rPr lang="fr-FR" altLang="fr-FR" sz="1800">
                <a:latin typeface="Courier New" panose="02070309020205020404" pitchFamily="49" charset="0"/>
              </a:rPr>
              <a:t>{</a:t>
            </a:r>
          </a:p>
          <a:p>
            <a:pPr>
              <a:lnSpc>
                <a:spcPct val="80000"/>
              </a:lnSpc>
              <a:buFont typeface="Symbol" panose="05050102010706020507" pitchFamily="18" charset="2"/>
              <a:buNone/>
            </a:pPr>
            <a:r>
              <a:rPr lang="fr-FR" altLang="fr-FR" sz="1800">
                <a:latin typeface="Courier New" panose="02070309020205020404" pitchFamily="49" charset="0"/>
              </a:rPr>
              <a:t>	// toujours faire ceci, quelle que soit l’exception</a:t>
            </a:r>
          </a:p>
          <a:p>
            <a:pPr>
              <a:lnSpc>
                <a:spcPct val="80000"/>
              </a:lnSpc>
              <a:buFont typeface="Symbol" panose="05050102010706020507" pitchFamily="18" charset="2"/>
              <a:buNone/>
            </a:pPr>
            <a:r>
              <a:rPr lang="fr-FR" altLang="fr-FR" sz="1800">
                <a:latin typeface="Courier New" panose="02070309020205020404" pitchFamily="49" charset="0"/>
              </a:rPr>
              <a:t>}</a:t>
            </a: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B80660B1-588A-D74F-CEDA-58526A70301E}"/>
              </a:ext>
            </a:extLst>
          </p:cNvPr>
          <p:cNvSpPr>
            <a:spLocks noGrp="1" noChangeArrowheads="1"/>
          </p:cNvSpPr>
          <p:nvPr>
            <p:ph type="title"/>
          </p:nvPr>
        </p:nvSpPr>
        <p:spPr/>
        <p:txBody>
          <a:bodyPr/>
          <a:lstStyle/>
          <a:p>
            <a:r>
              <a:rPr lang="fr-FR" altLang="fr-FR"/>
              <a:t>Traitement des exceptions</a:t>
            </a:r>
            <a:br>
              <a:rPr lang="fr-FR" altLang="fr-FR"/>
            </a:br>
            <a:r>
              <a:rPr lang="fr-FR" altLang="fr-FR" sz="2800"/>
              <a:t>Interception par bloc </a:t>
            </a:r>
            <a:r>
              <a:rPr lang="fr-FR" altLang="fr-FR" sz="2800" i="1"/>
              <a:t>try – catch – finally</a:t>
            </a:r>
            <a:r>
              <a:rPr lang="fr-FR" altLang="fr-FR" sz="2800"/>
              <a:t> (2/2)</a:t>
            </a:r>
            <a:endParaRPr lang="fr-FR" altLang="fr-FR" sz="2800" i="1"/>
          </a:p>
        </p:txBody>
      </p:sp>
      <p:sp>
        <p:nvSpPr>
          <p:cNvPr id="203779" name="Rectangle 3">
            <a:extLst>
              <a:ext uri="{FF2B5EF4-FFF2-40B4-BE49-F238E27FC236}">
                <a16:creationId xmlns:a16="http://schemas.microsoft.com/office/drawing/2014/main" id="{75BA3C63-B113-93DB-0792-34E369DA9BFE}"/>
              </a:ext>
            </a:extLst>
          </p:cNvPr>
          <p:cNvSpPr>
            <a:spLocks noGrp="1" noChangeArrowheads="1"/>
          </p:cNvSpPr>
          <p:nvPr>
            <p:ph type="body" idx="1"/>
          </p:nvPr>
        </p:nvSpPr>
        <p:spPr>
          <a:xfrm>
            <a:off x="1654175" y="1089025"/>
            <a:ext cx="8839200" cy="479425"/>
          </a:xfrm>
        </p:spPr>
        <p:txBody>
          <a:bodyPr/>
          <a:lstStyle/>
          <a:p>
            <a:pPr>
              <a:buFont typeface="Symbol" panose="05050102010706020507" pitchFamily="18" charset="2"/>
              <a:buNone/>
            </a:pPr>
            <a:r>
              <a:rPr lang="fr-FR" altLang="fr-FR"/>
              <a:t>Implémentation</a:t>
            </a:r>
          </a:p>
        </p:txBody>
      </p:sp>
      <p:sp>
        <p:nvSpPr>
          <p:cNvPr id="203780" name="Rectangle 4">
            <a:extLst>
              <a:ext uri="{FF2B5EF4-FFF2-40B4-BE49-F238E27FC236}">
                <a16:creationId xmlns:a16="http://schemas.microsoft.com/office/drawing/2014/main" id="{FA980E97-88BD-6729-4A90-9B443834AC42}"/>
              </a:ext>
            </a:extLst>
          </p:cNvPr>
          <p:cNvSpPr>
            <a:spLocks noChangeArrowheads="1"/>
          </p:cNvSpPr>
          <p:nvPr/>
        </p:nvSpPr>
        <p:spPr bwMode="auto">
          <a:xfrm>
            <a:off x="1828800" y="1589088"/>
            <a:ext cx="8534400" cy="474662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en-US" altLang="fr-FR" b="1">
                <a:latin typeface="Courier New" panose="02070309020205020404" pitchFamily="49" charset="0"/>
              </a:rPr>
              <a:t>public ExampleException() {</a:t>
            </a:r>
          </a:p>
          <a:p>
            <a:pPr algn="l" eaLnBrk="1" hangingPunct="1">
              <a:spcBef>
                <a:spcPct val="50000"/>
              </a:spcBef>
            </a:pPr>
            <a:r>
              <a:rPr lang="en-US" altLang="fr-FR" b="1">
                <a:latin typeface="Courier New" panose="02070309020205020404" pitchFamily="49" charset="0"/>
              </a:rPr>
              <a:t>  for(int i=0;i&lt;3;i++) {</a:t>
            </a:r>
          </a:p>
          <a:p>
            <a:pPr algn="l" eaLnBrk="1" hangingPunct="1">
              <a:spcBef>
                <a:spcPct val="50000"/>
              </a:spcBef>
            </a:pPr>
            <a:r>
              <a:rPr lang="en-US" altLang="fr-FR" b="1">
                <a:latin typeface="Courier New" panose="02070309020205020404" pitchFamily="49" charset="0"/>
              </a:rPr>
              <a:t>    test[i]=Math.log(i);</a:t>
            </a:r>
          </a:p>
          <a:p>
            <a:pPr algn="l" eaLnBrk="1" hangingPunct="1">
              <a:spcBef>
                <a:spcPct val="50000"/>
              </a:spcBef>
            </a:pPr>
            <a:r>
              <a:rPr lang="en-US" altLang="fr-FR" b="1">
                <a:latin typeface="Courier New" panose="02070309020205020404" pitchFamily="49" charset="0"/>
              </a:rPr>
              <a:t>  }</a:t>
            </a:r>
          </a:p>
          <a:p>
            <a:pPr algn="l" eaLnBrk="1" hangingPunct="1">
              <a:spcBef>
                <a:spcPct val="50000"/>
              </a:spcBef>
            </a:pPr>
            <a:r>
              <a:rPr lang="fr-BE" altLang="fr-FR" b="1">
                <a:latin typeface="Courier New" panose="02070309020205020404" pitchFamily="49" charset="0"/>
              </a:rPr>
              <a:t>  try {</a:t>
            </a:r>
          </a:p>
          <a:p>
            <a:pPr algn="l" eaLnBrk="1" hangingPunct="1">
              <a:spcBef>
                <a:spcPct val="50000"/>
              </a:spcBef>
            </a:pPr>
            <a:r>
              <a:rPr lang="fr-BE" altLang="fr-FR" b="1">
                <a:latin typeface="Courier New" panose="02070309020205020404" pitchFamily="49" charset="0"/>
              </a:rPr>
              <a:t>    </a:t>
            </a:r>
            <a:r>
              <a:rPr lang="en-US" altLang="fr-FR" b="1">
                <a:latin typeface="Courier New" panose="02070309020205020404" pitchFamily="49" charset="0"/>
              </a:rPr>
              <a:t>for(int i=0;i&lt;4;i++) {</a:t>
            </a:r>
          </a:p>
          <a:p>
            <a:pPr algn="l" eaLnBrk="1" hangingPunct="1">
              <a:spcBef>
                <a:spcPct val="50000"/>
              </a:spcBef>
            </a:pPr>
            <a:r>
              <a:rPr lang="en-US" altLang="fr-FR" b="1">
                <a:latin typeface="Courier New" panose="02070309020205020404" pitchFamily="49" charset="0"/>
              </a:rPr>
              <a:t>      System.out.println("log("+i+") = "+test[i]);</a:t>
            </a:r>
          </a:p>
          <a:p>
            <a:pPr algn="l" eaLnBrk="1" hangingPunct="1">
              <a:spcBef>
                <a:spcPct val="50000"/>
              </a:spcBef>
            </a:pPr>
            <a:r>
              <a:rPr lang="en-US" altLang="fr-FR" b="1">
                <a:latin typeface="Courier New" panose="02070309020205020404" pitchFamily="49" charset="0"/>
              </a:rPr>
              <a:t>    }</a:t>
            </a:r>
          </a:p>
          <a:p>
            <a:pPr algn="l" eaLnBrk="1" hangingPunct="1">
              <a:spcBef>
                <a:spcPct val="50000"/>
              </a:spcBef>
            </a:pPr>
            <a:r>
              <a:rPr lang="fr-BE" altLang="fr-FR" b="1">
                <a:latin typeface="Courier New" panose="02070309020205020404" pitchFamily="49" charset="0"/>
              </a:rPr>
              <a:t>  } catch(ArrayIndexOutOfBoundsException ae) {</a:t>
            </a:r>
          </a:p>
          <a:p>
            <a:pPr algn="l" eaLnBrk="1" hangingPunct="1">
              <a:spcBef>
                <a:spcPct val="50000"/>
              </a:spcBef>
            </a:pPr>
            <a:r>
              <a:rPr lang="fr-BE" altLang="fr-FR" b="1">
                <a:latin typeface="Courier New" panose="02070309020205020404" pitchFamily="49" charset="0"/>
              </a:rPr>
              <a:t>     System.out.println(« Arrivé à la fin du tableau »);</a:t>
            </a:r>
          </a:p>
          <a:p>
            <a:pPr algn="l" eaLnBrk="1" hangingPunct="1">
              <a:spcBef>
                <a:spcPct val="50000"/>
              </a:spcBef>
            </a:pPr>
            <a:r>
              <a:rPr lang="fr-BE" altLang="fr-FR" b="1">
                <a:latin typeface="Courier New" panose="02070309020205020404" pitchFamily="49" charset="0"/>
              </a:rPr>
              <a:t>  }</a:t>
            </a:r>
          </a:p>
          <a:p>
            <a:pPr algn="l" eaLnBrk="1" hangingPunct="1">
              <a:spcBef>
                <a:spcPct val="50000"/>
              </a:spcBef>
            </a:pPr>
            <a:r>
              <a:rPr lang="fr-BE" altLang="fr-FR" b="1">
                <a:latin typeface="Courier New" panose="02070309020205020404" pitchFamily="49" charset="0"/>
              </a:rPr>
              <a:t>  System.out.println(« Continuer le constructeur »);	</a:t>
            </a:r>
          </a:p>
          <a:p>
            <a:pPr algn="l" eaLnBrk="1" hangingPunct="1">
              <a:spcBef>
                <a:spcPct val="50000"/>
              </a:spcBef>
            </a:pPr>
            <a:r>
              <a:rPr lang="en-US" altLang="fr-FR" b="1">
                <a:latin typeface="Courier New" panose="02070309020205020404" pitchFamily="49" charset="0"/>
              </a:rPr>
              <a:t>}</a:t>
            </a:r>
          </a:p>
        </p:txBody>
      </p:sp>
      <p:sp>
        <p:nvSpPr>
          <p:cNvPr id="203781" name="Oval 5">
            <a:extLst>
              <a:ext uri="{FF2B5EF4-FFF2-40B4-BE49-F238E27FC236}">
                <a16:creationId xmlns:a16="http://schemas.microsoft.com/office/drawing/2014/main" id="{4A389D50-357C-3575-AF9D-B32A0BA40E74}"/>
              </a:ext>
            </a:extLst>
          </p:cNvPr>
          <p:cNvSpPr>
            <a:spLocks noChangeArrowheads="1"/>
          </p:cNvSpPr>
          <p:nvPr/>
        </p:nvSpPr>
        <p:spPr bwMode="auto">
          <a:xfrm>
            <a:off x="3822700" y="3346450"/>
            <a:ext cx="506413" cy="506413"/>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A1DA0F48-0C6D-8E16-3BCB-958893FF3A08}"/>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(1/4)</a:t>
            </a:r>
          </a:p>
        </p:txBody>
      </p:sp>
      <p:sp>
        <p:nvSpPr>
          <p:cNvPr id="204803" name="Rectangle 3">
            <a:extLst>
              <a:ext uri="{FF2B5EF4-FFF2-40B4-BE49-F238E27FC236}">
                <a16:creationId xmlns:a16="http://schemas.microsoft.com/office/drawing/2014/main" id="{4593095D-BB4B-DACA-57D8-85480B2B3E10}"/>
              </a:ext>
            </a:extLst>
          </p:cNvPr>
          <p:cNvSpPr>
            <a:spLocks noGrp="1" noChangeArrowheads="1"/>
          </p:cNvSpPr>
          <p:nvPr>
            <p:ph type="body" idx="1"/>
          </p:nvPr>
        </p:nvSpPr>
        <p:spPr>
          <a:xfrm>
            <a:off x="1676400" y="1160463"/>
            <a:ext cx="8839200" cy="4511675"/>
          </a:xfrm>
        </p:spPr>
        <p:txBody>
          <a:bodyPr/>
          <a:lstStyle/>
          <a:p>
            <a:r>
              <a:rPr lang="fr-FR" altLang="fr-FR"/>
              <a:t>Si une exception peut survenir, mais que la méthode n’est pas censée la traiter elle-même, il faut en « lancer » une instance</a:t>
            </a:r>
          </a:p>
          <a:p>
            <a:r>
              <a:rPr lang="fr-FR" altLang="fr-FR"/>
              <a:t>Il faut préciser que la méthode peut lancer ces exceptions</a:t>
            </a:r>
            <a:br>
              <a:rPr lang="fr-FR" altLang="fr-FR"/>
            </a:br>
            <a:r>
              <a:rPr lang="fr-FR" altLang="fr-FR">
                <a:sym typeface="Wingdings" panose="05000000000000000000" pitchFamily="2" charset="2"/>
              </a:rPr>
              <a:t> </a:t>
            </a:r>
            <a:r>
              <a:rPr lang="fr-FR" altLang="fr-FR"/>
              <a:t>ajouter une clause throws à la signature de la méthode</a:t>
            </a:r>
          </a:p>
          <a:p>
            <a:endParaRPr lang="fr-FR" altLang="fr-FR"/>
          </a:p>
          <a:p>
            <a:endParaRPr lang="fr-FR" altLang="fr-FR"/>
          </a:p>
          <a:p>
            <a:endParaRPr lang="fr-FR" altLang="fr-FR"/>
          </a:p>
          <a:p>
            <a:endParaRPr lang="fr-FR" altLang="fr-FR"/>
          </a:p>
          <a:p>
            <a:endParaRPr lang="fr-FR" altLang="fr-FR"/>
          </a:p>
          <a:p>
            <a:r>
              <a:rPr lang="fr-FR" altLang="fr-FR"/>
              <a:t>Peut lancer une IOException </a:t>
            </a:r>
            <a:r>
              <a:rPr lang="fr-FR" altLang="fr-FR">
                <a:sym typeface="Wingdings" panose="05000000000000000000" pitchFamily="2" charset="2"/>
              </a:rPr>
              <a:t></a:t>
            </a:r>
            <a:r>
              <a:rPr lang="fr-FR" altLang="fr-FR"/>
              <a:t> doit être attrapée</a:t>
            </a:r>
          </a:p>
          <a:p>
            <a:r>
              <a:rPr lang="fr-FR" altLang="fr-FR"/>
              <a:t>Peut lancer une ArrayIndexOutOfBoundsException </a:t>
            </a:r>
          </a:p>
        </p:txBody>
      </p:sp>
      <p:sp>
        <p:nvSpPr>
          <p:cNvPr id="204804" name="Rectangle 4">
            <a:extLst>
              <a:ext uri="{FF2B5EF4-FFF2-40B4-BE49-F238E27FC236}">
                <a16:creationId xmlns:a16="http://schemas.microsoft.com/office/drawing/2014/main" id="{D54C13E7-29AC-C6C6-2A07-CEC4A63682FC}"/>
              </a:ext>
            </a:extLst>
          </p:cNvPr>
          <p:cNvSpPr>
            <a:spLocks noChangeArrowheads="1"/>
          </p:cNvSpPr>
          <p:nvPr/>
        </p:nvSpPr>
        <p:spPr bwMode="auto">
          <a:xfrm>
            <a:off x="1828800" y="2671763"/>
            <a:ext cx="8458200" cy="181292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en-US" altLang="fr-FR">
                <a:latin typeface="Courier New" panose="02070309020205020404" pitchFamily="49" charset="0"/>
              </a:rPr>
              <a:t>public void writeList() { </a:t>
            </a:r>
            <a:endParaRPr lang="fr-BE" altLang="fr-FR">
              <a:latin typeface="Courier New" panose="02070309020205020404" pitchFamily="49" charset="0"/>
            </a:endParaRPr>
          </a:p>
          <a:p>
            <a:pPr algn="l" eaLnBrk="1" hangingPunct="1">
              <a:spcBef>
                <a:spcPct val="50000"/>
              </a:spcBef>
            </a:pPr>
            <a:r>
              <a:rPr lang="fr-BE" altLang="fr-FR">
                <a:latin typeface="Courier New" panose="02070309020205020404" pitchFamily="49" charset="0"/>
              </a:rPr>
              <a:t>  </a:t>
            </a:r>
            <a:r>
              <a:rPr lang="en-US" altLang="fr-FR">
                <a:latin typeface="Courier New" panose="02070309020205020404" pitchFamily="49" charset="0"/>
              </a:rPr>
              <a:t>PrintWriter out = new PrintWriter(new</a:t>
            </a:r>
            <a:r>
              <a:rPr lang="fr-BE" altLang="fr-FR">
                <a:latin typeface="Courier New" panose="02070309020205020404" pitchFamily="49" charset="0"/>
              </a:rPr>
              <a:t> </a:t>
            </a:r>
            <a:r>
              <a:rPr lang="en-US" altLang="fr-FR">
                <a:latin typeface="Courier New" panose="02070309020205020404" pitchFamily="49" charset="0"/>
              </a:rPr>
              <a:t>FileWriter("OutFile.txt")); </a:t>
            </a:r>
            <a:endParaRPr lang="fr-BE" altLang="fr-FR">
              <a:latin typeface="Courier New" panose="02070309020205020404" pitchFamily="49" charset="0"/>
            </a:endParaRPr>
          </a:p>
          <a:p>
            <a:pPr algn="l" eaLnBrk="1" hangingPunct="1">
              <a:spcBef>
                <a:spcPct val="50000"/>
              </a:spcBef>
            </a:pPr>
            <a:r>
              <a:rPr lang="fr-BE" altLang="fr-FR">
                <a:latin typeface="Courier New" panose="02070309020205020404" pitchFamily="49" charset="0"/>
              </a:rPr>
              <a:t>  </a:t>
            </a:r>
            <a:r>
              <a:rPr lang="en-US" altLang="fr-FR">
                <a:latin typeface="Courier New" panose="02070309020205020404" pitchFamily="49" charset="0"/>
              </a:rPr>
              <a:t>for (int i = 0; i &lt; vector.size(); i++) </a:t>
            </a:r>
            <a:endParaRPr lang="fr-BE" altLang="fr-FR">
              <a:latin typeface="Courier New" panose="02070309020205020404" pitchFamily="49" charset="0"/>
            </a:endParaRPr>
          </a:p>
          <a:p>
            <a:pPr algn="l" eaLnBrk="1" hangingPunct="1">
              <a:spcBef>
                <a:spcPct val="50000"/>
              </a:spcBef>
            </a:pPr>
            <a:r>
              <a:rPr lang="fr-BE" altLang="fr-FR">
                <a:latin typeface="Courier New" panose="02070309020205020404" pitchFamily="49" charset="0"/>
              </a:rPr>
              <a:t>	</a:t>
            </a:r>
            <a:r>
              <a:rPr lang="en-US" altLang="fr-FR">
                <a:latin typeface="Courier New" panose="02070309020205020404" pitchFamily="49" charset="0"/>
              </a:rPr>
              <a:t>out.println("Valeur</a:t>
            </a:r>
            <a:r>
              <a:rPr lang="fr-BE" altLang="fr-FR">
                <a:latin typeface="Courier New" panose="02070309020205020404" pitchFamily="49" charset="0"/>
              </a:rPr>
              <a:t> </a:t>
            </a:r>
            <a:r>
              <a:rPr lang="en-US" altLang="fr-FR">
                <a:latin typeface="Courier New" panose="02070309020205020404" pitchFamily="49" charset="0"/>
              </a:rPr>
              <a:t>= " + vector.elementAt(i)); </a:t>
            </a:r>
            <a:endParaRPr lang="fr-BE" altLang="fr-FR">
              <a:latin typeface="Courier New" panose="02070309020205020404" pitchFamily="49" charset="0"/>
            </a:endParaRPr>
          </a:p>
          <a:p>
            <a:pPr algn="l" eaLnBrk="1" hangingPunct="1">
              <a:spcBef>
                <a:spcPct val="50000"/>
              </a:spcBef>
            </a:pPr>
            <a:r>
              <a:rPr lang="en-US" altLang="fr-FR">
                <a:latin typeface="Courier New" panose="02070309020205020404" pitchFamily="49" charset="0"/>
              </a:rPr>
              <a:t>}</a:t>
            </a:r>
          </a:p>
        </p:txBody>
      </p:sp>
      <p:sp>
        <p:nvSpPr>
          <p:cNvPr id="204805" name="Rectangle 5">
            <a:extLst>
              <a:ext uri="{FF2B5EF4-FFF2-40B4-BE49-F238E27FC236}">
                <a16:creationId xmlns:a16="http://schemas.microsoft.com/office/drawing/2014/main" id="{D2080994-D0CD-023E-6BF5-B32D6CE790D6}"/>
              </a:ext>
            </a:extLst>
          </p:cNvPr>
          <p:cNvSpPr>
            <a:spLocks noChangeArrowheads="1"/>
          </p:cNvSpPr>
          <p:nvPr/>
        </p:nvSpPr>
        <p:spPr bwMode="auto">
          <a:xfrm>
            <a:off x="3025775" y="5502275"/>
            <a:ext cx="5934075" cy="590550"/>
          </a:xfrm>
          <a:prstGeom prst="rect">
            <a:avLst/>
          </a:prstGeom>
          <a:solidFill>
            <a:srgbClr val="E6F4FF"/>
          </a:solidFill>
          <a:ln w="9525">
            <a:solidFill>
              <a:schemeClr val="tx1"/>
            </a:solidFill>
            <a:miter lim="800000"/>
            <a:headEnd/>
            <a:tailEnd/>
          </a:ln>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a:latin typeface="Courier New" panose="02070309020205020404" pitchFamily="49" charset="0"/>
              </a:rPr>
              <a:t>public void writeList</a:t>
            </a:r>
            <a:r>
              <a:rPr lang="fr-BE" altLang="fr-FR">
                <a:latin typeface="Courier New" panose="02070309020205020404" pitchFamily="49" charset="0"/>
              </a:rPr>
              <a:t>()</a:t>
            </a:r>
            <a:r>
              <a:rPr lang="en-US" altLang="fr-FR">
                <a:latin typeface="Courier New" panose="02070309020205020404" pitchFamily="49" charset="0"/>
              </a:rPr>
              <a:t> throws IOException, </a:t>
            </a:r>
            <a:endParaRPr lang="fr-BE" altLang="fr-FR">
              <a:latin typeface="Courier New" panose="02070309020205020404" pitchFamily="49" charset="0"/>
            </a:endParaRPr>
          </a:p>
          <a:p>
            <a:pPr algn="l" eaLnBrk="1" hangingPunct="1"/>
            <a:r>
              <a:rPr lang="fr-BE" altLang="fr-FR">
                <a:latin typeface="Courier New" panose="02070309020205020404" pitchFamily="49" charset="0"/>
              </a:rPr>
              <a:t>		</a:t>
            </a:r>
            <a:r>
              <a:rPr lang="en-US" altLang="fr-FR">
                <a:latin typeface="Courier New" panose="02070309020205020404" pitchFamily="49" charset="0"/>
              </a:rPr>
              <a:t>ArrayIndexOutOfBoundsException {</a:t>
            </a: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74643FD7-17DD-2234-A45D-7467D3D01F5F}"/>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(2/4)</a:t>
            </a:r>
          </a:p>
        </p:txBody>
      </p:sp>
      <p:sp>
        <p:nvSpPr>
          <p:cNvPr id="205827" name="Rectangle 3">
            <a:extLst>
              <a:ext uri="{FF2B5EF4-FFF2-40B4-BE49-F238E27FC236}">
                <a16:creationId xmlns:a16="http://schemas.microsoft.com/office/drawing/2014/main" id="{E7622E3F-7789-ADA6-24E9-33F4DFC14196}"/>
              </a:ext>
            </a:extLst>
          </p:cNvPr>
          <p:cNvSpPr>
            <a:spLocks noGrp="1" noChangeArrowheads="1"/>
          </p:cNvSpPr>
          <p:nvPr>
            <p:ph type="body" idx="1"/>
          </p:nvPr>
        </p:nvSpPr>
        <p:spPr>
          <a:xfrm>
            <a:off x="1676400" y="1243013"/>
            <a:ext cx="8839200" cy="1733550"/>
          </a:xfrm>
        </p:spPr>
        <p:txBody>
          <a:bodyPr/>
          <a:lstStyle/>
          <a:p>
            <a:pPr>
              <a:lnSpc>
                <a:spcPct val="80000"/>
              </a:lnSpc>
            </a:pPr>
            <a:r>
              <a:rPr lang="fr-FR" altLang="fr-FR" sz="1800"/>
              <a:t>Une méthode avec une propriété </a:t>
            </a:r>
            <a:r>
              <a:rPr lang="fr-FR" altLang="fr-FR" sz="1800" i="1"/>
              <a:t>throws</a:t>
            </a:r>
            <a:r>
              <a:rPr lang="fr-FR" altLang="fr-FR" sz="1800"/>
              <a:t> peut lancer des exceptions avec </a:t>
            </a:r>
            <a:r>
              <a:rPr lang="fr-FR" altLang="fr-FR" sz="1800" i="1"/>
              <a:t>throw</a:t>
            </a:r>
            <a:endParaRPr lang="fr-FR" altLang="fr-FR" sz="1800"/>
          </a:p>
          <a:p>
            <a:pPr>
              <a:lnSpc>
                <a:spcPct val="80000"/>
              </a:lnSpc>
            </a:pPr>
            <a:r>
              <a:rPr lang="fr-FR" altLang="fr-FR" sz="1800"/>
              <a:t>Toute exception ou erreur lancée pendant l’exécution provient d’un throw</a:t>
            </a:r>
          </a:p>
          <a:p>
            <a:pPr>
              <a:lnSpc>
                <a:spcPct val="80000"/>
              </a:lnSpc>
            </a:pPr>
            <a:r>
              <a:rPr lang="fr-FR" altLang="fr-FR" sz="1800"/>
              <a:t>Fonctionne avec les exceptions qui héritent de Throwable (la classe de base)</a:t>
            </a:r>
          </a:p>
          <a:p>
            <a:pPr>
              <a:lnSpc>
                <a:spcPct val="80000"/>
              </a:lnSpc>
            </a:pPr>
            <a:r>
              <a:rPr lang="fr-FR" altLang="fr-FR" sz="1800"/>
              <a:t>Le développeur peut créer de nouvelles classes d’exceptions</a:t>
            </a:r>
            <a:br>
              <a:rPr lang="fr-FR" altLang="fr-FR" sz="1800"/>
            </a:br>
            <a:r>
              <a:rPr lang="fr-FR" altLang="fr-FR" sz="1800"/>
              <a:t>et les lancer avec throw</a:t>
            </a:r>
          </a:p>
        </p:txBody>
      </p:sp>
      <p:sp>
        <p:nvSpPr>
          <p:cNvPr id="205828" name="Rectangle 6">
            <a:extLst>
              <a:ext uri="{FF2B5EF4-FFF2-40B4-BE49-F238E27FC236}">
                <a16:creationId xmlns:a16="http://schemas.microsoft.com/office/drawing/2014/main" id="{9406DA31-6B54-E50A-5F5F-896832160E23}"/>
              </a:ext>
            </a:extLst>
          </p:cNvPr>
          <p:cNvSpPr>
            <a:spLocks noChangeArrowheads="1"/>
          </p:cNvSpPr>
          <p:nvPr/>
        </p:nvSpPr>
        <p:spPr bwMode="auto">
          <a:xfrm>
            <a:off x="2079625" y="3032125"/>
            <a:ext cx="8001000" cy="327977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fr-BE" altLang="fr-FR">
                <a:latin typeface="Courier New" panose="02070309020205020404" pitchFamily="49" charset="0"/>
              </a:rPr>
              <a:t>class MyException extends Exception {</a:t>
            </a:r>
          </a:p>
          <a:p>
            <a:pPr algn="l" eaLnBrk="1" hangingPunct="1">
              <a:spcBef>
                <a:spcPct val="50000"/>
              </a:spcBef>
            </a:pPr>
            <a:r>
              <a:rPr lang="fr-BE" altLang="fr-FR">
                <a:latin typeface="Courier New" panose="02070309020205020404" pitchFamily="49" charset="0"/>
              </a:rPr>
              <a:t>  MyException(String msg){</a:t>
            </a:r>
          </a:p>
          <a:p>
            <a:pPr algn="l" eaLnBrk="1" hangingPunct="1">
              <a:spcBef>
                <a:spcPct val="50000"/>
              </a:spcBef>
            </a:pPr>
            <a:r>
              <a:rPr lang="fr-BE" altLang="fr-FR">
                <a:latin typeface="Courier New" panose="02070309020205020404" pitchFamily="49" charset="0"/>
              </a:rPr>
              <a:t>    System.out.println("MyException lancee, msg =" + msg);</a:t>
            </a:r>
          </a:p>
          <a:p>
            <a:pPr algn="l" eaLnBrk="1" hangingPunct="1">
              <a:spcBef>
                <a:spcPct val="50000"/>
              </a:spcBef>
            </a:pPr>
            <a:r>
              <a:rPr lang="fr-BE" altLang="fr-FR">
                <a:latin typeface="Courier New" panose="02070309020205020404" pitchFamily="49" charset="0"/>
              </a:rPr>
              <a:t>  }</a:t>
            </a:r>
          </a:p>
          <a:p>
            <a:pPr algn="l" eaLnBrk="1" hangingPunct="1">
              <a:spcBef>
                <a:spcPct val="50000"/>
              </a:spcBef>
            </a:pPr>
            <a:r>
              <a:rPr lang="fr-BE" altLang="fr-FR">
                <a:latin typeface="Courier New" panose="02070309020205020404" pitchFamily="49" charset="0"/>
              </a:rPr>
              <a:t>}	</a:t>
            </a:r>
          </a:p>
          <a:p>
            <a:pPr algn="l" eaLnBrk="1" hangingPunct="1">
              <a:spcBef>
                <a:spcPct val="50000"/>
              </a:spcBef>
            </a:pPr>
            <a:r>
              <a:rPr lang="fr-BE" altLang="fr-FR">
                <a:latin typeface="Courier New" panose="02070309020205020404" pitchFamily="49" charset="0"/>
              </a:rPr>
              <a:t>void someMethod(boolean flag)throws MyException {</a:t>
            </a:r>
          </a:p>
          <a:p>
            <a:pPr algn="l" eaLnBrk="1" hangingPunct="1">
              <a:spcBef>
                <a:spcPct val="50000"/>
              </a:spcBef>
            </a:pPr>
            <a:r>
              <a:rPr lang="fr-BE" altLang="fr-FR">
                <a:latin typeface="Courier New" panose="02070309020205020404" pitchFamily="49" charset="0"/>
              </a:rPr>
              <a:t>	if(!flag) throw new MyException(«someMethod»);</a:t>
            </a:r>
          </a:p>
          <a:p>
            <a:pPr algn="l" eaLnBrk="1" hangingPunct="1">
              <a:spcBef>
                <a:spcPct val="50000"/>
              </a:spcBef>
            </a:pPr>
            <a:r>
              <a:rPr lang="fr-BE" altLang="fr-FR">
                <a:latin typeface="Courier New" panose="02070309020205020404" pitchFamily="49" charset="0"/>
              </a:rPr>
              <a:t> 	…</a:t>
            </a:r>
          </a:p>
          <a:p>
            <a:pPr algn="l" eaLnBrk="1" hangingPunct="1">
              <a:spcBef>
                <a:spcPct val="50000"/>
              </a:spcBef>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C115FC07-E30F-CEBE-0888-0A60ECA32B80}"/>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(3/4)</a:t>
            </a:r>
          </a:p>
        </p:txBody>
      </p:sp>
      <p:sp>
        <p:nvSpPr>
          <p:cNvPr id="206851" name="Rectangle 3">
            <a:extLst>
              <a:ext uri="{FF2B5EF4-FFF2-40B4-BE49-F238E27FC236}">
                <a16:creationId xmlns:a16="http://schemas.microsoft.com/office/drawing/2014/main" id="{33C56FEC-4B76-A473-0994-265BE18F6E13}"/>
              </a:ext>
            </a:extLst>
          </p:cNvPr>
          <p:cNvSpPr>
            <a:spLocks noGrp="1" noChangeArrowheads="1"/>
          </p:cNvSpPr>
          <p:nvPr>
            <p:ph type="body" idx="1"/>
          </p:nvPr>
        </p:nvSpPr>
        <p:spPr>
          <a:xfrm>
            <a:off x="1676400" y="1295400"/>
            <a:ext cx="8839200" cy="696913"/>
          </a:xfrm>
        </p:spPr>
        <p:txBody>
          <a:bodyPr/>
          <a:lstStyle/>
          <a:p>
            <a:pPr>
              <a:lnSpc>
                <a:spcPct val="80000"/>
              </a:lnSpc>
            </a:pPr>
            <a:r>
              <a:rPr lang="fr-BE" altLang="fr-FR" sz="1800"/>
              <a:t>Une fois l’exception lancée avec throw, il faut soit l’attraper (avec catch), soit la re-lancer. Si vous la re-lancez, votre méthode doit le déclarer</a:t>
            </a:r>
            <a:endParaRPr lang="fr-FR" altLang="fr-FR" sz="1800"/>
          </a:p>
        </p:txBody>
      </p:sp>
      <p:sp>
        <p:nvSpPr>
          <p:cNvPr id="206852" name="Rectangle 4">
            <a:extLst>
              <a:ext uri="{FF2B5EF4-FFF2-40B4-BE49-F238E27FC236}">
                <a16:creationId xmlns:a16="http://schemas.microsoft.com/office/drawing/2014/main" id="{2580559C-1073-6EFC-B935-DFFAC4038C3B}"/>
              </a:ext>
            </a:extLst>
          </p:cNvPr>
          <p:cNvSpPr>
            <a:spLocks noChangeArrowheads="1"/>
          </p:cNvSpPr>
          <p:nvPr/>
        </p:nvSpPr>
        <p:spPr bwMode="auto">
          <a:xfrm>
            <a:off x="1817688" y="2028825"/>
            <a:ext cx="8589962" cy="1887538"/>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sz="1400">
                <a:latin typeface="Courier New" panose="02070309020205020404" pitchFamily="49" charset="0"/>
              </a:rPr>
              <a:t> public void connectMe(String serverName)  throws ServerTimedOutException {</a:t>
            </a:r>
          </a:p>
          <a:p>
            <a:pPr algn="l" eaLnBrk="1" hangingPunct="1"/>
            <a:r>
              <a:rPr lang="en-US" altLang="fr-FR" sz="1400">
                <a:latin typeface="Courier New" panose="02070309020205020404" pitchFamily="49" charset="0"/>
              </a:rPr>
              <a:t>    boolean success;</a:t>
            </a:r>
          </a:p>
          <a:p>
            <a:pPr algn="l" eaLnBrk="1" hangingPunct="1"/>
            <a:r>
              <a:rPr lang="en-US" altLang="fr-FR" sz="1400">
                <a:latin typeface="Courier New" panose="02070309020205020404" pitchFamily="49" charset="0"/>
              </a:rPr>
              <a:t>    int portToConnect = 80;</a:t>
            </a:r>
          </a:p>
          <a:p>
            <a:pPr algn="l" eaLnBrk="1" hangingPunct="1"/>
            <a:r>
              <a:rPr lang="fr-BE" altLang="fr-FR" sz="1400">
                <a:latin typeface="Courier New" panose="02070309020205020404" pitchFamily="49" charset="0"/>
              </a:rPr>
              <a:t>    </a:t>
            </a:r>
            <a:r>
              <a:rPr lang="en-US" altLang="fr-FR" sz="1400">
                <a:latin typeface="Courier New" panose="02070309020205020404" pitchFamily="49" charset="0"/>
              </a:rPr>
              <a:t>success = open(serverName, portToConnect);</a:t>
            </a:r>
          </a:p>
          <a:p>
            <a:pPr algn="l" eaLnBrk="1" hangingPunct="1"/>
            <a:r>
              <a:rPr lang="en-US" altLang="fr-FR" sz="1400">
                <a:latin typeface="Courier New" panose="02070309020205020404" pitchFamily="49" charset="0"/>
              </a:rPr>
              <a:t>    if (!success) {</a:t>
            </a:r>
          </a:p>
          <a:p>
            <a:pPr algn="l" eaLnBrk="1" hangingPunct="1"/>
            <a:r>
              <a:rPr lang="en-US" altLang="fr-FR" sz="1400">
                <a:latin typeface="Courier New" panose="02070309020205020404" pitchFamily="49" charset="0"/>
              </a:rPr>
              <a:t>      throw new ServerTimedOutException("Connection impossible", 80);</a:t>
            </a:r>
          </a:p>
          <a:p>
            <a:pPr algn="l" eaLnBrk="1" hangingPunct="1"/>
            <a:r>
              <a:rPr lang="en-US" altLang="fr-FR" sz="1400">
                <a:latin typeface="Courier New" panose="02070309020205020404" pitchFamily="49" charset="0"/>
              </a:rPr>
              <a:t>  }</a:t>
            </a:r>
          </a:p>
          <a:p>
            <a:pPr algn="l" eaLnBrk="1" hangingPunct="1"/>
            <a:r>
              <a:rPr lang="en-US" altLang="fr-FR" sz="1400">
                <a:latin typeface="Courier New" panose="02070309020205020404" pitchFamily="49" charset="0"/>
              </a:rPr>
              <a:t>}</a:t>
            </a:r>
          </a:p>
        </p:txBody>
      </p:sp>
      <p:sp>
        <p:nvSpPr>
          <p:cNvPr id="206853" name="Rectangle 5">
            <a:extLst>
              <a:ext uri="{FF2B5EF4-FFF2-40B4-BE49-F238E27FC236}">
                <a16:creationId xmlns:a16="http://schemas.microsoft.com/office/drawing/2014/main" id="{1C0640FE-7608-E064-9EF2-70A1A47B6A47}"/>
              </a:ext>
            </a:extLst>
          </p:cNvPr>
          <p:cNvSpPr>
            <a:spLocks noChangeArrowheads="1"/>
          </p:cNvSpPr>
          <p:nvPr/>
        </p:nvSpPr>
        <p:spPr bwMode="auto">
          <a:xfrm>
            <a:off x="1817688" y="4130675"/>
            <a:ext cx="8589962" cy="2132013"/>
          </a:xfrm>
          <a:prstGeom prst="rect">
            <a:avLst/>
          </a:prstGeom>
          <a:solidFill>
            <a:srgbClr val="E6F4FF"/>
          </a:solidFill>
          <a:ln w="9525" algn="ctr">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sz="1400">
                <a:latin typeface="Courier New" panose="02070309020205020404" pitchFamily="49" charset="0"/>
              </a:rPr>
              <a:t> public void connectMe(String serverName) </a:t>
            </a:r>
            <a:r>
              <a:rPr lang="fr-BE" altLang="fr-FR" sz="1400">
                <a:latin typeface="Courier New" panose="02070309020205020404" pitchFamily="49" charset="0"/>
              </a:rPr>
              <a:t> </a:t>
            </a:r>
            <a:r>
              <a:rPr lang="en-US" altLang="fr-FR" sz="1400">
                <a:latin typeface="Courier New" panose="02070309020205020404" pitchFamily="49" charset="0"/>
              </a:rPr>
              <a:t>{</a:t>
            </a:r>
          </a:p>
          <a:p>
            <a:pPr algn="l" eaLnBrk="1" hangingPunct="1"/>
            <a:r>
              <a:rPr lang="en-US" altLang="fr-FR" sz="1400">
                <a:latin typeface="Courier New" panose="02070309020205020404" pitchFamily="49" charset="0"/>
              </a:rPr>
              <a:t>    boolean success;</a:t>
            </a:r>
          </a:p>
          <a:p>
            <a:pPr algn="l" eaLnBrk="1" hangingPunct="1"/>
            <a:r>
              <a:rPr lang="en-US" altLang="fr-FR" sz="1400">
                <a:latin typeface="Courier New" panose="02070309020205020404" pitchFamily="49" charset="0"/>
              </a:rPr>
              <a:t>    int portToConnect = 80;</a:t>
            </a:r>
          </a:p>
          <a:p>
            <a:pPr algn="l" eaLnBrk="1" hangingPunct="1"/>
            <a:r>
              <a:rPr lang="fr-BE" altLang="fr-FR" sz="1400">
                <a:latin typeface="Courier New" panose="02070309020205020404" pitchFamily="49" charset="0"/>
              </a:rPr>
              <a:t>    </a:t>
            </a:r>
            <a:r>
              <a:rPr lang="en-US" altLang="fr-FR" sz="1400">
                <a:latin typeface="Courier New" panose="02070309020205020404" pitchFamily="49" charset="0"/>
              </a:rPr>
              <a:t>success = open(serverName, portToConnect);</a:t>
            </a:r>
          </a:p>
          <a:p>
            <a:pPr algn="l" eaLnBrk="1" hangingPunct="1"/>
            <a:r>
              <a:rPr lang="en-US" altLang="fr-FR" sz="1400">
                <a:latin typeface="Courier New" panose="02070309020205020404" pitchFamily="49" charset="0"/>
              </a:rPr>
              <a:t>    if (!success) {</a:t>
            </a:r>
            <a:endParaRPr lang="fr-BE" altLang="fr-FR" sz="1400">
              <a:latin typeface="Courier New" panose="02070309020205020404" pitchFamily="49" charset="0"/>
            </a:endParaRPr>
          </a:p>
          <a:p>
            <a:pPr algn="l" eaLnBrk="1" hangingPunct="1"/>
            <a:r>
              <a:rPr lang="fr-BE" altLang="fr-FR" sz="1400">
                <a:latin typeface="Courier New" panose="02070309020205020404" pitchFamily="49" charset="0"/>
              </a:rPr>
              <a:t>      try{  </a:t>
            </a:r>
            <a:r>
              <a:rPr lang="en-US" altLang="fr-FR" sz="1400">
                <a:latin typeface="Courier New" panose="02070309020205020404" pitchFamily="49" charset="0"/>
              </a:rPr>
              <a:t>throw new ServerTimedOutException("Connection impossible ", 80);</a:t>
            </a:r>
            <a:endParaRPr lang="fr-BE" altLang="fr-FR" sz="1400">
              <a:latin typeface="Courier New" panose="02070309020205020404" pitchFamily="49" charset="0"/>
            </a:endParaRPr>
          </a:p>
          <a:p>
            <a:pPr algn="l" eaLnBrk="1" hangingPunct="1"/>
            <a:r>
              <a:rPr lang="fr-BE" altLang="fr-FR" sz="1400">
                <a:latin typeface="Courier New" panose="02070309020205020404" pitchFamily="49" charset="0"/>
              </a:rPr>
              <a:t>      } catch(ServerTimedOutException stoe){ }</a:t>
            </a:r>
            <a:endParaRPr lang="en-US" altLang="fr-FR" sz="1400">
              <a:latin typeface="Courier New" panose="02070309020205020404" pitchFamily="49" charset="0"/>
            </a:endParaRPr>
          </a:p>
          <a:p>
            <a:pPr algn="l" eaLnBrk="1" hangingPunct="1"/>
            <a:r>
              <a:rPr lang="en-US" altLang="fr-FR" sz="1400">
                <a:latin typeface="Courier New" panose="02070309020205020404" pitchFamily="49" charset="0"/>
              </a:rPr>
              <a:t>  }</a:t>
            </a:r>
          </a:p>
          <a:p>
            <a:pPr algn="l" eaLnBrk="1" hangingPunct="1"/>
            <a:r>
              <a:rPr lang="en-US" altLang="fr-FR" sz="1400">
                <a:latin typeface="Courier New" panose="02070309020205020404" pitchFamily="49" charset="0"/>
              </a:rPr>
              <a:t>}</a:t>
            </a: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D13DE61A-69C8-A712-947E-E3AD046EF6A9}"/>
              </a:ext>
            </a:extLst>
          </p:cNvPr>
          <p:cNvSpPr>
            <a:spLocks noGrp="1" noChangeArrowheads="1"/>
          </p:cNvSpPr>
          <p:nvPr>
            <p:ph type="title"/>
          </p:nvPr>
        </p:nvSpPr>
        <p:spPr/>
        <p:txBody>
          <a:bodyPr/>
          <a:lstStyle/>
          <a:p>
            <a:r>
              <a:rPr lang="fr-FR" altLang="fr-FR"/>
              <a:t>Traitement des exceptions</a:t>
            </a:r>
            <a:br>
              <a:rPr lang="fr-FR" altLang="fr-FR"/>
            </a:br>
            <a:r>
              <a:rPr lang="fr-FR" altLang="fr-FR" sz="2800"/>
              <a:t>Lancement avec les mots-clés </a:t>
            </a:r>
            <a:r>
              <a:rPr lang="fr-FR" altLang="fr-FR" sz="2800" i="1"/>
              <a:t>throws</a:t>
            </a:r>
            <a:r>
              <a:rPr lang="fr-FR" altLang="fr-FR" sz="2800"/>
              <a:t> et </a:t>
            </a:r>
            <a:r>
              <a:rPr lang="fr-FR" altLang="fr-FR" sz="2800" i="1"/>
              <a:t>throw</a:t>
            </a:r>
            <a:r>
              <a:rPr lang="fr-FR" altLang="fr-FR" sz="2800"/>
              <a:t> (4/4)</a:t>
            </a:r>
          </a:p>
        </p:txBody>
      </p:sp>
      <p:sp>
        <p:nvSpPr>
          <p:cNvPr id="207875" name="Rectangle 3">
            <a:extLst>
              <a:ext uri="{FF2B5EF4-FFF2-40B4-BE49-F238E27FC236}">
                <a16:creationId xmlns:a16="http://schemas.microsoft.com/office/drawing/2014/main" id="{AA43F385-02F0-C5A1-CD87-3020E7164F41}"/>
              </a:ext>
            </a:extLst>
          </p:cNvPr>
          <p:cNvSpPr>
            <a:spLocks noGrp="1" noChangeArrowheads="1"/>
          </p:cNvSpPr>
          <p:nvPr>
            <p:ph type="body" idx="1"/>
          </p:nvPr>
        </p:nvSpPr>
        <p:spPr/>
        <p:txBody>
          <a:bodyPr/>
          <a:lstStyle/>
          <a:p>
            <a:r>
              <a:rPr lang="fr-BE" altLang="fr-FR"/>
              <a:t>Si la méthode à redéfinir lance une exception</a:t>
            </a:r>
          </a:p>
          <a:p>
            <a:pPr lvl="1">
              <a:buFont typeface="Wingdings" panose="05000000000000000000" pitchFamily="2" charset="2"/>
              <a:buChar char="è"/>
            </a:pPr>
            <a:r>
              <a:rPr lang="fr-BE" altLang="fr-FR"/>
              <a:t>On ne peut pas lancer une « autre » exception</a:t>
            </a:r>
          </a:p>
          <a:p>
            <a:pPr lvl="1">
              <a:buFont typeface="Wingdings" panose="05000000000000000000" pitchFamily="2" charset="2"/>
              <a:buChar char="è"/>
            </a:pPr>
            <a:r>
              <a:rPr lang="fr-BE" altLang="fr-FR"/>
              <a:t>Mais on peut utiliser l’héritage</a:t>
            </a:r>
          </a:p>
          <a:p>
            <a:pPr>
              <a:buFont typeface="Symbol" panose="05050102010706020507" pitchFamily="18" charset="2"/>
              <a:buNone/>
            </a:pPr>
            <a:endParaRPr lang="fr-FR" altLang="fr-FR"/>
          </a:p>
        </p:txBody>
      </p:sp>
      <p:sp>
        <p:nvSpPr>
          <p:cNvPr id="207876" name="Rectangle 4">
            <a:extLst>
              <a:ext uri="{FF2B5EF4-FFF2-40B4-BE49-F238E27FC236}">
                <a16:creationId xmlns:a16="http://schemas.microsoft.com/office/drawing/2014/main" id="{A93C097F-DE1C-F7E8-E018-44A6EE5C1232}"/>
              </a:ext>
            </a:extLst>
          </p:cNvPr>
          <p:cNvSpPr>
            <a:spLocks noChangeArrowheads="1"/>
          </p:cNvSpPr>
          <p:nvPr/>
        </p:nvSpPr>
        <p:spPr bwMode="auto">
          <a:xfrm>
            <a:off x="4495800" y="2971800"/>
            <a:ext cx="3124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i="1"/>
              <a:t>Animal</a:t>
            </a:r>
            <a:endParaRPr lang="en-US" altLang="fr-FR" sz="1800" i="1"/>
          </a:p>
        </p:txBody>
      </p:sp>
      <p:sp>
        <p:nvSpPr>
          <p:cNvPr id="207877" name="Rectangle 5">
            <a:extLst>
              <a:ext uri="{FF2B5EF4-FFF2-40B4-BE49-F238E27FC236}">
                <a16:creationId xmlns:a16="http://schemas.microsoft.com/office/drawing/2014/main" id="{A4739B9A-9DDD-250D-6EF4-2652EAD23C23}"/>
              </a:ext>
            </a:extLst>
          </p:cNvPr>
          <p:cNvSpPr>
            <a:spLocks noChangeArrowheads="1"/>
          </p:cNvSpPr>
          <p:nvPr/>
        </p:nvSpPr>
        <p:spPr bwMode="auto">
          <a:xfrm>
            <a:off x="4495800" y="3352800"/>
            <a:ext cx="3124200" cy="2286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int age</a:t>
            </a:r>
            <a:endParaRPr lang="en-US" altLang="fr-FR" sz="1400"/>
          </a:p>
        </p:txBody>
      </p:sp>
      <p:sp>
        <p:nvSpPr>
          <p:cNvPr id="207878" name="Rectangle 6">
            <a:extLst>
              <a:ext uri="{FF2B5EF4-FFF2-40B4-BE49-F238E27FC236}">
                <a16:creationId xmlns:a16="http://schemas.microsoft.com/office/drawing/2014/main" id="{191FAF96-25A6-192E-144B-2E810B0F8E2D}"/>
              </a:ext>
            </a:extLst>
          </p:cNvPr>
          <p:cNvSpPr>
            <a:spLocks noChangeArrowheads="1"/>
          </p:cNvSpPr>
          <p:nvPr/>
        </p:nvSpPr>
        <p:spPr bwMode="auto">
          <a:xfrm>
            <a:off x="4495800" y="3581400"/>
            <a:ext cx="3124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i="1"/>
              <a:t>move():void</a:t>
            </a:r>
          </a:p>
          <a:p>
            <a:pPr algn="l" eaLnBrk="1" hangingPunct="1"/>
            <a:r>
              <a:rPr lang="fr-BE" altLang="fr-FR" sz="1400" i="1"/>
              <a:t>eat() throws RuntimeException:void</a:t>
            </a:r>
          </a:p>
          <a:p>
            <a:pPr algn="l" eaLnBrk="1" hangingPunct="1"/>
            <a:r>
              <a:rPr lang="fr-BE" altLang="fr-FR" sz="1400"/>
              <a:t>runAway():void</a:t>
            </a:r>
            <a:endParaRPr lang="en-US" altLang="fr-FR" sz="1400" i="1"/>
          </a:p>
        </p:txBody>
      </p:sp>
      <p:sp>
        <p:nvSpPr>
          <p:cNvPr id="207879" name="Rectangle 7">
            <a:extLst>
              <a:ext uri="{FF2B5EF4-FFF2-40B4-BE49-F238E27FC236}">
                <a16:creationId xmlns:a16="http://schemas.microsoft.com/office/drawing/2014/main" id="{B2BF971D-155B-D84F-8036-B309BFF16B5C}"/>
              </a:ext>
            </a:extLst>
          </p:cNvPr>
          <p:cNvSpPr>
            <a:spLocks noChangeArrowheads="1"/>
          </p:cNvSpPr>
          <p:nvPr/>
        </p:nvSpPr>
        <p:spPr bwMode="auto">
          <a:xfrm>
            <a:off x="7315200" y="4876800"/>
            <a:ext cx="32004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Dog</a:t>
            </a:r>
            <a:endParaRPr lang="en-US" altLang="fr-FR" sz="1800"/>
          </a:p>
        </p:txBody>
      </p:sp>
      <p:sp>
        <p:nvSpPr>
          <p:cNvPr id="207880" name="Rectangle 8">
            <a:extLst>
              <a:ext uri="{FF2B5EF4-FFF2-40B4-BE49-F238E27FC236}">
                <a16:creationId xmlns:a16="http://schemas.microsoft.com/office/drawing/2014/main" id="{F7D0971A-E3C1-BFB9-FE58-EEC7C332A1A7}"/>
              </a:ext>
            </a:extLst>
          </p:cNvPr>
          <p:cNvSpPr>
            <a:spLocks noChangeArrowheads="1"/>
          </p:cNvSpPr>
          <p:nvPr/>
        </p:nvSpPr>
        <p:spPr bwMode="auto">
          <a:xfrm>
            <a:off x="7315200" y="5257800"/>
            <a:ext cx="32004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81" name="Rectangle 9">
            <a:extLst>
              <a:ext uri="{FF2B5EF4-FFF2-40B4-BE49-F238E27FC236}">
                <a16:creationId xmlns:a16="http://schemas.microsoft.com/office/drawing/2014/main" id="{91392415-FDFC-3E3D-C09E-8AC814D9828F}"/>
              </a:ext>
            </a:extLst>
          </p:cNvPr>
          <p:cNvSpPr>
            <a:spLocks noChangeArrowheads="1"/>
          </p:cNvSpPr>
          <p:nvPr/>
        </p:nvSpPr>
        <p:spPr bwMode="auto">
          <a:xfrm>
            <a:off x="7315200" y="5410200"/>
            <a:ext cx="32004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move():void</a:t>
            </a:r>
          </a:p>
          <a:p>
            <a:pPr algn="l" eaLnBrk="1" hangingPunct="1"/>
            <a:r>
              <a:rPr lang="fr-BE" altLang="fr-FR" sz="1400"/>
              <a:t>eat() throws BadFoodException:void</a:t>
            </a:r>
            <a:endParaRPr lang="en-US" altLang="fr-FR" sz="1400"/>
          </a:p>
        </p:txBody>
      </p:sp>
      <p:cxnSp>
        <p:nvCxnSpPr>
          <p:cNvPr id="207882" name="AutoShape 10">
            <a:extLst>
              <a:ext uri="{FF2B5EF4-FFF2-40B4-BE49-F238E27FC236}">
                <a16:creationId xmlns:a16="http://schemas.microsoft.com/office/drawing/2014/main" id="{91B7CA05-5481-2ACF-4337-6ED6C81EE5FF}"/>
              </a:ext>
            </a:extLst>
          </p:cNvPr>
          <p:cNvCxnSpPr>
            <a:cxnSpLocks noChangeShapeType="1"/>
            <a:stCxn id="207879" idx="0"/>
            <a:endCxn id="207878" idx="2"/>
          </p:cNvCxnSpPr>
          <p:nvPr/>
        </p:nvCxnSpPr>
        <p:spPr bwMode="auto">
          <a:xfrm rot="5400000" flipH="1">
            <a:off x="7219950" y="3181350"/>
            <a:ext cx="533400" cy="28575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883" name="Rectangle 11">
            <a:extLst>
              <a:ext uri="{FF2B5EF4-FFF2-40B4-BE49-F238E27FC236}">
                <a16:creationId xmlns:a16="http://schemas.microsoft.com/office/drawing/2014/main" id="{9F62035D-6109-8396-D801-53C4A2AFFFBC}"/>
              </a:ext>
            </a:extLst>
          </p:cNvPr>
          <p:cNvSpPr>
            <a:spLocks noChangeArrowheads="1"/>
          </p:cNvSpPr>
          <p:nvPr/>
        </p:nvSpPr>
        <p:spPr bwMode="auto">
          <a:xfrm>
            <a:off x="3810000" y="4876800"/>
            <a:ext cx="32004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Cat</a:t>
            </a:r>
            <a:endParaRPr lang="en-US" altLang="fr-FR" sz="1800"/>
          </a:p>
        </p:txBody>
      </p:sp>
      <p:sp>
        <p:nvSpPr>
          <p:cNvPr id="207884" name="Rectangle 12">
            <a:extLst>
              <a:ext uri="{FF2B5EF4-FFF2-40B4-BE49-F238E27FC236}">
                <a16:creationId xmlns:a16="http://schemas.microsoft.com/office/drawing/2014/main" id="{C13AAF79-06DC-43F7-BAAF-5E94F971D9B7}"/>
              </a:ext>
            </a:extLst>
          </p:cNvPr>
          <p:cNvSpPr>
            <a:spLocks noChangeArrowheads="1"/>
          </p:cNvSpPr>
          <p:nvPr/>
        </p:nvSpPr>
        <p:spPr bwMode="auto">
          <a:xfrm>
            <a:off x="3810000" y="5257800"/>
            <a:ext cx="32004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85" name="Rectangle 13">
            <a:extLst>
              <a:ext uri="{FF2B5EF4-FFF2-40B4-BE49-F238E27FC236}">
                <a16:creationId xmlns:a16="http://schemas.microsoft.com/office/drawing/2014/main" id="{576DF759-736C-3274-9D90-087128ED82C8}"/>
              </a:ext>
            </a:extLst>
          </p:cNvPr>
          <p:cNvSpPr>
            <a:spLocks noChangeArrowheads="1"/>
          </p:cNvSpPr>
          <p:nvPr/>
        </p:nvSpPr>
        <p:spPr bwMode="auto">
          <a:xfrm>
            <a:off x="3810000" y="5410200"/>
            <a:ext cx="32004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move():void</a:t>
            </a:r>
          </a:p>
          <a:p>
            <a:pPr algn="l" eaLnBrk="1" hangingPunct="1"/>
            <a:r>
              <a:rPr lang="fr-BE" altLang="fr-FR" sz="1400"/>
              <a:t>eat() throws Exception:void</a:t>
            </a:r>
            <a:endParaRPr lang="en-US" altLang="fr-FR" sz="1400"/>
          </a:p>
        </p:txBody>
      </p:sp>
      <p:cxnSp>
        <p:nvCxnSpPr>
          <p:cNvPr id="207886" name="AutoShape 14">
            <a:extLst>
              <a:ext uri="{FF2B5EF4-FFF2-40B4-BE49-F238E27FC236}">
                <a16:creationId xmlns:a16="http://schemas.microsoft.com/office/drawing/2014/main" id="{C83FB8B5-F9B4-E19A-1083-861B6C218518}"/>
              </a:ext>
            </a:extLst>
          </p:cNvPr>
          <p:cNvCxnSpPr>
            <a:cxnSpLocks noChangeShapeType="1"/>
            <a:stCxn id="207883" idx="0"/>
            <a:endCxn id="207878" idx="2"/>
          </p:cNvCxnSpPr>
          <p:nvPr/>
        </p:nvCxnSpPr>
        <p:spPr bwMode="auto">
          <a:xfrm rot="-5400000">
            <a:off x="5467350" y="4286250"/>
            <a:ext cx="533400" cy="647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887" name="Rectangle 15">
            <a:extLst>
              <a:ext uri="{FF2B5EF4-FFF2-40B4-BE49-F238E27FC236}">
                <a16:creationId xmlns:a16="http://schemas.microsoft.com/office/drawing/2014/main" id="{3742A195-BA20-B241-C996-71EBDAD0029C}"/>
              </a:ext>
            </a:extLst>
          </p:cNvPr>
          <p:cNvSpPr>
            <a:spLocks noChangeArrowheads="1"/>
          </p:cNvSpPr>
          <p:nvPr/>
        </p:nvSpPr>
        <p:spPr bwMode="auto">
          <a:xfrm>
            <a:off x="1752600" y="2971800"/>
            <a:ext cx="16764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Exception</a:t>
            </a:r>
            <a:endParaRPr lang="en-US" altLang="fr-FR"/>
          </a:p>
        </p:txBody>
      </p:sp>
      <p:sp>
        <p:nvSpPr>
          <p:cNvPr id="207888" name="Rectangle 16">
            <a:extLst>
              <a:ext uri="{FF2B5EF4-FFF2-40B4-BE49-F238E27FC236}">
                <a16:creationId xmlns:a16="http://schemas.microsoft.com/office/drawing/2014/main" id="{9A21EC9C-8F77-A37E-4F74-0F0038D0B5F1}"/>
              </a:ext>
            </a:extLst>
          </p:cNvPr>
          <p:cNvSpPr>
            <a:spLocks noChangeArrowheads="1"/>
          </p:cNvSpPr>
          <p:nvPr/>
        </p:nvSpPr>
        <p:spPr bwMode="auto">
          <a:xfrm>
            <a:off x="1752600" y="3352800"/>
            <a:ext cx="16764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89" name="Rectangle 17">
            <a:extLst>
              <a:ext uri="{FF2B5EF4-FFF2-40B4-BE49-F238E27FC236}">
                <a16:creationId xmlns:a16="http://schemas.microsoft.com/office/drawing/2014/main" id="{E847D135-8D40-7555-A6E7-B37D86A726E9}"/>
              </a:ext>
            </a:extLst>
          </p:cNvPr>
          <p:cNvSpPr>
            <a:spLocks noChangeArrowheads="1"/>
          </p:cNvSpPr>
          <p:nvPr/>
        </p:nvSpPr>
        <p:spPr bwMode="auto">
          <a:xfrm>
            <a:off x="1752600" y="3505200"/>
            <a:ext cx="16764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90" name="Rectangle 18">
            <a:extLst>
              <a:ext uri="{FF2B5EF4-FFF2-40B4-BE49-F238E27FC236}">
                <a16:creationId xmlns:a16="http://schemas.microsoft.com/office/drawing/2014/main" id="{5D936463-3ECE-0257-962B-C061F9A8B631}"/>
              </a:ext>
            </a:extLst>
          </p:cNvPr>
          <p:cNvSpPr>
            <a:spLocks noChangeArrowheads="1"/>
          </p:cNvSpPr>
          <p:nvPr/>
        </p:nvSpPr>
        <p:spPr bwMode="auto">
          <a:xfrm>
            <a:off x="1676400" y="4191000"/>
            <a:ext cx="1828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RuntimeException</a:t>
            </a:r>
            <a:endParaRPr lang="en-US" altLang="fr-FR"/>
          </a:p>
        </p:txBody>
      </p:sp>
      <p:sp>
        <p:nvSpPr>
          <p:cNvPr id="207891" name="Rectangle 19">
            <a:extLst>
              <a:ext uri="{FF2B5EF4-FFF2-40B4-BE49-F238E27FC236}">
                <a16:creationId xmlns:a16="http://schemas.microsoft.com/office/drawing/2014/main" id="{8B18F68F-4FC0-8FB8-28FA-B8F7E558C53C}"/>
              </a:ext>
            </a:extLst>
          </p:cNvPr>
          <p:cNvSpPr>
            <a:spLocks noChangeArrowheads="1"/>
          </p:cNvSpPr>
          <p:nvPr/>
        </p:nvSpPr>
        <p:spPr bwMode="auto">
          <a:xfrm>
            <a:off x="1676400" y="4572000"/>
            <a:ext cx="18288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92" name="Rectangle 20">
            <a:extLst>
              <a:ext uri="{FF2B5EF4-FFF2-40B4-BE49-F238E27FC236}">
                <a16:creationId xmlns:a16="http://schemas.microsoft.com/office/drawing/2014/main" id="{30A92066-61C8-0F43-0F71-A3481731BD7F}"/>
              </a:ext>
            </a:extLst>
          </p:cNvPr>
          <p:cNvSpPr>
            <a:spLocks noChangeArrowheads="1"/>
          </p:cNvSpPr>
          <p:nvPr/>
        </p:nvSpPr>
        <p:spPr bwMode="auto">
          <a:xfrm>
            <a:off x="1676400" y="4724400"/>
            <a:ext cx="18288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93" name="Rectangle 21">
            <a:extLst>
              <a:ext uri="{FF2B5EF4-FFF2-40B4-BE49-F238E27FC236}">
                <a16:creationId xmlns:a16="http://schemas.microsoft.com/office/drawing/2014/main" id="{95F82349-7D32-0DD7-87E5-6D86B727FCC3}"/>
              </a:ext>
            </a:extLst>
          </p:cNvPr>
          <p:cNvSpPr>
            <a:spLocks noChangeArrowheads="1"/>
          </p:cNvSpPr>
          <p:nvPr/>
        </p:nvSpPr>
        <p:spPr bwMode="auto">
          <a:xfrm>
            <a:off x="1676400" y="5486400"/>
            <a:ext cx="1828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BadFoodException</a:t>
            </a:r>
            <a:endParaRPr lang="en-US" altLang="fr-FR"/>
          </a:p>
        </p:txBody>
      </p:sp>
      <p:sp>
        <p:nvSpPr>
          <p:cNvPr id="207894" name="Rectangle 22">
            <a:extLst>
              <a:ext uri="{FF2B5EF4-FFF2-40B4-BE49-F238E27FC236}">
                <a16:creationId xmlns:a16="http://schemas.microsoft.com/office/drawing/2014/main" id="{32EF5043-4638-742C-BDFE-154CCB860F44}"/>
              </a:ext>
            </a:extLst>
          </p:cNvPr>
          <p:cNvSpPr>
            <a:spLocks noChangeArrowheads="1"/>
          </p:cNvSpPr>
          <p:nvPr/>
        </p:nvSpPr>
        <p:spPr bwMode="auto">
          <a:xfrm>
            <a:off x="1676400" y="5867400"/>
            <a:ext cx="18288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207895" name="Rectangle 23">
            <a:extLst>
              <a:ext uri="{FF2B5EF4-FFF2-40B4-BE49-F238E27FC236}">
                <a16:creationId xmlns:a16="http://schemas.microsoft.com/office/drawing/2014/main" id="{229E9C5A-1C28-AC12-35EF-AF9491102186}"/>
              </a:ext>
            </a:extLst>
          </p:cNvPr>
          <p:cNvSpPr>
            <a:spLocks noChangeArrowheads="1"/>
          </p:cNvSpPr>
          <p:nvPr/>
        </p:nvSpPr>
        <p:spPr bwMode="auto">
          <a:xfrm>
            <a:off x="1676400" y="6019800"/>
            <a:ext cx="18288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cxnSp>
        <p:nvCxnSpPr>
          <p:cNvPr id="207896" name="AutoShape 24">
            <a:extLst>
              <a:ext uri="{FF2B5EF4-FFF2-40B4-BE49-F238E27FC236}">
                <a16:creationId xmlns:a16="http://schemas.microsoft.com/office/drawing/2014/main" id="{F4E01CD8-E811-2D68-1156-526BAA6FCD48}"/>
              </a:ext>
            </a:extLst>
          </p:cNvPr>
          <p:cNvCxnSpPr>
            <a:cxnSpLocks noChangeShapeType="1"/>
            <a:stCxn id="207893" idx="0"/>
            <a:endCxn id="207892" idx="2"/>
          </p:cNvCxnSpPr>
          <p:nvPr/>
        </p:nvCxnSpPr>
        <p:spPr bwMode="auto">
          <a:xfrm rot="-5400000">
            <a:off x="2286000" y="5181600"/>
            <a:ext cx="609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897" name="AutoShape 25">
            <a:extLst>
              <a:ext uri="{FF2B5EF4-FFF2-40B4-BE49-F238E27FC236}">
                <a16:creationId xmlns:a16="http://schemas.microsoft.com/office/drawing/2014/main" id="{EFD6906F-97B1-6696-4989-06406386A5D7}"/>
              </a:ext>
            </a:extLst>
          </p:cNvPr>
          <p:cNvCxnSpPr>
            <a:cxnSpLocks noChangeShapeType="1"/>
            <a:stCxn id="207890" idx="0"/>
            <a:endCxn id="207889" idx="2"/>
          </p:cNvCxnSpPr>
          <p:nvPr/>
        </p:nvCxnSpPr>
        <p:spPr bwMode="auto">
          <a:xfrm rot="-5400000">
            <a:off x="2324100" y="3924300"/>
            <a:ext cx="533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26">
            <a:extLst>
              <a:ext uri="{FF2B5EF4-FFF2-40B4-BE49-F238E27FC236}">
                <a16:creationId xmlns:a16="http://schemas.microsoft.com/office/drawing/2014/main" id="{BD20F067-E2F3-61E7-5FD0-C929594E0C73}"/>
              </a:ext>
            </a:extLst>
          </p:cNvPr>
          <p:cNvSpPr>
            <a:spLocks noGrp="1" noChangeArrowheads="1"/>
          </p:cNvSpPr>
          <p:nvPr>
            <p:ph type="title"/>
          </p:nvPr>
        </p:nvSpPr>
        <p:spPr/>
        <p:txBody>
          <a:bodyPr/>
          <a:lstStyle/>
          <a:p>
            <a:r>
              <a:rPr lang="fr-BE" altLang="fr-FR"/>
              <a:t>Exercice</a:t>
            </a:r>
            <a:endParaRPr lang="en-US" altLang="fr-FR"/>
          </a:p>
        </p:txBody>
      </p:sp>
      <p:sp>
        <p:nvSpPr>
          <p:cNvPr id="208899" name="Rectangle 1027">
            <a:extLst>
              <a:ext uri="{FF2B5EF4-FFF2-40B4-BE49-F238E27FC236}">
                <a16:creationId xmlns:a16="http://schemas.microsoft.com/office/drawing/2014/main" id="{535898D2-F583-897B-79EA-A7822823A57E}"/>
              </a:ext>
            </a:extLst>
          </p:cNvPr>
          <p:cNvSpPr>
            <a:spLocks noGrp="1" noChangeArrowheads="1"/>
          </p:cNvSpPr>
          <p:nvPr>
            <p:ph type="body" idx="1"/>
          </p:nvPr>
        </p:nvSpPr>
        <p:spPr>
          <a:xfrm>
            <a:off x="1676400" y="1135063"/>
            <a:ext cx="8839200" cy="4979987"/>
          </a:xfrm>
        </p:spPr>
        <p:txBody>
          <a:bodyPr/>
          <a:lstStyle/>
          <a:p>
            <a:pPr>
              <a:buFont typeface="Symbol" panose="05050102010706020507" pitchFamily="18" charset="2"/>
              <a:buNone/>
            </a:pPr>
            <a:r>
              <a:rPr lang="fr-BE" altLang="fr-FR" sz="2400"/>
              <a:t>Paint (3/4)</a:t>
            </a:r>
          </a:p>
          <a:p>
            <a:pPr lvl="1"/>
            <a:r>
              <a:rPr lang="fr-BE" altLang="fr-FR" sz="2000"/>
              <a:t>Prévoir l’interception d’exceptions de type ArrayIndexOutOfBoundsException dans les méthodes de la classe Dessin et provoquer délibérément une sortie des limites du vecteur pour vérifier son bon fonctionnement</a:t>
            </a:r>
          </a:p>
          <a:p>
            <a:pPr lvl="1"/>
            <a:r>
              <a:rPr lang="fr-BE" altLang="fr-FR" sz="2000"/>
              <a:t>Créer une nouvelle exception « DroiteTropLongueException », qui devra être lancée chaque fois que l’utilisateur tente de tracer une droite dont la longueur dépasse une certaine limite</a:t>
            </a:r>
          </a:p>
          <a:p>
            <a:pPr lvl="1"/>
            <a:r>
              <a:rPr lang="fr-BE" altLang="fr-FR" sz="2000"/>
              <a:t>Lancer cette exception dans la méthode </a:t>
            </a:r>
            <a:r>
              <a:rPr lang="fr-BE" altLang="fr-FR" sz="2000" i="1"/>
              <a:t>termineDroite(int, int)</a:t>
            </a:r>
            <a:r>
              <a:rPr lang="fr-BE" altLang="fr-FR" sz="2000"/>
              <a:t> de la classe </a:t>
            </a:r>
            <a:r>
              <a:rPr lang="fr-BE" altLang="fr-FR" sz="2000" i="1"/>
              <a:t>ZoneGraphique</a:t>
            </a:r>
            <a:endParaRPr lang="fr-BE" altLang="fr-FR" sz="2000"/>
          </a:p>
          <a:p>
            <a:pPr lvl="1"/>
            <a:r>
              <a:rPr lang="fr-BE" altLang="fr-FR" sz="2000"/>
              <a:t>Intercepter cette nouvelle exception dans la méthode </a:t>
            </a:r>
            <a:r>
              <a:rPr lang="fr-BE" altLang="fr-FR" sz="2000" i="1"/>
              <a:t>mouseReleased(MouseEvent</a:t>
            </a:r>
            <a:r>
              <a:rPr lang="fr-BE" altLang="fr-FR" sz="2000"/>
              <a:t>) de la classe </a:t>
            </a:r>
            <a:r>
              <a:rPr lang="fr-BE" altLang="fr-FR" sz="2000" i="1"/>
              <a:t>GestionSouris </a:t>
            </a:r>
            <a:r>
              <a:rPr lang="fr-BE" altLang="fr-FR" sz="2000"/>
              <a:t>et faire en sorte qu’elle provoque l’affichage d’un message d’erreur dans la barre d’état</a:t>
            </a:r>
          </a:p>
        </p:txBody>
      </p:sp>
      <p:sp>
        <p:nvSpPr>
          <p:cNvPr id="208900" name="Text Box 1028">
            <a:extLst>
              <a:ext uri="{FF2B5EF4-FFF2-40B4-BE49-F238E27FC236}">
                <a16:creationId xmlns:a16="http://schemas.microsoft.com/office/drawing/2014/main" id="{FDED35F0-8586-EC21-8171-06D9F0E3DAF1}"/>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9.1</a:t>
            </a:r>
          </a:p>
        </p:txBody>
      </p:sp>
    </p:spTree>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026">
            <a:extLst>
              <a:ext uri="{FF2B5EF4-FFF2-40B4-BE49-F238E27FC236}">
                <a16:creationId xmlns:a16="http://schemas.microsoft.com/office/drawing/2014/main" id="{052925CF-EBA7-4A83-8DEF-DF83755B74AB}"/>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209923" name="Rectangle 1027">
            <a:extLst>
              <a:ext uri="{FF2B5EF4-FFF2-40B4-BE49-F238E27FC236}">
                <a16:creationId xmlns:a16="http://schemas.microsoft.com/office/drawing/2014/main" id="{78E938FB-9359-8D7D-E4D4-DAD986576F4A}"/>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X. Multithreading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5045A581-BB9C-A1F3-3ED1-EF6772E1B246}"/>
              </a:ext>
            </a:extLst>
          </p:cNvPr>
          <p:cNvSpPr>
            <a:spLocks noGrp="1" noChangeArrowheads="1"/>
          </p:cNvSpPr>
          <p:nvPr>
            <p:ph type="title"/>
          </p:nvPr>
        </p:nvSpPr>
        <p:spPr/>
        <p:txBody>
          <a:bodyPr/>
          <a:lstStyle/>
          <a:p>
            <a:r>
              <a:rPr lang="fr-BE" altLang="fr-FR"/>
              <a:t>Plan du cours (1/4)</a:t>
            </a:r>
            <a:endParaRPr lang="en-US" altLang="fr-FR"/>
          </a:p>
        </p:txBody>
      </p:sp>
      <p:sp>
        <p:nvSpPr>
          <p:cNvPr id="7171" name="Rectangle 5">
            <a:extLst>
              <a:ext uri="{FF2B5EF4-FFF2-40B4-BE49-F238E27FC236}">
                <a16:creationId xmlns:a16="http://schemas.microsoft.com/office/drawing/2014/main" id="{D0ABDB8E-5924-061D-53CE-A19149062CAB}"/>
              </a:ext>
            </a:extLst>
          </p:cNvPr>
          <p:cNvSpPr>
            <a:spLocks noGrp="1" noChangeArrowheads="1"/>
          </p:cNvSpPr>
          <p:nvPr>
            <p:ph type="body" idx="1"/>
          </p:nvPr>
        </p:nvSpPr>
        <p:spPr>
          <a:xfrm>
            <a:off x="1676400" y="1023938"/>
            <a:ext cx="8839200" cy="5443537"/>
          </a:xfrm>
        </p:spPr>
        <p:txBody>
          <a:bodyPr/>
          <a:lstStyle/>
          <a:p>
            <a:pPr>
              <a:lnSpc>
                <a:spcPct val="90000"/>
              </a:lnSpc>
              <a:buFont typeface="Symbol" panose="05050102010706020507" pitchFamily="18" charset="2"/>
              <a:buNone/>
            </a:pPr>
            <a:r>
              <a:rPr lang="fr-BE" altLang="fr-FR" sz="2400"/>
              <a:t>1. Introduction générale et historique</a:t>
            </a:r>
          </a:p>
          <a:p>
            <a:pPr lvl="1">
              <a:lnSpc>
                <a:spcPct val="90000"/>
              </a:lnSpc>
            </a:pPr>
            <a:r>
              <a:rPr lang="fr-BE" altLang="fr-FR" sz="2000"/>
              <a:t>Le langage de programmation Java</a:t>
            </a:r>
          </a:p>
          <a:p>
            <a:pPr lvl="1">
              <a:lnSpc>
                <a:spcPct val="90000"/>
              </a:lnSpc>
            </a:pPr>
            <a:r>
              <a:rPr lang="fr-BE" altLang="fr-FR" sz="2000"/>
              <a:t>La plateforme Java</a:t>
            </a:r>
          </a:p>
          <a:p>
            <a:pPr>
              <a:lnSpc>
                <a:spcPct val="90000"/>
              </a:lnSpc>
              <a:buFont typeface="Symbol" panose="05050102010706020507" pitchFamily="18" charset="2"/>
              <a:buNone/>
            </a:pPr>
            <a:r>
              <a:rPr lang="fr-BE" altLang="fr-FR" sz="2400"/>
              <a:t>2. Première application en Java</a:t>
            </a:r>
          </a:p>
          <a:p>
            <a:pPr>
              <a:lnSpc>
                <a:spcPct val="90000"/>
              </a:lnSpc>
              <a:buFont typeface="Symbol" panose="05050102010706020507" pitchFamily="18" charset="2"/>
              <a:buNone/>
            </a:pPr>
            <a:r>
              <a:rPr lang="fr-BE" altLang="fr-FR" sz="2400"/>
              <a:t>3. Syntaxe et sémantique de Java</a:t>
            </a:r>
          </a:p>
          <a:p>
            <a:pPr lvl="1">
              <a:lnSpc>
                <a:spcPct val="90000"/>
              </a:lnSpc>
            </a:pPr>
            <a:r>
              <a:rPr lang="fr-BE" altLang="fr-FR" sz="2000"/>
              <a:t>Identificateurs</a:t>
            </a:r>
          </a:p>
          <a:p>
            <a:pPr lvl="1">
              <a:lnSpc>
                <a:spcPct val="90000"/>
              </a:lnSpc>
            </a:pPr>
            <a:r>
              <a:rPr lang="fr-BE" altLang="fr-FR" sz="2000"/>
              <a:t>Types primitifs et types de référence</a:t>
            </a:r>
          </a:p>
          <a:p>
            <a:pPr lvl="1">
              <a:lnSpc>
                <a:spcPct val="90000"/>
              </a:lnSpc>
            </a:pPr>
            <a:r>
              <a:rPr lang="fr-BE" altLang="fr-FR" sz="2000"/>
              <a:t>Tableaux et chaînes de caractères</a:t>
            </a:r>
          </a:p>
          <a:p>
            <a:pPr lvl="1">
              <a:lnSpc>
                <a:spcPct val="90000"/>
              </a:lnSpc>
            </a:pPr>
            <a:r>
              <a:rPr lang="fr-BE" altLang="fr-FR" sz="2000"/>
              <a:t>Arithmétique et opérateurs</a:t>
            </a:r>
          </a:p>
          <a:p>
            <a:pPr lvl="1">
              <a:lnSpc>
                <a:spcPct val="90000"/>
              </a:lnSpc>
            </a:pPr>
            <a:r>
              <a:rPr lang="fr-BE" altLang="fr-FR" sz="2000"/>
              <a:t>Instructions de contrôle</a:t>
            </a:r>
          </a:p>
          <a:p>
            <a:pPr>
              <a:lnSpc>
                <a:spcPct val="90000"/>
              </a:lnSpc>
              <a:buFont typeface="Symbol" panose="05050102010706020507" pitchFamily="18" charset="2"/>
              <a:buNone/>
            </a:pPr>
            <a:r>
              <a:rPr lang="fr-BE" altLang="fr-FR" sz="2400"/>
              <a:t>4. Premiers concepts de l’orienté objets</a:t>
            </a:r>
          </a:p>
          <a:p>
            <a:pPr lvl="1">
              <a:lnSpc>
                <a:spcPct val="90000"/>
              </a:lnSpc>
            </a:pPr>
            <a:r>
              <a:rPr lang="fr-BE" altLang="fr-FR" sz="2000"/>
              <a:t>Programmation procédurale v/s Programmation OO</a:t>
            </a:r>
          </a:p>
          <a:p>
            <a:pPr lvl="1">
              <a:lnSpc>
                <a:spcPct val="90000"/>
              </a:lnSpc>
            </a:pPr>
            <a:r>
              <a:rPr lang="fr-BE" altLang="fr-FR" sz="2000"/>
              <a:t>Concepts de l’OO</a:t>
            </a:r>
          </a:p>
          <a:p>
            <a:pPr lvl="1">
              <a:lnSpc>
                <a:spcPct val="90000"/>
              </a:lnSpc>
            </a:pPr>
            <a:r>
              <a:rPr lang="fr-BE" altLang="fr-FR" sz="2000"/>
              <a:t>Représentations UML</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05F4E701-4133-2FD1-55EE-11FA49B73089}"/>
              </a:ext>
            </a:extLst>
          </p:cNvPr>
          <p:cNvSpPr>
            <a:spLocks noGrp="1" noChangeArrowheads="1"/>
          </p:cNvSpPr>
          <p:nvPr>
            <p:ph type="title"/>
          </p:nvPr>
        </p:nvSpPr>
        <p:spPr/>
        <p:txBody>
          <a:bodyPr/>
          <a:lstStyle/>
          <a:p>
            <a:r>
              <a:rPr lang="fr-FR" altLang="fr-FR"/>
              <a:t>Java comme Plateforme</a:t>
            </a:r>
          </a:p>
        </p:txBody>
      </p:sp>
      <p:sp>
        <p:nvSpPr>
          <p:cNvPr id="26627" name="Rectangle 9">
            <a:extLst>
              <a:ext uri="{FF2B5EF4-FFF2-40B4-BE49-F238E27FC236}">
                <a16:creationId xmlns:a16="http://schemas.microsoft.com/office/drawing/2014/main" id="{B9F2711A-5AFA-CE93-2938-D2877067AB3A}"/>
              </a:ext>
            </a:extLst>
          </p:cNvPr>
          <p:cNvSpPr>
            <a:spLocks noGrp="1" noChangeArrowheads="1"/>
          </p:cNvSpPr>
          <p:nvPr>
            <p:ph type="body" idx="1"/>
          </p:nvPr>
        </p:nvSpPr>
        <p:spPr/>
        <p:txBody>
          <a:bodyPr/>
          <a:lstStyle/>
          <a:p>
            <a:r>
              <a:rPr lang="fr-BE" altLang="fr-FR" sz="2400"/>
              <a:t>Plateforme = environnement hardware ou software sur lequel le programme est exécuté.</a:t>
            </a:r>
          </a:p>
          <a:p>
            <a:r>
              <a:rPr lang="fr-BE" altLang="fr-FR" sz="2400"/>
              <a:t>La Java « Platform » se compose de</a:t>
            </a:r>
            <a:r>
              <a:rPr lang="en-US" altLang="fr-FR" sz="2400"/>
              <a:t>: </a:t>
            </a:r>
            <a:endParaRPr lang="fr-BE" altLang="fr-FR" sz="2400"/>
          </a:p>
          <a:p>
            <a:pPr lvl="1"/>
            <a:r>
              <a:rPr lang="en-US" altLang="fr-FR" sz="2000"/>
              <a:t>la Java Virtual Machine (Java VM) </a:t>
            </a:r>
          </a:p>
          <a:p>
            <a:pPr lvl="1"/>
            <a:r>
              <a:rPr lang="en-US" altLang="fr-FR" sz="2000"/>
              <a:t>la Java Application Programming Interface (Java API) </a:t>
            </a:r>
            <a:endParaRPr lang="fr-FR" altLang="fr-FR" sz="2000"/>
          </a:p>
        </p:txBody>
      </p:sp>
      <p:pic>
        <p:nvPicPr>
          <p:cNvPr id="26628" name="Picture 6" descr="3play">
            <a:extLst>
              <a:ext uri="{FF2B5EF4-FFF2-40B4-BE49-F238E27FC236}">
                <a16:creationId xmlns:a16="http://schemas.microsoft.com/office/drawing/2014/main" id="{8F8D9BB6-72F1-BBD4-1018-C65597661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538" y="3933825"/>
            <a:ext cx="43211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4">
            <a:extLst>
              <a:ext uri="{FF2B5EF4-FFF2-40B4-BE49-F238E27FC236}">
                <a16:creationId xmlns:a16="http://schemas.microsoft.com/office/drawing/2014/main" id="{8F3A9200-BEFF-6DFE-D0A8-90C082BD3586}"/>
              </a:ext>
            </a:extLst>
          </p:cNvPr>
          <p:cNvSpPr>
            <a:spLocks noGrp="1" noChangeArrowheads="1"/>
          </p:cNvSpPr>
          <p:nvPr>
            <p:ph type="title"/>
          </p:nvPr>
        </p:nvSpPr>
        <p:spPr/>
        <p:txBody>
          <a:bodyPr/>
          <a:lstStyle/>
          <a:p>
            <a:r>
              <a:rPr lang="fr-FR" altLang="fr-FR"/>
              <a:t>Survol du chapitre</a:t>
            </a:r>
          </a:p>
        </p:txBody>
      </p:sp>
      <p:sp>
        <p:nvSpPr>
          <p:cNvPr id="210947" name="Rectangle 5">
            <a:extLst>
              <a:ext uri="{FF2B5EF4-FFF2-40B4-BE49-F238E27FC236}">
                <a16:creationId xmlns:a16="http://schemas.microsoft.com/office/drawing/2014/main" id="{41680D81-85BE-A616-863D-A71C83FB112E}"/>
              </a:ext>
            </a:extLst>
          </p:cNvPr>
          <p:cNvSpPr>
            <a:spLocks noGrp="1" noChangeArrowheads="1"/>
          </p:cNvSpPr>
          <p:nvPr>
            <p:ph type="body" idx="1"/>
          </p:nvPr>
        </p:nvSpPr>
        <p:spPr/>
        <p:txBody>
          <a:bodyPr/>
          <a:lstStyle/>
          <a:p>
            <a:pPr>
              <a:lnSpc>
                <a:spcPct val="130000"/>
              </a:lnSpc>
            </a:pPr>
            <a:r>
              <a:rPr lang="fr-BE" altLang="fr-FR" sz="2400"/>
              <a:t>Introduction</a:t>
            </a:r>
          </a:p>
          <a:p>
            <a:pPr lvl="1">
              <a:lnSpc>
                <a:spcPct val="130000"/>
              </a:lnSpc>
            </a:pPr>
            <a:r>
              <a:rPr lang="fr-BE" altLang="fr-FR" sz="2000"/>
              <a:t>Définition</a:t>
            </a:r>
          </a:p>
          <a:p>
            <a:pPr lvl="1">
              <a:lnSpc>
                <a:spcPct val="130000"/>
              </a:lnSpc>
            </a:pPr>
            <a:r>
              <a:rPr lang="fr-BE" altLang="fr-FR" sz="2000"/>
              <a:t>Raison d’être</a:t>
            </a:r>
          </a:p>
          <a:p>
            <a:pPr>
              <a:lnSpc>
                <a:spcPct val="130000"/>
              </a:lnSpc>
            </a:pPr>
            <a:r>
              <a:rPr lang="fr-BE" altLang="fr-FR" sz="2400"/>
              <a:t>Création de Thread</a:t>
            </a:r>
          </a:p>
          <a:p>
            <a:pPr lvl="1">
              <a:lnSpc>
                <a:spcPct val="130000"/>
              </a:lnSpc>
            </a:pPr>
            <a:r>
              <a:rPr lang="fr-BE" altLang="fr-FR" sz="2000"/>
              <a:t>Par implémentation</a:t>
            </a:r>
          </a:p>
          <a:p>
            <a:pPr lvl="1">
              <a:lnSpc>
                <a:spcPct val="130000"/>
              </a:lnSpc>
            </a:pPr>
            <a:r>
              <a:rPr lang="fr-BE" altLang="fr-FR" sz="2000"/>
              <a:t>Par héritage</a:t>
            </a:r>
          </a:p>
          <a:p>
            <a:pPr>
              <a:lnSpc>
                <a:spcPct val="130000"/>
              </a:lnSpc>
            </a:pPr>
            <a:r>
              <a:rPr lang="fr-BE" altLang="fr-FR" sz="2400"/>
              <a:t>Gestion de Thread</a:t>
            </a:r>
          </a:p>
          <a:p>
            <a:pPr lvl="1">
              <a:lnSpc>
                <a:spcPct val="130000"/>
              </a:lnSpc>
            </a:pPr>
            <a:r>
              <a:rPr lang="fr-BE" altLang="fr-FR" sz="2000"/>
              <a:t>Méthodes de gestion</a:t>
            </a:r>
          </a:p>
          <a:p>
            <a:pPr lvl="1">
              <a:lnSpc>
                <a:spcPct val="130000"/>
              </a:lnSpc>
            </a:pPr>
            <a:r>
              <a:rPr lang="fr-BE" altLang="fr-FR" sz="2000"/>
              <a:t>Diagrammes d’état</a:t>
            </a: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1026">
            <a:extLst>
              <a:ext uri="{FF2B5EF4-FFF2-40B4-BE49-F238E27FC236}">
                <a16:creationId xmlns:a16="http://schemas.microsoft.com/office/drawing/2014/main" id="{F2D9E11E-248E-DEB9-4C58-4912319CA8F2}"/>
              </a:ext>
            </a:extLst>
          </p:cNvPr>
          <p:cNvSpPr>
            <a:spLocks noGrp="1" noChangeArrowheads="1"/>
          </p:cNvSpPr>
          <p:nvPr>
            <p:ph type="title"/>
          </p:nvPr>
        </p:nvSpPr>
        <p:spPr/>
        <p:txBody>
          <a:bodyPr/>
          <a:lstStyle/>
          <a:p>
            <a:r>
              <a:rPr lang="fr-BE" altLang="fr-FR"/>
              <a:t>Introduction</a:t>
            </a:r>
            <a:br>
              <a:rPr lang="fr-BE" altLang="fr-FR"/>
            </a:br>
            <a:r>
              <a:rPr lang="fr-BE" altLang="fr-FR" sz="2800"/>
              <a:t>Qu’est-ce qu’un Thread?</a:t>
            </a:r>
            <a:endParaRPr lang="fr-FR" altLang="fr-FR" sz="2800" i="1"/>
          </a:p>
        </p:txBody>
      </p:sp>
      <p:sp>
        <p:nvSpPr>
          <p:cNvPr id="211971" name="Rectangle 1027">
            <a:extLst>
              <a:ext uri="{FF2B5EF4-FFF2-40B4-BE49-F238E27FC236}">
                <a16:creationId xmlns:a16="http://schemas.microsoft.com/office/drawing/2014/main" id="{B81C75E7-3470-ED06-2A22-49FEBE0B9AD4}"/>
              </a:ext>
            </a:extLst>
          </p:cNvPr>
          <p:cNvSpPr>
            <a:spLocks noGrp="1" noChangeArrowheads="1"/>
          </p:cNvSpPr>
          <p:nvPr>
            <p:ph type="body" idx="1"/>
          </p:nvPr>
        </p:nvSpPr>
        <p:spPr/>
        <p:txBody>
          <a:bodyPr/>
          <a:lstStyle/>
          <a:p>
            <a:r>
              <a:rPr lang="fr-BE" altLang="fr-FR"/>
              <a:t>Un ordinateur qui exécute un programme :</a:t>
            </a:r>
          </a:p>
          <a:p>
            <a:pPr lvl="1"/>
            <a:r>
              <a:rPr lang="fr-BE" altLang="fr-FR"/>
              <a:t>Possède un </a:t>
            </a:r>
            <a:r>
              <a:rPr lang="fr-BE" altLang="fr-FR" u="sng"/>
              <a:t>CPU</a:t>
            </a:r>
          </a:p>
          <a:p>
            <a:pPr lvl="1"/>
            <a:r>
              <a:rPr lang="fr-BE" altLang="fr-FR"/>
              <a:t>Stocke le </a:t>
            </a:r>
            <a:r>
              <a:rPr lang="fr-BE" altLang="fr-FR" u="sng"/>
              <a:t>programme</a:t>
            </a:r>
            <a:r>
              <a:rPr lang="fr-BE" altLang="fr-FR"/>
              <a:t> à exécuter</a:t>
            </a:r>
          </a:p>
          <a:p>
            <a:pPr lvl="1"/>
            <a:r>
              <a:rPr lang="fr-BE" altLang="fr-FR"/>
              <a:t>Possède une </a:t>
            </a:r>
            <a:r>
              <a:rPr lang="fr-BE" altLang="fr-FR" u="sng"/>
              <a:t>mémoire</a:t>
            </a:r>
            <a:r>
              <a:rPr lang="fr-BE" altLang="fr-FR"/>
              <a:t> manipulée par le programme</a:t>
            </a:r>
          </a:p>
          <a:p>
            <a:pPr lvl="1">
              <a:buFont typeface="Wingdings" panose="05000000000000000000" pitchFamily="2" charset="2"/>
              <a:buNone/>
            </a:pPr>
            <a:r>
              <a:rPr lang="fr-BE" altLang="fr-FR">
                <a:sym typeface="Wingdings" panose="05000000000000000000" pitchFamily="2" charset="2"/>
              </a:rPr>
              <a:t> Multitasking géré par l’OS</a:t>
            </a:r>
          </a:p>
          <a:p>
            <a:pPr lvl="1">
              <a:buFont typeface="Wingdings" panose="05000000000000000000" pitchFamily="2" charset="2"/>
              <a:buNone/>
            </a:pPr>
            <a:endParaRPr lang="fr-BE" altLang="fr-FR"/>
          </a:p>
          <a:p>
            <a:r>
              <a:rPr lang="fr-BE" altLang="fr-FR"/>
              <a:t>Un thread (« file ») a ces mêmes capacités</a:t>
            </a:r>
          </a:p>
          <a:p>
            <a:pPr lvl="1"/>
            <a:r>
              <a:rPr lang="fr-BE" altLang="fr-FR"/>
              <a:t>A accès au </a:t>
            </a:r>
            <a:r>
              <a:rPr lang="fr-BE" altLang="fr-FR" u="sng"/>
              <a:t>CPU</a:t>
            </a:r>
          </a:p>
          <a:p>
            <a:pPr lvl="1"/>
            <a:r>
              <a:rPr lang="fr-BE" altLang="fr-FR"/>
              <a:t>Gère un </a:t>
            </a:r>
            <a:r>
              <a:rPr lang="fr-BE" altLang="fr-FR" u="sng"/>
              <a:t>processus</a:t>
            </a:r>
          </a:p>
          <a:p>
            <a:pPr lvl="1"/>
            <a:r>
              <a:rPr lang="fr-BE" altLang="fr-FR"/>
              <a:t>A accès à la </a:t>
            </a:r>
            <a:r>
              <a:rPr lang="fr-BE" altLang="fr-FR" u="sng"/>
              <a:t>mémoire</a:t>
            </a:r>
            <a:r>
              <a:rPr lang="fr-BE" altLang="fr-FR"/>
              <a:t>, qu’il partage avec d’autres files</a:t>
            </a:r>
          </a:p>
          <a:p>
            <a:pPr lvl="1">
              <a:buFont typeface="Wingdings" panose="05000000000000000000" pitchFamily="2" charset="2"/>
              <a:buNone/>
            </a:pPr>
            <a:r>
              <a:rPr lang="fr-BE" altLang="fr-FR">
                <a:sym typeface="Wingdings" panose="05000000000000000000" pitchFamily="2" charset="2"/>
              </a:rPr>
              <a:t> M</a:t>
            </a:r>
            <a:r>
              <a:rPr lang="fr-BE" altLang="fr-FR"/>
              <a:t>ultithreading géré par la JVM</a:t>
            </a:r>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DFB5439C-893A-E224-D10C-D9587FC88CF6}"/>
              </a:ext>
            </a:extLst>
          </p:cNvPr>
          <p:cNvSpPr>
            <a:spLocks noGrp="1" noChangeArrowheads="1"/>
          </p:cNvSpPr>
          <p:nvPr>
            <p:ph type="title"/>
          </p:nvPr>
        </p:nvSpPr>
        <p:spPr/>
        <p:txBody>
          <a:bodyPr/>
          <a:lstStyle/>
          <a:p>
            <a:r>
              <a:rPr lang="fr-BE" altLang="fr-FR"/>
              <a:t>Introduction</a:t>
            </a:r>
            <a:br>
              <a:rPr lang="fr-BE" altLang="fr-FR"/>
            </a:br>
            <a:r>
              <a:rPr lang="fr-BE" altLang="fr-FR" sz="2800"/>
              <a:t>Pourquoi le multithreading?</a:t>
            </a:r>
            <a:endParaRPr lang="fr-FR" altLang="fr-FR" sz="2800" i="1"/>
          </a:p>
        </p:txBody>
      </p:sp>
      <p:sp>
        <p:nvSpPr>
          <p:cNvPr id="212995" name="Rectangle 3">
            <a:extLst>
              <a:ext uri="{FF2B5EF4-FFF2-40B4-BE49-F238E27FC236}">
                <a16:creationId xmlns:a16="http://schemas.microsoft.com/office/drawing/2014/main" id="{D9F681ED-1B01-E934-F687-81C93719AE6D}"/>
              </a:ext>
            </a:extLst>
          </p:cNvPr>
          <p:cNvSpPr>
            <a:spLocks noGrp="1" noChangeArrowheads="1"/>
          </p:cNvSpPr>
          <p:nvPr>
            <p:ph type="body" idx="1"/>
          </p:nvPr>
        </p:nvSpPr>
        <p:spPr/>
        <p:txBody>
          <a:bodyPr/>
          <a:lstStyle/>
          <a:p>
            <a:r>
              <a:rPr lang="fr-BE" altLang="fr-FR"/>
              <a:t>Un programme moderne est composé de</a:t>
            </a:r>
          </a:p>
          <a:p>
            <a:pPr lvl="1"/>
            <a:r>
              <a:rPr lang="fr-BE" altLang="fr-FR"/>
              <a:t>Une interface graphique</a:t>
            </a:r>
          </a:p>
          <a:p>
            <a:pPr lvl="1"/>
            <a:r>
              <a:rPr lang="fr-BE" altLang="fr-FR"/>
              <a:t>Quelques composantes pouvant agir de manière autonome</a:t>
            </a:r>
          </a:p>
          <a:p>
            <a:pPr lvl="1"/>
            <a:endParaRPr lang="fr-BE" altLang="fr-FR"/>
          </a:p>
          <a:p>
            <a:r>
              <a:rPr lang="fr-BE" altLang="fr-FR"/>
              <a:t>Sans multithreading</a:t>
            </a:r>
          </a:p>
          <a:p>
            <a:pPr lvl="1"/>
            <a:r>
              <a:rPr lang="fr-BE" altLang="fr-FR"/>
              <a:t>Les composantes ne pourraient agir que lorsque l’interface est suspendue</a:t>
            </a:r>
          </a:p>
          <a:p>
            <a:pPr lvl="1"/>
            <a:endParaRPr lang="fr-BE" altLang="fr-FR"/>
          </a:p>
          <a:p>
            <a:r>
              <a:rPr lang="fr-BE" altLang="fr-FR"/>
              <a:t>Plus généralement, le multithreading</a:t>
            </a:r>
          </a:p>
          <a:p>
            <a:pPr lvl="1"/>
            <a:r>
              <a:rPr lang="fr-BE" altLang="fr-FR"/>
              <a:t>Permet de réaliser plusieurs processus indépendants en parallèle</a:t>
            </a:r>
          </a:p>
          <a:p>
            <a:pPr lvl="1"/>
            <a:r>
              <a:rPr lang="fr-BE" altLang="fr-FR"/>
              <a:t>Permet de gérer les files d’attente</a:t>
            </a:r>
          </a:p>
          <a:p>
            <a:pPr lvl="1"/>
            <a:r>
              <a:rPr lang="fr-BE" altLang="fr-FR"/>
              <a:t>Permet au besoin de synchroniser les différents processus entre eux</a:t>
            </a:r>
            <a:endParaRPr lang="fr-FR" altLang="fr-FR"/>
          </a:p>
        </p:txBody>
      </p: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825B7B8-F7A9-B112-30FB-0766739CC6F9}"/>
              </a:ext>
            </a:extLst>
          </p:cNvPr>
          <p:cNvSpPr>
            <a:spLocks noGrp="1" noChangeArrowheads="1"/>
          </p:cNvSpPr>
          <p:nvPr>
            <p:ph type="title"/>
          </p:nvPr>
        </p:nvSpPr>
        <p:spPr/>
        <p:txBody>
          <a:bodyPr/>
          <a:lstStyle/>
          <a:p>
            <a:r>
              <a:rPr lang="fr-FR" altLang="fr-FR"/>
              <a:t>Création de Thread</a:t>
            </a:r>
            <a:br>
              <a:rPr lang="fr-FR" altLang="fr-FR"/>
            </a:br>
            <a:r>
              <a:rPr lang="fr-FR" altLang="fr-FR" sz="2800"/>
              <a:t>Mise en œuvre (1/3)</a:t>
            </a:r>
          </a:p>
        </p:txBody>
      </p:sp>
      <p:sp>
        <p:nvSpPr>
          <p:cNvPr id="214019" name="Rectangle 3">
            <a:extLst>
              <a:ext uri="{FF2B5EF4-FFF2-40B4-BE49-F238E27FC236}">
                <a16:creationId xmlns:a16="http://schemas.microsoft.com/office/drawing/2014/main" id="{BE86BBC0-744F-4611-5E12-B61FECD33478}"/>
              </a:ext>
            </a:extLst>
          </p:cNvPr>
          <p:cNvSpPr>
            <a:spLocks noGrp="1" noChangeArrowheads="1"/>
          </p:cNvSpPr>
          <p:nvPr>
            <p:ph type="body" idx="1"/>
          </p:nvPr>
        </p:nvSpPr>
        <p:spPr>
          <a:xfrm>
            <a:off x="1676400" y="1295400"/>
            <a:ext cx="8839200" cy="4976813"/>
          </a:xfrm>
        </p:spPr>
        <p:txBody>
          <a:bodyPr/>
          <a:lstStyle/>
          <a:p>
            <a:pPr>
              <a:lnSpc>
                <a:spcPct val="90000"/>
              </a:lnSpc>
            </a:pPr>
            <a:r>
              <a:rPr lang="fr-BE" altLang="fr-FR" sz="2400"/>
              <a:t>Par implémentation de l’interface</a:t>
            </a:r>
          </a:p>
          <a:p>
            <a:pPr lvl="1">
              <a:lnSpc>
                <a:spcPct val="90000"/>
              </a:lnSpc>
            </a:pPr>
            <a:r>
              <a:rPr lang="fr-BE" altLang="fr-FR" sz="2000"/>
              <a:t>Usage</a:t>
            </a:r>
          </a:p>
          <a:p>
            <a:pPr lvl="2">
              <a:lnSpc>
                <a:spcPct val="90000"/>
              </a:lnSpc>
              <a:buFont typeface="Wingdings" panose="05000000000000000000" pitchFamily="2" charset="2"/>
              <a:buChar char="è"/>
            </a:pPr>
            <a:r>
              <a:rPr lang="fr-BE" altLang="fr-FR" sz="1800">
                <a:latin typeface="Courier New" panose="02070309020205020404" pitchFamily="49" charset="0"/>
              </a:rPr>
              <a:t> public void MaClasse implements </a:t>
            </a:r>
            <a:r>
              <a:rPr lang="fr-BE" altLang="fr-FR" sz="1800" u="sng">
                <a:latin typeface="Courier New" panose="02070309020205020404" pitchFamily="49" charset="0"/>
              </a:rPr>
              <a:t>Runnable</a:t>
            </a:r>
          </a:p>
          <a:p>
            <a:pPr lvl="1">
              <a:lnSpc>
                <a:spcPct val="90000"/>
              </a:lnSpc>
            </a:pPr>
            <a:r>
              <a:rPr lang="fr-BE" altLang="fr-FR" sz="2000"/>
              <a:t>Avantages et inconvénients</a:t>
            </a:r>
          </a:p>
          <a:p>
            <a:pPr lvl="2">
              <a:lnSpc>
                <a:spcPct val="90000"/>
              </a:lnSpc>
              <a:buClr>
                <a:schemeClr val="tx1"/>
              </a:buClr>
              <a:buFont typeface="Wingdings" panose="05000000000000000000" pitchFamily="2" charset="2"/>
              <a:buChar char="J"/>
            </a:pPr>
            <a:r>
              <a:rPr lang="fr-BE" altLang="fr-FR" sz="1800"/>
              <a:t> Meilleur sur le plan orienté objet</a:t>
            </a:r>
          </a:p>
          <a:p>
            <a:pPr lvl="2">
              <a:lnSpc>
                <a:spcPct val="90000"/>
              </a:lnSpc>
              <a:buClr>
                <a:schemeClr val="tx1"/>
              </a:buClr>
              <a:buFont typeface="Wingdings" panose="05000000000000000000" pitchFamily="2" charset="2"/>
              <a:buChar char="J"/>
            </a:pPr>
            <a:r>
              <a:rPr lang="fr-BE" altLang="fr-FR" sz="1800"/>
              <a:t> La classe peut hériter d’une autre classe</a:t>
            </a:r>
          </a:p>
          <a:p>
            <a:pPr lvl="2">
              <a:lnSpc>
                <a:spcPct val="90000"/>
              </a:lnSpc>
              <a:buClr>
                <a:schemeClr val="tx1"/>
              </a:buClr>
              <a:buFont typeface="Wingdings" panose="05000000000000000000" pitchFamily="2" charset="2"/>
              <a:buChar char="J"/>
            </a:pPr>
            <a:r>
              <a:rPr lang="fr-BE" altLang="fr-FR" sz="1800"/>
              <a:t> Consistance</a:t>
            </a:r>
          </a:p>
          <a:p>
            <a:pPr>
              <a:lnSpc>
                <a:spcPct val="90000"/>
              </a:lnSpc>
            </a:pPr>
            <a:r>
              <a:rPr lang="fr-BE" altLang="fr-FR" sz="2400"/>
              <a:t>Par héritage de la classe Thread elle-même</a:t>
            </a:r>
          </a:p>
          <a:p>
            <a:pPr lvl="1">
              <a:lnSpc>
                <a:spcPct val="90000"/>
              </a:lnSpc>
            </a:pPr>
            <a:r>
              <a:rPr lang="fr-BE" altLang="fr-FR" sz="2000"/>
              <a:t>Usage</a:t>
            </a:r>
          </a:p>
          <a:p>
            <a:pPr lvl="2">
              <a:lnSpc>
                <a:spcPct val="90000"/>
              </a:lnSpc>
              <a:buFont typeface="Wingdings" panose="05000000000000000000" pitchFamily="2" charset="2"/>
              <a:buNone/>
            </a:pPr>
            <a:r>
              <a:rPr lang="fr-BE" altLang="fr-FR" sz="1800">
                <a:latin typeface="Courier New" panose="02070309020205020404" pitchFamily="49" charset="0"/>
                <a:sym typeface="Wingdings" panose="05000000000000000000" pitchFamily="2" charset="2"/>
              </a:rPr>
              <a:t> </a:t>
            </a:r>
            <a:r>
              <a:rPr lang="fr-BE" altLang="fr-FR" sz="1800">
                <a:latin typeface="Courier New" panose="02070309020205020404" pitchFamily="49" charset="0"/>
              </a:rPr>
              <a:t>public void MaClasse extends </a:t>
            </a:r>
            <a:r>
              <a:rPr lang="fr-BE" altLang="fr-FR" sz="1800" u="sng">
                <a:latin typeface="Courier New" panose="02070309020205020404" pitchFamily="49" charset="0"/>
              </a:rPr>
              <a:t>Thread</a:t>
            </a:r>
          </a:p>
          <a:p>
            <a:pPr lvl="1">
              <a:lnSpc>
                <a:spcPct val="90000"/>
              </a:lnSpc>
            </a:pPr>
            <a:r>
              <a:rPr lang="fr-BE" altLang="fr-FR" sz="2000"/>
              <a:t>Avantages et inconvénients</a:t>
            </a:r>
          </a:p>
          <a:p>
            <a:pPr lvl="2">
              <a:lnSpc>
                <a:spcPct val="90000"/>
              </a:lnSpc>
              <a:buClr>
                <a:schemeClr val="tx1"/>
              </a:buClr>
              <a:buFont typeface="Wingdings" panose="05000000000000000000" pitchFamily="2" charset="2"/>
              <a:buChar char="J"/>
            </a:pPr>
            <a:r>
              <a:rPr lang="fr-BE" altLang="fr-FR" sz="1800"/>
              <a:t> Code simple (l’objet est un Thread lui-même)</a:t>
            </a:r>
          </a:p>
          <a:p>
            <a:pPr lvl="2">
              <a:lnSpc>
                <a:spcPct val="90000"/>
              </a:lnSpc>
              <a:buClr>
                <a:schemeClr val="tx1"/>
              </a:buClr>
              <a:buFont typeface="Wingdings" panose="05000000000000000000" pitchFamily="2" charset="2"/>
              <a:buChar char="L"/>
            </a:pPr>
            <a:r>
              <a:rPr lang="fr-BE" altLang="fr-FR" sz="1800"/>
              <a:t> La classe ne peut plus hériter d’une autre classe</a:t>
            </a:r>
            <a:endParaRPr lang="fr-FR" altLang="fr-FR" sz="1800"/>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86EAC338-0366-2EF9-B01F-EA55E1E83F4A}"/>
              </a:ext>
            </a:extLst>
          </p:cNvPr>
          <p:cNvSpPr>
            <a:spLocks noGrp="1" noChangeArrowheads="1"/>
          </p:cNvSpPr>
          <p:nvPr>
            <p:ph type="title"/>
          </p:nvPr>
        </p:nvSpPr>
        <p:spPr/>
        <p:txBody>
          <a:bodyPr/>
          <a:lstStyle/>
          <a:p>
            <a:r>
              <a:rPr lang="fr-FR" altLang="fr-FR"/>
              <a:t>Création de Thread</a:t>
            </a:r>
            <a:br>
              <a:rPr lang="fr-FR" altLang="fr-FR"/>
            </a:br>
            <a:r>
              <a:rPr lang="fr-FR" altLang="fr-FR" sz="2800"/>
              <a:t>Mise en œuvre (2/3)</a:t>
            </a:r>
          </a:p>
        </p:txBody>
      </p:sp>
      <p:sp>
        <p:nvSpPr>
          <p:cNvPr id="215043" name="Rectangle 6">
            <a:extLst>
              <a:ext uri="{FF2B5EF4-FFF2-40B4-BE49-F238E27FC236}">
                <a16:creationId xmlns:a16="http://schemas.microsoft.com/office/drawing/2014/main" id="{B8246FAA-B1FE-828F-ABD5-721AE323C551}"/>
              </a:ext>
            </a:extLst>
          </p:cNvPr>
          <p:cNvSpPr>
            <a:spLocks noChangeArrowheads="1"/>
          </p:cNvSpPr>
          <p:nvPr/>
        </p:nvSpPr>
        <p:spPr bwMode="auto">
          <a:xfrm>
            <a:off x="1738313" y="1377950"/>
            <a:ext cx="8686800" cy="425767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en-US" altLang="fr-FR">
                <a:latin typeface="Courier New" panose="02070309020205020404" pitchFamily="49" charset="0"/>
              </a:rPr>
              <a:t>public class MaFile implements Runnable {</a:t>
            </a:r>
          </a:p>
          <a:p>
            <a:pPr algn="l" eaLnBrk="1" hangingPunct="1"/>
            <a:r>
              <a:rPr lang="en-US" altLang="fr-FR">
                <a:latin typeface="Courier New" panose="02070309020205020404" pitchFamily="49" charset="0"/>
              </a:rPr>
              <a:t>  public void run(){</a:t>
            </a:r>
          </a:p>
          <a:p>
            <a:pPr algn="l" eaLnBrk="1" hangingPunct="1"/>
            <a:r>
              <a:rPr lang="en-US" altLang="fr-FR">
                <a:latin typeface="Courier New" panose="02070309020205020404" pitchFamily="49" charset="0"/>
              </a:rPr>
              <a:t>    byte[] buffer=new byte[512];</a:t>
            </a:r>
          </a:p>
          <a:p>
            <a:pPr algn="l" eaLnBrk="1" hangingPunct="1"/>
            <a:r>
              <a:rPr lang="en-US" altLang="fr-FR">
                <a:latin typeface="Courier New" panose="02070309020205020404" pitchFamily="49" charset="0"/>
              </a:rPr>
              <a:t>    int i=0;</a:t>
            </a:r>
          </a:p>
          <a:p>
            <a:pPr algn="l" eaLnBrk="1" hangingPunct="1"/>
            <a:r>
              <a:rPr lang="en-US" altLang="fr-FR">
                <a:latin typeface="Courier New" panose="02070309020205020404" pitchFamily="49" charset="0"/>
              </a:rPr>
              <a:t>    while(true){</a:t>
            </a:r>
          </a:p>
          <a:p>
            <a:pPr algn="l" eaLnBrk="1" hangingPunct="1"/>
            <a:r>
              <a:rPr lang="en-US" altLang="fr-FR">
                <a:latin typeface="Courier New" panose="02070309020205020404" pitchFamily="49" charset="0"/>
              </a:rPr>
              <a:t>      if(i++%10==0)System.out.println(""+i+" est divisible par 10");</a:t>
            </a:r>
          </a:p>
          <a:p>
            <a:pPr algn="l" eaLnBrk="1" hangingPunct="1"/>
            <a:r>
              <a:rPr lang="en-US" altLang="fr-FR">
                <a:latin typeface="Courier New" panose="02070309020205020404" pitchFamily="49" charset="0"/>
              </a:rPr>
              <a:t>      if (i&gt;101) break;</a:t>
            </a:r>
          </a:p>
          <a:p>
            <a:pPr algn="l" eaLnBrk="1" hangingPunct="1"/>
            <a:r>
              <a:rPr lang="en-US" altLang="fr-FR">
                <a:latin typeface="Courier New" panose="02070309020205020404" pitchFamily="49" charset="0"/>
              </a:rPr>
              <a:t>    }</a:t>
            </a:r>
          </a:p>
          <a:p>
            <a:pPr algn="l" eaLnBrk="1" hangingPunct="1"/>
            <a:r>
              <a:rPr lang="en-US" altLang="fr-FR">
                <a:latin typeface="Courier New" panose="02070309020205020404" pitchFamily="49" charset="0"/>
              </a:rPr>
              <a:t>  }</a:t>
            </a:r>
          </a:p>
          <a:p>
            <a:pPr algn="l" eaLnBrk="1" hangingPunct="1"/>
            <a:r>
              <a:rPr lang="en-US" altLang="fr-FR">
                <a:latin typeface="Courier New" panose="02070309020205020404" pitchFamily="49" charset="0"/>
              </a:rPr>
              <a:t>}</a:t>
            </a:r>
          </a:p>
          <a:p>
            <a:pPr algn="l" eaLnBrk="1" hangingPunct="1"/>
            <a:endParaRPr lang="en-US" altLang="fr-FR">
              <a:latin typeface="Courier New" panose="02070309020205020404" pitchFamily="49" charset="0"/>
            </a:endParaRPr>
          </a:p>
          <a:p>
            <a:pPr algn="l" eaLnBrk="1" hangingPunct="1"/>
            <a:r>
              <a:rPr lang="en-US" altLang="fr-FR">
                <a:latin typeface="Courier New" panose="02070309020205020404" pitchFamily="49" charset="0"/>
              </a:rPr>
              <a:t>public class LanceFile {</a:t>
            </a:r>
          </a:p>
          <a:p>
            <a:pPr algn="l" eaLnBrk="1" hangingPunct="1"/>
            <a:r>
              <a:rPr lang="en-US" altLang="fr-FR">
                <a:latin typeface="Courier New" panose="02070309020205020404" pitchFamily="49" charset="0"/>
              </a:rPr>
              <a:t>  public static void main(String[]arg){</a:t>
            </a:r>
          </a:p>
          <a:p>
            <a:pPr algn="l" eaLnBrk="1" hangingPunct="1"/>
            <a:r>
              <a:rPr lang="en-US" altLang="fr-FR">
                <a:latin typeface="Courier New" panose="02070309020205020404" pitchFamily="49" charset="0"/>
              </a:rPr>
              <a:t>    Thread t=new Thread(new MaFile());</a:t>
            </a:r>
          </a:p>
          <a:p>
            <a:pPr algn="l" eaLnBrk="1" hangingPunct="1"/>
            <a:r>
              <a:rPr lang="en-US" altLang="fr-FR">
                <a:latin typeface="Courier New" panose="02070309020205020404" pitchFamily="49" charset="0"/>
              </a:rPr>
              <a:t>    t.start();</a:t>
            </a:r>
          </a:p>
          <a:p>
            <a:pPr algn="l" eaLnBrk="1" hangingPunct="1"/>
            <a:r>
              <a:rPr lang="en-US" altLang="fr-FR">
                <a:latin typeface="Courier New" panose="02070309020205020404" pitchFamily="49" charset="0"/>
              </a:rPr>
              <a:t>  }</a:t>
            </a:r>
          </a:p>
          <a:p>
            <a:pPr algn="l" eaLnBrk="1" hangingPunct="1"/>
            <a:r>
              <a:rPr lang="en-US" altLang="fr-FR">
                <a:latin typeface="Courier New" panose="02070309020205020404" pitchFamily="49" charset="0"/>
              </a:rPr>
              <a:t>}</a:t>
            </a:r>
          </a:p>
        </p:txBody>
      </p:sp>
      <p:sp>
        <p:nvSpPr>
          <p:cNvPr id="215044" name="Text Box 7">
            <a:extLst>
              <a:ext uri="{FF2B5EF4-FFF2-40B4-BE49-F238E27FC236}">
                <a16:creationId xmlns:a16="http://schemas.microsoft.com/office/drawing/2014/main" id="{AA2B7DF2-31D2-0F4D-91EC-59910798243D}"/>
              </a:ext>
            </a:extLst>
          </p:cNvPr>
          <p:cNvSpPr txBox="1">
            <a:spLocks noChangeArrowheads="1"/>
          </p:cNvSpPr>
          <p:nvPr/>
        </p:nvSpPr>
        <p:spPr bwMode="auto">
          <a:xfrm>
            <a:off x="6689725" y="4786313"/>
            <a:ext cx="36512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t>Le constructeur de la classe Thread</a:t>
            </a:r>
            <a:br>
              <a:rPr lang="fr-BE" altLang="fr-FR" b="1"/>
            </a:br>
            <a:r>
              <a:rPr lang="fr-BE" altLang="fr-FR" b="1"/>
              <a:t>attend un objet Runnable</a:t>
            </a:r>
          </a:p>
          <a:p>
            <a:pPr eaLnBrk="1" hangingPunct="1"/>
            <a:r>
              <a:rPr lang="fr-BE" altLang="fr-FR" b="1"/>
              <a:t>en argument</a:t>
            </a:r>
            <a:endParaRPr lang="en-US" altLang="fr-FR" b="1"/>
          </a:p>
        </p:txBody>
      </p:sp>
      <p:sp>
        <p:nvSpPr>
          <p:cNvPr id="215045" name="Line 8">
            <a:extLst>
              <a:ext uri="{FF2B5EF4-FFF2-40B4-BE49-F238E27FC236}">
                <a16:creationId xmlns:a16="http://schemas.microsoft.com/office/drawing/2014/main" id="{D2700C5D-055E-E311-AC56-9F9AB539EC7B}"/>
              </a:ext>
            </a:extLst>
          </p:cNvPr>
          <p:cNvSpPr>
            <a:spLocks noChangeShapeType="1"/>
          </p:cNvSpPr>
          <p:nvPr/>
        </p:nvSpPr>
        <p:spPr bwMode="auto">
          <a:xfrm flipH="1" flipV="1">
            <a:off x="5443538" y="4903788"/>
            <a:ext cx="1539875" cy="3159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4DF3D130-561F-38A1-E25F-3A06141EB3B4}"/>
              </a:ext>
            </a:extLst>
          </p:cNvPr>
          <p:cNvSpPr>
            <a:spLocks noGrp="1" noChangeArrowheads="1"/>
          </p:cNvSpPr>
          <p:nvPr>
            <p:ph type="title"/>
          </p:nvPr>
        </p:nvSpPr>
        <p:spPr/>
        <p:txBody>
          <a:bodyPr/>
          <a:lstStyle/>
          <a:p>
            <a:r>
              <a:rPr lang="fr-FR" altLang="fr-FR"/>
              <a:t>Création de Thread</a:t>
            </a:r>
            <a:br>
              <a:rPr lang="fr-FR" altLang="fr-FR"/>
            </a:br>
            <a:r>
              <a:rPr lang="fr-FR" altLang="fr-FR" sz="2800"/>
              <a:t>Mise en œuvre (3/3)</a:t>
            </a:r>
          </a:p>
        </p:txBody>
      </p:sp>
      <p:sp>
        <p:nvSpPr>
          <p:cNvPr id="216067" name="Rectangle 3">
            <a:extLst>
              <a:ext uri="{FF2B5EF4-FFF2-40B4-BE49-F238E27FC236}">
                <a16:creationId xmlns:a16="http://schemas.microsoft.com/office/drawing/2014/main" id="{D41E8958-97AD-8FBD-37CD-CD1D5CF8D624}"/>
              </a:ext>
            </a:extLst>
          </p:cNvPr>
          <p:cNvSpPr>
            <a:spLocks noChangeArrowheads="1"/>
          </p:cNvSpPr>
          <p:nvPr/>
        </p:nvSpPr>
        <p:spPr bwMode="auto">
          <a:xfrm>
            <a:off x="1738313" y="1377950"/>
            <a:ext cx="8686800" cy="4257675"/>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fr-FR">
                <a:latin typeface="Courier New" panose="02070309020205020404" pitchFamily="49" charset="0"/>
              </a:rPr>
              <a:t>public class MyThread </a:t>
            </a:r>
            <a:r>
              <a:rPr lang="fr-BE" altLang="fr-FR">
                <a:latin typeface="Courier New" panose="02070309020205020404" pitchFamily="49" charset="0"/>
              </a:rPr>
              <a:t>extends</a:t>
            </a:r>
            <a:r>
              <a:rPr lang="en-US" altLang="fr-FR">
                <a:latin typeface="Courier New" panose="02070309020205020404" pitchFamily="49" charset="0"/>
              </a:rPr>
              <a:t> </a:t>
            </a:r>
            <a:r>
              <a:rPr lang="fr-BE" altLang="fr-FR">
                <a:latin typeface="Courier New" panose="02070309020205020404" pitchFamily="49" charset="0"/>
              </a:rPr>
              <a:t>Thread </a:t>
            </a:r>
            <a:r>
              <a:rPr lang="en-US" altLang="fr-FR">
                <a:latin typeface="Courier New" panose="02070309020205020404" pitchFamily="49" charset="0"/>
              </a:rPr>
              <a:t>{</a:t>
            </a:r>
          </a:p>
          <a:p>
            <a:pPr algn="l"/>
            <a:r>
              <a:rPr lang="en-US" altLang="fr-FR">
                <a:latin typeface="Courier New" panose="02070309020205020404" pitchFamily="49" charset="0"/>
              </a:rPr>
              <a:t>  public void run(){</a:t>
            </a:r>
          </a:p>
          <a:p>
            <a:pPr algn="l"/>
            <a:r>
              <a:rPr lang="en-US" altLang="fr-FR">
                <a:latin typeface="Courier New" panose="02070309020205020404" pitchFamily="49" charset="0"/>
              </a:rPr>
              <a:t>    byte[] buffer=new byte[512];</a:t>
            </a:r>
          </a:p>
          <a:p>
            <a:pPr algn="l"/>
            <a:r>
              <a:rPr lang="en-US" altLang="fr-FR">
                <a:latin typeface="Courier New" panose="02070309020205020404" pitchFamily="49" charset="0"/>
              </a:rPr>
              <a:t>    int i=0;</a:t>
            </a:r>
          </a:p>
          <a:p>
            <a:pPr algn="l"/>
            <a:r>
              <a:rPr lang="en-US" altLang="fr-FR">
                <a:latin typeface="Courier New" panose="02070309020205020404" pitchFamily="49" charset="0"/>
              </a:rPr>
              <a:t>    while(true){</a:t>
            </a:r>
          </a:p>
          <a:p>
            <a:pPr algn="l"/>
            <a:r>
              <a:rPr lang="en-US" altLang="fr-FR">
                <a:latin typeface="Courier New" panose="02070309020205020404" pitchFamily="49" charset="0"/>
              </a:rPr>
              <a:t>      if(i++%10==0) System.out.println(""+i+" est divisible par 10");</a:t>
            </a:r>
          </a:p>
          <a:p>
            <a:pPr algn="l"/>
            <a:r>
              <a:rPr lang="en-US" altLang="fr-FR">
                <a:latin typeface="Courier New" panose="02070309020205020404" pitchFamily="49" charset="0"/>
              </a:rPr>
              <a:t>      if(i&gt;101) break;</a:t>
            </a:r>
          </a:p>
          <a:p>
            <a:pPr algn="l"/>
            <a:r>
              <a:rPr lang="en-US" altLang="fr-FR">
                <a:latin typeface="Courier New" panose="02070309020205020404" pitchFamily="49" charset="0"/>
              </a:rPr>
              <a:t>    }</a:t>
            </a:r>
          </a:p>
          <a:p>
            <a:pPr algn="l"/>
            <a:r>
              <a:rPr lang="en-US" altLang="fr-FR">
                <a:latin typeface="Courier New" panose="02070309020205020404" pitchFamily="49" charset="0"/>
              </a:rPr>
              <a:t>  }</a:t>
            </a:r>
          </a:p>
          <a:p>
            <a:pPr algn="l"/>
            <a:r>
              <a:rPr lang="en-US" altLang="fr-FR">
                <a:latin typeface="Courier New" panose="02070309020205020404" pitchFamily="49" charset="0"/>
              </a:rPr>
              <a:t>}</a:t>
            </a:r>
            <a:endParaRPr lang="fr-BE" altLang="fr-FR">
              <a:latin typeface="Courier New" panose="02070309020205020404" pitchFamily="49" charset="0"/>
            </a:endParaRPr>
          </a:p>
          <a:p>
            <a:pPr algn="l"/>
            <a:endParaRPr lang="en-US" altLang="fr-FR">
              <a:latin typeface="Courier New" panose="02070309020205020404" pitchFamily="49" charset="0"/>
            </a:endParaRPr>
          </a:p>
          <a:p>
            <a:pPr algn="l"/>
            <a:r>
              <a:rPr lang="en-US" altLang="fr-FR">
                <a:latin typeface="Courier New" panose="02070309020205020404" pitchFamily="49" charset="0"/>
              </a:rPr>
              <a:t>public class LaunchThread{</a:t>
            </a:r>
          </a:p>
          <a:p>
            <a:pPr algn="l"/>
            <a:r>
              <a:rPr lang="en-US" altLang="fr-FR">
                <a:latin typeface="Courier New" panose="02070309020205020404" pitchFamily="49" charset="0"/>
              </a:rPr>
              <a:t>  public static void main(String[]arg){</a:t>
            </a:r>
          </a:p>
          <a:p>
            <a:pPr algn="l"/>
            <a:r>
              <a:rPr lang="en-US" altLang="fr-FR">
                <a:latin typeface="Courier New" panose="02070309020205020404" pitchFamily="49" charset="0"/>
              </a:rPr>
              <a:t>    </a:t>
            </a:r>
            <a:r>
              <a:rPr lang="fr-BE" altLang="fr-FR">
                <a:latin typeface="Courier New" panose="02070309020205020404" pitchFamily="49" charset="0"/>
              </a:rPr>
              <a:t>My</a:t>
            </a:r>
            <a:r>
              <a:rPr lang="en-US" altLang="fr-FR">
                <a:latin typeface="Courier New" panose="02070309020205020404" pitchFamily="49" charset="0"/>
              </a:rPr>
              <a:t>Thread t=new </a:t>
            </a:r>
            <a:r>
              <a:rPr lang="fr-BE" altLang="fr-FR">
                <a:latin typeface="Courier New" panose="02070309020205020404" pitchFamily="49" charset="0"/>
              </a:rPr>
              <a:t>My</a:t>
            </a:r>
            <a:r>
              <a:rPr lang="en-US" altLang="fr-FR">
                <a:latin typeface="Courier New" panose="02070309020205020404" pitchFamily="49" charset="0"/>
              </a:rPr>
              <a:t>Thread();</a:t>
            </a:r>
          </a:p>
          <a:p>
            <a:pPr algn="l"/>
            <a:r>
              <a:rPr lang="en-US" altLang="fr-FR">
                <a:latin typeface="Courier New" panose="02070309020205020404" pitchFamily="49" charset="0"/>
              </a:rPr>
              <a:t>    t.start();</a:t>
            </a:r>
          </a:p>
          <a:p>
            <a:pPr algn="l"/>
            <a:r>
              <a:rPr lang="en-US" altLang="fr-FR">
                <a:latin typeface="Courier New" panose="02070309020205020404" pitchFamily="49" charset="0"/>
              </a:rPr>
              <a:t>  }</a:t>
            </a:r>
          </a:p>
          <a:p>
            <a:pPr algn="l"/>
            <a:r>
              <a:rPr lang="en-US" altLang="fr-FR">
                <a:latin typeface="Courier New" panose="02070309020205020404" pitchFamily="49" charset="0"/>
              </a:rPr>
              <a:t>}</a:t>
            </a:r>
          </a:p>
        </p:txBody>
      </p:sp>
      <p:sp>
        <p:nvSpPr>
          <p:cNvPr id="216068" name="Text Box 4">
            <a:extLst>
              <a:ext uri="{FF2B5EF4-FFF2-40B4-BE49-F238E27FC236}">
                <a16:creationId xmlns:a16="http://schemas.microsoft.com/office/drawing/2014/main" id="{BD253230-8C16-C969-2A16-4859786EB76D}"/>
              </a:ext>
            </a:extLst>
          </p:cNvPr>
          <p:cNvSpPr txBox="1">
            <a:spLocks noChangeArrowheads="1"/>
          </p:cNvSpPr>
          <p:nvPr/>
        </p:nvSpPr>
        <p:spPr bwMode="auto">
          <a:xfrm>
            <a:off x="6530975" y="4481513"/>
            <a:ext cx="38417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b="1"/>
              <a:t>Grâce à l’héritage, un objet de type</a:t>
            </a:r>
            <a:br>
              <a:rPr lang="fr-BE" altLang="fr-FR" b="1"/>
            </a:br>
            <a:r>
              <a:rPr lang="fr-BE" altLang="fr-FR" b="1"/>
              <a:t>MyThread est lui-même Runnable,</a:t>
            </a:r>
            <a:br>
              <a:rPr lang="fr-BE" altLang="fr-FR" b="1"/>
            </a:br>
            <a:r>
              <a:rPr lang="fr-BE" altLang="fr-FR" b="1"/>
              <a:t>on peut donc appeler un constructeur</a:t>
            </a:r>
            <a:br>
              <a:rPr lang="fr-BE" altLang="fr-FR" b="1"/>
            </a:br>
            <a:r>
              <a:rPr lang="fr-BE" altLang="fr-FR" b="1"/>
              <a:t>sans argument</a:t>
            </a:r>
            <a:endParaRPr lang="en-US" altLang="fr-FR" b="1"/>
          </a:p>
        </p:txBody>
      </p:sp>
      <p:sp>
        <p:nvSpPr>
          <p:cNvPr id="216069" name="Line 5">
            <a:extLst>
              <a:ext uri="{FF2B5EF4-FFF2-40B4-BE49-F238E27FC236}">
                <a16:creationId xmlns:a16="http://schemas.microsoft.com/office/drawing/2014/main" id="{D43D60AD-3B92-66D7-A828-9B11A1F7572D}"/>
              </a:ext>
            </a:extLst>
          </p:cNvPr>
          <p:cNvSpPr>
            <a:spLocks noChangeShapeType="1"/>
          </p:cNvSpPr>
          <p:nvPr/>
        </p:nvSpPr>
        <p:spPr bwMode="auto">
          <a:xfrm flipH="1" flipV="1">
            <a:off x="5541963" y="4792663"/>
            <a:ext cx="1082675" cy="117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MA"/>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F7E5166C-39A9-1DD6-771E-79E140266054}"/>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(1/4)</a:t>
            </a:r>
          </a:p>
        </p:txBody>
      </p:sp>
      <p:sp>
        <p:nvSpPr>
          <p:cNvPr id="217091" name="Rectangle 3">
            <a:extLst>
              <a:ext uri="{FF2B5EF4-FFF2-40B4-BE49-F238E27FC236}">
                <a16:creationId xmlns:a16="http://schemas.microsoft.com/office/drawing/2014/main" id="{4E5A05DD-952D-4461-BC2B-29100D7487BE}"/>
              </a:ext>
            </a:extLst>
          </p:cNvPr>
          <p:cNvSpPr>
            <a:spLocks noGrp="1" noChangeArrowheads="1"/>
          </p:cNvSpPr>
          <p:nvPr>
            <p:ph type="body" idx="1"/>
          </p:nvPr>
        </p:nvSpPr>
        <p:spPr>
          <a:xfrm>
            <a:off x="1676400" y="1295400"/>
            <a:ext cx="8839200" cy="4976813"/>
          </a:xfrm>
        </p:spPr>
        <p:txBody>
          <a:bodyPr/>
          <a:lstStyle/>
          <a:p>
            <a:r>
              <a:rPr lang="fr-BE" altLang="fr-FR" sz="1800" b="0">
                <a:latin typeface="Courier New" panose="02070309020205020404" pitchFamily="49" charset="0"/>
              </a:rPr>
              <a:t>t.start()</a:t>
            </a:r>
          </a:p>
          <a:p>
            <a:pPr lvl="1"/>
            <a:r>
              <a:rPr lang="fr-BE" altLang="fr-FR" sz="2000"/>
              <a:t>Appeler cette méthode place le thread dans l’état “runnable”</a:t>
            </a:r>
          </a:p>
          <a:p>
            <a:pPr lvl="1">
              <a:buFont typeface="Wingdings" panose="05000000000000000000" pitchFamily="2" charset="2"/>
              <a:buNone/>
            </a:pPr>
            <a:r>
              <a:rPr lang="fr-BE" altLang="fr-FR" sz="2000"/>
              <a:t>	</a:t>
            </a:r>
            <a:r>
              <a:rPr lang="fr-BE" altLang="fr-FR" sz="2000">
                <a:sym typeface="Wingdings" panose="05000000000000000000" pitchFamily="2" charset="2"/>
              </a:rPr>
              <a:t> E</a:t>
            </a:r>
            <a:r>
              <a:rPr lang="fr-BE" altLang="fr-FR" sz="2000"/>
              <a:t>ligible par le CPU</a:t>
            </a:r>
          </a:p>
          <a:p>
            <a:r>
              <a:rPr lang="fr-BE" altLang="fr-FR" sz="1800" b="0">
                <a:latin typeface="Courier New" panose="02070309020205020404" pitchFamily="49" charset="0"/>
              </a:rPr>
              <a:t>t.yield() throws InterruptedException</a:t>
            </a:r>
          </a:p>
          <a:p>
            <a:pPr lvl="1"/>
            <a:r>
              <a:rPr lang="fr-BE" altLang="fr-FR" sz="2000"/>
              <a:t>La VM arrête la file active et la place dans un ensemble de files activables. (runnable state)</a:t>
            </a:r>
          </a:p>
          <a:p>
            <a:pPr lvl="1"/>
            <a:r>
              <a:rPr lang="fr-BE" altLang="fr-FR" sz="2000"/>
              <a:t>La VM prend une file activable et la place dans l’état actif (running state) </a:t>
            </a:r>
          </a:p>
          <a:p>
            <a:r>
              <a:rPr lang="fr-BE" altLang="fr-FR" sz="1800" b="0">
                <a:latin typeface="Courier New" panose="02070309020205020404" pitchFamily="49" charset="0"/>
              </a:rPr>
              <a:t>t.sleep(int millis) throws InterruptedException</a:t>
            </a:r>
          </a:p>
          <a:p>
            <a:pPr lvl="1"/>
            <a:r>
              <a:rPr lang="fr-BE" altLang="fr-FR" sz="2000"/>
              <a:t>La VM bloque la file pour un temps spécifié (état « d’attente »)</a:t>
            </a:r>
          </a:p>
          <a:p>
            <a:r>
              <a:rPr lang="fr-BE" altLang="fr-FR" sz="1800" b="0">
                <a:latin typeface="Courier New" panose="02070309020205020404" pitchFamily="49" charset="0"/>
              </a:rPr>
              <a:t>t.join() throws InterruptedException</a:t>
            </a:r>
          </a:p>
          <a:p>
            <a:pPr lvl="1"/>
            <a:r>
              <a:rPr lang="fr-BE" altLang="fr-FR" sz="2000"/>
              <a:t>Met la file en attente jusqu’au moment où la file t est terminée</a:t>
            </a:r>
            <a:br>
              <a:rPr lang="fr-BE" altLang="fr-FR" sz="2000"/>
            </a:br>
            <a:r>
              <a:rPr lang="fr-BE" altLang="fr-FR" sz="2000"/>
              <a:t>(a fini sa méthode run()). Le thread appelant redevient alors activable.</a:t>
            </a:r>
            <a:endParaRPr lang="en-US" altLang="fr-FR" sz="2000"/>
          </a:p>
        </p:txBody>
      </p:sp>
    </p:spTree>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2AC9369A-1DB9-E941-6014-FC13ECC56F67}"/>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(2/4)</a:t>
            </a:r>
          </a:p>
        </p:txBody>
      </p:sp>
      <p:sp>
        <p:nvSpPr>
          <p:cNvPr id="218115" name="Rectangle 3">
            <a:extLst>
              <a:ext uri="{FF2B5EF4-FFF2-40B4-BE49-F238E27FC236}">
                <a16:creationId xmlns:a16="http://schemas.microsoft.com/office/drawing/2014/main" id="{AD388A1F-763F-2DEF-54FB-7924B4121305}"/>
              </a:ext>
            </a:extLst>
          </p:cNvPr>
          <p:cNvSpPr>
            <a:spLocks noGrp="1" noChangeArrowheads="1"/>
          </p:cNvSpPr>
          <p:nvPr>
            <p:ph type="body" idx="1"/>
          </p:nvPr>
        </p:nvSpPr>
        <p:spPr>
          <a:xfrm>
            <a:off x="1676400" y="1295400"/>
            <a:ext cx="8839200" cy="4976813"/>
          </a:xfrm>
        </p:spPr>
        <p:txBody>
          <a:bodyPr/>
          <a:lstStyle/>
          <a:p>
            <a:r>
              <a:rPr lang="fr-BE" altLang="fr-FR" sz="1800" b="0">
                <a:latin typeface="Courier New" panose="02070309020205020404" pitchFamily="49" charset="0"/>
              </a:rPr>
              <a:t>Thread.yield() throws InterruptedException</a:t>
            </a:r>
          </a:p>
          <a:p>
            <a:pPr lvl="1"/>
            <a:r>
              <a:rPr lang="fr-BE" altLang="fr-FR" sz="2000"/>
              <a:t>La VM arrête la file active et la place dans un ensemble de files activables. (runnable state)</a:t>
            </a:r>
          </a:p>
          <a:p>
            <a:pPr lvl="1"/>
            <a:r>
              <a:rPr lang="fr-BE" altLang="fr-FR" sz="2000"/>
              <a:t>La VM prend une file activable et la place dans l’état actif (running state) </a:t>
            </a:r>
          </a:p>
          <a:p>
            <a:r>
              <a:rPr lang="fr-BE" altLang="fr-FR" sz="1800" b="0">
                <a:latin typeface="Courier New" panose="02070309020205020404" pitchFamily="49" charset="0"/>
              </a:rPr>
              <a:t>Thread.sleep(int millis) throws InterruptedException</a:t>
            </a:r>
          </a:p>
          <a:p>
            <a:pPr lvl="1"/>
            <a:r>
              <a:rPr lang="fr-BE" altLang="fr-FR" sz="2000"/>
              <a:t>La VM bloque la file pour un temps spécifié (état « d’ attente »)</a:t>
            </a:r>
          </a:p>
          <a:p>
            <a:r>
              <a:rPr lang="fr-BE" altLang="fr-FR" sz="1800" b="0">
                <a:latin typeface="Courier New" panose="02070309020205020404" pitchFamily="49" charset="0"/>
              </a:rPr>
              <a:t>t.join() throws InterruptedException</a:t>
            </a:r>
          </a:p>
          <a:p>
            <a:pPr lvl="1"/>
            <a:r>
              <a:rPr lang="fr-BE" altLang="fr-FR" sz="2000"/>
              <a:t>Met la file en attente jusqu’au moment où la file t est terminé (a fini sa méthode run()). Le thread appelant redevient alors activable.</a:t>
            </a:r>
            <a:endParaRPr lang="en-US" altLang="fr-FR" sz="2000"/>
          </a:p>
        </p:txBody>
      </p:sp>
    </p:spTree>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E11D6C18-B180-106D-FC3A-62E52BFF839D}"/>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(3/4)</a:t>
            </a:r>
          </a:p>
        </p:txBody>
      </p:sp>
      <p:sp>
        <p:nvSpPr>
          <p:cNvPr id="219139" name="Rectangle 3">
            <a:extLst>
              <a:ext uri="{FF2B5EF4-FFF2-40B4-BE49-F238E27FC236}">
                <a16:creationId xmlns:a16="http://schemas.microsoft.com/office/drawing/2014/main" id="{E2161371-7976-D2F7-630D-0DD473D1CC75}"/>
              </a:ext>
            </a:extLst>
          </p:cNvPr>
          <p:cNvSpPr>
            <a:spLocks noGrp="1" noChangeArrowheads="1"/>
          </p:cNvSpPr>
          <p:nvPr>
            <p:ph type="body" idx="1"/>
          </p:nvPr>
        </p:nvSpPr>
        <p:spPr>
          <a:xfrm>
            <a:off x="1825625" y="1317625"/>
            <a:ext cx="8520113" cy="4818063"/>
          </a:xfrm>
          <a:solidFill>
            <a:srgbClr val="E6F4FF"/>
          </a:solidFill>
          <a:ln>
            <a:solidFill>
              <a:schemeClr val="tx1"/>
            </a:solidFill>
            <a:miter lim="800000"/>
            <a:headEnd/>
            <a:tailEnd/>
          </a:ln>
        </p:spPr>
        <p:txBody>
          <a:bodyPr/>
          <a:lstStyle/>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public class ExJoin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public static void main(String[]arg){</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Thread t=new Thread(new FileSecondaire());</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t.start();</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for(int i=0;i&lt;20;i++){</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System.out.println("File principale en cours d’exécution "+i);</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try{</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Thread.sleep(10);</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 catch(InterruptedException ie){}</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try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t.join();</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 catch (InterruptedException ie)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System.out.println(</a:t>
            </a:r>
            <a:r>
              <a:rPr lang="en-US" altLang="fr-FR" sz="1600">
                <a:solidFill>
                  <a:schemeClr val="tx1"/>
                </a:solidFill>
                <a:latin typeface="Courier New" panose="02070309020205020404" pitchFamily="49" charset="0"/>
              </a:rPr>
              <a:t>“</a:t>
            </a:r>
            <a:r>
              <a:rPr lang="en-US" altLang="fr-FR" sz="1600" b="0">
                <a:solidFill>
                  <a:schemeClr val="tx1"/>
                </a:solidFill>
                <a:latin typeface="Courier New" panose="02070309020205020404" pitchFamily="49" charset="0"/>
              </a:rPr>
              <a:t>t termine son exécution, fin programme");</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a:t>
            </a:r>
          </a:p>
        </p:txBody>
      </p:sp>
    </p:spTree>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C6624779-64C3-73E4-2BF4-62617B73BCBF}"/>
              </a:ext>
            </a:extLst>
          </p:cNvPr>
          <p:cNvSpPr>
            <a:spLocks noGrp="1" noChangeArrowheads="1"/>
          </p:cNvSpPr>
          <p:nvPr>
            <p:ph type="title"/>
          </p:nvPr>
        </p:nvSpPr>
        <p:spPr/>
        <p:txBody>
          <a:bodyPr/>
          <a:lstStyle/>
          <a:p>
            <a:r>
              <a:rPr lang="fr-FR" altLang="fr-FR"/>
              <a:t>Gestion des Thread</a:t>
            </a:r>
            <a:br>
              <a:rPr lang="fr-FR" altLang="fr-FR"/>
            </a:br>
            <a:r>
              <a:rPr lang="fr-FR" altLang="fr-FR" sz="2800"/>
              <a:t>Méthodes de gestion (4/4)</a:t>
            </a:r>
          </a:p>
        </p:txBody>
      </p:sp>
      <p:sp>
        <p:nvSpPr>
          <p:cNvPr id="220163" name="Rectangle 3">
            <a:extLst>
              <a:ext uri="{FF2B5EF4-FFF2-40B4-BE49-F238E27FC236}">
                <a16:creationId xmlns:a16="http://schemas.microsoft.com/office/drawing/2014/main" id="{111077BA-6C7A-4A19-1957-D6CA03161972}"/>
              </a:ext>
            </a:extLst>
          </p:cNvPr>
          <p:cNvSpPr>
            <a:spLocks noGrp="1" noChangeArrowheads="1"/>
          </p:cNvSpPr>
          <p:nvPr>
            <p:ph type="body" idx="1"/>
          </p:nvPr>
        </p:nvSpPr>
        <p:spPr>
          <a:xfrm>
            <a:off x="1974850" y="1406525"/>
            <a:ext cx="8315325" cy="3763963"/>
          </a:xfrm>
          <a:solidFill>
            <a:srgbClr val="E6F4FF"/>
          </a:solidFill>
          <a:ln cap="flat" algn="ctr">
            <a:solidFill>
              <a:schemeClr val="tx1"/>
            </a:solidFill>
            <a:miter lim="800000"/>
            <a:headEnd/>
            <a:tailEnd/>
          </a:ln>
        </p:spPr>
        <p:txBody>
          <a:bodyPr/>
          <a:lstStyle/>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class FileSecondaire implements Runnable{</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public void run(){</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for(int i=0;i&lt;40;i++){</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System.out.println("File secondaire en execution "+i);</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try{</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Thread.sleep(10);</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 catch (InterruptedException ie)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System.out.println("Fin de file secondaire");</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  }</a:t>
            </a:r>
          </a:p>
          <a:p>
            <a:pPr>
              <a:lnSpc>
                <a:spcPct val="90000"/>
              </a:lnSpc>
              <a:buFont typeface="Symbol" panose="05050102010706020507" pitchFamily="18" charset="2"/>
              <a:buNone/>
            </a:pPr>
            <a:r>
              <a:rPr lang="en-US" altLang="fr-FR" sz="1600" b="0">
                <a:solidFill>
                  <a:schemeClr val="tx1"/>
                </a:solidFill>
                <a:latin typeface="Courier New" panose="02070309020205020404" pitchFamily="49" charset="0"/>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65E9B5D5-C340-3984-7F74-816941BD1C01}"/>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Application Programming Interface (API)</a:t>
            </a:r>
            <a:endParaRPr lang="en-US" altLang="fr-FR" sz="2800"/>
          </a:p>
        </p:txBody>
      </p:sp>
      <p:sp>
        <p:nvSpPr>
          <p:cNvPr id="27651" name="Rectangle 6">
            <a:extLst>
              <a:ext uri="{FF2B5EF4-FFF2-40B4-BE49-F238E27FC236}">
                <a16:creationId xmlns:a16="http://schemas.microsoft.com/office/drawing/2014/main" id="{CF7DE873-8BDB-0C23-2B5F-F423C5CA9643}"/>
              </a:ext>
            </a:extLst>
          </p:cNvPr>
          <p:cNvSpPr>
            <a:spLocks noGrp="1" noChangeArrowheads="1"/>
          </p:cNvSpPr>
          <p:nvPr>
            <p:ph type="body" idx="1"/>
          </p:nvPr>
        </p:nvSpPr>
        <p:spPr/>
        <p:txBody>
          <a:bodyPr/>
          <a:lstStyle/>
          <a:p>
            <a:r>
              <a:rPr lang="fr-FR" altLang="fr-FR"/>
              <a:t>L’API Java est structuré en libraires (packages). Les packages comprennent des ensembles fonctionnels de composants (classes)..</a:t>
            </a:r>
          </a:p>
          <a:p>
            <a:r>
              <a:rPr lang="fr-FR" altLang="fr-FR"/>
              <a:t> Le noyau (core) de l’API  Java (incluse dans toute implémentation complète de la plateforme Java) comprend notamment : </a:t>
            </a:r>
          </a:p>
          <a:p>
            <a:pPr lvl="1"/>
            <a:r>
              <a:rPr lang="fr-FR" altLang="fr-FR"/>
              <a:t>Essentials (data types, objects, string, array, vector, I/O,date,…)</a:t>
            </a:r>
          </a:p>
          <a:p>
            <a:pPr lvl="1"/>
            <a:r>
              <a:rPr lang="fr-FR" altLang="fr-FR"/>
              <a:t>Applet</a:t>
            </a:r>
          </a:p>
          <a:p>
            <a:pPr lvl="1"/>
            <a:r>
              <a:rPr lang="fr-FR" altLang="fr-FR"/>
              <a:t>Abstract Windowing Toolkit (AWT)</a:t>
            </a:r>
          </a:p>
          <a:p>
            <a:pPr lvl="1"/>
            <a:r>
              <a:rPr lang="fr-FR" altLang="fr-FR"/>
              <a:t>Basic Networking (URL, Socket –TCP or UDP-,IP)</a:t>
            </a:r>
          </a:p>
          <a:p>
            <a:pPr lvl="1"/>
            <a:r>
              <a:rPr lang="fr-FR" altLang="fr-FR"/>
              <a:t>Evolved Networking (Remote Method Invocation)</a:t>
            </a:r>
          </a:p>
          <a:p>
            <a:pPr lvl="1"/>
            <a:r>
              <a:rPr lang="fr-FR" altLang="fr-FR"/>
              <a:t>Internationalization</a:t>
            </a:r>
          </a:p>
          <a:p>
            <a:pPr lvl="1"/>
            <a:r>
              <a:rPr lang="fr-FR" altLang="fr-FR"/>
              <a:t>Security</a:t>
            </a:r>
          </a:p>
          <a:p>
            <a:pPr lvl="1"/>
            <a:r>
              <a:rPr lang="fr-FR" altLang="fr-FR"/>
              <a:t>…..</a:t>
            </a:r>
          </a:p>
        </p:txBody>
      </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83F65004-5285-D520-5FE4-F465C55B7DB7}"/>
              </a:ext>
            </a:extLst>
          </p:cNvPr>
          <p:cNvSpPr>
            <a:spLocks noGrp="1" noChangeArrowheads="1"/>
          </p:cNvSpPr>
          <p:nvPr>
            <p:ph type="title"/>
          </p:nvPr>
        </p:nvSpPr>
        <p:spPr/>
        <p:txBody>
          <a:bodyPr/>
          <a:lstStyle/>
          <a:p>
            <a:r>
              <a:rPr lang="fr-FR" altLang="fr-FR"/>
              <a:t>Gestion des Thread</a:t>
            </a:r>
            <a:br>
              <a:rPr lang="fr-FR" altLang="fr-FR"/>
            </a:br>
            <a:r>
              <a:rPr lang="fr-FR" altLang="fr-FR" sz="2800"/>
              <a:t>Diagrammes d’état</a:t>
            </a:r>
          </a:p>
        </p:txBody>
      </p:sp>
      <p:sp>
        <p:nvSpPr>
          <p:cNvPr id="221187" name="Rectangle 4">
            <a:extLst>
              <a:ext uri="{FF2B5EF4-FFF2-40B4-BE49-F238E27FC236}">
                <a16:creationId xmlns:a16="http://schemas.microsoft.com/office/drawing/2014/main" id="{475B2025-E645-BEE8-5CD8-93741FC57905}"/>
              </a:ext>
            </a:extLst>
          </p:cNvPr>
          <p:cNvSpPr>
            <a:spLocks noChangeArrowheads="1"/>
          </p:cNvSpPr>
          <p:nvPr/>
        </p:nvSpPr>
        <p:spPr bwMode="auto">
          <a:xfrm>
            <a:off x="3074988" y="4233863"/>
            <a:ext cx="990600" cy="457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Activable</a:t>
            </a:r>
            <a:endParaRPr lang="en-US" altLang="fr-FR"/>
          </a:p>
        </p:txBody>
      </p:sp>
      <p:sp>
        <p:nvSpPr>
          <p:cNvPr id="221188" name="Rectangle 5">
            <a:extLst>
              <a:ext uri="{FF2B5EF4-FFF2-40B4-BE49-F238E27FC236}">
                <a16:creationId xmlns:a16="http://schemas.microsoft.com/office/drawing/2014/main" id="{C0F1DBC8-BCA7-7AA4-6C54-D13EE1B7C8FE}"/>
              </a:ext>
            </a:extLst>
          </p:cNvPr>
          <p:cNvSpPr>
            <a:spLocks noChangeArrowheads="1"/>
          </p:cNvSpPr>
          <p:nvPr/>
        </p:nvSpPr>
        <p:spPr bwMode="auto">
          <a:xfrm>
            <a:off x="7723188" y="4233863"/>
            <a:ext cx="1066800" cy="401637"/>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Active</a:t>
            </a:r>
            <a:endParaRPr lang="en-US" altLang="fr-FR"/>
          </a:p>
        </p:txBody>
      </p:sp>
      <p:sp>
        <p:nvSpPr>
          <p:cNvPr id="221189" name="Rectangle 6">
            <a:extLst>
              <a:ext uri="{FF2B5EF4-FFF2-40B4-BE49-F238E27FC236}">
                <a16:creationId xmlns:a16="http://schemas.microsoft.com/office/drawing/2014/main" id="{9CFE51B4-786B-5B49-959E-F8972ADE53D4}"/>
              </a:ext>
            </a:extLst>
          </p:cNvPr>
          <p:cNvSpPr>
            <a:spLocks noChangeArrowheads="1"/>
          </p:cNvSpPr>
          <p:nvPr/>
        </p:nvSpPr>
        <p:spPr bwMode="auto">
          <a:xfrm>
            <a:off x="5284788" y="2176463"/>
            <a:ext cx="990600" cy="457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a:t>En attente</a:t>
            </a:r>
            <a:endParaRPr lang="en-US" altLang="fr-FR"/>
          </a:p>
        </p:txBody>
      </p:sp>
      <p:sp>
        <p:nvSpPr>
          <p:cNvPr id="221190" name="Line 7">
            <a:extLst>
              <a:ext uri="{FF2B5EF4-FFF2-40B4-BE49-F238E27FC236}">
                <a16:creationId xmlns:a16="http://schemas.microsoft.com/office/drawing/2014/main" id="{EFB5C7A6-1193-37E8-01B8-8BF17A864976}"/>
              </a:ext>
            </a:extLst>
          </p:cNvPr>
          <p:cNvSpPr>
            <a:spLocks noChangeShapeType="1"/>
          </p:cNvSpPr>
          <p:nvPr/>
        </p:nvSpPr>
        <p:spPr bwMode="auto">
          <a:xfrm>
            <a:off x="4141788" y="4462463"/>
            <a:ext cx="3505200" cy="0"/>
          </a:xfrm>
          <a:prstGeom prst="line">
            <a:avLst/>
          </a:prstGeom>
          <a:noFill/>
          <a:ln w="285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MA"/>
          </a:p>
        </p:txBody>
      </p:sp>
      <p:sp>
        <p:nvSpPr>
          <p:cNvPr id="221191" name="Freeform 8">
            <a:extLst>
              <a:ext uri="{FF2B5EF4-FFF2-40B4-BE49-F238E27FC236}">
                <a16:creationId xmlns:a16="http://schemas.microsoft.com/office/drawing/2014/main" id="{8F320C57-5BE1-646C-F129-75AB675D64C7}"/>
              </a:ext>
            </a:extLst>
          </p:cNvPr>
          <p:cNvSpPr>
            <a:spLocks/>
          </p:cNvSpPr>
          <p:nvPr/>
        </p:nvSpPr>
        <p:spPr bwMode="auto">
          <a:xfrm>
            <a:off x="6580188" y="2328863"/>
            <a:ext cx="1816100" cy="1752600"/>
          </a:xfrm>
          <a:custGeom>
            <a:avLst/>
            <a:gdLst>
              <a:gd name="T0" fmla="*/ 1752600 w 1144"/>
              <a:gd name="T1" fmla="*/ 1752600 h 1104"/>
              <a:gd name="T2" fmla="*/ 1524000 w 1144"/>
              <a:gd name="T3" fmla="*/ 304800 h 1104"/>
              <a:gd name="T4" fmla="*/ 0 w 1144"/>
              <a:gd name="T5" fmla="*/ 0 h 1104"/>
              <a:gd name="T6" fmla="*/ 0 60000 65536"/>
              <a:gd name="T7" fmla="*/ 0 60000 65536"/>
              <a:gd name="T8" fmla="*/ 0 60000 65536"/>
              <a:gd name="T9" fmla="*/ 0 w 1144"/>
              <a:gd name="T10" fmla="*/ 0 h 1104"/>
              <a:gd name="T11" fmla="*/ 1144 w 1144"/>
              <a:gd name="T12" fmla="*/ 1104 h 1104"/>
            </a:gdLst>
            <a:ahLst/>
            <a:cxnLst>
              <a:cxn ang="T6">
                <a:pos x="T0" y="T1"/>
              </a:cxn>
              <a:cxn ang="T7">
                <a:pos x="T2" y="T3"/>
              </a:cxn>
              <a:cxn ang="T8">
                <a:pos x="T4" y="T5"/>
              </a:cxn>
            </a:cxnLst>
            <a:rect l="T9" t="T10" r="T11" b="T12"/>
            <a:pathLst>
              <a:path w="1144" h="1104">
                <a:moveTo>
                  <a:pt x="1104" y="1104"/>
                </a:moveTo>
                <a:cubicBezTo>
                  <a:pt x="1124" y="740"/>
                  <a:pt x="1144" y="376"/>
                  <a:pt x="960" y="192"/>
                </a:cubicBezTo>
                <a:cubicBezTo>
                  <a:pt x="776" y="8"/>
                  <a:pt x="388" y="4"/>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MA"/>
          </a:p>
        </p:txBody>
      </p:sp>
      <p:sp>
        <p:nvSpPr>
          <p:cNvPr id="221192" name="Freeform 9">
            <a:extLst>
              <a:ext uri="{FF2B5EF4-FFF2-40B4-BE49-F238E27FC236}">
                <a16:creationId xmlns:a16="http://schemas.microsoft.com/office/drawing/2014/main" id="{05CB6352-DE58-7CEB-E23D-A4A2EB9883B3}"/>
              </a:ext>
            </a:extLst>
          </p:cNvPr>
          <p:cNvSpPr>
            <a:spLocks/>
          </p:cNvSpPr>
          <p:nvPr/>
        </p:nvSpPr>
        <p:spPr bwMode="auto">
          <a:xfrm>
            <a:off x="3470275" y="2420938"/>
            <a:ext cx="1687513" cy="1668462"/>
          </a:xfrm>
          <a:custGeom>
            <a:avLst/>
            <a:gdLst>
              <a:gd name="T0" fmla="*/ 1687513 w 1063"/>
              <a:gd name="T1" fmla="*/ 0 h 1051"/>
              <a:gd name="T2" fmla="*/ 277813 w 1063"/>
              <a:gd name="T3" fmla="*/ 358775 h 1051"/>
              <a:gd name="T4" fmla="*/ 19050 w 1063"/>
              <a:gd name="T5" fmla="*/ 1668462 h 1051"/>
              <a:gd name="T6" fmla="*/ 0 60000 65536"/>
              <a:gd name="T7" fmla="*/ 0 60000 65536"/>
              <a:gd name="T8" fmla="*/ 0 60000 65536"/>
              <a:gd name="T9" fmla="*/ 0 w 1063"/>
              <a:gd name="T10" fmla="*/ 0 h 1051"/>
              <a:gd name="T11" fmla="*/ 1063 w 1063"/>
              <a:gd name="T12" fmla="*/ 1051 h 1051"/>
            </a:gdLst>
            <a:ahLst/>
            <a:cxnLst>
              <a:cxn ang="T6">
                <a:pos x="T0" y="T1"/>
              </a:cxn>
              <a:cxn ang="T7">
                <a:pos x="T2" y="T3"/>
              </a:cxn>
              <a:cxn ang="T8">
                <a:pos x="T4" y="T5"/>
              </a:cxn>
            </a:cxnLst>
            <a:rect l="T9" t="T10" r="T11" b="T12"/>
            <a:pathLst>
              <a:path w="1063" h="1051">
                <a:moveTo>
                  <a:pt x="1063" y="0"/>
                </a:moveTo>
                <a:cubicBezTo>
                  <a:pt x="915" y="38"/>
                  <a:pt x="350" y="51"/>
                  <a:pt x="175" y="226"/>
                </a:cubicBezTo>
                <a:cubicBezTo>
                  <a:pt x="0" y="401"/>
                  <a:pt x="46" y="879"/>
                  <a:pt x="12" y="1051"/>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MA"/>
          </a:p>
        </p:txBody>
      </p:sp>
      <p:sp>
        <p:nvSpPr>
          <p:cNvPr id="221193" name="Oval 10">
            <a:extLst>
              <a:ext uri="{FF2B5EF4-FFF2-40B4-BE49-F238E27FC236}">
                <a16:creationId xmlns:a16="http://schemas.microsoft.com/office/drawing/2014/main" id="{631B23ED-CF83-D168-D501-C230D8F0BC9F}"/>
              </a:ext>
            </a:extLst>
          </p:cNvPr>
          <p:cNvSpPr>
            <a:spLocks noChangeArrowheads="1"/>
          </p:cNvSpPr>
          <p:nvPr/>
        </p:nvSpPr>
        <p:spPr bwMode="auto">
          <a:xfrm>
            <a:off x="1931988" y="2481263"/>
            <a:ext cx="533400" cy="533400"/>
          </a:xfrm>
          <a:prstGeom prst="ellipse">
            <a:avLst/>
          </a:prstGeom>
          <a:solidFill>
            <a:schemeClr val="accent1"/>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solidFill>
                  <a:schemeClr val="bg1"/>
                </a:solidFill>
              </a:rPr>
              <a:t>début</a:t>
            </a:r>
            <a:endParaRPr lang="en-US" altLang="fr-FR" sz="1400">
              <a:solidFill>
                <a:schemeClr val="bg1"/>
              </a:solidFill>
            </a:endParaRPr>
          </a:p>
        </p:txBody>
      </p:sp>
      <p:sp>
        <p:nvSpPr>
          <p:cNvPr id="221194" name="Rectangle 11">
            <a:extLst>
              <a:ext uri="{FF2B5EF4-FFF2-40B4-BE49-F238E27FC236}">
                <a16:creationId xmlns:a16="http://schemas.microsoft.com/office/drawing/2014/main" id="{FAC0F7A1-3388-B0C4-1D1F-7F1C8E8E083B}"/>
              </a:ext>
            </a:extLst>
          </p:cNvPr>
          <p:cNvSpPr>
            <a:spLocks noChangeArrowheads="1"/>
          </p:cNvSpPr>
          <p:nvPr/>
        </p:nvSpPr>
        <p:spPr bwMode="auto">
          <a:xfrm>
            <a:off x="5360988" y="4560888"/>
            <a:ext cx="1096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Scheduler</a:t>
            </a:r>
            <a:endParaRPr lang="en-US" altLang="fr-FR"/>
          </a:p>
        </p:txBody>
      </p:sp>
      <p:sp>
        <p:nvSpPr>
          <p:cNvPr id="221195" name="Freeform 12">
            <a:extLst>
              <a:ext uri="{FF2B5EF4-FFF2-40B4-BE49-F238E27FC236}">
                <a16:creationId xmlns:a16="http://schemas.microsoft.com/office/drawing/2014/main" id="{0346119B-71AF-6469-AA2F-273528356062}"/>
              </a:ext>
            </a:extLst>
          </p:cNvPr>
          <p:cNvSpPr>
            <a:spLocks/>
          </p:cNvSpPr>
          <p:nvPr/>
        </p:nvSpPr>
        <p:spPr bwMode="auto">
          <a:xfrm>
            <a:off x="1905000" y="3151188"/>
            <a:ext cx="1077913" cy="1333500"/>
          </a:xfrm>
          <a:custGeom>
            <a:avLst/>
            <a:gdLst>
              <a:gd name="T0" fmla="*/ 249238 w 679"/>
              <a:gd name="T1" fmla="*/ 0 h 840"/>
              <a:gd name="T2" fmla="*/ 138113 w 679"/>
              <a:gd name="T3" fmla="*/ 901700 h 840"/>
              <a:gd name="T4" fmla="*/ 1077913 w 679"/>
              <a:gd name="T5" fmla="*/ 1333500 h 840"/>
              <a:gd name="T6" fmla="*/ 0 60000 65536"/>
              <a:gd name="T7" fmla="*/ 0 60000 65536"/>
              <a:gd name="T8" fmla="*/ 0 60000 65536"/>
              <a:gd name="T9" fmla="*/ 0 w 679"/>
              <a:gd name="T10" fmla="*/ 0 h 840"/>
              <a:gd name="T11" fmla="*/ 679 w 679"/>
              <a:gd name="T12" fmla="*/ 840 h 840"/>
            </a:gdLst>
            <a:ahLst/>
            <a:cxnLst>
              <a:cxn ang="T6">
                <a:pos x="T0" y="T1"/>
              </a:cxn>
              <a:cxn ang="T7">
                <a:pos x="T2" y="T3"/>
              </a:cxn>
              <a:cxn ang="T8">
                <a:pos x="T4" y="T5"/>
              </a:cxn>
            </a:cxnLst>
            <a:rect l="T9" t="T10" r="T11" b="T12"/>
            <a:pathLst>
              <a:path w="679" h="840">
                <a:moveTo>
                  <a:pt x="157" y="0"/>
                </a:moveTo>
                <a:cubicBezTo>
                  <a:pt x="145" y="95"/>
                  <a:pt x="0" y="428"/>
                  <a:pt x="87" y="568"/>
                </a:cubicBezTo>
                <a:cubicBezTo>
                  <a:pt x="174" y="708"/>
                  <a:pt x="556" y="783"/>
                  <a:pt x="679" y="84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MA"/>
          </a:p>
        </p:txBody>
      </p:sp>
      <p:sp>
        <p:nvSpPr>
          <p:cNvPr id="221196" name="Freeform 13">
            <a:extLst>
              <a:ext uri="{FF2B5EF4-FFF2-40B4-BE49-F238E27FC236}">
                <a16:creationId xmlns:a16="http://schemas.microsoft.com/office/drawing/2014/main" id="{A4E669C3-40E0-2FAC-49F3-648FC3EDA24B}"/>
              </a:ext>
            </a:extLst>
          </p:cNvPr>
          <p:cNvSpPr>
            <a:spLocks/>
          </p:cNvSpPr>
          <p:nvPr/>
        </p:nvSpPr>
        <p:spPr bwMode="auto">
          <a:xfrm>
            <a:off x="8810625" y="3138488"/>
            <a:ext cx="979488" cy="1295400"/>
          </a:xfrm>
          <a:custGeom>
            <a:avLst/>
            <a:gdLst>
              <a:gd name="T0" fmla="*/ 0 w 617"/>
              <a:gd name="T1" fmla="*/ 1247775 h 816"/>
              <a:gd name="T2" fmla="*/ 746125 w 617"/>
              <a:gd name="T3" fmla="*/ 1087438 h 816"/>
              <a:gd name="T4" fmla="*/ 979488 w 617"/>
              <a:gd name="T5" fmla="*/ 0 h 816"/>
              <a:gd name="T6" fmla="*/ 0 60000 65536"/>
              <a:gd name="T7" fmla="*/ 0 60000 65536"/>
              <a:gd name="T8" fmla="*/ 0 60000 65536"/>
              <a:gd name="T9" fmla="*/ 0 w 617"/>
              <a:gd name="T10" fmla="*/ 0 h 816"/>
              <a:gd name="T11" fmla="*/ 617 w 617"/>
              <a:gd name="T12" fmla="*/ 816 h 816"/>
            </a:gdLst>
            <a:ahLst/>
            <a:cxnLst>
              <a:cxn ang="T6">
                <a:pos x="T0" y="T1"/>
              </a:cxn>
              <a:cxn ang="T7">
                <a:pos x="T2" y="T3"/>
              </a:cxn>
              <a:cxn ang="T8">
                <a:pos x="T4" y="T5"/>
              </a:cxn>
            </a:cxnLst>
            <a:rect l="T9" t="T10" r="T11" b="T12"/>
            <a:pathLst>
              <a:path w="617" h="816">
                <a:moveTo>
                  <a:pt x="0" y="786"/>
                </a:moveTo>
                <a:cubicBezTo>
                  <a:pt x="78" y="769"/>
                  <a:pt x="367" y="816"/>
                  <a:pt x="470" y="685"/>
                </a:cubicBezTo>
                <a:cubicBezTo>
                  <a:pt x="573" y="554"/>
                  <a:pt x="587" y="143"/>
                  <a:pt x="617"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MA"/>
          </a:p>
        </p:txBody>
      </p:sp>
      <p:sp>
        <p:nvSpPr>
          <p:cNvPr id="221197" name="Rectangle 14">
            <a:extLst>
              <a:ext uri="{FF2B5EF4-FFF2-40B4-BE49-F238E27FC236}">
                <a16:creationId xmlns:a16="http://schemas.microsoft.com/office/drawing/2014/main" id="{3C254406-7714-448B-08A9-82BC20A38419}"/>
              </a:ext>
            </a:extLst>
          </p:cNvPr>
          <p:cNvSpPr>
            <a:spLocks noChangeArrowheads="1"/>
          </p:cNvSpPr>
          <p:nvPr/>
        </p:nvSpPr>
        <p:spPr bwMode="auto">
          <a:xfrm>
            <a:off x="2084388" y="3798888"/>
            <a:ext cx="831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t.start()</a:t>
            </a:r>
            <a:endParaRPr lang="en-US" altLang="fr-FR"/>
          </a:p>
        </p:txBody>
      </p:sp>
      <p:sp>
        <p:nvSpPr>
          <p:cNvPr id="221198" name="Freeform 15">
            <a:extLst>
              <a:ext uri="{FF2B5EF4-FFF2-40B4-BE49-F238E27FC236}">
                <a16:creationId xmlns:a16="http://schemas.microsoft.com/office/drawing/2014/main" id="{8FBBCB4A-54F1-F718-679E-F4E5510B3D98}"/>
              </a:ext>
            </a:extLst>
          </p:cNvPr>
          <p:cNvSpPr>
            <a:spLocks/>
          </p:cNvSpPr>
          <p:nvPr/>
        </p:nvSpPr>
        <p:spPr bwMode="auto">
          <a:xfrm>
            <a:off x="4217988" y="3735388"/>
            <a:ext cx="3505200" cy="650875"/>
          </a:xfrm>
          <a:custGeom>
            <a:avLst/>
            <a:gdLst>
              <a:gd name="T0" fmla="*/ 3505200 w 2208"/>
              <a:gd name="T1" fmla="*/ 650875 h 410"/>
              <a:gd name="T2" fmla="*/ 1668463 w 2208"/>
              <a:gd name="T3" fmla="*/ 20638 h 410"/>
              <a:gd name="T4" fmla="*/ 0 w 2208"/>
              <a:gd name="T5" fmla="*/ 527050 h 410"/>
              <a:gd name="T6" fmla="*/ 0 60000 65536"/>
              <a:gd name="T7" fmla="*/ 0 60000 65536"/>
              <a:gd name="T8" fmla="*/ 0 60000 65536"/>
              <a:gd name="T9" fmla="*/ 0 w 2208"/>
              <a:gd name="T10" fmla="*/ 0 h 410"/>
              <a:gd name="T11" fmla="*/ 2208 w 2208"/>
              <a:gd name="T12" fmla="*/ 410 h 410"/>
            </a:gdLst>
            <a:ahLst/>
            <a:cxnLst>
              <a:cxn ang="T6">
                <a:pos x="T0" y="T1"/>
              </a:cxn>
              <a:cxn ang="T7">
                <a:pos x="T2" y="T3"/>
              </a:cxn>
              <a:cxn ang="T8">
                <a:pos x="T4" y="T5"/>
              </a:cxn>
            </a:cxnLst>
            <a:rect l="T9" t="T10" r="T11" b="T12"/>
            <a:pathLst>
              <a:path w="2208" h="410">
                <a:moveTo>
                  <a:pt x="2208" y="410"/>
                </a:moveTo>
                <a:cubicBezTo>
                  <a:pt x="2015" y="344"/>
                  <a:pt x="1419" y="26"/>
                  <a:pt x="1051" y="13"/>
                </a:cubicBezTo>
                <a:cubicBezTo>
                  <a:pt x="683" y="0"/>
                  <a:pt x="219" y="266"/>
                  <a:pt x="0" y="33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fr-MA"/>
          </a:p>
        </p:txBody>
      </p:sp>
      <p:sp>
        <p:nvSpPr>
          <p:cNvPr id="221199" name="Rectangle 16">
            <a:extLst>
              <a:ext uri="{FF2B5EF4-FFF2-40B4-BE49-F238E27FC236}">
                <a16:creationId xmlns:a16="http://schemas.microsoft.com/office/drawing/2014/main" id="{E1AB60E5-6BAF-C1A6-46E4-83FE96145B7E}"/>
              </a:ext>
            </a:extLst>
          </p:cNvPr>
          <p:cNvSpPr>
            <a:spLocks noChangeArrowheads="1"/>
          </p:cNvSpPr>
          <p:nvPr/>
        </p:nvSpPr>
        <p:spPr bwMode="auto">
          <a:xfrm>
            <a:off x="5284788" y="3341688"/>
            <a:ext cx="850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t.yield()</a:t>
            </a:r>
            <a:endParaRPr lang="en-US" altLang="fr-FR"/>
          </a:p>
        </p:txBody>
      </p:sp>
      <p:sp>
        <p:nvSpPr>
          <p:cNvPr id="221200" name="Rectangle 17">
            <a:extLst>
              <a:ext uri="{FF2B5EF4-FFF2-40B4-BE49-F238E27FC236}">
                <a16:creationId xmlns:a16="http://schemas.microsoft.com/office/drawing/2014/main" id="{A9C635FC-2F9A-6043-B049-387EB162EDAB}"/>
              </a:ext>
            </a:extLst>
          </p:cNvPr>
          <p:cNvSpPr>
            <a:spLocks noChangeArrowheads="1"/>
          </p:cNvSpPr>
          <p:nvPr/>
        </p:nvSpPr>
        <p:spPr bwMode="auto">
          <a:xfrm>
            <a:off x="7037388" y="1970088"/>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t.sleep()</a:t>
            </a:r>
            <a:endParaRPr lang="en-US" altLang="fr-FR"/>
          </a:p>
        </p:txBody>
      </p:sp>
      <p:sp>
        <p:nvSpPr>
          <p:cNvPr id="221201" name="Rectangle 18">
            <a:extLst>
              <a:ext uri="{FF2B5EF4-FFF2-40B4-BE49-F238E27FC236}">
                <a16:creationId xmlns:a16="http://schemas.microsoft.com/office/drawing/2014/main" id="{0312294B-5FB6-AFF7-D94D-43D344688FA4}"/>
              </a:ext>
            </a:extLst>
          </p:cNvPr>
          <p:cNvSpPr>
            <a:spLocks noChangeArrowheads="1"/>
          </p:cNvSpPr>
          <p:nvPr/>
        </p:nvSpPr>
        <p:spPr bwMode="auto">
          <a:xfrm>
            <a:off x="9094788" y="4484688"/>
            <a:ext cx="1235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Fin de run()</a:t>
            </a:r>
            <a:endParaRPr lang="en-US" altLang="fr-FR"/>
          </a:p>
        </p:txBody>
      </p:sp>
      <p:sp>
        <p:nvSpPr>
          <p:cNvPr id="221202" name="Rectangle 19">
            <a:extLst>
              <a:ext uri="{FF2B5EF4-FFF2-40B4-BE49-F238E27FC236}">
                <a16:creationId xmlns:a16="http://schemas.microsoft.com/office/drawing/2014/main" id="{6D1A0110-399D-B4E2-AAB2-68C54CB56C5C}"/>
              </a:ext>
            </a:extLst>
          </p:cNvPr>
          <p:cNvSpPr>
            <a:spLocks noChangeArrowheads="1"/>
          </p:cNvSpPr>
          <p:nvPr/>
        </p:nvSpPr>
        <p:spPr bwMode="auto">
          <a:xfrm>
            <a:off x="2465388" y="4865688"/>
            <a:ext cx="2573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Ensemble de files éligibles</a:t>
            </a:r>
            <a:endParaRPr lang="en-US" altLang="fr-FR"/>
          </a:p>
        </p:txBody>
      </p:sp>
      <p:sp>
        <p:nvSpPr>
          <p:cNvPr id="221203" name="Rectangle 20">
            <a:extLst>
              <a:ext uri="{FF2B5EF4-FFF2-40B4-BE49-F238E27FC236}">
                <a16:creationId xmlns:a16="http://schemas.microsoft.com/office/drawing/2014/main" id="{006AE314-F2E6-F305-29F0-68CC0F85258C}"/>
              </a:ext>
            </a:extLst>
          </p:cNvPr>
          <p:cNvSpPr>
            <a:spLocks noChangeArrowheads="1"/>
          </p:cNvSpPr>
          <p:nvPr/>
        </p:nvSpPr>
        <p:spPr bwMode="auto">
          <a:xfrm>
            <a:off x="6808788" y="4865688"/>
            <a:ext cx="3276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Une des files éligibles, pas </a:t>
            </a:r>
          </a:p>
          <a:p>
            <a:pPr algn="l" eaLnBrk="1" hangingPunct="1"/>
            <a:r>
              <a:rPr lang="fr-BE" altLang="fr-FR"/>
              <a:t>nécessairement celle avec la plus </a:t>
            </a:r>
          </a:p>
          <a:p>
            <a:pPr algn="l" eaLnBrk="1" hangingPunct="1"/>
            <a:r>
              <a:rPr lang="fr-BE" altLang="fr-FR"/>
              <a:t>grande priorité.</a:t>
            </a:r>
            <a:endParaRPr lang="en-US" altLang="fr-FR"/>
          </a:p>
        </p:txBody>
      </p:sp>
      <p:sp>
        <p:nvSpPr>
          <p:cNvPr id="221204" name="Rectangle 21">
            <a:extLst>
              <a:ext uri="{FF2B5EF4-FFF2-40B4-BE49-F238E27FC236}">
                <a16:creationId xmlns:a16="http://schemas.microsoft.com/office/drawing/2014/main" id="{6BA2402C-DD0D-E64B-D340-E953F1F074AA}"/>
              </a:ext>
            </a:extLst>
          </p:cNvPr>
          <p:cNvSpPr>
            <a:spLocks noChangeArrowheads="1"/>
          </p:cNvSpPr>
          <p:nvPr/>
        </p:nvSpPr>
        <p:spPr bwMode="auto">
          <a:xfrm>
            <a:off x="6580188" y="2655888"/>
            <a:ext cx="1325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Object.wait()</a:t>
            </a:r>
            <a:endParaRPr lang="en-US" altLang="fr-FR"/>
          </a:p>
        </p:txBody>
      </p:sp>
      <p:sp>
        <p:nvSpPr>
          <p:cNvPr id="221205" name="Oval 22">
            <a:extLst>
              <a:ext uri="{FF2B5EF4-FFF2-40B4-BE49-F238E27FC236}">
                <a16:creationId xmlns:a16="http://schemas.microsoft.com/office/drawing/2014/main" id="{D4C8146F-4C3B-3034-A310-8F887F8EF9D7}"/>
              </a:ext>
            </a:extLst>
          </p:cNvPr>
          <p:cNvSpPr>
            <a:spLocks noChangeArrowheads="1"/>
          </p:cNvSpPr>
          <p:nvPr/>
        </p:nvSpPr>
        <p:spPr bwMode="auto">
          <a:xfrm>
            <a:off x="9475788" y="2481263"/>
            <a:ext cx="533400" cy="533400"/>
          </a:xfrm>
          <a:prstGeom prst="ellipse">
            <a:avLst/>
          </a:prstGeom>
          <a:solidFill>
            <a:schemeClr val="accent1"/>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solidFill>
                  <a:schemeClr val="bg1"/>
                </a:solidFill>
              </a:rPr>
              <a:t>fin</a:t>
            </a:r>
            <a:endParaRPr lang="en-US" altLang="fr-FR" sz="1400">
              <a:solidFill>
                <a:schemeClr val="bg1"/>
              </a:solidFill>
            </a:endParaRPr>
          </a:p>
        </p:txBody>
      </p:sp>
      <p:sp>
        <p:nvSpPr>
          <p:cNvPr id="221206" name="Rectangle 23">
            <a:extLst>
              <a:ext uri="{FF2B5EF4-FFF2-40B4-BE49-F238E27FC236}">
                <a16:creationId xmlns:a16="http://schemas.microsoft.com/office/drawing/2014/main" id="{85EC4126-44D7-95BC-6760-01824D02CB36}"/>
              </a:ext>
            </a:extLst>
          </p:cNvPr>
          <p:cNvSpPr>
            <a:spLocks noChangeArrowheads="1"/>
          </p:cNvSpPr>
          <p:nvPr/>
        </p:nvSpPr>
        <p:spPr bwMode="auto">
          <a:xfrm>
            <a:off x="3074988" y="1817688"/>
            <a:ext cx="16748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Object.notify()</a:t>
            </a:r>
          </a:p>
          <a:p>
            <a:pPr algn="l" eaLnBrk="1" hangingPunct="1"/>
            <a:r>
              <a:rPr lang="fr-BE" altLang="fr-FR"/>
              <a:t>Object.notifyAll()</a:t>
            </a:r>
            <a:endParaRPr lang="en-US" altLang="fr-FR"/>
          </a:p>
        </p:txBody>
      </p:sp>
      <p:sp>
        <p:nvSpPr>
          <p:cNvPr id="221207" name="Rectangle 24">
            <a:extLst>
              <a:ext uri="{FF2B5EF4-FFF2-40B4-BE49-F238E27FC236}">
                <a16:creationId xmlns:a16="http://schemas.microsoft.com/office/drawing/2014/main" id="{2C9FA3F0-C31C-22FD-6CD1-47DC71FCF16E}"/>
              </a:ext>
            </a:extLst>
          </p:cNvPr>
          <p:cNvSpPr>
            <a:spLocks noChangeArrowheads="1"/>
          </p:cNvSpPr>
          <p:nvPr/>
        </p:nvSpPr>
        <p:spPr bwMode="auto">
          <a:xfrm>
            <a:off x="3913188" y="2808288"/>
            <a:ext cx="1425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Fin du sleep()</a:t>
            </a:r>
            <a:endParaRPr lang="en-US" altLang="fr-FR"/>
          </a:p>
        </p:txBody>
      </p:sp>
    </p:spTree>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1026">
            <a:extLst>
              <a:ext uri="{FF2B5EF4-FFF2-40B4-BE49-F238E27FC236}">
                <a16:creationId xmlns:a16="http://schemas.microsoft.com/office/drawing/2014/main" id="{2DCF93E0-D178-C0FD-AF91-2B0740BAEC2C}"/>
              </a:ext>
            </a:extLst>
          </p:cNvPr>
          <p:cNvSpPr>
            <a:spLocks noGrp="1" noChangeArrowheads="1"/>
          </p:cNvSpPr>
          <p:nvPr>
            <p:ph type="title"/>
          </p:nvPr>
        </p:nvSpPr>
        <p:spPr/>
        <p:txBody>
          <a:bodyPr/>
          <a:lstStyle/>
          <a:p>
            <a:r>
              <a:rPr lang="fr-BE" altLang="fr-FR"/>
              <a:t>Exercice</a:t>
            </a:r>
            <a:endParaRPr lang="en-US" altLang="fr-FR"/>
          </a:p>
        </p:txBody>
      </p:sp>
      <p:sp>
        <p:nvSpPr>
          <p:cNvPr id="222211" name="Rectangle 1027">
            <a:extLst>
              <a:ext uri="{FF2B5EF4-FFF2-40B4-BE49-F238E27FC236}">
                <a16:creationId xmlns:a16="http://schemas.microsoft.com/office/drawing/2014/main" id="{6E0A9C11-E884-519C-F8C8-146745A281D2}"/>
              </a:ext>
            </a:extLst>
          </p:cNvPr>
          <p:cNvSpPr>
            <a:spLocks noGrp="1" noChangeArrowheads="1"/>
          </p:cNvSpPr>
          <p:nvPr>
            <p:ph type="body" idx="1"/>
          </p:nvPr>
        </p:nvSpPr>
        <p:spPr>
          <a:xfrm>
            <a:off x="1676400" y="1135063"/>
            <a:ext cx="8839200" cy="4979987"/>
          </a:xfrm>
        </p:spPr>
        <p:txBody>
          <a:bodyPr/>
          <a:lstStyle/>
          <a:p>
            <a:pPr>
              <a:buFont typeface="Symbol" panose="05050102010706020507" pitchFamily="18" charset="2"/>
              <a:buNone/>
            </a:pPr>
            <a:r>
              <a:rPr lang="fr-BE" altLang="fr-FR" sz="2400"/>
              <a:t>Paint (4/4)</a:t>
            </a:r>
          </a:p>
          <a:p>
            <a:pPr lvl="1"/>
            <a:r>
              <a:rPr lang="fr-BE" altLang="fr-FR" sz="2000"/>
              <a:t>Créer une classe « Balle » héritant de « Thread »</a:t>
            </a:r>
          </a:p>
          <a:p>
            <a:pPr lvl="1"/>
            <a:r>
              <a:rPr lang="fr-BE" altLang="fr-FR" sz="2000"/>
              <a:t>Définir ses variables et ses méthodes d’affichage </a:t>
            </a:r>
            <a:r>
              <a:rPr lang="fr-BE" altLang="fr-FR" sz="2000" i="1"/>
              <a:t>paint(Graphics g)</a:t>
            </a:r>
            <a:r>
              <a:rPr lang="fr-BE" altLang="fr-FR" sz="2000"/>
              <a:t> et </a:t>
            </a:r>
            <a:r>
              <a:rPr lang="fr-BE" altLang="fr-FR" sz="2000" i="1"/>
              <a:t>deplaceToi()</a:t>
            </a:r>
          </a:p>
          <a:p>
            <a:pPr lvl="1"/>
            <a:r>
              <a:rPr lang="fr-BE" altLang="fr-FR" sz="2000"/>
              <a:t>Redéfinir la méthode </a:t>
            </a:r>
            <a:r>
              <a:rPr lang="fr-BE" altLang="fr-FR" sz="2000" i="1"/>
              <a:t>run()</a:t>
            </a:r>
            <a:r>
              <a:rPr lang="fr-BE" altLang="fr-FR" sz="2000"/>
              <a:t> contenant une boucle infinie dans laquelle le déplacement de la balle est provoqué</a:t>
            </a:r>
          </a:p>
          <a:p>
            <a:pPr lvl="1"/>
            <a:r>
              <a:rPr lang="fr-BE" altLang="fr-FR" sz="2000"/>
              <a:t>Instancier deux balles dans la zone graphique et lancer leurs </a:t>
            </a:r>
            <a:r>
              <a:rPr lang="fr-BE" altLang="fr-FR" sz="2000" i="1"/>
              <a:t>Thread</a:t>
            </a:r>
            <a:r>
              <a:rPr lang="fr-BE" altLang="fr-FR" sz="2000"/>
              <a:t> associés</a:t>
            </a:r>
          </a:p>
          <a:p>
            <a:pPr lvl="1"/>
            <a:endParaRPr lang="fr-BE" altLang="fr-FR" sz="2000"/>
          </a:p>
          <a:p>
            <a:pPr lvl="1"/>
            <a:r>
              <a:rPr lang="fr-BE" altLang="fr-FR" sz="2000"/>
              <a:t>Implémenter l’interface « Runnable » dans la classe </a:t>
            </a:r>
            <a:r>
              <a:rPr lang="fr-BE" altLang="fr-FR" sz="2000" i="1"/>
              <a:t>ZoneGraphique</a:t>
            </a:r>
            <a:r>
              <a:rPr lang="fr-BE" altLang="fr-FR" sz="2000"/>
              <a:t> afin que l’écran soit automatiquement rafraîchi à intervalles réguliers.</a:t>
            </a:r>
          </a:p>
          <a:p>
            <a:pPr lvl="1"/>
            <a:r>
              <a:rPr lang="fr-BE" altLang="fr-FR" sz="2000"/>
              <a:t>Redéfinir la méthode </a:t>
            </a:r>
            <a:r>
              <a:rPr lang="fr-BE" altLang="fr-FR" sz="2000" i="1"/>
              <a:t>run()</a:t>
            </a:r>
            <a:r>
              <a:rPr lang="fr-BE" altLang="fr-FR" sz="2000"/>
              <a:t> et lancer le </a:t>
            </a:r>
            <a:r>
              <a:rPr lang="fr-BE" altLang="fr-FR" sz="2000" i="1"/>
              <a:t>Thread</a:t>
            </a:r>
            <a:r>
              <a:rPr lang="fr-BE" altLang="fr-FR" sz="2000"/>
              <a:t> dans le constructeur de la classe</a:t>
            </a:r>
          </a:p>
        </p:txBody>
      </p:sp>
      <p:sp>
        <p:nvSpPr>
          <p:cNvPr id="222212" name="Text Box 1028">
            <a:extLst>
              <a:ext uri="{FF2B5EF4-FFF2-40B4-BE49-F238E27FC236}">
                <a16:creationId xmlns:a16="http://schemas.microsoft.com/office/drawing/2014/main" id="{8B834466-A7DD-F7C8-BBFD-5D605B29B8C8}"/>
              </a:ext>
            </a:extLst>
          </p:cNvPr>
          <p:cNvSpPr txBox="1">
            <a:spLocks noChangeArrowheads="1"/>
          </p:cNvSpPr>
          <p:nvPr/>
        </p:nvSpPr>
        <p:spPr bwMode="auto">
          <a:xfrm>
            <a:off x="9645650" y="252413"/>
            <a:ext cx="936625"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EX 10.1</a:t>
            </a:r>
          </a:p>
        </p:txBody>
      </p:sp>
    </p:spTree>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447E24FA-2902-22B6-B0D0-C2987B839F23}"/>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223235" name="Rectangle 3">
            <a:extLst>
              <a:ext uri="{FF2B5EF4-FFF2-40B4-BE49-F238E27FC236}">
                <a16:creationId xmlns:a16="http://schemas.microsoft.com/office/drawing/2014/main" id="{B573FF17-1275-B394-0A44-9A207061051A}"/>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XI. Annexes</a:t>
            </a:r>
          </a:p>
        </p:txBody>
      </p:sp>
    </p:spTree>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4C0D31F0-BA61-7B69-5045-8A0A6BC72766}"/>
              </a:ext>
            </a:extLst>
          </p:cNvPr>
          <p:cNvSpPr>
            <a:spLocks noGrp="1" noChangeArrowheads="1"/>
          </p:cNvSpPr>
          <p:nvPr>
            <p:ph type="title"/>
          </p:nvPr>
        </p:nvSpPr>
        <p:spPr/>
        <p:txBody>
          <a:bodyPr/>
          <a:lstStyle/>
          <a:p>
            <a:r>
              <a:rPr lang="fr-FR" altLang="fr-FR"/>
              <a:t>Survol du chapitre</a:t>
            </a:r>
          </a:p>
        </p:txBody>
      </p:sp>
      <p:sp>
        <p:nvSpPr>
          <p:cNvPr id="224259" name="Rectangle 3">
            <a:extLst>
              <a:ext uri="{FF2B5EF4-FFF2-40B4-BE49-F238E27FC236}">
                <a16:creationId xmlns:a16="http://schemas.microsoft.com/office/drawing/2014/main" id="{48A07194-3C71-A033-7F91-B700B7D25B58}"/>
              </a:ext>
            </a:extLst>
          </p:cNvPr>
          <p:cNvSpPr>
            <a:spLocks noGrp="1" noChangeArrowheads="1"/>
          </p:cNvSpPr>
          <p:nvPr>
            <p:ph type="body" idx="1"/>
          </p:nvPr>
        </p:nvSpPr>
        <p:spPr>
          <a:xfrm>
            <a:off x="1676400" y="1136650"/>
            <a:ext cx="8839200" cy="5168900"/>
          </a:xfrm>
        </p:spPr>
        <p:txBody>
          <a:bodyPr/>
          <a:lstStyle/>
          <a:p>
            <a:r>
              <a:rPr lang="fr-FR" altLang="fr-FR"/>
              <a:t>Java et ses concurrents</a:t>
            </a:r>
          </a:p>
          <a:p>
            <a:pPr lvl="1"/>
            <a:r>
              <a:rPr lang="fr-FR" altLang="fr-FR"/>
              <a:t>Java v/s CGI</a:t>
            </a:r>
          </a:p>
          <a:p>
            <a:pPr lvl="1"/>
            <a:r>
              <a:rPr lang="fr-FR" altLang="fr-FR"/>
              <a:t>Java v/s Microsoft .Net</a:t>
            </a:r>
          </a:p>
          <a:p>
            <a:pPr lvl="1"/>
            <a:r>
              <a:rPr lang="fr-FR" altLang="fr-FR"/>
              <a:t>Java v/s Perl</a:t>
            </a:r>
          </a:p>
          <a:p>
            <a:pPr lvl="1"/>
            <a:endParaRPr lang="fr-FR" altLang="fr-FR"/>
          </a:p>
          <a:p>
            <a:r>
              <a:rPr lang="fr-FR" altLang="fr-FR"/>
              <a:t>Les utilitaires de Java</a:t>
            </a:r>
          </a:p>
          <a:p>
            <a:pPr lvl="1"/>
            <a:r>
              <a:rPr lang="fr-FR" altLang="fr-FR"/>
              <a:t>Javac</a:t>
            </a:r>
          </a:p>
          <a:p>
            <a:pPr lvl="1"/>
            <a:r>
              <a:rPr lang="fr-FR" altLang="fr-FR"/>
              <a:t>Java</a:t>
            </a:r>
          </a:p>
          <a:p>
            <a:pPr lvl="1"/>
            <a:r>
              <a:rPr lang="fr-FR" altLang="fr-FR"/>
              <a:t>Javadoc</a:t>
            </a:r>
          </a:p>
          <a:p>
            <a:pPr lvl="1"/>
            <a:r>
              <a:rPr lang="fr-FR" altLang="fr-FR"/>
              <a:t>Jar</a:t>
            </a:r>
          </a:p>
        </p:txBody>
      </p:sp>
    </p:spTree>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9551E5D1-CD24-F2CE-2DC5-BE575E3F87E0}"/>
              </a:ext>
            </a:extLst>
          </p:cNvPr>
          <p:cNvSpPr>
            <a:spLocks noGrp="1" noChangeArrowheads="1"/>
          </p:cNvSpPr>
          <p:nvPr>
            <p:ph type="title"/>
          </p:nvPr>
        </p:nvSpPr>
        <p:spPr/>
        <p:txBody>
          <a:bodyPr/>
          <a:lstStyle/>
          <a:p>
            <a:r>
              <a:rPr lang="fr-BE" altLang="fr-FR"/>
              <a:t>Java et ses concurrents</a:t>
            </a:r>
            <a:br>
              <a:rPr lang="fr-BE" altLang="fr-FR"/>
            </a:br>
            <a:r>
              <a:rPr lang="fr-BE" altLang="fr-FR" sz="2800"/>
              <a:t>Java v/s CGI</a:t>
            </a:r>
            <a:endParaRPr lang="fr-FR" altLang="fr-FR" sz="2800" i="1"/>
          </a:p>
        </p:txBody>
      </p:sp>
      <p:sp>
        <p:nvSpPr>
          <p:cNvPr id="225283" name="Rectangle 3">
            <a:extLst>
              <a:ext uri="{FF2B5EF4-FFF2-40B4-BE49-F238E27FC236}">
                <a16:creationId xmlns:a16="http://schemas.microsoft.com/office/drawing/2014/main" id="{43E616DF-DAB0-BD85-8A83-A02A9E5FF4A7}"/>
              </a:ext>
            </a:extLst>
          </p:cNvPr>
          <p:cNvSpPr>
            <a:spLocks noGrp="1" noChangeArrowheads="1"/>
          </p:cNvSpPr>
          <p:nvPr>
            <p:ph type="body" idx="1"/>
          </p:nvPr>
        </p:nvSpPr>
        <p:spPr/>
        <p:txBody>
          <a:bodyPr/>
          <a:lstStyle/>
          <a:p>
            <a:r>
              <a:rPr lang="fr-FR" altLang="fr-FR"/>
              <a:t>CGI est une interface, non un langage</a:t>
            </a:r>
          </a:p>
          <a:p>
            <a:pPr lvl="1">
              <a:buFont typeface="Wingdings" panose="05000000000000000000" pitchFamily="2" charset="2"/>
              <a:buNone/>
            </a:pPr>
            <a:r>
              <a:rPr lang="fr-FR" altLang="fr-FR">
                <a:sym typeface="Wingdings" panose="05000000000000000000" pitchFamily="2" charset="2"/>
              </a:rPr>
              <a:t> C</a:t>
            </a:r>
            <a:r>
              <a:rPr lang="fr-FR" altLang="fr-FR"/>
              <a:t>onvention pour invoquer des exécutables à partir d’un serveur Web</a:t>
            </a:r>
          </a:p>
          <a:p>
            <a:pPr lvl="1"/>
            <a:r>
              <a:rPr lang="fr-FR" altLang="fr-FR"/>
              <a:t>En CGI: </a:t>
            </a:r>
            <a:r>
              <a:rPr lang="fr-FR" altLang="fr-FR">
                <a:latin typeface="Courier New" panose="02070309020205020404" pitchFamily="49" charset="0"/>
              </a:rPr>
              <a:t>program?Hello%21+Here%20I%20come%21</a:t>
            </a:r>
          </a:p>
          <a:p>
            <a:pPr lvl="1"/>
            <a:r>
              <a:rPr lang="fr-FR" altLang="fr-FR"/>
              <a:t>En Java: </a:t>
            </a:r>
            <a:r>
              <a:rPr lang="fr-FR" altLang="fr-FR">
                <a:latin typeface="Courier New" panose="02070309020205020404" pitchFamily="49" charset="0"/>
              </a:rPr>
              <a:t>args[0] = "Hello!", args[1] = "Here I come!« </a:t>
            </a:r>
          </a:p>
          <a:p>
            <a:pPr lvl="1"/>
            <a:endParaRPr lang="fr-FR" altLang="fr-FR">
              <a:latin typeface="Courier New" panose="02070309020205020404" pitchFamily="49" charset="0"/>
            </a:endParaRPr>
          </a:p>
          <a:p>
            <a:r>
              <a:rPr lang="fr-FR" altLang="fr-FR"/>
              <a:t>Un programme CGI peut être implémenté dans différents langages</a:t>
            </a:r>
          </a:p>
          <a:p>
            <a:pPr lvl="1"/>
            <a:r>
              <a:rPr lang="fr-FR" altLang="fr-FR"/>
              <a:t>C</a:t>
            </a:r>
          </a:p>
          <a:p>
            <a:pPr lvl="1"/>
            <a:r>
              <a:rPr lang="fr-FR" altLang="fr-FR"/>
              <a:t>Perl</a:t>
            </a:r>
          </a:p>
          <a:p>
            <a:pPr lvl="1"/>
            <a:r>
              <a:rPr lang="fr-FR" altLang="fr-FR"/>
              <a:t>C++</a:t>
            </a:r>
          </a:p>
          <a:p>
            <a:pPr lvl="1"/>
            <a:r>
              <a:rPr lang="fr-FR" altLang="fr-FR"/>
              <a:t>Java</a:t>
            </a:r>
          </a:p>
          <a:p>
            <a:pPr lvl="1"/>
            <a:r>
              <a:rPr lang="fr-FR" altLang="fr-FR"/>
              <a:t>VB</a:t>
            </a:r>
          </a:p>
          <a:p>
            <a:pPr lvl="1"/>
            <a:r>
              <a:rPr lang="fr-FR" altLang="fr-FR"/>
              <a:t>Etc.</a:t>
            </a:r>
          </a:p>
        </p:txBody>
      </p:sp>
    </p:spTree>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BC9831D1-0FC0-45B4-68FF-0CF2C45CA576}"/>
              </a:ext>
            </a:extLst>
          </p:cNvPr>
          <p:cNvSpPr>
            <a:spLocks noGrp="1" noChangeArrowheads="1"/>
          </p:cNvSpPr>
          <p:nvPr>
            <p:ph type="title"/>
          </p:nvPr>
        </p:nvSpPr>
        <p:spPr/>
        <p:txBody>
          <a:bodyPr/>
          <a:lstStyle/>
          <a:p>
            <a:r>
              <a:rPr lang="fr-BE" altLang="fr-FR"/>
              <a:t>Java et ses concurrents</a:t>
            </a:r>
            <a:br>
              <a:rPr lang="fr-BE" altLang="fr-FR"/>
            </a:br>
            <a:r>
              <a:rPr lang="fr-BE" altLang="fr-FR" sz="2800"/>
              <a:t>Java v/s Microsoft .Net</a:t>
            </a:r>
            <a:endParaRPr lang="fr-FR" altLang="fr-FR" sz="2800" i="1"/>
          </a:p>
        </p:txBody>
      </p:sp>
      <p:sp>
        <p:nvSpPr>
          <p:cNvPr id="226307" name="Rectangle 3">
            <a:extLst>
              <a:ext uri="{FF2B5EF4-FFF2-40B4-BE49-F238E27FC236}">
                <a16:creationId xmlns:a16="http://schemas.microsoft.com/office/drawing/2014/main" id="{C64D1732-55A9-0880-D972-23B194216293}"/>
              </a:ext>
            </a:extLst>
          </p:cNvPr>
          <p:cNvSpPr>
            <a:spLocks noGrp="1" noChangeArrowheads="1"/>
          </p:cNvSpPr>
          <p:nvPr>
            <p:ph type="body" idx="1"/>
          </p:nvPr>
        </p:nvSpPr>
        <p:spPr/>
        <p:txBody>
          <a:bodyPr/>
          <a:lstStyle/>
          <a:p>
            <a:r>
              <a:rPr lang="fr-FR" altLang="fr-FR"/>
              <a:t>Fonctionnalité « équivalente »</a:t>
            </a:r>
          </a:p>
          <a:p>
            <a:pPr lvl="1"/>
            <a:r>
              <a:rPr lang="fr-FR" altLang="fr-FR"/>
              <a:t>Pages Web dynamiques: JSP </a:t>
            </a:r>
            <a:r>
              <a:rPr lang="fr-FR" altLang="fr-FR">
                <a:sym typeface="Wingdings" panose="05000000000000000000" pitchFamily="2" charset="2"/>
              </a:rPr>
              <a:t> ASP</a:t>
            </a:r>
          </a:p>
          <a:p>
            <a:pPr lvl="1"/>
            <a:r>
              <a:rPr lang="fr-FR" altLang="fr-FR">
                <a:sym typeface="Wingdings" panose="05000000000000000000" pitchFamily="2" charset="2"/>
              </a:rPr>
              <a:t>Objets distribués: DCOM RMI, EJB</a:t>
            </a:r>
          </a:p>
          <a:p>
            <a:pPr lvl="1"/>
            <a:r>
              <a:rPr lang="fr-FR" altLang="fr-FR">
                <a:sym typeface="Wingdings" panose="05000000000000000000" pitchFamily="2" charset="2"/>
              </a:rPr>
              <a:t>Accès DB: ODBC  JDBC</a:t>
            </a:r>
          </a:p>
          <a:p>
            <a:pPr lvl="1"/>
            <a:endParaRPr lang="fr-FR" altLang="fr-FR">
              <a:sym typeface="Wingdings" panose="05000000000000000000" pitchFamily="2" charset="2"/>
            </a:endParaRPr>
          </a:p>
          <a:p>
            <a:r>
              <a:rPr lang="fr-FR" altLang="fr-FR"/>
              <a:t>Java</a:t>
            </a:r>
          </a:p>
          <a:p>
            <a:pPr lvl="1"/>
            <a:r>
              <a:rPr lang="fr-FR" altLang="fr-FR"/>
              <a:t>Code Java </a:t>
            </a:r>
            <a:r>
              <a:rPr lang="fr-FR" altLang="fr-FR">
                <a:sym typeface="Symbol" panose="05050102010706020507" pitchFamily="18" charset="2"/>
              </a:rPr>
              <a:t> Bytecode  Multiples OS</a:t>
            </a:r>
          </a:p>
          <a:p>
            <a:pPr lvl="1"/>
            <a:endParaRPr lang="fr-FR" altLang="fr-FR">
              <a:sym typeface="Symbol" panose="05050102010706020507" pitchFamily="18" charset="2"/>
            </a:endParaRPr>
          </a:p>
          <a:p>
            <a:r>
              <a:rPr lang="fr-FR" altLang="fr-FR"/>
              <a:t>.NET</a:t>
            </a:r>
          </a:p>
          <a:p>
            <a:pPr lvl="1"/>
            <a:r>
              <a:rPr lang="fr-FR" altLang="fr-FR"/>
              <a:t>Tout Code </a:t>
            </a:r>
            <a:r>
              <a:rPr lang="fr-FR" altLang="fr-FR">
                <a:sym typeface="Symbol" panose="05050102010706020507" pitchFamily="18" charset="2"/>
              </a:rPr>
              <a:t> MS IL  Windows</a:t>
            </a:r>
            <a:endParaRPr lang="en-US" altLang="fr-FR">
              <a:sym typeface="Symbol" panose="05050102010706020507" pitchFamily="18" charset="2"/>
            </a:endParaRPr>
          </a:p>
        </p:txBody>
      </p:sp>
    </p:spTree>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131602E5-9466-6168-E0C6-77E23A21D3FF}"/>
              </a:ext>
            </a:extLst>
          </p:cNvPr>
          <p:cNvSpPr>
            <a:spLocks noGrp="1" noChangeArrowheads="1"/>
          </p:cNvSpPr>
          <p:nvPr>
            <p:ph type="title"/>
          </p:nvPr>
        </p:nvSpPr>
        <p:spPr/>
        <p:txBody>
          <a:bodyPr/>
          <a:lstStyle/>
          <a:p>
            <a:r>
              <a:rPr lang="fr-BE" altLang="fr-FR"/>
              <a:t>Java et ses concurrents</a:t>
            </a:r>
            <a:br>
              <a:rPr lang="fr-BE" altLang="fr-FR"/>
            </a:br>
            <a:r>
              <a:rPr lang="fr-BE" altLang="fr-FR" sz="2800"/>
              <a:t>Java v/s Perl</a:t>
            </a:r>
            <a:endParaRPr lang="fr-FR" altLang="fr-FR" sz="2800" i="1"/>
          </a:p>
        </p:txBody>
      </p:sp>
      <p:sp>
        <p:nvSpPr>
          <p:cNvPr id="227331" name="Rectangle 3">
            <a:extLst>
              <a:ext uri="{FF2B5EF4-FFF2-40B4-BE49-F238E27FC236}">
                <a16:creationId xmlns:a16="http://schemas.microsoft.com/office/drawing/2014/main" id="{C5A477EB-320F-419A-BB6D-3C0ED0023A70}"/>
              </a:ext>
            </a:extLst>
          </p:cNvPr>
          <p:cNvSpPr>
            <a:spLocks noGrp="1" noChangeArrowheads="1"/>
          </p:cNvSpPr>
          <p:nvPr>
            <p:ph type="body" idx="1"/>
          </p:nvPr>
        </p:nvSpPr>
        <p:spPr>
          <a:xfrm>
            <a:off x="1676400" y="1295400"/>
            <a:ext cx="8839200" cy="4908550"/>
          </a:xfrm>
        </p:spPr>
        <p:txBody>
          <a:bodyPr/>
          <a:lstStyle/>
          <a:p>
            <a:r>
              <a:rPr lang="fr-FR" altLang="fr-FR">
                <a:sym typeface="Symbol" panose="05050102010706020507" pitchFamily="18" charset="2"/>
              </a:rPr>
              <a:t>Aspects communs:</a:t>
            </a:r>
          </a:p>
          <a:p>
            <a:pPr lvl="1"/>
            <a:r>
              <a:rPr lang="fr-FR" altLang="fr-FR">
                <a:sym typeface="Symbol" panose="05050102010706020507" pitchFamily="18" charset="2"/>
              </a:rPr>
              <a:t>Langages à usage général</a:t>
            </a:r>
          </a:p>
          <a:p>
            <a:pPr lvl="1"/>
            <a:r>
              <a:rPr lang="fr-FR" altLang="fr-FR">
                <a:sym typeface="Symbol" panose="05050102010706020507" pitchFamily="18" charset="2"/>
              </a:rPr>
              <a:t>Interprétés</a:t>
            </a:r>
          </a:p>
          <a:p>
            <a:pPr lvl="1"/>
            <a:r>
              <a:rPr lang="fr-FR" altLang="fr-FR">
                <a:sym typeface="Symbol" panose="05050102010706020507" pitchFamily="18" charset="2"/>
              </a:rPr>
              <a:t>Portables</a:t>
            </a:r>
          </a:p>
          <a:p>
            <a:pPr lvl="1"/>
            <a:r>
              <a:rPr lang="fr-FR" altLang="fr-FR">
                <a:sym typeface="Symbol" panose="05050102010706020507" pitchFamily="18" charset="2"/>
              </a:rPr>
              <a:t>Larges librairies à disposition</a:t>
            </a:r>
          </a:p>
          <a:p>
            <a:pPr lvl="1"/>
            <a:endParaRPr lang="fr-FR" altLang="fr-FR">
              <a:sym typeface="Symbol" panose="05050102010706020507" pitchFamily="18" charset="2"/>
            </a:endParaRPr>
          </a:p>
          <a:p>
            <a:r>
              <a:rPr lang="fr-FR" altLang="fr-FR">
                <a:sym typeface="Symbol" panose="05050102010706020507" pitchFamily="18" charset="2"/>
              </a:rPr>
              <a:t>Différences</a:t>
            </a:r>
          </a:p>
          <a:p>
            <a:pPr lvl="1"/>
            <a:r>
              <a:rPr lang="fr-FR" altLang="fr-FR">
                <a:sym typeface="Symbol" panose="05050102010706020507" pitchFamily="18" charset="2"/>
              </a:rPr>
              <a:t>Perl: pour administrateurs systèmes, faiblement typé, intégration facile avec le shell</a:t>
            </a:r>
          </a:p>
          <a:p>
            <a:pPr lvl="1"/>
            <a:r>
              <a:rPr lang="fr-FR" altLang="fr-FR">
                <a:sym typeface="Symbol" panose="05050102010706020507" pitchFamily="18" charset="2"/>
              </a:rPr>
              <a:t>Java: pour développeurs d’applications, fortement typé, objets distribués avec les EJB </a:t>
            </a:r>
          </a:p>
          <a:p>
            <a:pPr lvl="1"/>
            <a:r>
              <a:rPr lang="fr-FR" altLang="fr-FR">
                <a:sym typeface="Symbol" panose="05050102010706020507" pitchFamily="18" charset="2"/>
              </a:rPr>
              <a:t>Modèle Client/Serveur: </a:t>
            </a:r>
          </a:p>
          <a:p>
            <a:pPr lvl="2"/>
            <a:r>
              <a:rPr lang="fr-FR" altLang="fr-FR">
                <a:sym typeface="Symbol" panose="05050102010706020507" pitchFamily="18" charset="2"/>
              </a:rPr>
              <a:t>Java peut être utilisé sur un client en tant qu’applet et sur un serveur</a:t>
            </a:r>
          </a:p>
          <a:p>
            <a:pPr lvl="2"/>
            <a:r>
              <a:rPr lang="fr-FR" altLang="fr-FR">
                <a:sym typeface="Symbol" panose="05050102010706020507" pitchFamily="18" charset="2"/>
              </a:rPr>
              <a:t>Perl peut être utilisé sur un serveur, mais pas en tant qu’applet</a:t>
            </a:r>
          </a:p>
        </p:txBody>
      </p:sp>
    </p:spTree>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0447DD55-4C50-4439-101A-1BF9F45F55B3}"/>
              </a:ext>
            </a:extLst>
          </p:cNvPr>
          <p:cNvSpPr>
            <a:spLocks noGrp="1" noChangeArrowheads="1"/>
          </p:cNvSpPr>
          <p:nvPr>
            <p:ph type="title"/>
          </p:nvPr>
        </p:nvSpPr>
        <p:spPr/>
        <p:txBody>
          <a:bodyPr/>
          <a:lstStyle/>
          <a:p>
            <a:r>
              <a:rPr lang="fr-BE" altLang="fr-FR"/>
              <a:t>Les utilitaires de Java</a:t>
            </a:r>
            <a:br>
              <a:rPr lang="fr-BE" altLang="fr-FR"/>
            </a:br>
            <a:endParaRPr lang="fr-FR" altLang="fr-FR" sz="2800" i="1"/>
          </a:p>
        </p:txBody>
      </p:sp>
      <p:sp>
        <p:nvSpPr>
          <p:cNvPr id="228355" name="Rectangle 3">
            <a:extLst>
              <a:ext uri="{FF2B5EF4-FFF2-40B4-BE49-F238E27FC236}">
                <a16:creationId xmlns:a16="http://schemas.microsoft.com/office/drawing/2014/main" id="{DD2C082C-03C2-9783-176B-F92E6C97170E}"/>
              </a:ext>
            </a:extLst>
          </p:cNvPr>
          <p:cNvSpPr>
            <a:spLocks noGrp="1" noChangeArrowheads="1"/>
          </p:cNvSpPr>
          <p:nvPr>
            <p:ph type="body" idx="1"/>
          </p:nvPr>
        </p:nvSpPr>
        <p:spPr>
          <a:xfrm>
            <a:off x="1676400" y="1295400"/>
            <a:ext cx="8839200" cy="4908550"/>
          </a:xfrm>
        </p:spPr>
        <p:txBody>
          <a:bodyPr/>
          <a:lstStyle/>
          <a:p>
            <a:pPr>
              <a:lnSpc>
                <a:spcPct val="90000"/>
              </a:lnSpc>
            </a:pPr>
            <a:r>
              <a:rPr lang="fr-FR" altLang="fr-FR"/>
              <a:t>javac</a:t>
            </a:r>
          </a:p>
          <a:p>
            <a:pPr lvl="1">
              <a:lnSpc>
                <a:spcPct val="90000"/>
              </a:lnSpc>
            </a:pPr>
            <a:r>
              <a:rPr lang="fr-FR" altLang="fr-FR"/>
              <a:t>Compilateur, traduit fichier source .java en fichier bytecode .class</a:t>
            </a:r>
          </a:p>
          <a:p>
            <a:pPr lvl="1">
              <a:lnSpc>
                <a:spcPct val="90000"/>
              </a:lnSpc>
            </a:pPr>
            <a:endParaRPr lang="fr-FR" altLang="fr-FR"/>
          </a:p>
          <a:p>
            <a:pPr>
              <a:lnSpc>
                <a:spcPct val="90000"/>
              </a:lnSpc>
            </a:pPr>
            <a:r>
              <a:rPr lang="fr-FR" altLang="fr-FR"/>
              <a:t>java</a:t>
            </a:r>
          </a:p>
          <a:p>
            <a:pPr lvl="1">
              <a:lnSpc>
                <a:spcPct val="90000"/>
              </a:lnSpc>
            </a:pPr>
            <a:r>
              <a:rPr lang="fr-FR" altLang="fr-FR"/>
              <a:t>Interpréteur java, lance des programmes</a:t>
            </a:r>
          </a:p>
          <a:p>
            <a:pPr lvl="1">
              <a:lnSpc>
                <a:spcPct val="90000"/>
              </a:lnSpc>
            </a:pPr>
            <a:endParaRPr lang="fr-FR" altLang="fr-FR"/>
          </a:p>
          <a:p>
            <a:pPr>
              <a:lnSpc>
                <a:spcPct val="90000"/>
              </a:lnSpc>
            </a:pPr>
            <a:r>
              <a:rPr lang="fr-FR" altLang="fr-FR"/>
              <a:t>javadoc</a:t>
            </a:r>
          </a:p>
          <a:p>
            <a:pPr lvl="1">
              <a:lnSpc>
                <a:spcPct val="90000"/>
              </a:lnSpc>
            </a:pPr>
            <a:r>
              <a:rPr lang="fr-FR" altLang="fr-FR"/>
              <a:t>Générateur de documentation d’API</a:t>
            </a:r>
          </a:p>
          <a:p>
            <a:pPr lvl="1">
              <a:lnSpc>
                <a:spcPct val="90000"/>
              </a:lnSpc>
            </a:pPr>
            <a:endParaRPr lang="fr-FR" altLang="fr-FR"/>
          </a:p>
          <a:p>
            <a:pPr>
              <a:lnSpc>
                <a:spcPct val="90000"/>
              </a:lnSpc>
            </a:pPr>
            <a:r>
              <a:rPr lang="fr-FR" altLang="fr-FR"/>
              <a:t>jar</a:t>
            </a:r>
          </a:p>
          <a:p>
            <a:pPr lvl="1">
              <a:lnSpc>
                <a:spcPct val="90000"/>
              </a:lnSpc>
            </a:pPr>
            <a:r>
              <a:rPr lang="fr-FR" altLang="fr-FR"/>
              <a:t>Utilitaire d’archivage et de compression</a:t>
            </a:r>
          </a:p>
          <a:p>
            <a:pPr lvl="1">
              <a:lnSpc>
                <a:spcPct val="90000"/>
              </a:lnSpc>
            </a:pPr>
            <a:endParaRPr lang="fr-FR" altLang="fr-FR"/>
          </a:p>
          <a:p>
            <a:pPr>
              <a:lnSpc>
                <a:spcPct val="90000"/>
              </a:lnSpc>
            </a:pPr>
            <a:r>
              <a:rPr lang="fr-FR" altLang="fr-FR"/>
              <a:t>javah</a:t>
            </a:r>
          </a:p>
          <a:p>
            <a:pPr lvl="1">
              <a:lnSpc>
                <a:spcPct val="90000"/>
              </a:lnSpc>
            </a:pPr>
            <a:r>
              <a:rPr lang="fr-FR" altLang="fr-FR"/>
              <a:t>Générateur de fichiers C/C++ « .h »</a:t>
            </a:r>
          </a:p>
        </p:txBody>
      </p:sp>
    </p:spTree>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D1F2BBE8-7929-42DC-9B6F-CBB072B581EC}"/>
              </a:ext>
            </a:extLst>
          </p:cNvPr>
          <p:cNvSpPr>
            <a:spLocks noGrp="1" noChangeArrowheads="1"/>
          </p:cNvSpPr>
          <p:nvPr>
            <p:ph type="title"/>
          </p:nvPr>
        </p:nvSpPr>
        <p:spPr/>
        <p:txBody>
          <a:bodyPr/>
          <a:lstStyle/>
          <a:p>
            <a:r>
              <a:rPr lang="fr-BE" altLang="fr-FR"/>
              <a:t>Les utilitaires de Java</a:t>
            </a:r>
            <a:br>
              <a:rPr lang="fr-BE" altLang="fr-FR"/>
            </a:br>
            <a:r>
              <a:rPr lang="fr-BE" altLang="fr-FR" sz="2800"/>
              <a:t>Javac et Java</a:t>
            </a:r>
            <a:endParaRPr lang="fr-FR" altLang="fr-FR" sz="2400" i="1"/>
          </a:p>
        </p:txBody>
      </p:sp>
      <p:sp>
        <p:nvSpPr>
          <p:cNvPr id="229379" name="Rectangle 3">
            <a:extLst>
              <a:ext uri="{FF2B5EF4-FFF2-40B4-BE49-F238E27FC236}">
                <a16:creationId xmlns:a16="http://schemas.microsoft.com/office/drawing/2014/main" id="{BEB64792-5C77-8BEA-12F5-B6ADC675B736}"/>
              </a:ext>
            </a:extLst>
          </p:cNvPr>
          <p:cNvSpPr>
            <a:spLocks noGrp="1" noChangeArrowheads="1"/>
          </p:cNvSpPr>
          <p:nvPr>
            <p:ph type="body" idx="1"/>
          </p:nvPr>
        </p:nvSpPr>
        <p:spPr>
          <a:xfrm>
            <a:off x="1676400" y="1295400"/>
            <a:ext cx="8839200" cy="4908550"/>
          </a:xfrm>
        </p:spPr>
        <p:txBody>
          <a:bodyPr/>
          <a:lstStyle/>
          <a:p>
            <a:r>
              <a:rPr lang="fr-FR" altLang="fr-FR"/>
              <a:t>Javac</a:t>
            </a:r>
          </a:p>
          <a:p>
            <a:pPr lvl="1"/>
            <a:r>
              <a:rPr lang="fr-FR" altLang="fr-FR"/>
              <a:t>Compile un fichier source .java ou un package entier</a:t>
            </a:r>
          </a:p>
          <a:p>
            <a:pPr lvl="1"/>
            <a:r>
              <a:rPr lang="fr-FR" altLang="fr-FR"/>
              <a:t>Exemples:</a:t>
            </a:r>
          </a:p>
          <a:p>
            <a:pPr lvl="2"/>
            <a:r>
              <a:rPr lang="fr-FR" altLang="fr-FR" sz="1400">
                <a:latin typeface="Courier New" panose="02070309020205020404" pitchFamily="49" charset="0"/>
              </a:rPr>
              <a:t>javac MyBankAccount.java</a:t>
            </a:r>
            <a:br>
              <a:rPr lang="fr-FR" altLang="fr-FR" sz="1400">
                <a:latin typeface="Courier New" panose="02070309020205020404" pitchFamily="49" charset="0"/>
              </a:rPr>
            </a:br>
            <a:r>
              <a:rPr lang="fr-FR" altLang="fr-FR"/>
              <a:t>compile le fichier mentionné, qui doit se trouver dans le package par défaut</a:t>
            </a:r>
            <a:endParaRPr lang="fr-FR" altLang="fr-FR" sz="1400">
              <a:latin typeface="Courier New" panose="02070309020205020404" pitchFamily="49" charset="0"/>
            </a:endParaRPr>
          </a:p>
          <a:p>
            <a:pPr lvl="2"/>
            <a:r>
              <a:rPr lang="fr-FR" altLang="fr-FR" sz="1400">
                <a:latin typeface="Courier New" panose="02070309020205020404" pitchFamily="49" charset="0"/>
              </a:rPr>
              <a:t>javac be\newco\*.java –d c:\classes  </a:t>
            </a:r>
            <a:br>
              <a:rPr lang="fr-FR" altLang="fr-FR" sz="1400">
                <a:latin typeface="Courier New" panose="02070309020205020404" pitchFamily="49" charset="0"/>
              </a:rPr>
            </a:br>
            <a:r>
              <a:rPr lang="fr-FR" altLang="fr-FR"/>
              <a:t>compile tout le package </a:t>
            </a:r>
            <a:r>
              <a:rPr lang="fr-FR" altLang="fr-FR" sz="1400">
                <a:latin typeface="Courier New" panose="02070309020205020404" pitchFamily="49" charset="0"/>
              </a:rPr>
              <a:t>be.newco</a:t>
            </a:r>
            <a:r>
              <a:rPr lang="fr-FR" altLang="fr-FR"/>
              <a:t> et génère du code compilé dans </a:t>
            </a:r>
            <a:r>
              <a:rPr lang="fr-FR" altLang="fr-FR" sz="1400">
                <a:latin typeface="Courier New" panose="02070309020205020404" pitchFamily="49" charset="0"/>
              </a:rPr>
              <a:t>c:\classes</a:t>
            </a:r>
            <a:r>
              <a:rPr lang="fr-FR" altLang="fr-FR"/>
              <a:t>, qui doit exister</a:t>
            </a:r>
          </a:p>
          <a:p>
            <a:r>
              <a:rPr lang="fr-FR" altLang="fr-FR"/>
              <a:t>Java</a:t>
            </a:r>
          </a:p>
          <a:p>
            <a:pPr lvl="1"/>
            <a:r>
              <a:rPr lang="fr-FR" altLang="fr-FR"/>
              <a:t>Lance un programme principal</a:t>
            </a:r>
          </a:p>
          <a:p>
            <a:pPr lvl="1"/>
            <a:r>
              <a:rPr lang="fr-FR" altLang="fr-FR"/>
              <a:t>Exemples:</a:t>
            </a:r>
          </a:p>
          <a:p>
            <a:pPr lvl="2"/>
            <a:r>
              <a:rPr lang="en-US" altLang="fr-FR" sz="1200">
                <a:latin typeface="Courier New" panose="02070309020205020404" pitchFamily="49" charset="0"/>
              </a:rPr>
              <a:t>java bankStream.MyProgram</a:t>
            </a:r>
            <a:br>
              <a:rPr lang="fr-FR" altLang="fr-FR"/>
            </a:br>
            <a:r>
              <a:rPr lang="fr-FR" altLang="fr-FR"/>
              <a:t>Lance le programme spécifié par la méthode </a:t>
            </a:r>
            <a:r>
              <a:rPr lang="fr-FR" altLang="fr-FR" sz="1400">
                <a:latin typeface="Courier New" panose="02070309020205020404" pitchFamily="49" charset="0"/>
              </a:rPr>
              <a:t>public static void main(String[] args)</a:t>
            </a:r>
            <a:r>
              <a:rPr lang="fr-FR" altLang="fr-FR"/>
              <a:t> dans la classe </a:t>
            </a:r>
            <a:r>
              <a:rPr lang="fr-FR" altLang="fr-FR" sz="1400">
                <a:latin typeface="Courier New" panose="02070309020205020404" pitchFamily="49" charset="0"/>
              </a:rPr>
              <a:t>MyProgram</a:t>
            </a:r>
            <a:r>
              <a:rPr lang="fr-FR" altLang="fr-FR"/>
              <a:t> qui se trouve dans le package </a:t>
            </a:r>
            <a:r>
              <a:rPr lang="fr-FR" altLang="fr-FR" sz="1400">
                <a:latin typeface="Courier New" panose="02070309020205020404" pitchFamily="49" charset="0"/>
              </a:rPr>
              <a:t>bankStream</a:t>
            </a:r>
            <a:r>
              <a:rPr lang="fr-FR" altLang="fr-FR"/>
              <a:t>.</a:t>
            </a:r>
          </a:p>
          <a:p>
            <a:pPr lvl="1"/>
            <a:r>
              <a:rPr lang="fr-FR" altLang="fr-FR"/>
              <a:t>Possibilité de spécifier un </a:t>
            </a:r>
            <a:r>
              <a:rPr lang="fr-FR" altLang="fr-FR" sz="1400">
                <a:latin typeface="Courier New" panose="02070309020205020404" pitchFamily="49" charset="0"/>
              </a:rPr>
              <a:t>classpath</a:t>
            </a:r>
            <a:r>
              <a:rPr lang="fr-FR" altLang="fr-FR"/>
              <a:t>: un chemin de recherche où </a:t>
            </a:r>
            <a:r>
              <a:rPr lang="fr-FR" altLang="fr-FR" sz="1400">
                <a:latin typeface="Courier New" panose="02070309020205020404" pitchFamily="49" charset="0"/>
              </a:rPr>
              <a:t>java</a:t>
            </a:r>
            <a:r>
              <a:rPr lang="fr-FR" altLang="fr-FR"/>
              <a:t> est censé de trouver ses classes</a:t>
            </a:r>
          </a:p>
        </p:txBody>
      </p:sp>
    </p:spTree>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4CAF5C04-12B5-041F-4EF7-4BB34F27984B}"/>
              </a:ext>
            </a:extLst>
          </p:cNvPr>
          <p:cNvSpPr>
            <a:spLocks noGrp="1" noChangeArrowheads="1"/>
          </p:cNvSpPr>
          <p:nvPr>
            <p:ph type="title"/>
          </p:nvPr>
        </p:nvSpPr>
        <p:spPr/>
        <p:txBody>
          <a:bodyPr/>
          <a:lstStyle/>
          <a:p>
            <a:r>
              <a:rPr lang="fr-BE" altLang="fr-FR"/>
              <a:t>Les utilitaires de Java</a:t>
            </a:r>
            <a:br>
              <a:rPr lang="fr-BE" altLang="fr-FR"/>
            </a:br>
            <a:r>
              <a:rPr lang="fr-BE" altLang="fr-FR" sz="2800"/>
              <a:t>Javadoc – Générateur de documents</a:t>
            </a:r>
            <a:endParaRPr lang="fr-FR" altLang="fr-FR" sz="2400" i="1"/>
          </a:p>
        </p:txBody>
      </p:sp>
      <p:sp>
        <p:nvSpPr>
          <p:cNvPr id="230403" name="Rectangle 3">
            <a:extLst>
              <a:ext uri="{FF2B5EF4-FFF2-40B4-BE49-F238E27FC236}">
                <a16:creationId xmlns:a16="http://schemas.microsoft.com/office/drawing/2014/main" id="{D955A0BD-E768-1866-3A17-A82C4DD7C8F9}"/>
              </a:ext>
            </a:extLst>
          </p:cNvPr>
          <p:cNvSpPr>
            <a:spLocks noGrp="1" noChangeArrowheads="1"/>
          </p:cNvSpPr>
          <p:nvPr>
            <p:ph type="body" idx="1"/>
          </p:nvPr>
        </p:nvSpPr>
        <p:spPr>
          <a:xfrm>
            <a:off x="1676400" y="1295400"/>
            <a:ext cx="8839200" cy="5006975"/>
          </a:xfrm>
        </p:spPr>
        <p:txBody>
          <a:bodyPr/>
          <a:lstStyle/>
          <a:p>
            <a:pPr>
              <a:lnSpc>
                <a:spcPct val="90000"/>
              </a:lnSpc>
            </a:pPr>
            <a:r>
              <a:rPr lang="fr-FR" altLang="fr-FR">
                <a:sym typeface="Symbol" panose="05050102010706020507" pitchFamily="18" charset="2"/>
              </a:rPr>
              <a:t>Nécessité d’une documentation suffisante</a:t>
            </a:r>
          </a:p>
          <a:p>
            <a:pPr lvl="1">
              <a:lnSpc>
                <a:spcPct val="90000"/>
              </a:lnSpc>
            </a:pPr>
            <a:r>
              <a:rPr lang="fr-FR" altLang="fr-FR">
                <a:sym typeface="Symbol" panose="05050102010706020507" pitchFamily="18" charset="2"/>
              </a:rPr>
              <a:t>pour aider les membres de l’équipe</a:t>
            </a:r>
          </a:p>
          <a:p>
            <a:pPr lvl="1">
              <a:lnSpc>
                <a:spcPct val="90000"/>
              </a:lnSpc>
            </a:pPr>
            <a:r>
              <a:rPr lang="fr-FR" altLang="fr-FR">
                <a:sym typeface="Symbol" panose="05050102010706020507" pitchFamily="18" charset="2"/>
              </a:rPr>
              <a:t>pour s’aider soi-même</a:t>
            </a:r>
          </a:p>
          <a:p>
            <a:pPr lvl="1">
              <a:lnSpc>
                <a:spcPct val="90000"/>
              </a:lnSpc>
            </a:pPr>
            <a:r>
              <a:rPr lang="fr-FR" altLang="fr-FR">
                <a:sym typeface="Symbol" panose="05050102010706020507" pitchFamily="18" charset="2"/>
              </a:rPr>
              <a:t>javadoc: une partie de votre documentation</a:t>
            </a:r>
          </a:p>
          <a:p>
            <a:pPr>
              <a:lnSpc>
                <a:spcPct val="90000"/>
              </a:lnSpc>
            </a:pPr>
            <a:r>
              <a:rPr lang="fr-FR" altLang="fr-FR">
                <a:sym typeface="Symbol" panose="05050102010706020507" pitchFamily="18" charset="2"/>
              </a:rPr>
              <a:t>Intégrer code et documentation</a:t>
            </a:r>
          </a:p>
          <a:p>
            <a:pPr lvl="1">
              <a:lnSpc>
                <a:spcPct val="90000"/>
              </a:lnSpc>
            </a:pPr>
            <a:r>
              <a:rPr lang="fr-FR" altLang="fr-FR">
                <a:sym typeface="Symbol" panose="05050102010706020507" pitchFamily="18" charset="2"/>
              </a:rPr>
              <a:t>résoudre problème de maintenance de la documentation</a:t>
            </a:r>
          </a:p>
          <a:p>
            <a:pPr lvl="1">
              <a:lnSpc>
                <a:spcPct val="90000"/>
              </a:lnSpc>
            </a:pPr>
            <a:r>
              <a:rPr lang="fr-FR" altLang="fr-FR">
                <a:sym typeface="Symbol" panose="05050102010706020507" pitchFamily="18" charset="2"/>
              </a:rPr>
              <a:t>informations dans le code lui-même</a:t>
            </a:r>
            <a:endParaRPr lang="en-US" altLang="fr-FR">
              <a:sym typeface="Symbol" panose="05050102010706020507" pitchFamily="18" charset="2"/>
            </a:endParaRPr>
          </a:p>
          <a:p>
            <a:pPr>
              <a:lnSpc>
                <a:spcPct val="90000"/>
              </a:lnSpc>
            </a:pPr>
            <a:r>
              <a:rPr lang="fr-FR" altLang="fr-FR"/>
              <a:t>Lancer Javadoc</a:t>
            </a:r>
          </a:p>
          <a:p>
            <a:pPr lvl="1">
              <a:lnSpc>
                <a:spcPct val="90000"/>
              </a:lnSpc>
            </a:pPr>
            <a:r>
              <a:rPr lang="fr-FR" altLang="fr-FR"/>
              <a:t>Se mettre dans le répertoire parent de vos packages</a:t>
            </a:r>
          </a:p>
          <a:p>
            <a:pPr lvl="1">
              <a:lnSpc>
                <a:spcPct val="90000"/>
              </a:lnSpc>
            </a:pPr>
            <a:r>
              <a:rPr lang="fr-FR" altLang="fr-FR"/>
              <a:t>Pour créer la javadoc, taper </a:t>
            </a:r>
            <a:r>
              <a:rPr lang="en-US" altLang="fr-FR" sz="1400">
                <a:latin typeface="Courier New" panose="02070309020205020404" pitchFamily="49" charset="0"/>
              </a:rPr>
              <a:t>javadoc -d </a:t>
            </a:r>
            <a:r>
              <a:rPr lang="fr-FR" altLang="fr-FR" sz="1400">
                <a:latin typeface="Courier New" panose="02070309020205020404" pitchFamily="49" charset="0"/>
              </a:rPr>
              <a:t>c</a:t>
            </a:r>
            <a:r>
              <a:rPr lang="en-US" altLang="fr-FR" sz="1400">
                <a:latin typeface="Courier New" panose="02070309020205020404" pitchFamily="49" charset="0"/>
              </a:rPr>
              <a:t>:\</a:t>
            </a:r>
            <a:r>
              <a:rPr lang="fr-FR" altLang="fr-FR" sz="1400">
                <a:latin typeface="Courier New" panose="02070309020205020404" pitchFamily="49" charset="0"/>
              </a:rPr>
              <a:t>mydir</a:t>
            </a:r>
            <a:r>
              <a:rPr lang="en-US" altLang="fr-FR" sz="1400">
                <a:latin typeface="Courier New" panose="02070309020205020404" pitchFamily="49" charset="0"/>
              </a:rPr>
              <a:t>\html demo</a:t>
            </a:r>
            <a:endParaRPr lang="fr-FR" altLang="fr-FR" sz="1400">
              <a:latin typeface="Courier New" panose="02070309020205020404" pitchFamily="49" charset="0"/>
            </a:endParaRPr>
          </a:p>
          <a:p>
            <a:pPr lvl="1">
              <a:lnSpc>
                <a:spcPct val="90000"/>
              </a:lnSpc>
            </a:pPr>
            <a:r>
              <a:rPr lang="fr-FR" altLang="fr-FR"/>
              <a:t>Conditions</a:t>
            </a:r>
          </a:p>
          <a:p>
            <a:pPr lvl="2">
              <a:lnSpc>
                <a:spcPct val="90000"/>
              </a:lnSpc>
            </a:pPr>
            <a:r>
              <a:rPr lang="fr-FR" altLang="fr-FR"/>
              <a:t>javadoc dans le PATH</a:t>
            </a:r>
          </a:p>
          <a:p>
            <a:pPr lvl="2">
              <a:lnSpc>
                <a:spcPct val="90000"/>
              </a:lnSpc>
            </a:pPr>
            <a:r>
              <a:rPr lang="fr-FR" altLang="fr-FR"/>
              <a:t>répertoire destination (-d) doit exister</a:t>
            </a:r>
          </a:p>
          <a:p>
            <a:pPr lvl="2">
              <a:lnSpc>
                <a:spcPct val="90000"/>
              </a:lnSpc>
            </a:pPr>
            <a:r>
              <a:rPr lang="fr-FR" altLang="fr-FR"/>
              <a:t>« demo » est le nom d’un package</a:t>
            </a:r>
          </a:p>
          <a:p>
            <a:pPr lvl="2">
              <a:lnSpc>
                <a:spcPct val="90000"/>
              </a:lnSpc>
            </a:pPr>
            <a:r>
              <a:rPr lang="fr-FR" altLang="fr-FR"/>
              <a:t>Commentaires délimités par /** et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478DCEF8-1E67-BD26-D6B2-7CBCB5E83ACB}"/>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Virtual Machine (1/2)</a:t>
            </a:r>
            <a:endParaRPr lang="en-GB" altLang="fr-FR" sz="2800"/>
          </a:p>
        </p:txBody>
      </p:sp>
      <p:sp>
        <p:nvSpPr>
          <p:cNvPr id="28675" name="Rectangle 5">
            <a:extLst>
              <a:ext uri="{FF2B5EF4-FFF2-40B4-BE49-F238E27FC236}">
                <a16:creationId xmlns:a16="http://schemas.microsoft.com/office/drawing/2014/main" id="{DB392679-7F3C-7971-0D45-D6D3C7FA55CF}"/>
              </a:ext>
            </a:extLst>
          </p:cNvPr>
          <p:cNvSpPr>
            <a:spLocks noGrp="1" noChangeArrowheads="1"/>
          </p:cNvSpPr>
          <p:nvPr>
            <p:ph type="body" idx="1"/>
          </p:nvPr>
        </p:nvSpPr>
        <p:spPr/>
        <p:txBody>
          <a:bodyPr/>
          <a:lstStyle/>
          <a:p>
            <a:r>
              <a:rPr lang="fr-BE" altLang="fr-FR" sz="2400"/>
              <a:t>« An imaginery machine that is implemented by emulating it in software on a real machine. Code for the JVM is stored in .class files, each of which contains code for at most one public class »</a:t>
            </a:r>
          </a:p>
          <a:p>
            <a:r>
              <a:rPr lang="fr-BE" altLang="fr-FR" sz="2400"/>
              <a:t>Définit les spécifications hardware de la plateforme</a:t>
            </a:r>
          </a:p>
          <a:p>
            <a:r>
              <a:rPr lang="fr-BE" altLang="fr-FR" sz="2400"/>
              <a:t>Lit le bytecode compilé (indépendant de la plateforme)</a:t>
            </a:r>
          </a:p>
          <a:p>
            <a:r>
              <a:rPr lang="fr-BE" altLang="fr-FR" sz="2400"/>
              <a:t>Implémentée en software ou hardware</a:t>
            </a:r>
          </a:p>
          <a:p>
            <a:r>
              <a:rPr lang="fr-BE" altLang="fr-FR" sz="2400"/>
              <a:t>Implémentée dans des environnements de développement ou dans les navigateurs Web</a:t>
            </a:r>
          </a:p>
          <a:p>
            <a:endParaRPr lang="en-GB" altLang="fr-FR" sz="2400"/>
          </a:p>
        </p:txBody>
      </p:sp>
    </p:spTree>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4EB5EE4C-9953-4814-5AA2-75A606489A6C}"/>
              </a:ext>
            </a:extLst>
          </p:cNvPr>
          <p:cNvSpPr>
            <a:spLocks noGrp="1" noChangeArrowheads="1"/>
          </p:cNvSpPr>
          <p:nvPr>
            <p:ph type="title"/>
          </p:nvPr>
        </p:nvSpPr>
        <p:spPr/>
        <p:txBody>
          <a:bodyPr/>
          <a:lstStyle/>
          <a:p>
            <a:r>
              <a:rPr lang="fr-BE" altLang="fr-FR"/>
              <a:t>Les utilitaires de Java</a:t>
            </a:r>
            <a:br>
              <a:rPr lang="fr-BE" altLang="fr-FR"/>
            </a:br>
            <a:r>
              <a:rPr lang="fr-BE" altLang="fr-FR" sz="2800"/>
              <a:t>Jar – Utilitaire d’archivage</a:t>
            </a:r>
            <a:endParaRPr lang="fr-FR" altLang="fr-FR" sz="2400" i="1"/>
          </a:p>
        </p:txBody>
      </p:sp>
      <p:sp>
        <p:nvSpPr>
          <p:cNvPr id="231427" name="Rectangle 3">
            <a:extLst>
              <a:ext uri="{FF2B5EF4-FFF2-40B4-BE49-F238E27FC236}">
                <a16:creationId xmlns:a16="http://schemas.microsoft.com/office/drawing/2014/main" id="{5FD35907-7EE9-79FD-5B9E-BC6F96143F89}"/>
              </a:ext>
            </a:extLst>
          </p:cNvPr>
          <p:cNvSpPr>
            <a:spLocks noGrp="1" noChangeArrowheads="1"/>
          </p:cNvSpPr>
          <p:nvPr>
            <p:ph type="body" idx="1"/>
          </p:nvPr>
        </p:nvSpPr>
        <p:spPr>
          <a:xfrm>
            <a:off x="1676400" y="1295400"/>
            <a:ext cx="8839200" cy="4908550"/>
          </a:xfrm>
        </p:spPr>
        <p:txBody>
          <a:bodyPr/>
          <a:lstStyle/>
          <a:p>
            <a:r>
              <a:rPr lang="fr-FR" altLang="fr-FR"/>
              <a:t>Permet de grouper et compresser des fichiers utilisés par un programme Java</a:t>
            </a:r>
          </a:p>
          <a:p>
            <a:r>
              <a:rPr lang="fr-FR" altLang="fr-FR"/>
              <a:t>Syntaxe d’utilisation similaire à </a:t>
            </a:r>
            <a:r>
              <a:rPr lang="fr-FR" altLang="fr-FR" sz="1600">
                <a:latin typeface="Courier New" panose="02070309020205020404" pitchFamily="49" charset="0"/>
              </a:rPr>
              <a:t>tar</a:t>
            </a:r>
            <a:endParaRPr lang="fr-FR" altLang="fr-FR" sz="1600"/>
          </a:p>
          <a:p>
            <a:pPr lvl="1"/>
            <a:r>
              <a:rPr lang="en-US" altLang="fr-FR" sz="1600">
                <a:latin typeface="Courier New" panose="02070309020205020404" pitchFamily="49" charset="0"/>
              </a:rPr>
              <a:t>jar cf myjarfile</a:t>
            </a:r>
            <a:r>
              <a:rPr lang="fr-FR" altLang="fr-FR" sz="1600">
                <a:latin typeface="Courier New" panose="02070309020205020404" pitchFamily="49" charset="0"/>
              </a:rPr>
              <a:t>.jar</a:t>
            </a:r>
            <a:r>
              <a:rPr lang="en-US" altLang="fr-FR" sz="1600">
                <a:latin typeface="Courier New" panose="02070309020205020404" pitchFamily="49" charset="0"/>
              </a:rPr>
              <a:t> *.class</a:t>
            </a:r>
            <a:br>
              <a:rPr lang="fr-FR" altLang="fr-FR"/>
            </a:br>
            <a:r>
              <a:rPr lang="fr-FR" altLang="fr-FR"/>
              <a:t>archivage de tout fichier .class, trouvé dans le répertoire courant et tout sous-répertoire, dans le fichier myjarfile.jar</a:t>
            </a:r>
          </a:p>
          <a:p>
            <a:pPr lvl="1"/>
            <a:r>
              <a:rPr lang="en-US" altLang="fr-FR" sz="1600">
                <a:latin typeface="Courier New" panose="02070309020205020404" pitchFamily="49" charset="0"/>
              </a:rPr>
              <a:t>jar </a:t>
            </a:r>
            <a:r>
              <a:rPr lang="fr-FR" altLang="fr-FR" sz="1600">
                <a:latin typeface="Courier New" panose="02070309020205020404" pitchFamily="49" charset="0"/>
              </a:rPr>
              <a:t>x</a:t>
            </a:r>
            <a:r>
              <a:rPr lang="en-US" altLang="fr-FR" sz="1600">
                <a:latin typeface="Courier New" panose="02070309020205020404" pitchFamily="49" charset="0"/>
              </a:rPr>
              <a:t>f myjarfile</a:t>
            </a:r>
            <a:r>
              <a:rPr lang="fr-FR" altLang="fr-FR" sz="1600">
                <a:latin typeface="Courier New" panose="02070309020205020404" pitchFamily="49" charset="0"/>
              </a:rPr>
              <a:t>.jar</a:t>
            </a:r>
            <a:br>
              <a:rPr lang="fr-FR" altLang="fr-FR"/>
            </a:br>
            <a:r>
              <a:rPr lang="fr-FR" altLang="fr-FR"/>
              <a:t>Extrait tout fichier contenu dans myjarfile.jar vers une structure de répertoires</a:t>
            </a:r>
          </a:p>
          <a:p>
            <a:r>
              <a:rPr lang="fr-FR" altLang="fr-FR"/>
              <a:t>l’interpréteur java reconnaît les fichiers .jar et peut les traiter comme un répertoire. </a:t>
            </a:r>
          </a:p>
          <a:p>
            <a:pPr lvl="1"/>
            <a:r>
              <a:rPr lang="en-US" altLang="fr-FR" sz="1400">
                <a:latin typeface="Courier New" panose="02070309020205020404" pitchFamily="49" charset="0"/>
              </a:rPr>
              <a:t>ja</a:t>
            </a:r>
            <a:r>
              <a:rPr lang="fr-FR" altLang="fr-FR" sz="1400">
                <a:latin typeface="Courier New" panose="02070309020205020404" pitchFamily="49" charset="0"/>
              </a:rPr>
              <a:t>va</a:t>
            </a:r>
            <a:r>
              <a:rPr lang="en-US" altLang="fr-FR" sz="1400">
                <a:latin typeface="Courier New" panose="02070309020205020404" pitchFamily="49" charset="0"/>
              </a:rPr>
              <a:t> </a:t>
            </a:r>
            <a:r>
              <a:rPr lang="fr-FR" altLang="fr-FR" sz="1400">
                <a:latin typeface="Courier New" panose="02070309020205020404" pitchFamily="49" charset="0"/>
              </a:rPr>
              <a:t>–cp myarchive.jar be.newco.MyMain</a:t>
            </a:r>
            <a:br>
              <a:rPr lang="fr-FR" altLang="fr-FR" sz="1400"/>
            </a:br>
            <a:r>
              <a:rPr lang="fr-FR" altLang="fr-FR"/>
              <a:t>Lance le </a:t>
            </a:r>
            <a:r>
              <a:rPr lang="fr-FR" altLang="fr-FR" sz="1600">
                <a:latin typeface="Courier New" panose="02070309020205020404" pitchFamily="49" charset="0"/>
              </a:rPr>
              <a:t>main()</a:t>
            </a:r>
            <a:r>
              <a:rPr lang="fr-FR" altLang="fr-FR"/>
              <a:t> contenu dans </a:t>
            </a:r>
            <a:r>
              <a:rPr lang="fr-FR" altLang="fr-FR" sz="1600">
                <a:latin typeface="Courier New" panose="02070309020205020404" pitchFamily="49" charset="0"/>
              </a:rPr>
              <a:t>be.newco.MyMain</a:t>
            </a:r>
            <a:r>
              <a:rPr lang="fr-FR" altLang="fr-FR"/>
              <a:t>, tout en ajoutant les fichiers de </a:t>
            </a:r>
            <a:r>
              <a:rPr lang="fr-FR" altLang="fr-FR" sz="1600">
                <a:latin typeface="Courier New" panose="02070309020205020404" pitchFamily="49" charset="0"/>
              </a:rPr>
              <a:t>myarchive.jar</a:t>
            </a:r>
            <a:r>
              <a:rPr lang="fr-FR" altLang="fr-FR"/>
              <a:t> dans le </a:t>
            </a:r>
            <a:r>
              <a:rPr lang="fr-FR" altLang="fr-FR" sz="1600">
                <a:latin typeface="Courier New" panose="02070309020205020404" pitchFamily="49" charset="0"/>
              </a:rPr>
              <a:t>classpath</a:t>
            </a:r>
            <a:endParaRPr lang="fr-FR" altLang="fr-FR"/>
          </a:p>
          <a:p>
            <a:endParaRPr lang="fr-FR" altLang="fr-F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52">
            <a:extLst>
              <a:ext uri="{FF2B5EF4-FFF2-40B4-BE49-F238E27FC236}">
                <a16:creationId xmlns:a16="http://schemas.microsoft.com/office/drawing/2014/main" id="{0F72DE40-A224-B293-F66B-151BB6020B0C}"/>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Virtual Machine (2/2)</a:t>
            </a:r>
            <a:endParaRPr lang="en-GB" altLang="fr-FR" sz="2800"/>
          </a:p>
        </p:txBody>
      </p:sp>
      <p:sp>
        <p:nvSpPr>
          <p:cNvPr id="29699" name="Rectangle 2053">
            <a:extLst>
              <a:ext uri="{FF2B5EF4-FFF2-40B4-BE49-F238E27FC236}">
                <a16:creationId xmlns:a16="http://schemas.microsoft.com/office/drawing/2014/main" id="{704FFA4F-1A98-CF1E-6DFD-A15C75350BE5}"/>
              </a:ext>
            </a:extLst>
          </p:cNvPr>
          <p:cNvSpPr>
            <a:spLocks noGrp="1" noChangeArrowheads="1"/>
          </p:cNvSpPr>
          <p:nvPr>
            <p:ph type="body" idx="1"/>
          </p:nvPr>
        </p:nvSpPr>
        <p:spPr/>
        <p:txBody>
          <a:bodyPr/>
          <a:lstStyle/>
          <a:p>
            <a:pPr>
              <a:buFont typeface="Symbol" panose="05050102010706020507" pitchFamily="18" charset="2"/>
              <a:buNone/>
            </a:pPr>
            <a:r>
              <a:rPr lang="fr-BE" altLang="fr-FR" sz="2400"/>
              <a:t>La JVM définit :</a:t>
            </a:r>
          </a:p>
          <a:p>
            <a:pPr lvl="1"/>
            <a:r>
              <a:rPr lang="fr-BE" altLang="fr-FR" sz="2400"/>
              <a:t>Les instructions de la CPU</a:t>
            </a:r>
          </a:p>
          <a:p>
            <a:pPr lvl="1"/>
            <a:r>
              <a:rPr lang="fr-BE" altLang="fr-FR" sz="2400"/>
              <a:t>Les différents registres</a:t>
            </a:r>
          </a:p>
          <a:p>
            <a:pPr lvl="1"/>
            <a:r>
              <a:rPr lang="fr-BE" altLang="fr-FR" sz="2400"/>
              <a:t>Le format des fichiers .class</a:t>
            </a:r>
          </a:p>
          <a:p>
            <a:pPr lvl="1"/>
            <a:r>
              <a:rPr lang="fr-BE" altLang="fr-FR" sz="2400"/>
              <a:t>Le tas (« Heap ») des objets « garbage-collectés »</a:t>
            </a:r>
          </a:p>
          <a:p>
            <a:pPr lvl="1"/>
            <a:r>
              <a:rPr lang="fr-BE" altLang="fr-FR" sz="2400"/>
              <a:t>L’espace mémoire </a:t>
            </a:r>
            <a:endParaRPr lang="en-GB" altLang="fr-FR" sz="24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8">
            <a:extLst>
              <a:ext uri="{FF2B5EF4-FFF2-40B4-BE49-F238E27FC236}">
                <a16:creationId xmlns:a16="http://schemas.microsoft.com/office/drawing/2014/main" id="{C373B120-91D8-3F11-B892-760DA1529C3F}"/>
              </a:ext>
            </a:extLst>
          </p:cNvPr>
          <p:cNvSpPr>
            <a:spLocks noGrp="1" noChangeArrowheads="1"/>
          </p:cNvSpPr>
          <p:nvPr>
            <p:ph type="title"/>
          </p:nvPr>
        </p:nvSpPr>
        <p:spPr/>
        <p:txBody>
          <a:bodyPr/>
          <a:lstStyle/>
          <a:p>
            <a:r>
              <a:rPr lang="fr-FR" altLang="fr-FR"/>
              <a:t>Java comme Plateforme</a:t>
            </a:r>
            <a:br>
              <a:rPr lang="fr-BE" altLang="fr-FR" sz="2800"/>
            </a:br>
            <a:r>
              <a:rPr lang="fr-BE" altLang="fr-FR" sz="2800"/>
              <a:t>Java Runtime Environment</a:t>
            </a:r>
            <a:endParaRPr lang="en-GB" altLang="fr-FR" sz="2800"/>
          </a:p>
        </p:txBody>
      </p:sp>
      <p:sp>
        <p:nvSpPr>
          <p:cNvPr id="30723" name="Rectangle 1029">
            <a:extLst>
              <a:ext uri="{FF2B5EF4-FFF2-40B4-BE49-F238E27FC236}">
                <a16:creationId xmlns:a16="http://schemas.microsoft.com/office/drawing/2014/main" id="{F487656B-C067-D454-8132-7F888F645E03}"/>
              </a:ext>
            </a:extLst>
          </p:cNvPr>
          <p:cNvSpPr>
            <a:spLocks noGrp="1" noChangeArrowheads="1"/>
          </p:cNvSpPr>
          <p:nvPr>
            <p:ph type="body" idx="1"/>
          </p:nvPr>
        </p:nvSpPr>
        <p:spPr/>
        <p:txBody>
          <a:bodyPr/>
          <a:lstStyle/>
          <a:p>
            <a:pPr>
              <a:buFont typeface="Symbol" panose="05050102010706020507" pitchFamily="18" charset="2"/>
              <a:buNone/>
            </a:pPr>
            <a:r>
              <a:rPr lang="fr-BE" altLang="fr-FR" sz="2400"/>
              <a:t>Trois tâches principales :</a:t>
            </a:r>
          </a:p>
          <a:p>
            <a:pPr lvl="1"/>
            <a:r>
              <a:rPr lang="fr-BE" altLang="fr-FR" sz="2000"/>
              <a:t>Charger le code (class loader)</a:t>
            </a:r>
          </a:p>
          <a:p>
            <a:pPr lvl="1"/>
            <a:r>
              <a:rPr lang="fr-BE" altLang="fr-FR" sz="2000"/>
              <a:t>Vérifier le code (bytecode verifier)</a:t>
            </a:r>
          </a:p>
          <a:p>
            <a:pPr lvl="1"/>
            <a:r>
              <a:rPr lang="fr-BE" altLang="fr-FR" sz="2000"/>
              <a:t>Exécuter le code (runtime interpreter)</a:t>
            </a:r>
          </a:p>
          <a:p>
            <a:pPr lvl="1"/>
            <a:endParaRPr lang="fr-BE" altLang="fr-FR" sz="2000"/>
          </a:p>
          <a:p>
            <a:pPr>
              <a:buFont typeface="Symbol" panose="05050102010706020507" pitchFamily="18" charset="2"/>
              <a:buNone/>
            </a:pPr>
            <a:r>
              <a:rPr lang="fr-BE" altLang="fr-FR" sz="2400"/>
              <a:t>D’autres THREAD s’exécutent :</a:t>
            </a:r>
          </a:p>
          <a:p>
            <a:pPr lvl="1"/>
            <a:r>
              <a:rPr lang="fr-BE" altLang="fr-FR" sz="2000"/>
              <a:t>Garbage collector</a:t>
            </a:r>
          </a:p>
          <a:p>
            <a:pPr lvl="1">
              <a:buFont typeface="Wingdings" panose="05000000000000000000" pitchFamily="2" charset="2"/>
              <a:buNone/>
            </a:pPr>
            <a:endParaRPr lang="en-GB" altLang="fr-FR" sz="20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a:extLst>
              <a:ext uri="{FF2B5EF4-FFF2-40B4-BE49-F238E27FC236}">
                <a16:creationId xmlns:a16="http://schemas.microsoft.com/office/drawing/2014/main" id="{93670BD9-EC5C-D4A2-3837-EF564AA66704}"/>
              </a:ext>
            </a:extLst>
          </p:cNvPr>
          <p:cNvSpPr>
            <a:spLocks noGrp="1" noChangeArrowheads="1"/>
          </p:cNvSpPr>
          <p:nvPr>
            <p:ph type="title"/>
          </p:nvPr>
        </p:nvSpPr>
        <p:spPr/>
        <p:txBody>
          <a:bodyPr/>
          <a:lstStyle/>
          <a:p>
            <a:r>
              <a:rPr lang="fr-FR" altLang="fr-FR"/>
              <a:t>Déploiement d’un programme (1/2)</a:t>
            </a:r>
            <a:br>
              <a:rPr lang="fr-FR" altLang="fr-FR"/>
            </a:br>
            <a:r>
              <a:rPr lang="fr-FR" altLang="fr-FR" sz="2800"/>
              <a:t>Paradigme classique de la compilation</a:t>
            </a:r>
          </a:p>
        </p:txBody>
      </p:sp>
      <p:sp>
        <p:nvSpPr>
          <p:cNvPr id="31747" name="Oval 5">
            <a:extLst>
              <a:ext uri="{FF2B5EF4-FFF2-40B4-BE49-F238E27FC236}">
                <a16:creationId xmlns:a16="http://schemas.microsoft.com/office/drawing/2014/main" id="{28F074B8-EB03-81E8-36F9-5A5F01632E87}"/>
              </a:ext>
            </a:extLst>
          </p:cNvPr>
          <p:cNvSpPr>
            <a:spLocks noChangeArrowheads="1"/>
          </p:cNvSpPr>
          <p:nvPr/>
        </p:nvSpPr>
        <p:spPr bwMode="auto">
          <a:xfrm>
            <a:off x="4367213" y="1628775"/>
            <a:ext cx="2209800" cy="533400"/>
          </a:xfrm>
          <a:prstGeom prst="ellipse">
            <a:avLst/>
          </a:prstGeom>
          <a:solidFill>
            <a:schemeClr val="accent2"/>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t>MyProgram.c</a:t>
            </a:r>
          </a:p>
        </p:txBody>
      </p:sp>
      <p:sp>
        <p:nvSpPr>
          <p:cNvPr id="31748" name="Rectangle 6">
            <a:extLst>
              <a:ext uri="{FF2B5EF4-FFF2-40B4-BE49-F238E27FC236}">
                <a16:creationId xmlns:a16="http://schemas.microsoft.com/office/drawing/2014/main" id="{B32DFCD6-C8AC-75E6-F9BD-ACF5668ABD96}"/>
              </a:ext>
            </a:extLst>
          </p:cNvPr>
          <p:cNvSpPr>
            <a:spLocks noChangeArrowheads="1"/>
          </p:cNvSpPr>
          <p:nvPr/>
        </p:nvSpPr>
        <p:spPr bwMode="auto">
          <a:xfrm>
            <a:off x="4870450" y="3019425"/>
            <a:ext cx="1828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solidFill>
                  <a:schemeClr val="bg1"/>
                </a:solidFill>
              </a:rPr>
              <a:t>Compiler</a:t>
            </a:r>
          </a:p>
        </p:txBody>
      </p:sp>
      <p:sp>
        <p:nvSpPr>
          <p:cNvPr id="31749" name="Oval 7">
            <a:extLst>
              <a:ext uri="{FF2B5EF4-FFF2-40B4-BE49-F238E27FC236}">
                <a16:creationId xmlns:a16="http://schemas.microsoft.com/office/drawing/2014/main" id="{6EC9213E-6979-7FA1-7C44-7433B4D55795}"/>
              </a:ext>
            </a:extLst>
          </p:cNvPr>
          <p:cNvSpPr>
            <a:spLocks noChangeArrowheads="1"/>
          </p:cNvSpPr>
          <p:nvPr/>
        </p:nvSpPr>
        <p:spPr bwMode="auto">
          <a:xfrm>
            <a:off x="4368800" y="4098925"/>
            <a:ext cx="2209800" cy="533400"/>
          </a:xfrm>
          <a:prstGeom prst="ellipse">
            <a:avLst/>
          </a:prstGeom>
          <a:solidFill>
            <a:schemeClr val="accent2"/>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t>MyProgram.o</a:t>
            </a:r>
          </a:p>
        </p:txBody>
      </p:sp>
      <p:pic>
        <p:nvPicPr>
          <p:cNvPr id="31750" name="Picture 9" descr="bs00580_">
            <a:extLst>
              <a:ext uri="{FF2B5EF4-FFF2-40B4-BE49-F238E27FC236}">
                <a16:creationId xmlns:a16="http://schemas.microsoft.com/office/drawing/2014/main" id="{E91F0E69-52F5-96D6-076F-DC33044A6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0" y="4776788"/>
            <a:ext cx="1296988"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751" name="AutoShape 10">
            <a:extLst>
              <a:ext uri="{FF2B5EF4-FFF2-40B4-BE49-F238E27FC236}">
                <a16:creationId xmlns:a16="http://schemas.microsoft.com/office/drawing/2014/main" id="{5BEB7206-7197-74E2-E158-0B4B65274639}"/>
              </a:ext>
            </a:extLst>
          </p:cNvPr>
          <p:cNvCxnSpPr>
            <a:cxnSpLocks noChangeShapeType="1"/>
            <a:stCxn id="31747" idx="4"/>
            <a:endCxn id="31748" idx="0"/>
          </p:cNvCxnSpPr>
          <p:nvPr/>
        </p:nvCxnSpPr>
        <p:spPr bwMode="auto">
          <a:xfrm rot="16200000" flipH="1">
            <a:off x="5199857" y="2434431"/>
            <a:ext cx="857250" cy="312737"/>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2" name="AutoShape 11">
            <a:extLst>
              <a:ext uri="{FF2B5EF4-FFF2-40B4-BE49-F238E27FC236}">
                <a16:creationId xmlns:a16="http://schemas.microsoft.com/office/drawing/2014/main" id="{B97635DA-8FBB-6EC2-563B-3F2C35FD8050}"/>
              </a:ext>
            </a:extLst>
          </p:cNvPr>
          <p:cNvCxnSpPr>
            <a:cxnSpLocks noChangeShapeType="1"/>
            <a:stCxn id="31748" idx="2"/>
            <a:endCxn id="31749" idx="0"/>
          </p:cNvCxnSpPr>
          <p:nvPr/>
        </p:nvCxnSpPr>
        <p:spPr bwMode="auto">
          <a:xfrm rot="5400000">
            <a:off x="5280025" y="3594100"/>
            <a:ext cx="698500" cy="3111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53" name="AutoShape 13">
            <a:extLst>
              <a:ext uri="{FF2B5EF4-FFF2-40B4-BE49-F238E27FC236}">
                <a16:creationId xmlns:a16="http://schemas.microsoft.com/office/drawing/2014/main" id="{B7BE956A-37A5-49CA-B4AE-8D329E012B81}"/>
              </a:ext>
            </a:extLst>
          </p:cNvPr>
          <p:cNvCxnSpPr>
            <a:cxnSpLocks noChangeShapeType="1"/>
            <a:stCxn id="31749" idx="4"/>
          </p:cNvCxnSpPr>
          <p:nvPr/>
        </p:nvCxnSpPr>
        <p:spPr bwMode="auto">
          <a:xfrm rot="16200000" flipH="1">
            <a:off x="5979318" y="4126707"/>
            <a:ext cx="690563" cy="17018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54" name="Text Box 14">
            <a:extLst>
              <a:ext uri="{FF2B5EF4-FFF2-40B4-BE49-F238E27FC236}">
                <a16:creationId xmlns:a16="http://schemas.microsoft.com/office/drawing/2014/main" id="{568EFEA7-2B83-9528-2D08-FEB57B6AB0AE}"/>
              </a:ext>
            </a:extLst>
          </p:cNvPr>
          <p:cNvSpPr txBox="1">
            <a:spLocks noChangeArrowheads="1"/>
          </p:cNvSpPr>
          <p:nvPr/>
        </p:nvSpPr>
        <p:spPr bwMode="auto">
          <a:xfrm>
            <a:off x="5302250" y="5064125"/>
            <a:ext cx="106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FR" altLang="fr-FR"/>
              <a:t>010110…</a:t>
            </a:r>
          </a:p>
        </p:txBody>
      </p:sp>
      <p:sp>
        <p:nvSpPr>
          <p:cNvPr id="31755" name="Text Box 15">
            <a:extLst>
              <a:ext uri="{FF2B5EF4-FFF2-40B4-BE49-F238E27FC236}">
                <a16:creationId xmlns:a16="http://schemas.microsoft.com/office/drawing/2014/main" id="{39E15665-6F1D-2DE2-07D5-A9C6A3B96323}"/>
              </a:ext>
            </a:extLst>
          </p:cNvPr>
          <p:cNvSpPr txBox="1">
            <a:spLocks noChangeArrowheads="1"/>
          </p:cNvSpPr>
          <p:nvPr/>
        </p:nvSpPr>
        <p:spPr bwMode="auto">
          <a:xfrm>
            <a:off x="7105650" y="2797175"/>
            <a:ext cx="33115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i="1"/>
              <a:t>Génère du code natif directement exécutable, mais spécifique à chaque environnement</a:t>
            </a:r>
          </a:p>
        </p:txBody>
      </p:sp>
      <p:sp>
        <p:nvSpPr>
          <p:cNvPr id="31756" name="Text Box 17">
            <a:extLst>
              <a:ext uri="{FF2B5EF4-FFF2-40B4-BE49-F238E27FC236}">
                <a16:creationId xmlns:a16="http://schemas.microsoft.com/office/drawing/2014/main" id="{C233C04D-78B5-30F5-DDDF-F08E170FEFDF}"/>
              </a:ext>
            </a:extLst>
          </p:cNvPr>
          <p:cNvSpPr txBox="1">
            <a:spLocks noChangeArrowheads="1"/>
          </p:cNvSpPr>
          <p:nvPr/>
        </p:nvSpPr>
        <p:spPr bwMode="auto">
          <a:xfrm>
            <a:off x="1919288" y="2797175"/>
            <a:ext cx="23050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a:t>Exécuté une seule fois</a:t>
            </a:r>
          </a:p>
          <a:p>
            <a:pPr eaLnBrk="1" hangingPunct="1"/>
            <a:r>
              <a:rPr lang="fr-FR" altLang="fr-FR"/>
              <a:t>Mais différent pour chaque environnement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050">
            <a:extLst>
              <a:ext uri="{FF2B5EF4-FFF2-40B4-BE49-F238E27FC236}">
                <a16:creationId xmlns:a16="http://schemas.microsoft.com/office/drawing/2014/main" id="{7838B43D-C8BE-357F-24F8-75AFE528F253}"/>
              </a:ext>
            </a:extLst>
          </p:cNvPr>
          <p:cNvSpPr>
            <a:spLocks noGrp="1" noChangeArrowheads="1"/>
          </p:cNvSpPr>
          <p:nvPr>
            <p:ph type="title"/>
          </p:nvPr>
        </p:nvSpPr>
        <p:spPr/>
        <p:txBody>
          <a:bodyPr/>
          <a:lstStyle/>
          <a:p>
            <a:r>
              <a:rPr lang="fr-FR" altLang="fr-FR"/>
              <a:t>Déploiement d’un programme (2/2)</a:t>
            </a:r>
            <a:br>
              <a:rPr lang="fr-FR" altLang="fr-FR"/>
            </a:br>
            <a:r>
              <a:rPr lang="fr-FR" altLang="fr-FR" sz="2800"/>
              <a:t>Changement de la vision traditionnelle de la compilation</a:t>
            </a:r>
          </a:p>
        </p:txBody>
      </p:sp>
      <p:sp>
        <p:nvSpPr>
          <p:cNvPr id="32771" name="Rectangle 2051">
            <a:extLst>
              <a:ext uri="{FF2B5EF4-FFF2-40B4-BE49-F238E27FC236}">
                <a16:creationId xmlns:a16="http://schemas.microsoft.com/office/drawing/2014/main" id="{05E2091B-794D-5B38-659E-C315B2EAA7A0}"/>
              </a:ext>
            </a:extLst>
          </p:cNvPr>
          <p:cNvSpPr>
            <a:spLocks noGrp="1" noChangeArrowheads="1"/>
          </p:cNvSpPr>
          <p:nvPr>
            <p:ph type="body" idx="1"/>
          </p:nvPr>
        </p:nvSpPr>
        <p:spPr>
          <a:xfrm>
            <a:off x="1676400" y="1123950"/>
            <a:ext cx="8839200" cy="792163"/>
          </a:xfrm>
        </p:spPr>
        <p:txBody>
          <a:bodyPr/>
          <a:lstStyle/>
          <a:p>
            <a:pPr>
              <a:lnSpc>
                <a:spcPct val="90000"/>
              </a:lnSpc>
            </a:pPr>
            <a:r>
              <a:rPr lang="fr-FR" altLang="fr-FR"/>
              <a:t>Chaque programme est compilé </a:t>
            </a:r>
            <a:r>
              <a:rPr lang="fr-FR" altLang="fr-FR" u="sng"/>
              <a:t>et</a:t>
            </a:r>
            <a:r>
              <a:rPr lang="fr-FR" altLang="fr-FR"/>
              <a:t> interprété</a:t>
            </a:r>
          </a:p>
          <a:p>
            <a:pPr>
              <a:lnSpc>
                <a:spcPct val="90000"/>
              </a:lnSpc>
            </a:pPr>
            <a:r>
              <a:rPr lang="fr-BE" altLang="fr-FR"/>
              <a:t>« Write once run everywhere »</a:t>
            </a:r>
            <a:endParaRPr lang="fr-FR" altLang="fr-FR"/>
          </a:p>
        </p:txBody>
      </p:sp>
      <p:sp>
        <p:nvSpPr>
          <p:cNvPr id="32772" name="Oval 2052">
            <a:extLst>
              <a:ext uri="{FF2B5EF4-FFF2-40B4-BE49-F238E27FC236}">
                <a16:creationId xmlns:a16="http://schemas.microsoft.com/office/drawing/2014/main" id="{32C6F1FC-99FD-D255-CECB-29D15D153DFF}"/>
              </a:ext>
            </a:extLst>
          </p:cNvPr>
          <p:cNvSpPr>
            <a:spLocks noChangeArrowheads="1"/>
          </p:cNvSpPr>
          <p:nvPr/>
        </p:nvSpPr>
        <p:spPr bwMode="auto">
          <a:xfrm>
            <a:off x="3267075" y="2081213"/>
            <a:ext cx="2209800" cy="533400"/>
          </a:xfrm>
          <a:prstGeom prst="ellipse">
            <a:avLst/>
          </a:prstGeom>
          <a:solidFill>
            <a:schemeClr val="accent2"/>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t>MyProgram.java</a:t>
            </a:r>
          </a:p>
        </p:txBody>
      </p:sp>
      <p:sp>
        <p:nvSpPr>
          <p:cNvPr id="32773" name="Rectangle 2053">
            <a:extLst>
              <a:ext uri="{FF2B5EF4-FFF2-40B4-BE49-F238E27FC236}">
                <a16:creationId xmlns:a16="http://schemas.microsoft.com/office/drawing/2014/main" id="{649AB6DF-ACAC-E649-C79C-AEA99F3ACBF0}"/>
              </a:ext>
            </a:extLst>
          </p:cNvPr>
          <p:cNvSpPr>
            <a:spLocks noChangeArrowheads="1"/>
          </p:cNvSpPr>
          <p:nvPr/>
        </p:nvSpPr>
        <p:spPr bwMode="auto">
          <a:xfrm>
            <a:off x="3952875" y="2995613"/>
            <a:ext cx="1828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solidFill>
                  <a:schemeClr val="bg1"/>
                </a:solidFill>
              </a:rPr>
              <a:t>Compiler</a:t>
            </a:r>
          </a:p>
        </p:txBody>
      </p:sp>
      <p:sp>
        <p:nvSpPr>
          <p:cNvPr id="32774" name="Oval 2054">
            <a:extLst>
              <a:ext uri="{FF2B5EF4-FFF2-40B4-BE49-F238E27FC236}">
                <a16:creationId xmlns:a16="http://schemas.microsoft.com/office/drawing/2014/main" id="{9F42C915-2C5B-5BF2-EBDF-A7F632BF9C1D}"/>
              </a:ext>
            </a:extLst>
          </p:cNvPr>
          <p:cNvSpPr>
            <a:spLocks noChangeArrowheads="1"/>
          </p:cNvSpPr>
          <p:nvPr/>
        </p:nvSpPr>
        <p:spPr bwMode="auto">
          <a:xfrm>
            <a:off x="4800600" y="3789363"/>
            <a:ext cx="2209800" cy="533400"/>
          </a:xfrm>
          <a:prstGeom prst="ellipse">
            <a:avLst/>
          </a:prstGeom>
          <a:solidFill>
            <a:schemeClr val="accent2"/>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t>MyProgram.class</a:t>
            </a:r>
          </a:p>
        </p:txBody>
      </p:sp>
      <p:sp>
        <p:nvSpPr>
          <p:cNvPr id="32775" name="Rectangle 2055">
            <a:extLst>
              <a:ext uri="{FF2B5EF4-FFF2-40B4-BE49-F238E27FC236}">
                <a16:creationId xmlns:a16="http://schemas.microsoft.com/office/drawing/2014/main" id="{48ABB4DC-2FFE-6702-8D1D-09DB3012A3BA}"/>
              </a:ext>
            </a:extLst>
          </p:cNvPr>
          <p:cNvSpPr>
            <a:spLocks noChangeArrowheads="1"/>
          </p:cNvSpPr>
          <p:nvPr/>
        </p:nvSpPr>
        <p:spPr bwMode="auto">
          <a:xfrm>
            <a:off x="3952875" y="4725988"/>
            <a:ext cx="1828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sz="2000">
                <a:solidFill>
                  <a:schemeClr val="bg1"/>
                </a:solidFill>
              </a:rPr>
              <a:t>Interpreter</a:t>
            </a:r>
          </a:p>
        </p:txBody>
      </p:sp>
      <p:pic>
        <p:nvPicPr>
          <p:cNvPr id="32776" name="Picture 2056" descr="bs00580_">
            <a:extLst>
              <a:ext uri="{FF2B5EF4-FFF2-40B4-BE49-F238E27FC236}">
                <a16:creationId xmlns:a16="http://schemas.microsoft.com/office/drawing/2014/main" id="{A1DF760D-0773-2EA4-E484-2B013B540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3" y="5229225"/>
            <a:ext cx="1296987"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77" name="AutoShape 2057">
            <a:extLst>
              <a:ext uri="{FF2B5EF4-FFF2-40B4-BE49-F238E27FC236}">
                <a16:creationId xmlns:a16="http://schemas.microsoft.com/office/drawing/2014/main" id="{BA5D4001-20F9-E915-12A5-C8F51762891A}"/>
              </a:ext>
            </a:extLst>
          </p:cNvPr>
          <p:cNvCxnSpPr>
            <a:cxnSpLocks noChangeShapeType="1"/>
            <a:stCxn id="32772" idx="4"/>
            <a:endCxn id="32773" idx="0"/>
          </p:cNvCxnSpPr>
          <p:nvPr/>
        </p:nvCxnSpPr>
        <p:spPr bwMode="auto">
          <a:xfrm rot="16200000" flipH="1">
            <a:off x="4429125" y="2557463"/>
            <a:ext cx="381000"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8" name="AutoShape 2058">
            <a:extLst>
              <a:ext uri="{FF2B5EF4-FFF2-40B4-BE49-F238E27FC236}">
                <a16:creationId xmlns:a16="http://schemas.microsoft.com/office/drawing/2014/main" id="{A18A5F2B-C192-E06B-F098-84A690FC340C}"/>
              </a:ext>
            </a:extLst>
          </p:cNvPr>
          <p:cNvCxnSpPr>
            <a:cxnSpLocks noChangeShapeType="1"/>
            <a:stCxn id="32773" idx="2"/>
            <a:endCxn id="32774" idx="0"/>
          </p:cNvCxnSpPr>
          <p:nvPr/>
        </p:nvCxnSpPr>
        <p:spPr bwMode="auto">
          <a:xfrm rot="16200000" flipH="1">
            <a:off x="5180013" y="3063875"/>
            <a:ext cx="412750" cy="103822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9" name="AutoShape 2059">
            <a:extLst>
              <a:ext uri="{FF2B5EF4-FFF2-40B4-BE49-F238E27FC236}">
                <a16:creationId xmlns:a16="http://schemas.microsoft.com/office/drawing/2014/main" id="{50179201-B0DB-6E07-1078-099CF3C73635}"/>
              </a:ext>
            </a:extLst>
          </p:cNvPr>
          <p:cNvCxnSpPr>
            <a:cxnSpLocks noChangeShapeType="1"/>
            <a:stCxn id="32774" idx="4"/>
            <a:endCxn id="32775" idx="0"/>
          </p:cNvCxnSpPr>
          <p:nvPr/>
        </p:nvCxnSpPr>
        <p:spPr bwMode="auto">
          <a:xfrm rot="5400000">
            <a:off x="5184775" y="4005263"/>
            <a:ext cx="403225" cy="103822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0" name="AutoShape 2060">
            <a:extLst>
              <a:ext uri="{FF2B5EF4-FFF2-40B4-BE49-F238E27FC236}">
                <a16:creationId xmlns:a16="http://schemas.microsoft.com/office/drawing/2014/main" id="{7D0B3A7B-46E6-D90A-769E-09A632015D11}"/>
              </a:ext>
            </a:extLst>
          </p:cNvPr>
          <p:cNvCxnSpPr>
            <a:cxnSpLocks noChangeShapeType="1"/>
            <a:stCxn id="32775" idx="2"/>
          </p:cNvCxnSpPr>
          <p:nvPr/>
        </p:nvCxnSpPr>
        <p:spPr bwMode="auto">
          <a:xfrm rot="16200000" flipH="1">
            <a:off x="5219700" y="4754563"/>
            <a:ext cx="668337" cy="13731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1" name="Text Box 2061">
            <a:extLst>
              <a:ext uri="{FF2B5EF4-FFF2-40B4-BE49-F238E27FC236}">
                <a16:creationId xmlns:a16="http://schemas.microsoft.com/office/drawing/2014/main" id="{4F4EEFF4-A267-28DF-087D-1847D194F9CD}"/>
              </a:ext>
            </a:extLst>
          </p:cNvPr>
          <p:cNvSpPr txBox="1">
            <a:spLocks noChangeArrowheads="1"/>
          </p:cNvSpPr>
          <p:nvPr/>
        </p:nvSpPr>
        <p:spPr bwMode="auto">
          <a:xfrm>
            <a:off x="4367213" y="5516563"/>
            <a:ext cx="1063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FR" altLang="fr-FR"/>
              <a:t>010110…</a:t>
            </a:r>
          </a:p>
        </p:txBody>
      </p:sp>
      <p:sp>
        <p:nvSpPr>
          <p:cNvPr id="32782" name="Text Box 2062">
            <a:extLst>
              <a:ext uri="{FF2B5EF4-FFF2-40B4-BE49-F238E27FC236}">
                <a16:creationId xmlns:a16="http://schemas.microsoft.com/office/drawing/2014/main" id="{528602F3-F583-4D1E-0189-75A6C4384C2A}"/>
              </a:ext>
            </a:extLst>
          </p:cNvPr>
          <p:cNvSpPr txBox="1">
            <a:spLocks noChangeArrowheads="1"/>
          </p:cNvSpPr>
          <p:nvPr/>
        </p:nvSpPr>
        <p:spPr bwMode="auto">
          <a:xfrm>
            <a:off x="5853113" y="2847975"/>
            <a:ext cx="441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i="1"/>
              <a:t>Traduit le programme en un code intermédiaire</a:t>
            </a:r>
          </a:p>
          <a:p>
            <a:pPr eaLnBrk="1" hangingPunct="1"/>
            <a:r>
              <a:rPr lang="fr-FR" altLang="fr-FR" i="1"/>
              <a:t>Appelé bytecode – indépendant de la machine</a:t>
            </a:r>
          </a:p>
        </p:txBody>
      </p:sp>
      <p:sp>
        <p:nvSpPr>
          <p:cNvPr id="32783" name="Text Box 2063">
            <a:extLst>
              <a:ext uri="{FF2B5EF4-FFF2-40B4-BE49-F238E27FC236}">
                <a16:creationId xmlns:a16="http://schemas.microsoft.com/office/drawing/2014/main" id="{F79EC1F2-DB72-9CFB-45A4-E941AA5B7453}"/>
              </a:ext>
            </a:extLst>
          </p:cNvPr>
          <p:cNvSpPr txBox="1">
            <a:spLocks noChangeArrowheads="1"/>
          </p:cNvSpPr>
          <p:nvPr/>
        </p:nvSpPr>
        <p:spPr bwMode="auto">
          <a:xfrm>
            <a:off x="5951538" y="4724400"/>
            <a:ext cx="386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i="1"/>
              <a:t>Lit le bytecode et exécute sur la machine</a:t>
            </a:r>
          </a:p>
        </p:txBody>
      </p:sp>
      <p:sp>
        <p:nvSpPr>
          <p:cNvPr id="32784" name="Text Box 2064">
            <a:extLst>
              <a:ext uri="{FF2B5EF4-FFF2-40B4-BE49-F238E27FC236}">
                <a16:creationId xmlns:a16="http://schemas.microsoft.com/office/drawing/2014/main" id="{A67F47B2-C07D-4E7E-973A-B3E99D0099D3}"/>
              </a:ext>
            </a:extLst>
          </p:cNvPr>
          <p:cNvSpPr txBox="1">
            <a:spLocks noChangeArrowheads="1"/>
          </p:cNvSpPr>
          <p:nvPr/>
        </p:nvSpPr>
        <p:spPr bwMode="auto">
          <a:xfrm>
            <a:off x="1677988" y="2990850"/>
            <a:ext cx="2305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a:t>Exécuté une seule fois</a:t>
            </a:r>
          </a:p>
        </p:txBody>
      </p:sp>
      <p:sp>
        <p:nvSpPr>
          <p:cNvPr id="32785" name="Text Box 2065">
            <a:extLst>
              <a:ext uri="{FF2B5EF4-FFF2-40B4-BE49-F238E27FC236}">
                <a16:creationId xmlns:a16="http://schemas.microsoft.com/office/drawing/2014/main" id="{A1227495-FAB8-E632-8084-EAC0D7D5220B}"/>
              </a:ext>
            </a:extLst>
          </p:cNvPr>
          <p:cNvSpPr txBox="1">
            <a:spLocks noChangeArrowheads="1"/>
          </p:cNvSpPr>
          <p:nvPr/>
        </p:nvSpPr>
        <p:spPr bwMode="auto">
          <a:xfrm>
            <a:off x="1558925" y="4581525"/>
            <a:ext cx="23796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FR" altLang="fr-FR"/>
              <a:t>Chaque fois que le programme est exécuté</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0DD635B0-0230-69F9-1702-44E0A22D4DAF}"/>
              </a:ext>
            </a:extLst>
          </p:cNvPr>
          <p:cNvSpPr>
            <a:spLocks noGrp="1" noChangeArrowheads="1"/>
          </p:cNvSpPr>
          <p:nvPr>
            <p:ph type="title"/>
          </p:nvPr>
        </p:nvSpPr>
        <p:spPr/>
        <p:txBody>
          <a:bodyPr/>
          <a:lstStyle/>
          <a:p>
            <a:r>
              <a:rPr lang="fr-FR" altLang="fr-FR"/>
              <a:t>Bref Historique</a:t>
            </a:r>
          </a:p>
        </p:txBody>
      </p:sp>
      <p:sp>
        <p:nvSpPr>
          <p:cNvPr id="33795" name="Rectangle 6">
            <a:extLst>
              <a:ext uri="{FF2B5EF4-FFF2-40B4-BE49-F238E27FC236}">
                <a16:creationId xmlns:a16="http://schemas.microsoft.com/office/drawing/2014/main" id="{EDF02B13-992A-06FA-435D-A7A09B89E7B9}"/>
              </a:ext>
            </a:extLst>
          </p:cNvPr>
          <p:cNvSpPr>
            <a:spLocks noGrp="1" noChangeArrowheads="1"/>
          </p:cNvSpPr>
          <p:nvPr>
            <p:ph type="body" idx="1"/>
          </p:nvPr>
        </p:nvSpPr>
        <p:spPr>
          <a:xfrm>
            <a:off x="1676400" y="1052513"/>
            <a:ext cx="8839200" cy="5184775"/>
          </a:xfrm>
        </p:spPr>
        <p:txBody>
          <a:bodyPr/>
          <a:lstStyle/>
          <a:p>
            <a:pPr>
              <a:lnSpc>
                <a:spcPct val="90000"/>
              </a:lnSpc>
            </a:pPr>
            <a:r>
              <a:rPr lang="fr-BE" altLang="fr-FR" sz="2400"/>
              <a:t>1991: Développement de OAK</a:t>
            </a:r>
          </a:p>
          <a:p>
            <a:pPr lvl="1">
              <a:lnSpc>
                <a:spcPct val="90000"/>
              </a:lnSpc>
            </a:pPr>
            <a:r>
              <a:rPr lang="fr-BE" altLang="fr-FR" sz="2000"/>
              <a:t>langage simple, portable et orienté objets</a:t>
            </a:r>
          </a:p>
          <a:p>
            <a:pPr lvl="1">
              <a:lnSpc>
                <a:spcPct val="90000"/>
              </a:lnSpc>
            </a:pPr>
            <a:r>
              <a:rPr lang="fr-BE" altLang="fr-FR" sz="2000"/>
              <a:t>pour la programmation d’appareils électroniques ménagers</a:t>
            </a:r>
          </a:p>
          <a:p>
            <a:pPr lvl="1">
              <a:lnSpc>
                <a:spcPct val="90000"/>
              </a:lnSpc>
            </a:pPr>
            <a:r>
              <a:rPr lang="fr-BE" altLang="fr-FR" sz="2000"/>
              <a:t>emprunte la portabilité du Pascal (VM) et la syntaxe de C++</a:t>
            </a:r>
          </a:p>
          <a:p>
            <a:pPr>
              <a:lnSpc>
                <a:spcPct val="90000"/>
              </a:lnSpc>
            </a:pPr>
            <a:r>
              <a:rPr lang="fr-BE" altLang="fr-FR" sz="2400"/>
              <a:t>1994: Abandon du projet OAK</a:t>
            </a:r>
          </a:p>
          <a:p>
            <a:pPr lvl="1">
              <a:lnSpc>
                <a:spcPct val="90000"/>
              </a:lnSpc>
            </a:pPr>
            <a:r>
              <a:rPr lang="fr-BE" altLang="fr-FR" sz="2000"/>
              <a:t>Peu d’enthousiasme pour l’idée</a:t>
            </a:r>
          </a:p>
          <a:p>
            <a:pPr>
              <a:lnSpc>
                <a:spcPct val="90000"/>
              </a:lnSpc>
            </a:pPr>
            <a:r>
              <a:rPr lang="fr-BE" altLang="fr-FR" sz="2400"/>
              <a:t>1995 : Intégration de la JVM dans Netscape</a:t>
            </a:r>
          </a:p>
          <a:p>
            <a:pPr lvl="1">
              <a:lnSpc>
                <a:spcPct val="90000"/>
              </a:lnSpc>
            </a:pPr>
            <a:r>
              <a:rPr lang="fr-BE" altLang="fr-FR" sz="2000"/>
              <a:t>Apparition des Applets</a:t>
            </a:r>
          </a:p>
          <a:p>
            <a:pPr lvl="1">
              <a:lnSpc>
                <a:spcPct val="90000"/>
              </a:lnSpc>
            </a:pPr>
            <a:r>
              <a:rPr lang="fr-BE" altLang="fr-FR" sz="2000"/>
              <a:t>Explosion d’Internet </a:t>
            </a:r>
            <a:r>
              <a:rPr lang="fr-BE" altLang="fr-FR" sz="2000">
                <a:sym typeface="Wingdings" panose="05000000000000000000" pitchFamily="2" charset="2"/>
              </a:rPr>
              <a:t> </a:t>
            </a:r>
            <a:r>
              <a:rPr lang="fr-BE" altLang="fr-FR" sz="2000"/>
              <a:t>attrait grandissant pour Java</a:t>
            </a:r>
          </a:p>
          <a:p>
            <a:pPr>
              <a:lnSpc>
                <a:spcPct val="90000"/>
              </a:lnSpc>
            </a:pPr>
            <a:r>
              <a:rPr lang="fr-BE" altLang="fr-FR" sz="2400"/>
              <a:t>1999 : Apparition de JINI</a:t>
            </a:r>
          </a:p>
          <a:p>
            <a:pPr lvl="1">
              <a:lnSpc>
                <a:spcPct val="90000"/>
              </a:lnSpc>
            </a:pPr>
            <a:r>
              <a:rPr lang="fr-BE" altLang="fr-FR" sz="2000"/>
              <a:t>Nouvelle technologie basée sur Java</a:t>
            </a:r>
          </a:p>
          <a:p>
            <a:pPr lvl="1">
              <a:lnSpc>
                <a:spcPct val="90000"/>
              </a:lnSpc>
            </a:pPr>
            <a:r>
              <a:rPr lang="fr-BE" altLang="fr-FR" sz="2000"/>
              <a:t>Reprend l’ambition de départ d’un plug and play universel</a:t>
            </a:r>
          </a:p>
          <a:p>
            <a:pPr lvl="1">
              <a:lnSpc>
                <a:spcPct val="90000"/>
              </a:lnSpc>
            </a:pPr>
            <a:r>
              <a:rPr lang="fr-BE" altLang="fr-FR" sz="2000"/>
              <a:t>Distribué sur tous les appareils munis d’un processeur</a:t>
            </a:r>
            <a:endParaRPr lang="en-US" altLang="fr-FR" sz="20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5A3FCEDE-C4BD-5D0A-5CB0-10DF419F0F24}"/>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BE" altLang="fr-FR">
                <a:latin typeface="Arial" panose="020B0604020202020204" pitchFamily="34" charset="0"/>
              </a:rPr>
              <a:t>Introduction à Java</a:t>
            </a:r>
            <a:endParaRPr lang="en-US" altLang="fr-FR">
              <a:latin typeface="Arial" panose="020B0604020202020204" pitchFamily="34" charset="0"/>
            </a:endParaRPr>
          </a:p>
        </p:txBody>
      </p:sp>
      <p:sp>
        <p:nvSpPr>
          <p:cNvPr id="34819" name="Rectangle 9">
            <a:extLst>
              <a:ext uri="{FF2B5EF4-FFF2-40B4-BE49-F238E27FC236}">
                <a16:creationId xmlns:a16="http://schemas.microsoft.com/office/drawing/2014/main" id="{95C95ECF-2443-C2A2-E23F-9F6166508464}"/>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II. Première application en Java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1816D184-9EE4-9846-C2E2-30E1C89D27B6}"/>
              </a:ext>
            </a:extLst>
          </p:cNvPr>
          <p:cNvSpPr>
            <a:spLocks noGrp="1" noChangeArrowheads="1"/>
          </p:cNvSpPr>
          <p:nvPr>
            <p:ph type="body" idx="1"/>
          </p:nvPr>
        </p:nvSpPr>
        <p:spPr/>
        <p:txBody>
          <a:bodyPr/>
          <a:lstStyle/>
          <a:p>
            <a:pPr>
              <a:buFont typeface="Symbol" panose="05050102010706020507" pitchFamily="18" charset="2"/>
              <a:buNone/>
            </a:pPr>
            <a:r>
              <a:rPr lang="fr-BE" altLang="fr-FR" sz="2400"/>
              <a:t>Deux façons d’écrire des programmes Java:</a:t>
            </a:r>
          </a:p>
          <a:p>
            <a:r>
              <a:rPr lang="fr-BE" altLang="fr-FR" sz="2200"/>
              <a:t>En écrivant le code dans un simple éditeur de texte</a:t>
            </a:r>
          </a:p>
          <a:p>
            <a:pPr lvl="1"/>
            <a:r>
              <a:rPr lang="fr-BE" altLang="fr-FR" sz="2000"/>
              <a:t>Compilation et exécution du code en ligne de commande DOS</a:t>
            </a:r>
          </a:p>
          <a:p>
            <a:pPr lvl="1"/>
            <a:endParaRPr lang="fr-BE" altLang="fr-FR" sz="2000"/>
          </a:p>
          <a:p>
            <a:r>
              <a:rPr lang="fr-BE" altLang="fr-FR" sz="2200"/>
              <a:t>En utilisant un environnement de développement (IDE)</a:t>
            </a:r>
          </a:p>
          <a:p>
            <a:pPr lvl="1"/>
            <a:r>
              <a:rPr lang="fr-BE" altLang="fr-FR" sz="2000"/>
              <a:t>Netbeans (</a:t>
            </a:r>
            <a:r>
              <a:rPr lang="fr-BE" altLang="fr-FR" sz="2000">
                <a:hlinkClick r:id="rId2"/>
              </a:rPr>
              <a:t>http://www.netbeans.com</a:t>
            </a:r>
            <a:r>
              <a:rPr lang="fr-BE" altLang="fr-FR" sz="2000"/>
              <a:t>)</a:t>
            </a:r>
          </a:p>
          <a:p>
            <a:pPr lvl="1"/>
            <a:r>
              <a:rPr lang="fr-BE" altLang="fr-FR" sz="2000"/>
              <a:t>Borland JBuilder (</a:t>
            </a:r>
            <a:r>
              <a:rPr lang="fr-BE" altLang="fr-FR" sz="2000">
                <a:hlinkClick r:id="rId3"/>
              </a:rPr>
              <a:t>http://www.borland.com/jbuilder</a:t>
            </a:r>
            <a:r>
              <a:rPr lang="fr-BE" altLang="fr-FR" sz="2000"/>
              <a:t>)</a:t>
            </a:r>
          </a:p>
          <a:p>
            <a:pPr lvl="1"/>
            <a:r>
              <a:rPr lang="fr-BE" altLang="fr-FR" sz="2000"/>
              <a:t>IBM WebSphere Studio (</a:t>
            </a:r>
            <a:r>
              <a:rPr lang="fr-BE" altLang="fr-FR" sz="2000">
                <a:hlinkClick r:id="rId4"/>
              </a:rPr>
              <a:t>http://www.ibm.com/software/awdtools</a:t>
            </a:r>
            <a:r>
              <a:rPr lang="fr-BE" altLang="fr-FR" sz="2000"/>
              <a:t>)</a:t>
            </a:r>
          </a:p>
          <a:p>
            <a:pPr lvl="1"/>
            <a:r>
              <a:rPr lang="fr-BE" altLang="fr-FR" sz="2000"/>
              <a:t>Sun ONE Studio (</a:t>
            </a:r>
            <a:r>
              <a:rPr lang="fr-BE" altLang="fr-FR" sz="2000">
                <a:hlinkClick r:id="rId5"/>
              </a:rPr>
              <a:t>http://wwws.sun.com/software/sundev</a:t>
            </a:r>
            <a:r>
              <a:rPr lang="fr-BE" altLang="fr-FR" sz="2000"/>
              <a:t>)</a:t>
            </a:r>
          </a:p>
          <a:p>
            <a:pPr lvl="1"/>
            <a:r>
              <a:rPr lang="fr-BE" altLang="fr-FR" sz="2000"/>
              <a:t>Microsoft .Net Studio (</a:t>
            </a:r>
            <a:r>
              <a:rPr lang="fr-BE" altLang="fr-FR" sz="2000">
                <a:hlinkClick r:id="rId6"/>
              </a:rPr>
              <a:t>http://msdn.microsoft.com/vstudio</a:t>
            </a:r>
            <a:r>
              <a:rPr lang="fr-BE" altLang="fr-FR" sz="2000"/>
              <a:t>)</a:t>
            </a:r>
          </a:p>
          <a:p>
            <a:pPr lvl="1"/>
            <a:r>
              <a:rPr lang="fr-BE" altLang="fr-FR" sz="2000"/>
              <a:t>…</a:t>
            </a:r>
            <a:endParaRPr lang="en-GB" altLang="fr-FR" sz="2000"/>
          </a:p>
        </p:txBody>
      </p:sp>
      <p:sp>
        <p:nvSpPr>
          <p:cNvPr id="35843" name="Rectangle 5">
            <a:extLst>
              <a:ext uri="{FF2B5EF4-FFF2-40B4-BE49-F238E27FC236}">
                <a16:creationId xmlns:a16="http://schemas.microsoft.com/office/drawing/2014/main" id="{4DB51B12-9563-BF8A-3777-FD13DDA88DC6}"/>
              </a:ext>
            </a:extLst>
          </p:cNvPr>
          <p:cNvSpPr>
            <a:spLocks noGrp="1" noChangeArrowheads="1"/>
          </p:cNvSpPr>
          <p:nvPr>
            <p:ph type="title"/>
          </p:nvPr>
        </p:nvSpPr>
        <p:spPr/>
        <p:txBody>
          <a:bodyPr/>
          <a:lstStyle/>
          <a:p>
            <a:r>
              <a:rPr lang="fr-FR" altLang="fr-FR"/>
              <a:t>Comment développer une application?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a:extLst>
              <a:ext uri="{FF2B5EF4-FFF2-40B4-BE49-F238E27FC236}">
                <a16:creationId xmlns:a16="http://schemas.microsoft.com/office/drawing/2014/main" id="{1AED53CD-A0D6-C88A-2726-16D7D5088C5E}"/>
              </a:ext>
            </a:extLst>
          </p:cNvPr>
          <p:cNvSpPr>
            <a:spLocks noGrp="1" noChangeArrowheads="1"/>
          </p:cNvSpPr>
          <p:nvPr>
            <p:ph type="title"/>
          </p:nvPr>
        </p:nvSpPr>
        <p:spPr/>
        <p:txBody>
          <a:bodyPr/>
          <a:lstStyle/>
          <a:p>
            <a:r>
              <a:rPr lang="fr-BE" altLang="fr-FR"/>
              <a:t>Plan du cours (2/4)</a:t>
            </a:r>
            <a:endParaRPr lang="en-US" altLang="fr-FR"/>
          </a:p>
        </p:txBody>
      </p:sp>
      <p:sp>
        <p:nvSpPr>
          <p:cNvPr id="8195" name="Rectangle 6">
            <a:extLst>
              <a:ext uri="{FF2B5EF4-FFF2-40B4-BE49-F238E27FC236}">
                <a16:creationId xmlns:a16="http://schemas.microsoft.com/office/drawing/2014/main" id="{E7646062-9372-EEFD-7C94-044763CD41FF}"/>
              </a:ext>
            </a:extLst>
          </p:cNvPr>
          <p:cNvSpPr>
            <a:spLocks noGrp="1" noChangeArrowheads="1"/>
          </p:cNvSpPr>
          <p:nvPr>
            <p:ph type="body" idx="1"/>
          </p:nvPr>
        </p:nvSpPr>
        <p:spPr>
          <a:xfrm>
            <a:off x="1676400" y="1219200"/>
            <a:ext cx="8839200" cy="5064125"/>
          </a:xfrm>
        </p:spPr>
        <p:txBody>
          <a:bodyPr/>
          <a:lstStyle/>
          <a:p>
            <a:pPr>
              <a:buFont typeface="Symbol" panose="05050102010706020507" pitchFamily="18" charset="2"/>
              <a:buNone/>
            </a:pPr>
            <a:r>
              <a:rPr lang="fr-BE" altLang="fr-FR" sz="2400"/>
              <a:t>5. Programmation orientée objets en Java</a:t>
            </a:r>
          </a:p>
          <a:p>
            <a:pPr lvl="1"/>
            <a:r>
              <a:rPr lang="fr-FR" altLang="fr-FR" sz="2000"/>
              <a:t>La création d’objets: Constructeurs et mot-clé « new »</a:t>
            </a:r>
          </a:p>
          <a:p>
            <a:pPr lvl="1"/>
            <a:r>
              <a:rPr lang="fr-FR" altLang="fr-FR" sz="2000"/>
              <a:t>Les variables: Déclaration et portée</a:t>
            </a:r>
          </a:p>
          <a:p>
            <a:pPr lvl="1"/>
            <a:r>
              <a:rPr lang="fr-FR" altLang="fr-FR" sz="2000"/>
              <a:t>Les méthodes: Déclaration, interface et surcharge</a:t>
            </a:r>
          </a:p>
          <a:p>
            <a:pPr lvl="1"/>
            <a:r>
              <a:rPr lang="fr-FR" altLang="fr-FR" sz="2000"/>
              <a:t>L’encapsulation: « public », « private » et « protected »</a:t>
            </a:r>
          </a:p>
          <a:p>
            <a:pPr lvl="1"/>
            <a:r>
              <a:rPr lang="fr-FR" altLang="fr-FR" sz="2000"/>
              <a:t>Les membres d’instance et de classe: « static »</a:t>
            </a:r>
          </a:p>
          <a:p>
            <a:pPr lvl="1"/>
            <a:r>
              <a:rPr lang="fr-FR" altLang="fr-FR" sz="2000"/>
              <a:t>Utilisation de l’héritage: « this » et « super »</a:t>
            </a:r>
          </a:p>
          <a:p>
            <a:pPr lvl="1"/>
            <a:r>
              <a:rPr lang="fr-FR" altLang="fr-FR" sz="2000"/>
              <a:t>Conversion de types</a:t>
            </a:r>
          </a:p>
          <a:p>
            <a:pPr lvl="1"/>
            <a:r>
              <a:rPr lang="fr-FR" altLang="fr-FR" sz="2000"/>
              <a:t>Polymorphisme</a:t>
            </a:r>
          </a:p>
          <a:p>
            <a:pPr lvl="1"/>
            <a:r>
              <a:rPr lang="fr-FR" altLang="fr-FR" sz="2000"/>
              <a:t>Classes abstraites</a:t>
            </a:r>
          </a:p>
          <a:p>
            <a:pPr lvl="1"/>
            <a:r>
              <a:rPr lang="fr-FR" altLang="fr-FR" sz="2000"/>
              <a:t>Interfaces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9">
            <a:extLst>
              <a:ext uri="{FF2B5EF4-FFF2-40B4-BE49-F238E27FC236}">
                <a16:creationId xmlns:a16="http://schemas.microsoft.com/office/drawing/2014/main" id="{094E2B81-5228-EDFF-0B2E-B87AD12B49BF}"/>
              </a:ext>
            </a:extLst>
          </p:cNvPr>
          <p:cNvSpPr>
            <a:spLocks noGrp="1" noChangeArrowheads="1"/>
          </p:cNvSpPr>
          <p:nvPr>
            <p:ph type="title"/>
          </p:nvPr>
        </p:nvSpPr>
        <p:spPr/>
        <p:txBody>
          <a:bodyPr/>
          <a:lstStyle/>
          <a:p>
            <a:r>
              <a:rPr lang="fr-BE" altLang="fr-FR"/>
              <a:t>Une première application</a:t>
            </a:r>
            <a:br>
              <a:rPr lang="fr-BE" altLang="fr-FR"/>
            </a:br>
            <a:r>
              <a:rPr lang="fr-BE" altLang="fr-FR" sz="2800"/>
              <a:t>Application versus Applet</a:t>
            </a:r>
            <a:endParaRPr lang="en-US" altLang="fr-FR" sz="2800"/>
          </a:p>
        </p:txBody>
      </p:sp>
      <p:sp>
        <p:nvSpPr>
          <p:cNvPr id="36867" name="Rectangle 1030">
            <a:extLst>
              <a:ext uri="{FF2B5EF4-FFF2-40B4-BE49-F238E27FC236}">
                <a16:creationId xmlns:a16="http://schemas.microsoft.com/office/drawing/2014/main" id="{D1AF59E8-1937-B6EC-9F9D-CF11E168473A}"/>
              </a:ext>
            </a:extLst>
          </p:cNvPr>
          <p:cNvSpPr>
            <a:spLocks noGrp="1" noChangeArrowheads="1"/>
          </p:cNvSpPr>
          <p:nvPr>
            <p:ph type="body" idx="1"/>
          </p:nvPr>
        </p:nvSpPr>
        <p:spPr>
          <a:xfrm>
            <a:off x="1676400" y="1125538"/>
            <a:ext cx="8839200" cy="5111750"/>
          </a:xfrm>
        </p:spPr>
        <p:txBody>
          <a:bodyPr/>
          <a:lstStyle/>
          <a:p>
            <a:pPr>
              <a:lnSpc>
                <a:spcPct val="90000"/>
              </a:lnSpc>
            </a:pPr>
            <a:r>
              <a:rPr lang="fr-FR" altLang="fr-FR"/>
              <a:t>Une </a:t>
            </a:r>
            <a:r>
              <a:rPr lang="fr-FR" altLang="fr-FR" u="sng"/>
              <a:t>application</a:t>
            </a:r>
            <a:r>
              <a:rPr lang="fr-FR" altLang="fr-FR"/>
              <a:t> Java</a:t>
            </a:r>
          </a:p>
          <a:p>
            <a:pPr lvl="1">
              <a:lnSpc>
                <a:spcPct val="90000"/>
              </a:lnSpc>
            </a:pPr>
            <a:r>
              <a:rPr lang="fr-FR" altLang="fr-FR"/>
              <a:t>est composée d’une classe possédant une méthode main()  :</a:t>
            </a:r>
          </a:p>
          <a:p>
            <a:pPr lvl="2">
              <a:lnSpc>
                <a:spcPct val="90000"/>
              </a:lnSpc>
              <a:buFont typeface="Wingdings" panose="05000000000000000000" pitchFamily="2" charset="2"/>
              <a:buNone/>
            </a:pPr>
            <a:r>
              <a:rPr lang="fr-FR" altLang="fr-FR">
                <a:latin typeface="Courier New" panose="02070309020205020404" pitchFamily="49" charset="0"/>
              </a:rPr>
              <a:t>public static void main (String[] args){</a:t>
            </a:r>
          </a:p>
          <a:p>
            <a:pPr lvl="2">
              <a:lnSpc>
                <a:spcPct val="90000"/>
              </a:lnSpc>
              <a:buFont typeface="Wingdings" panose="05000000000000000000" pitchFamily="2" charset="2"/>
              <a:buNone/>
            </a:pPr>
            <a:r>
              <a:rPr lang="fr-FR" altLang="fr-FR">
                <a:latin typeface="Courier New" panose="02070309020205020404" pitchFamily="49" charset="0"/>
              </a:rPr>
              <a:t>	 //code à exécuter pour initialiser l’application</a:t>
            </a:r>
          </a:p>
          <a:p>
            <a:pPr lvl="2">
              <a:lnSpc>
                <a:spcPct val="90000"/>
              </a:lnSpc>
              <a:buFont typeface="Wingdings" panose="05000000000000000000" pitchFamily="2" charset="2"/>
              <a:buNone/>
            </a:pPr>
            <a:r>
              <a:rPr lang="fr-FR" altLang="fr-FR">
                <a:latin typeface="Courier New" panose="02070309020205020404" pitchFamily="49" charset="0"/>
              </a:rPr>
              <a:t>}</a:t>
            </a:r>
          </a:p>
          <a:p>
            <a:pPr lvl="1">
              <a:lnSpc>
                <a:spcPct val="90000"/>
              </a:lnSpc>
            </a:pPr>
            <a:r>
              <a:rPr lang="fr-FR" altLang="fr-FR"/>
              <a:t>L’environnement d’exécution dépend de l’OS de la machine</a:t>
            </a:r>
          </a:p>
          <a:p>
            <a:pPr lvl="1">
              <a:lnSpc>
                <a:spcPct val="90000"/>
              </a:lnSpc>
            </a:pPr>
            <a:r>
              <a:rPr lang="fr-FR" altLang="fr-FR"/>
              <a:t>Pas de restriction au niveau des API</a:t>
            </a:r>
          </a:p>
          <a:p>
            <a:pPr lvl="1">
              <a:lnSpc>
                <a:spcPct val="90000"/>
              </a:lnSpc>
            </a:pPr>
            <a:endParaRPr lang="fr-FR" altLang="fr-FR"/>
          </a:p>
          <a:p>
            <a:pPr>
              <a:lnSpc>
                <a:spcPct val="90000"/>
              </a:lnSpc>
            </a:pPr>
            <a:r>
              <a:rPr lang="fr-FR" altLang="fr-FR"/>
              <a:t>Une </a:t>
            </a:r>
            <a:r>
              <a:rPr lang="fr-FR" altLang="fr-FR" u="sng"/>
              <a:t>applet</a:t>
            </a:r>
            <a:r>
              <a:rPr lang="fr-FR" altLang="fr-FR"/>
              <a:t> Java </a:t>
            </a:r>
          </a:p>
          <a:p>
            <a:pPr lvl="1">
              <a:lnSpc>
                <a:spcPct val="90000"/>
              </a:lnSpc>
            </a:pPr>
            <a:r>
              <a:rPr lang="fr-FR" altLang="fr-FR"/>
              <a:t>Comprend une classe publique dérivant de java.applet.Applet</a:t>
            </a:r>
          </a:p>
          <a:p>
            <a:pPr lvl="1">
              <a:lnSpc>
                <a:spcPct val="90000"/>
              </a:lnSpc>
            </a:pPr>
            <a:r>
              <a:rPr lang="fr-FR" altLang="fr-FR"/>
              <a:t>L’environnement d’exécution dépend du browser Web</a:t>
            </a:r>
          </a:p>
          <a:p>
            <a:pPr lvl="1">
              <a:lnSpc>
                <a:spcPct val="90000"/>
              </a:lnSpc>
            </a:pPr>
            <a:r>
              <a:rPr lang="fr-FR" altLang="fr-FR"/>
              <a:t>Restrictions au niveau des API</a:t>
            </a:r>
          </a:p>
          <a:p>
            <a:pPr lvl="2">
              <a:lnSpc>
                <a:spcPct val="90000"/>
              </a:lnSpc>
            </a:pPr>
            <a:r>
              <a:rPr lang="fr-FR" altLang="fr-FR"/>
              <a:t>Généralement pas autorisée à lire ou écrire sur des fichiers locaux.</a:t>
            </a:r>
          </a:p>
          <a:p>
            <a:pPr lvl="2">
              <a:lnSpc>
                <a:spcPct val="90000"/>
              </a:lnSpc>
            </a:pPr>
            <a:r>
              <a:rPr lang="fr-FR" altLang="fr-FR"/>
              <a:t>Interdiction d’ouvrir des connections réseaux vers d’autres systèmes que la machine hôte qui a chargé l’applet</a:t>
            </a:r>
          </a:p>
          <a:p>
            <a:pPr lvl="2">
              <a:lnSpc>
                <a:spcPct val="90000"/>
              </a:lnSpc>
            </a:pPr>
            <a:r>
              <a:rPr lang="fr-FR" altLang="fr-FR"/>
              <a:t>…</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4">
            <a:extLst>
              <a:ext uri="{FF2B5EF4-FFF2-40B4-BE49-F238E27FC236}">
                <a16:creationId xmlns:a16="http://schemas.microsoft.com/office/drawing/2014/main" id="{7963DAE0-5B51-251C-7524-49FC297D3110}"/>
              </a:ext>
            </a:extLst>
          </p:cNvPr>
          <p:cNvSpPr>
            <a:spLocks noGrp="1" noChangeArrowheads="1"/>
          </p:cNvSpPr>
          <p:nvPr>
            <p:ph type="title"/>
          </p:nvPr>
        </p:nvSpPr>
        <p:spPr/>
        <p:txBody>
          <a:bodyPr/>
          <a:lstStyle/>
          <a:p>
            <a:r>
              <a:rPr lang="fr-FR" altLang="fr-FR"/>
              <a:t>Une première application</a:t>
            </a:r>
            <a:br>
              <a:rPr lang="fr-FR" altLang="fr-FR"/>
            </a:br>
            <a:r>
              <a:rPr lang="fr-FR" altLang="fr-FR" sz="2800"/>
              <a:t>Application</a:t>
            </a:r>
            <a:r>
              <a:rPr lang="fr-FR" altLang="fr-FR"/>
              <a:t> </a:t>
            </a:r>
            <a:r>
              <a:rPr lang="fr-FR" altLang="fr-FR" sz="2800"/>
              <a:t>HelloWorld</a:t>
            </a:r>
          </a:p>
        </p:txBody>
      </p:sp>
      <p:sp>
        <p:nvSpPr>
          <p:cNvPr id="37891" name="Rectangle 15">
            <a:extLst>
              <a:ext uri="{FF2B5EF4-FFF2-40B4-BE49-F238E27FC236}">
                <a16:creationId xmlns:a16="http://schemas.microsoft.com/office/drawing/2014/main" id="{F00308F9-5440-AAED-5537-900CD0FCE0EB}"/>
              </a:ext>
            </a:extLst>
          </p:cNvPr>
          <p:cNvSpPr>
            <a:spLocks noGrp="1" noChangeArrowheads="1"/>
          </p:cNvSpPr>
          <p:nvPr>
            <p:ph type="body" idx="1"/>
          </p:nvPr>
        </p:nvSpPr>
        <p:spPr>
          <a:xfrm>
            <a:off x="1676400" y="1335088"/>
            <a:ext cx="8812213" cy="1157287"/>
          </a:xfrm>
        </p:spPr>
        <p:txBody>
          <a:bodyPr/>
          <a:lstStyle/>
          <a:p>
            <a:r>
              <a:rPr lang="fr-BE" altLang="fr-FR"/>
              <a:t>Créer un fichier texte : HelloWorld.java</a:t>
            </a:r>
          </a:p>
          <a:p>
            <a:r>
              <a:rPr lang="fr-BE" altLang="fr-FR"/>
              <a:t>Règle de bonne pratique : 1 classe par fichier et 1 fichier par classe</a:t>
            </a:r>
          </a:p>
        </p:txBody>
      </p:sp>
      <p:sp>
        <p:nvSpPr>
          <p:cNvPr id="37892" name="Rectangle 10">
            <a:extLst>
              <a:ext uri="{FF2B5EF4-FFF2-40B4-BE49-F238E27FC236}">
                <a16:creationId xmlns:a16="http://schemas.microsoft.com/office/drawing/2014/main" id="{A975DC9D-2432-4B6D-05F7-EC23241FA053}"/>
              </a:ext>
            </a:extLst>
          </p:cNvPr>
          <p:cNvSpPr>
            <a:spLocks noChangeArrowheads="1"/>
          </p:cNvSpPr>
          <p:nvPr/>
        </p:nvSpPr>
        <p:spPr bwMode="auto">
          <a:xfrm>
            <a:off x="6784975" y="2371725"/>
            <a:ext cx="3694113" cy="549275"/>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80000"/>
              <a:buFont typeface="Wingdings" panose="05000000000000000000" pitchFamily="2" charset="2"/>
              <a:buNone/>
            </a:pPr>
            <a:r>
              <a:rPr lang="fr-FR" altLang="fr-FR" sz="1400"/>
              <a:t>La première ligne du programme doit être la déclaration de la classe</a:t>
            </a:r>
          </a:p>
        </p:txBody>
      </p:sp>
      <p:sp>
        <p:nvSpPr>
          <p:cNvPr id="37893" name="Rectangle 11">
            <a:extLst>
              <a:ext uri="{FF2B5EF4-FFF2-40B4-BE49-F238E27FC236}">
                <a16:creationId xmlns:a16="http://schemas.microsoft.com/office/drawing/2014/main" id="{2DF25808-607E-163D-60E5-6DE900720107}"/>
              </a:ext>
            </a:extLst>
          </p:cNvPr>
          <p:cNvSpPr>
            <a:spLocks noChangeArrowheads="1"/>
          </p:cNvSpPr>
          <p:nvPr/>
        </p:nvSpPr>
        <p:spPr bwMode="auto">
          <a:xfrm>
            <a:off x="6784975" y="2997200"/>
            <a:ext cx="3694113" cy="533400"/>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fr-BE" altLang="fr-FR" sz="1400"/>
              <a:t>Tout programme doit contenir une méthode </a:t>
            </a:r>
          </a:p>
          <a:p>
            <a:pPr eaLnBrk="1" hangingPunct="1">
              <a:spcBef>
                <a:spcPct val="20000"/>
              </a:spcBef>
              <a:buClr>
                <a:schemeClr val="accent1"/>
              </a:buClr>
              <a:buSzPct val="80000"/>
              <a:buFont typeface="Wingdings" panose="05000000000000000000" pitchFamily="2" charset="2"/>
              <a:buNone/>
            </a:pPr>
            <a:r>
              <a:rPr lang="fr-BE" altLang="fr-FR" sz="1400" b="1" u="sng"/>
              <a:t>main</a:t>
            </a:r>
            <a:r>
              <a:rPr lang="fr-BE" altLang="fr-FR" sz="1400"/>
              <a:t> qui porte la signature ci-contre   </a:t>
            </a:r>
            <a:endParaRPr lang="en-US" altLang="fr-FR" sz="1400"/>
          </a:p>
        </p:txBody>
      </p:sp>
      <p:sp>
        <p:nvSpPr>
          <p:cNvPr id="37894" name="Rectangle 12">
            <a:extLst>
              <a:ext uri="{FF2B5EF4-FFF2-40B4-BE49-F238E27FC236}">
                <a16:creationId xmlns:a16="http://schemas.microsoft.com/office/drawing/2014/main" id="{3D42CD9D-DACC-CDEA-D213-4F41AB09066D}"/>
              </a:ext>
            </a:extLst>
          </p:cNvPr>
          <p:cNvSpPr>
            <a:spLocks noChangeArrowheads="1"/>
          </p:cNvSpPr>
          <p:nvPr/>
        </p:nvSpPr>
        <p:spPr bwMode="auto">
          <a:xfrm>
            <a:off x="6784975" y="3606800"/>
            <a:ext cx="3694113" cy="381000"/>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fr-FR" altLang="fr-FR" sz="1400"/>
              <a:t>Écrire à l’écran “Hello the World”</a:t>
            </a:r>
          </a:p>
        </p:txBody>
      </p:sp>
      <p:sp>
        <p:nvSpPr>
          <p:cNvPr id="37895" name="Rectangle 13">
            <a:extLst>
              <a:ext uri="{FF2B5EF4-FFF2-40B4-BE49-F238E27FC236}">
                <a16:creationId xmlns:a16="http://schemas.microsoft.com/office/drawing/2014/main" id="{AF4C8377-6785-69B9-DE9F-0866E0BE8459}"/>
              </a:ext>
            </a:extLst>
          </p:cNvPr>
          <p:cNvSpPr>
            <a:spLocks noChangeArrowheads="1"/>
          </p:cNvSpPr>
          <p:nvPr/>
        </p:nvSpPr>
        <p:spPr bwMode="auto">
          <a:xfrm>
            <a:off x="6784975" y="4064000"/>
            <a:ext cx="3694113" cy="360363"/>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Fermer les accolades</a:t>
            </a:r>
            <a:endParaRPr lang="en-US" altLang="fr-FR" sz="1400"/>
          </a:p>
        </p:txBody>
      </p:sp>
      <p:sp>
        <p:nvSpPr>
          <p:cNvPr id="37896" name="Text Box 31">
            <a:extLst>
              <a:ext uri="{FF2B5EF4-FFF2-40B4-BE49-F238E27FC236}">
                <a16:creationId xmlns:a16="http://schemas.microsoft.com/office/drawing/2014/main" id="{8D73CEF5-0ECC-EEB2-36BB-00637BC5B007}"/>
              </a:ext>
            </a:extLst>
          </p:cNvPr>
          <p:cNvSpPr txBox="1">
            <a:spLocks noChangeArrowheads="1"/>
          </p:cNvSpPr>
          <p:nvPr/>
        </p:nvSpPr>
        <p:spPr bwMode="auto">
          <a:xfrm>
            <a:off x="1743075" y="2311400"/>
            <a:ext cx="4826000" cy="2200275"/>
          </a:xfrm>
          <a:prstGeom prst="rect">
            <a:avLst/>
          </a:prstGeom>
          <a:solidFill>
            <a:srgbClr val="E6F4FF"/>
          </a:solidFill>
          <a:ln w="19050">
            <a:solidFill>
              <a:schemeClr val="tx1"/>
            </a:solidFill>
            <a:miter lim="800000"/>
            <a:headEnd/>
            <a:tailEnd/>
          </a:ln>
        </p:spPr>
        <p:txBody>
          <a:bodyPr>
            <a:spAutoFit/>
          </a:bodyPr>
          <a:lstStyle>
            <a:lvl1pPr marL="342900" indent="-342900" algn="ctr">
              <a:defRPr sz="1600">
                <a:solidFill>
                  <a:schemeClr val="tx1"/>
                </a:solidFill>
                <a:latin typeface="Arial" panose="020B0604020202020204" pitchFamily="34" charset="0"/>
              </a:defRPr>
            </a:lvl1pPr>
            <a:lvl2pPr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lvl="1" algn="l">
              <a:lnSpc>
                <a:spcPct val="150000"/>
              </a:lnSpc>
            </a:pPr>
            <a:r>
              <a:rPr lang="fr-BE" altLang="fr-FR" sz="1300">
                <a:solidFill>
                  <a:schemeClr val="tx2"/>
                </a:solidFill>
                <a:latin typeface="Courier New" panose="02070309020205020404" pitchFamily="49" charset="0"/>
              </a:rPr>
              <a:t>public class HelloWorld</a:t>
            </a:r>
          </a:p>
          <a:p>
            <a:pPr lvl="1" algn="l">
              <a:lnSpc>
                <a:spcPct val="150000"/>
              </a:lnSpc>
            </a:pPr>
            <a:r>
              <a:rPr lang="fr-BE" altLang="fr-FR" sz="1300">
                <a:solidFill>
                  <a:schemeClr val="tx2"/>
                </a:solidFill>
                <a:latin typeface="Courier New" panose="02070309020205020404" pitchFamily="49" charset="0"/>
              </a:rPr>
              <a:t>{</a:t>
            </a:r>
          </a:p>
          <a:p>
            <a:pPr lvl="1" algn="l">
              <a:lnSpc>
                <a:spcPct val="150000"/>
              </a:lnSpc>
            </a:pPr>
            <a:r>
              <a:rPr lang="fr-BE" altLang="fr-FR" sz="1300">
                <a:solidFill>
                  <a:schemeClr val="tx2"/>
                </a:solidFill>
                <a:latin typeface="Courier New" panose="02070309020205020404" pitchFamily="49" charset="0"/>
              </a:rPr>
              <a:t>  public static void main (String[]args)</a:t>
            </a:r>
          </a:p>
          <a:p>
            <a:pPr lvl="1" algn="l">
              <a:lnSpc>
                <a:spcPct val="150000"/>
              </a:lnSpc>
            </a:pPr>
            <a:r>
              <a:rPr lang="fr-BE" altLang="fr-FR" sz="1300">
                <a:solidFill>
                  <a:schemeClr val="tx2"/>
                </a:solidFill>
                <a:latin typeface="Courier New" panose="02070309020205020404" pitchFamily="49" charset="0"/>
              </a:rPr>
              <a:t>  {</a:t>
            </a:r>
          </a:p>
          <a:p>
            <a:pPr lvl="1" algn="l">
              <a:lnSpc>
                <a:spcPct val="150000"/>
              </a:lnSpc>
            </a:pPr>
            <a:r>
              <a:rPr lang="fr-BE" altLang="fr-FR" sz="1300">
                <a:solidFill>
                  <a:schemeClr val="tx2"/>
                </a:solidFill>
                <a:latin typeface="Courier New" panose="02070309020205020404" pitchFamily="49" charset="0"/>
              </a:rPr>
              <a:t>    System.out.println("Hello the World");</a:t>
            </a:r>
          </a:p>
          <a:p>
            <a:pPr lvl="1" algn="l">
              <a:lnSpc>
                <a:spcPct val="150000"/>
              </a:lnSpc>
            </a:pPr>
            <a:r>
              <a:rPr lang="fr-BE" altLang="fr-FR" sz="1300">
                <a:solidFill>
                  <a:schemeClr val="tx2"/>
                </a:solidFill>
                <a:latin typeface="Courier New" panose="02070309020205020404" pitchFamily="49" charset="0"/>
              </a:rPr>
              <a:t>  }</a:t>
            </a:r>
          </a:p>
          <a:p>
            <a:pPr lvl="1" algn="l">
              <a:lnSpc>
                <a:spcPct val="150000"/>
              </a:lnSpc>
            </a:pPr>
            <a:r>
              <a:rPr lang="fr-BE" altLang="fr-FR" sz="1300">
                <a:solidFill>
                  <a:schemeClr val="tx2"/>
                </a:solidFill>
                <a:latin typeface="Courier New" panose="02070309020205020404" pitchFamily="49" charset="0"/>
              </a:rPr>
              <a:t>}</a:t>
            </a:r>
            <a:endParaRPr lang="fr-FR" altLang="fr-FR" sz="1300">
              <a:latin typeface="Courier New" panose="02070309020205020404" pitchFamily="49" charset="0"/>
            </a:endParaRPr>
          </a:p>
        </p:txBody>
      </p:sp>
      <p:sp>
        <p:nvSpPr>
          <p:cNvPr id="37897" name="Rectangle 32">
            <a:extLst>
              <a:ext uri="{FF2B5EF4-FFF2-40B4-BE49-F238E27FC236}">
                <a16:creationId xmlns:a16="http://schemas.microsoft.com/office/drawing/2014/main" id="{514E7A32-D1A6-66B4-5C07-0E9816151AF5}"/>
              </a:ext>
            </a:extLst>
          </p:cNvPr>
          <p:cNvSpPr>
            <a:spLocks noChangeArrowheads="1"/>
          </p:cNvSpPr>
          <p:nvPr/>
        </p:nvSpPr>
        <p:spPr bwMode="auto">
          <a:xfrm>
            <a:off x="1679575" y="4710113"/>
            <a:ext cx="88122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anose="05050102010706020507" pitchFamily="18"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anose="05000000000000000000"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anose="05000000000000000000"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r>
              <a:rPr lang="fr-BE" altLang="fr-FR"/>
              <a:t>Compiler le programme : </a:t>
            </a:r>
            <a:r>
              <a:rPr lang="fr-BE" altLang="fr-FR" u="sng">
                <a:latin typeface="Courier New" panose="02070309020205020404" pitchFamily="49" charset="0"/>
              </a:rPr>
              <a:t>javac</a:t>
            </a:r>
            <a:r>
              <a:rPr lang="fr-BE" altLang="fr-FR">
                <a:latin typeface="Courier New" panose="02070309020205020404" pitchFamily="49" charset="0"/>
              </a:rPr>
              <a:t> HelloWorld.java</a:t>
            </a:r>
          </a:p>
          <a:p>
            <a:r>
              <a:rPr lang="fr-BE" altLang="fr-FR"/>
              <a:t>Le compilateur génère le bytecode dans le fichier : </a:t>
            </a:r>
            <a:r>
              <a:rPr lang="fr-BE" altLang="fr-FR" sz="1800">
                <a:latin typeface="Courier New" panose="02070309020205020404" pitchFamily="49" charset="0"/>
              </a:rPr>
              <a:t>HelloWorld.class</a:t>
            </a:r>
            <a:r>
              <a:rPr lang="fr-BE" altLang="fr-FR"/>
              <a:t> </a:t>
            </a:r>
          </a:p>
          <a:p>
            <a:r>
              <a:rPr lang="fr-BE" altLang="fr-FR"/>
              <a:t>Exécuter l’application : </a:t>
            </a:r>
            <a:r>
              <a:rPr lang="fr-BE" altLang="fr-FR" u="sng">
                <a:latin typeface="Courier New" panose="02070309020205020404" pitchFamily="49" charset="0"/>
              </a:rPr>
              <a:t>java</a:t>
            </a:r>
            <a:r>
              <a:rPr lang="fr-BE" altLang="fr-FR">
                <a:latin typeface="Courier New" panose="02070309020205020404" pitchFamily="49" charset="0"/>
              </a:rPr>
              <a:t> HelloWorld</a:t>
            </a:r>
          </a:p>
          <a:p>
            <a:r>
              <a:rPr lang="fr-BE" altLang="fr-FR"/>
              <a:t>« Hello the World » s’affiche à l’écran</a:t>
            </a:r>
          </a:p>
        </p:txBody>
      </p:sp>
      <p:sp>
        <p:nvSpPr>
          <p:cNvPr id="37898" name="Text Box 33">
            <a:extLst>
              <a:ext uri="{FF2B5EF4-FFF2-40B4-BE49-F238E27FC236}">
                <a16:creationId xmlns:a16="http://schemas.microsoft.com/office/drawing/2014/main" id="{0A95E137-BF17-4781-7326-BB8C8D68CF1D}"/>
              </a:ext>
            </a:extLst>
          </p:cNvPr>
          <p:cNvSpPr txBox="1">
            <a:spLocks noChangeArrowheads="1"/>
          </p:cNvSpPr>
          <p:nvPr/>
        </p:nvSpPr>
        <p:spPr bwMode="auto">
          <a:xfrm>
            <a:off x="9699625" y="2524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2.1</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78D023F-6EC5-0A4C-C081-E15ACC4EFE88}"/>
              </a:ext>
            </a:extLst>
          </p:cNvPr>
          <p:cNvSpPr>
            <a:spLocks noGrp="1" noChangeArrowheads="1"/>
          </p:cNvSpPr>
          <p:nvPr>
            <p:ph type="title"/>
          </p:nvPr>
        </p:nvSpPr>
        <p:spPr/>
        <p:txBody>
          <a:bodyPr/>
          <a:lstStyle/>
          <a:p>
            <a:r>
              <a:rPr lang="fr-FR" altLang="fr-FR"/>
              <a:t>Une première application</a:t>
            </a:r>
            <a:br>
              <a:rPr lang="fr-FR" altLang="fr-FR"/>
            </a:br>
            <a:r>
              <a:rPr lang="fr-FR" altLang="fr-FR" sz="2800"/>
              <a:t>Applet</a:t>
            </a:r>
            <a:r>
              <a:rPr lang="fr-FR" altLang="fr-FR"/>
              <a:t> </a:t>
            </a:r>
            <a:r>
              <a:rPr lang="fr-FR" altLang="fr-FR" sz="2800"/>
              <a:t>HelloWorldApplet (1/2)</a:t>
            </a:r>
          </a:p>
        </p:txBody>
      </p:sp>
      <p:sp>
        <p:nvSpPr>
          <p:cNvPr id="38915" name="Rectangle 3">
            <a:extLst>
              <a:ext uri="{FF2B5EF4-FFF2-40B4-BE49-F238E27FC236}">
                <a16:creationId xmlns:a16="http://schemas.microsoft.com/office/drawing/2014/main" id="{CD090235-9AB1-2947-7684-04DBD81E6C3F}"/>
              </a:ext>
            </a:extLst>
          </p:cNvPr>
          <p:cNvSpPr>
            <a:spLocks noGrp="1" noChangeArrowheads="1"/>
          </p:cNvSpPr>
          <p:nvPr>
            <p:ph type="body" idx="1"/>
          </p:nvPr>
        </p:nvSpPr>
        <p:spPr>
          <a:xfrm>
            <a:off x="1676400" y="1179513"/>
            <a:ext cx="8812213" cy="814387"/>
          </a:xfrm>
        </p:spPr>
        <p:txBody>
          <a:bodyPr/>
          <a:lstStyle/>
          <a:p>
            <a:r>
              <a:rPr lang="fr-BE" altLang="fr-FR"/>
              <a:t>Créer un fichier texte : HelloWorldApplet.java</a:t>
            </a:r>
          </a:p>
          <a:p>
            <a:r>
              <a:rPr lang="fr-BE" altLang="fr-FR"/>
              <a:t>Règle de bonne pratique: 1 classe par fichier et 1 fichier par classe</a:t>
            </a:r>
          </a:p>
        </p:txBody>
      </p:sp>
      <p:sp>
        <p:nvSpPr>
          <p:cNvPr id="38916" name="Rectangle 4">
            <a:extLst>
              <a:ext uri="{FF2B5EF4-FFF2-40B4-BE49-F238E27FC236}">
                <a16:creationId xmlns:a16="http://schemas.microsoft.com/office/drawing/2014/main" id="{76C01F98-AAD0-47C1-60A1-6C9455BD90B4}"/>
              </a:ext>
            </a:extLst>
          </p:cNvPr>
          <p:cNvSpPr>
            <a:spLocks noChangeArrowheads="1"/>
          </p:cNvSpPr>
          <p:nvPr/>
        </p:nvSpPr>
        <p:spPr bwMode="auto">
          <a:xfrm>
            <a:off x="6816725" y="2243138"/>
            <a:ext cx="3694113" cy="550862"/>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80000"/>
              <a:buFont typeface="Wingdings" panose="05000000000000000000" pitchFamily="2" charset="2"/>
              <a:buNone/>
            </a:pPr>
            <a:r>
              <a:rPr lang="fr-FR" altLang="fr-FR" sz="1400"/>
              <a:t>Importation des classes externes nécessaires (issues des API Java)</a:t>
            </a:r>
          </a:p>
        </p:txBody>
      </p:sp>
      <p:sp>
        <p:nvSpPr>
          <p:cNvPr id="38917" name="Rectangle 5">
            <a:extLst>
              <a:ext uri="{FF2B5EF4-FFF2-40B4-BE49-F238E27FC236}">
                <a16:creationId xmlns:a16="http://schemas.microsoft.com/office/drawing/2014/main" id="{00C3A359-E304-0685-FCA7-35097A05279C}"/>
              </a:ext>
            </a:extLst>
          </p:cNvPr>
          <p:cNvSpPr>
            <a:spLocks noChangeArrowheads="1"/>
          </p:cNvSpPr>
          <p:nvPr/>
        </p:nvSpPr>
        <p:spPr bwMode="auto">
          <a:xfrm>
            <a:off x="6816725" y="2924175"/>
            <a:ext cx="3694113" cy="533400"/>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fr-BE" altLang="fr-FR" sz="1400"/>
              <a:t>Déclaration de la classe qui hérite de la classe prédéfinie « Applet »</a:t>
            </a:r>
            <a:endParaRPr lang="en-US" altLang="fr-FR" sz="1400"/>
          </a:p>
        </p:txBody>
      </p:sp>
      <p:sp>
        <p:nvSpPr>
          <p:cNvPr id="38918" name="Rectangle 6">
            <a:extLst>
              <a:ext uri="{FF2B5EF4-FFF2-40B4-BE49-F238E27FC236}">
                <a16:creationId xmlns:a16="http://schemas.microsoft.com/office/drawing/2014/main" id="{FBA3F445-C01E-892F-E41D-34D747554CED}"/>
              </a:ext>
            </a:extLst>
          </p:cNvPr>
          <p:cNvSpPr>
            <a:spLocks noChangeArrowheads="1"/>
          </p:cNvSpPr>
          <p:nvPr/>
        </p:nvSpPr>
        <p:spPr bwMode="auto">
          <a:xfrm>
            <a:off x="6816725" y="4268788"/>
            <a:ext cx="3694113" cy="381000"/>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20000"/>
              </a:spcBef>
              <a:buClr>
                <a:schemeClr val="accent1"/>
              </a:buClr>
              <a:buSzPct val="80000"/>
              <a:buFont typeface="Wingdings" panose="05000000000000000000" pitchFamily="2" charset="2"/>
              <a:buNone/>
            </a:pPr>
            <a:r>
              <a:rPr lang="fr-FR" altLang="fr-FR" sz="1400"/>
              <a:t>Écrire à l’écran “Hello the World”</a:t>
            </a:r>
          </a:p>
        </p:txBody>
      </p:sp>
      <p:sp>
        <p:nvSpPr>
          <p:cNvPr id="38919" name="Rectangle 7">
            <a:extLst>
              <a:ext uri="{FF2B5EF4-FFF2-40B4-BE49-F238E27FC236}">
                <a16:creationId xmlns:a16="http://schemas.microsoft.com/office/drawing/2014/main" id="{5B8813BB-5D9E-500C-5DA9-26D04CCA9E5A}"/>
              </a:ext>
            </a:extLst>
          </p:cNvPr>
          <p:cNvSpPr>
            <a:spLocks noChangeArrowheads="1"/>
          </p:cNvSpPr>
          <p:nvPr/>
        </p:nvSpPr>
        <p:spPr bwMode="auto">
          <a:xfrm>
            <a:off x="6816725" y="3587750"/>
            <a:ext cx="3694113" cy="550863"/>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La méthode paint détermine l’affichage dans la fenêtre de l’Applet</a:t>
            </a:r>
            <a:endParaRPr lang="en-US" altLang="fr-FR" sz="1400"/>
          </a:p>
        </p:txBody>
      </p:sp>
      <p:sp>
        <p:nvSpPr>
          <p:cNvPr id="38920" name="Text Box 8">
            <a:extLst>
              <a:ext uri="{FF2B5EF4-FFF2-40B4-BE49-F238E27FC236}">
                <a16:creationId xmlns:a16="http://schemas.microsoft.com/office/drawing/2014/main" id="{140EBFC4-F1B7-8B87-AD32-92ED7C5AE8D3}"/>
              </a:ext>
            </a:extLst>
          </p:cNvPr>
          <p:cNvSpPr txBox="1">
            <a:spLocks noChangeArrowheads="1"/>
          </p:cNvSpPr>
          <p:nvPr/>
        </p:nvSpPr>
        <p:spPr bwMode="auto">
          <a:xfrm>
            <a:off x="1774825" y="2143125"/>
            <a:ext cx="4826000" cy="3095625"/>
          </a:xfrm>
          <a:prstGeom prst="rect">
            <a:avLst/>
          </a:prstGeom>
          <a:solidFill>
            <a:srgbClr val="E6F4FF"/>
          </a:solidFill>
          <a:ln w="19050">
            <a:solidFill>
              <a:schemeClr val="tx1"/>
            </a:solidFill>
            <a:miter lim="800000"/>
            <a:headEnd/>
            <a:tailEnd/>
          </a:ln>
        </p:spPr>
        <p:txBody>
          <a:bodyPr lIns="0" rIns="0">
            <a:spAutoFit/>
          </a:bodyPr>
          <a:lstStyle>
            <a:lvl1pPr marL="342900" indent="-342900" algn="ctr">
              <a:defRPr sz="1600">
                <a:solidFill>
                  <a:schemeClr val="tx1"/>
                </a:solidFill>
                <a:latin typeface="Arial" panose="020B0604020202020204" pitchFamily="34" charset="0"/>
              </a:defRPr>
            </a:lvl1pPr>
            <a:lvl2pPr marL="180975"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lvl="1" algn="l">
              <a:lnSpc>
                <a:spcPct val="150000"/>
              </a:lnSpc>
            </a:pPr>
            <a:r>
              <a:rPr lang="fr-FR" altLang="fr-FR" sz="1300">
                <a:latin typeface="Courier New" panose="02070309020205020404" pitchFamily="49" charset="0"/>
              </a:rPr>
              <a:t>import java.applet.Applet; </a:t>
            </a:r>
          </a:p>
          <a:p>
            <a:pPr lvl="1" algn="l">
              <a:lnSpc>
                <a:spcPct val="150000"/>
              </a:lnSpc>
            </a:pPr>
            <a:r>
              <a:rPr lang="fr-FR" altLang="fr-FR" sz="1300">
                <a:latin typeface="Courier New" panose="02070309020205020404" pitchFamily="49" charset="0"/>
              </a:rPr>
              <a:t>import java.awt.Graphics; </a:t>
            </a:r>
          </a:p>
          <a:p>
            <a:pPr lvl="1" algn="l">
              <a:lnSpc>
                <a:spcPct val="150000"/>
              </a:lnSpc>
            </a:pPr>
            <a:endParaRPr lang="fr-FR" altLang="fr-FR" sz="1300">
              <a:latin typeface="Courier New" panose="02070309020205020404" pitchFamily="49" charset="0"/>
            </a:endParaRPr>
          </a:p>
          <a:p>
            <a:pPr lvl="1" algn="l">
              <a:lnSpc>
                <a:spcPct val="150000"/>
              </a:lnSpc>
            </a:pPr>
            <a:r>
              <a:rPr lang="fr-FR" altLang="fr-FR" sz="1300">
                <a:latin typeface="Courier New" panose="02070309020205020404" pitchFamily="49" charset="0"/>
              </a:rPr>
              <a:t>public class HelloWorldApplet extends Applet</a:t>
            </a:r>
          </a:p>
          <a:p>
            <a:pPr lvl="1" algn="l">
              <a:lnSpc>
                <a:spcPct val="150000"/>
              </a:lnSpc>
            </a:pPr>
            <a:r>
              <a:rPr lang="fr-FR" altLang="fr-FR" sz="1300">
                <a:latin typeface="Courier New" panose="02070309020205020404" pitchFamily="49" charset="0"/>
              </a:rPr>
              <a:t>{ </a:t>
            </a:r>
          </a:p>
          <a:p>
            <a:pPr lvl="1" algn="l">
              <a:lnSpc>
                <a:spcPct val="150000"/>
              </a:lnSpc>
            </a:pPr>
            <a:r>
              <a:rPr lang="fr-FR" altLang="fr-FR" sz="1300">
                <a:latin typeface="Courier New" panose="02070309020205020404" pitchFamily="49" charset="0"/>
              </a:rPr>
              <a:t>   public void paint(Graphics g)</a:t>
            </a:r>
          </a:p>
          <a:p>
            <a:pPr lvl="1" algn="l">
              <a:lnSpc>
                <a:spcPct val="150000"/>
              </a:lnSpc>
            </a:pPr>
            <a:r>
              <a:rPr lang="fr-FR" altLang="fr-FR" sz="1300">
                <a:latin typeface="Courier New" panose="02070309020205020404" pitchFamily="49" charset="0"/>
              </a:rPr>
              <a:t>   {</a:t>
            </a:r>
          </a:p>
          <a:p>
            <a:pPr lvl="1" algn="l">
              <a:lnSpc>
                <a:spcPct val="150000"/>
              </a:lnSpc>
            </a:pPr>
            <a:r>
              <a:rPr lang="fr-FR" altLang="fr-FR" sz="1300">
                <a:latin typeface="Courier New" panose="02070309020205020404" pitchFamily="49" charset="0"/>
              </a:rPr>
              <a:t>      g.drawString("Hello the World", 50, 25); </a:t>
            </a:r>
          </a:p>
          <a:p>
            <a:pPr lvl="1" algn="l">
              <a:lnSpc>
                <a:spcPct val="150000"/>
              </a:lnSpc>
            </a:pPr>
            <a:r>
              <a:rPr lang="fr-FR" altLang="fr-FR" sz="1300">
                <a:latin typeface="Courier New" panose="02070309020205020404" pitchFamily="49" charset="0"/>
              </a:rPr>
              <a:t>   }</a:t>
            </a:r>
          </a:p>
          <a:p>
            <a:pPr lvl="1" algn="l">
              <a:lnSpc>
                <a:spcPct val="150000"/>
              </a:lnSpc>
            </a:pPr>
            <a:r>
              <a:rPr lang="fr-FR" altLang="fr-FR" sz="1300">
                <a:latin typeface="Courier New" panose="02070309020205020404" pitchFamily="49" charset="0"/>
              </a:rPr>
              <a:t>}</a:t>
            </a:r>
          </a:p>
        </p:txBody>
      </p:sp>
      <p:sp>
        <p:nvSpPr>
          <p:cNvPr id="38921" name="Rectangle 9">
            <a:extLst>
              <a:ext uri="{FF2B5EF4-FFF2-40B4-BE49-F238E27FC236}">
                <a16:creationId xmlns:a16="http://schemas.microsoft.com/office/drawing/2014/main" id="{E5D83505-E3C4-5F97-51CA-144D317FBA42}"/>
              </a:ext>
            </a:extLst>
          </p:cNvPr>
          <p:cNvSpPr>
            <a:spLocks noChangeArrowheads="1"/>
          </p:cNvSpPr>
          <p:nvPr/>
        </p:nvSpPr>
        <p:spPr bwMode="auto">
          <a:xfrm>
            <a:off x="6816725" y="4781550"/>
            <a:ext cx="3694113" cy="360363"/>
          </a:xfrm>
          <a:prstGeom prst="rect">
            <a:avLst/>
          </a:prstGeom>
          <a:solidFill>
            <a:srgbClr val="E6F4FF"/>
          </a:solidFill>
          <a:ln w="9525">
            <a:solidFill>
              <a:schemeClr val="tx1"/>
            </a:solidFill>
            <a:miter lim="800000"/>
            <a:headEnd/>
            <a:tailEnd/>
          </a:ln>
        </p:spPr>
        <p:txBody>
          <a:bodyPr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a:t>Fermer les accolades</a:t>
            </a:r>
            <a:endParaRPr lang="en-US" altLang="fr-FR" sz="1400"/>
          </a:p>
        </p:txBody>
      </p:sp>
      <p:sp>
        <p:nvSpPr>
          <p:cNvPr id="38922" name="Rectangle 10">
            <a:extLst>
              <a:ext uri="{FF2B5EF4-FFF2-40B4-BE49-F238E27FC236}">
                <a16:creationId xmlns:a16="http://schemas.microsoft.com/office/drawing/2014/main" id="{529C2215-B4A0-69F2-B794-09CE0D053258}"/>
              </a:ext>
            </a:extLst>
          </p:cNvPr>
          <p:cNvSpPr>
            <a:spLocks noChangeArrowheads="1"/>
          </p:cNvSpPr>
          <p:nvPr/>
        </p:nvSpPr>
        <p:spPr bwMode="auto">
          <a:xfrm>
            <a:off x="1679575" y="5314950"/>
            <a:ext cx="88122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spcBef>
                <a:spcPct val="30000"/>
              </a:spcBef>
              <a:buClr>
                <a:srgbClr val="009BCC"/>
              </a:buClr>
              <a:buFont typeface="Symbol" panose="05050102010706020507" pitchFamily="18" charset="2"/>
              <a:buChar char="·"/>
            </a:pPr>
            <a:r>
              <a:rPr lang="fr-BE" altLang="fr-FR" sz="2000" b="1">
                <a:solidFill>
                  <a:schemeClr val="tx2"/>
                </a:solidFill>
              </a:rPr>
              <a:t>Compiler le programme : </a:t>
            </a:r>
            <a:r>
              <a:rPr lang="fr-BE" altLang="fr-FR" sz="2000" b="1" u="sng">
                <a:solidFill>
                  <a:schemeClr val="tx2"/>
                </a:solidFill>
                <a:latin typeface="Courier New" panose="02070309020205020404" pitchFamily="49" charset="0"/>
              </a:rPr>
              <a:t>javac</a:t>
            </a:r>
            <a:r>
              <a:rPr lang="fr-BE" altLang="fr-FR" sz="2000" b="1">
                <a:solidFill>
                  <a:schemeClr val="tx2"/>
                </a:solidFill>
                <a:latin typeface="Courier New" panose="02070309020205020404" pitchFamily="49" charset="0"/>
              </a:rPr>
              <a:t> HelloWorldApplet.java</a:t>
            </a:r>
          </a:p>
          <a:p>
            <a:pPr algn="l">
              <a:spcBef>
                <a:spcPct val="30000"/>
              </a:spcBef>
              <a:buClr>
                <a:srgbClr val="009BCC"/>
              </a:buClr>
              <a:buFont typeface="Symbol" panose="05050102010706020507" pitchFamily="18" charset="2"/>
              <a:buChar char="·"/>
            </a:pPr>
            <a:r>
              <a:rPr lang="fr-BE" altLang="fr-FR" sz="2000" b="1">
                <a:solidFill>
                  <a:schemeClr val="tx2"/>
                </a:solidFill>
              </a:rPr>
              <a:t>Le compilateur génère le bytecode dans le fichier : </a:t>
            </a:r>
            <a:r>
              <a:rPr lang="fr-BE" altLang="fr-FR" sz="2000" b="1">
                <a:solidFill>
                  <a:schemeClr val="tx2"/>
                </a:solidFill>
                <a:latin typeface="Courier New" panose="02070309020205020404" pitchFamily="49" charset="0"/>
              </a:rPr>
              <a:t>HelloWorldApplet.class</a:t>
            </a:r>
          </a:p>
        </p:txBody>
      </p:sp>
      <p:sp>
        <p:nvSpPr>
          <p:cNvPr id="38923" name="Text Box 11">
            <a:extLst>
              <a:ext uri="{FF2B5EF4-FFF2-40B4-BE49-F238E27FC236}">
                <a16:creationId xmlns:a16="http://schemas.microsoft.com/office/drawing/2014/main" id="{E15E43F8-7015-0FCE-C69B-B34763DDE322}"/>
              </a:ext>
            </a:extLst>
          </p:cNvPr>
          <p:cNvSpPr txBox="1">
            <a:spLocks noChangeArrowheads="1"/>
          </p:cNvSpPr>
          <p:nvPr/>
        </p:nvSpPr>
        <p:spPr bwMode="auto">
          <a:xfrm>
            <a:off x="9699625" y="2524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2.2</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56BE3AB-F921-73AD-7B5E-8AF5F12ED1FA}"/>
              </a:ext>
            </a:extLst>
          </p:cNvPr>
          <p:cNvSpPr>
            <a:spLocks noGrp="1" noChangeArrowheads="1"/>
          </p:cNvSpPr>
          <p:nvPr>
            <p:ph type="title"/>
          </p:nvPr>
        </p:nvSpPr>
        <p:spPr/>
        <p:txBody>
          <a:bodyPr/>
          <a:lstStyle/>
          <a:p>
            <a:r>
              <a:rPr lang="fr-FR" altLang="fr-FR"/>
              <a:t>Une première application</a:t>
            </a:r>
            <a:br>
              <a:rPr lang="fr-FR" altLang="fr-FR"/>
            </a:br>
            <a:r>
              <a:rPr lang="fr-FR" altLang="fr-FR" sz="2800"/>
              <a:t>Applet</a:t>
            </a:r>
            <a:r>
              <a:rPr lang="fr-FR" altLang="fr-FR"/>
              <a:t> </a:t>
            </a:r>
            <a:r>
              <a:rPr lang="fr-FR" altLang="fr-FR" sz="2800"/>
              <a:t>HelloWorldApplet (2/2)</a:t>
            </a:r>
          </a:p>
        </p:txBody>
      </p:sp>
      <p:sp>
        <p:nvSpPr>
          <p:cNvPr id="39939" name="Rectangle 8">
            <a:extLst>
              <a:ext uri="{FF2B5EF4-FFF2-40B4-BE49-F238E27FC236}">
                <a16:creationId xmlns:a16="http://schemas.microsoft.com/office/drawing/2014/main" id="{8196692C-C7DB-9186-53A4-EB84CC499B00}"/>
              </a:ext>
            </a:extLst>
          </p:cNvPr>
          <p:cNvSpPr>
            <a:spLocks noGrp="1" noChangeArrowheads="1"/>
          </p:cNvSpPr>
          <p:nvPr>
            <p:ph type="body" idx="1"/>
          </p:nvPr>
        </p:nvSpPr>
        <p:spPr>
          <a:xfrm>
            <a:off x="1676400" y="1295400"/>
            <a:ext cx="8812213" cy="5059363"/>
          </a:xfrm>
        </p:spPr>
        <p:txBody>
          <a:bodyPr/>
          <a:lstStyle/>
          <a:p>
            <a:r>
              <a:rPr lang="fr-FR" altLang="fr-FR" sz="1800" b="0">
                <a:solidFill>
                  <a:schemeClr val="tx1"/>
                </a:solidFill>
              </a:rPr>
              <a:t>Les applets s’exécutent dans une page HTML</a:t>
            </a:r>
          </a:p>
          <a:p>
            <a:r>
              <a:rPr lang="fr-FR" altLang="fr-FR" sz="1800" b="0">
                <a:solidFill>
                  <a:schemeClr val="tx1"/>
                </a:solidFill>
              </a:rPr>
              <a:t>Pour intégrer l’applet dans une page HTML, il suffit d’utiliser la balise &lt;APPLET&gt;</a:t>
            </a:r>
          </a:p>
          <a:p>
            <a:r>
              <a:rPr lang="fr-FR" altLang="fr-FR" sz="1800" b="0">
                <a:solidFill>
                  <a:schemeClr val="tx1"/>
                </a:solidFill>
              </a:rPr>
              <a:t>Le paramètre « CODE » de la balise &lt;APPLET&gt; indique le nom de la classe principale de l’applet</a:t>
            </a:r>
            <a:endParaRPr lang="fr-FR" altLang="fr-FR" sz="1800" b="0">
              <a:solidFill>
                <a:schemeClr val="tx1"/>
              </a:solidFill>
              <a:latin typeface="Courier New" panose="02070309020205020404" pitchFamily="49" charset="0"/>
            </a:endParaRPr>
          </a:p>
          <a:p>
            <a:pPr>
              <a:buFont typeface="Symbol" panose="05050102010706020507" pitchFamily="18" charset="2"/>
              <a:buNone/>
            </a:pPr>
            <a:endParaRPr lang="fr-FR" altLang="fr-FR" sz="1400" b="0">
              <a:solidFill>
                <a:schemeClr val="tx1"/>
              </a:solidFill>
              <a:latin typeface="Courier New" panose="02070309020205020404" pitchFamily="49" charset="0"/>
            </a:endParaRPr>
          </a:p>
          <a:p>
            <a:pPr>
              <a:buFont typeface="Symbol" panose="05050102010706020507" pitchFamily="18" charset="2"/>
              <a:buNone/>
            </a:pPr>
            <a:r>
              <a:rPr lang="fr-FR" altLang="fr-FR" sz="1400" b="0">
                <a:solidFill>
                  <a:schemeClr val="tx1"/>
                </a:solidFill>
                <a:latin typeface="Courier New" panose="02070309020205020404" pitchFamily="49" charset="0"/>
              </a:rPr>
              <a:t>&lt;HTML&gt;</a:t>
            </a:r>
          </a:p>
          <a:p>
            <a:pPr>
              <a:buFont typeface="Symbol" panose="05050102010706020507" pitchFamily="18" charset="2"/>
              <a:buNone/>
            </a:pPr>
            <a:r>
              <a:rPr lang="fr-FR" altLang="fr-FR" sz="1400" b="0">
                <a:solidFill>
                  <a:schemeClr val="tx1"/>
                </a:solidFill>
                <a:latin typeface="Courier New" panose="02070309020205020404" pitchFamily="49" charset="0"/>
              </a:rPr>
              <a:t>&lt;HEAD&gt;</a:t>
            </a:r>
          </a:p>
          <a:p>
            <a:pPr>
              <a:buFont typeface="Symbol" panose="05050102010706020507" pitchFamily="18" charset="2"/>
              <a:buNone/>
            </a:pPr>
            <a:r>
              <a:rPr lang="fr-FR" altLang="fr-FR" sz="1400" b="0">
                <a:solidFill>
                  <a:schemeClr val="tx1"/>
                </a:solidFill>
                <a:latin typeface="Courier New" panose="02070309020205020404" pitchFamily="49" charset="0"/>
              </a:rPr>
              <a:t>&lt;TITLE&gt; A Simple Program &lt;/TITLE&gt;</a:t>
            </a:r>
          </a:p>
          <a:p>
            <a:pPr>
              <a:buFont typeface="Symbol" panose="05050102010706020507" pitchFamily="18" charset="2"/>
              <a:buNone/>
            </a:pPr>
            <a:r>
              <a:rPr lang="fr-FR" altLang="fr-FR" sz="1400" b="0">
                <a:solidFill>
                  <a:schemeClr val="tx1"/>
                </a:solidFill>
                <a:latin typeface="Courier New" panose="02070309020205020404" pitchFamily="49" charset="0"/>
              </a:rPr>
              <a:t>&lt;/HEAD&gt;</a:t>
            </a:r>
          </a:p>
          <a:p>
            <a:pPr>
              <a:buFont typeface="Symbol" panose="05050102010706020507" pitchFamily="18" charset="2"/>
              <a:buNone/>
            </a:pPr>
            <a:r>
              <a:rPr lang="fr-FR" altLang="fr-FR" sz="1400" b="0">
                <a:solidFill>
                  <a:schemeClr val="tx1"/>
                </a:solidFill>
                <a:latin typeface="Courier New" panose="02070309020205020404" pitchFamily="49" charset="0"/>
              </a:rPr>
              <a:t>&lt;BODY&gt; Here is the output of my program:</a:t>
            </a:r>
          </a:p>
          <a:p>
            <a:pPr>
              <a:buFont typeface="Symbol" panose="05050102010706020507" pitchFamily="18" charset="2"/>
              <a:buNone/>
            </a:pPr>
            <a:r>
              <a:rPr lang="fr-FR" altLang="fr-FR" sz="1400" b="0">
                <a:solidFill>
                  <a:schemeClr val="tx1"/>
                </a:solidFill>
                <a:latin typeface="Courier New" panose="02070309020205020404" pitchFamily="49" charset="0"/>
              </a:rPr>
              <a:t>&lt;APPLET CODE="HelloWorldApplet.class" WIDTH=150 HEIGHT=75&gt;</a:t>
            </a:r>
          </a:p>
          <a:p>
            <a:pPr>
              <a:buFont typeface="Symbol" panose="05050102010706020507" pitchFamily="18" charset="2"/>
              <a:buNone/>
            </a:pPr>
            <a:r>
              <a:rPr lang="fr-FR" altLang="fr-FR" sz="1400" b="0">
                <a:solidFill>
                  <a:schemeClr val="tx1"/>
                </a:solidFill>
                <a:latin typeface="Courier New" panose="02070309020205020404" pitchFamily="49" charset="0"/>
              </a:rPr>
              <a:t>&lt;/APPLET&gt;</a:t>
            </a:r>
          </a:p>
          <a:p>
            <a:pPr>
              <a:buFont typeface="Symbol" panose="05050102010706020507" pitchFamily="18" charset="2"/>
              <a:buNone/>
            </a:pPr>
            <a:r>
              <a:rPr lang="fr-FR" altLang="fr-FR" sz="1400" b="0">
                <a:solidFill>
                  <a:schemeClr val="tx1"/>
                </a:solidFill>
                <a:latin typeface="Courier New" panose="02070309020205020404" pitchFamily="49" charset="0"/>
              </a:rPr>
              <a:t>&lt;/BODY&gt;</a:t>
            </a:r>
          </a:p>
          <a:p>
            <a:pPr>
              <a:buFont typeface="Symbol" panose="05050102010706020507" pitchFamily="18" charset="2"/>
              <a:buNone/>
            </a:pPr>
            <a:r>
              <a:rPr lang="fr-FR" altLang="fr-FR" sz="1400" b="0">
                <a:solidFill>
                  <a:schemeClr val="tx1"/>
                </a:solidFill>
                <a:latin typeface="Courier New" panose="02070309020205020404" pitchFamily="49" charset="0"/>
              </a:rPr>
              <a:t>&lt;/HTML&gt;</a:t>
            </a:r>
          </a:p>
          <a:p>
            <a:pPr>
              <a:buFont typeface="Symbol" panose="05050102010706020507" pitchFamily="18" charset="2"/>
              <a:buNone/>
            </a:pPr>
            <a:endParaRPr lang="fr-FR" altLang="fr-FR" sz="1400" b="0">
              <a:solidFill>
                <a:schemeClr val="tx1"/>
              </a:solidFill>
              <a:latin typeface="Courier New" panose="02070309020205020404" pitchFamily="49" charset="0"/>
            </a:endParaRPr>
          </a:p>
          <a:p>
            <a:r>
              <a:rPr lang="fr-FR" altLang="fr-FR" sz="1800" b="0">
                <a:solidFill>
                  <a:schemeClr val="tx1"/>
                </a:solidFill>
              </a:rPr>
              <a:t>Ouvrir la page HTML dans un navigateur, l’applet se lance automatiquement au sein de la page</a:t>
            </a:r>
            <a:endParaRPr lang="fr-FR" altLang="fr-FR" sz="1800">
              <a:latin typeface="Courier New" panose="02070309020205020404" pitchFamily="49" charset="0"/>
            </a:endParaRPr>
          </a:p>
        </p:txBody>
      </p:sp>
      <p:sp>
        <p:nvSpPr>
          <p:cNvPr id="39940" name="Text Box 4">
            <a:extLst>
              <a:ext uri="{FF2B5EF4-FFF2-40B4-BE49-F238E27FC236}">
                <a16:creationId xmlns:a16="http://schemas.microsoft.com/office/drawing/2014/main" id="{D8A9D492-9948-B9B6-A52F-AA2EFCDCAB1F}"/>
              </a:ext>
            </a:extLst>
          </p:cNvPr>
          <p:cNvSpPr txBox="1">
            <a:spLocks noChangeArrowheads="1"/>
          </p:cNvSpPr>
          <p:nvPr/>
        </p:nvSpPr>
        <p:spPr bwMode="auto">
          <a:xfrm>
            <a:off x="3413125" y="6137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2400">
              <a:latin typeface="Times New Roman" panose="02020603050405020304" pitchFamily="18" charset="0"/>
            </a:endParaRPr>
          </a:p>
        </p:txBody>
      </p:sp>
      <p:sp>
        <p:nvSpPr>
          <p:cNvPr id="39941" name="Text Box 1024">
            <a:extLst>
              <a:ext uri="{FF2B5EF4-FFF2-40B4-BE49-F238E27FC236}">
                <a16:creationId xmlns:a16="http://schemas.microsoft.com/office/drawing/2014/main" id="{FC5ACC58-3AD3-0E12-3756-B8B0643988DE}"/>
              </a:ext>
            </a:extLst>
          </p:cNvPr>
          <p:cNvSpPr txBox="1">
            <a:spLocks noChangeArrowheads="1"/>
          </p:cNvSpPr>
          <p:nvPr/>
        </p:nvSpPr>
        <p:spPr bwMode="auto">
          <a:xfrm>
            <a:off x="9699625" y="2524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2.2</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313539B-5503-350E-230B-C15954C69735}"/>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40963" name="Rectangle 3">
            <a:extLst>
              <a:ext uri="{FF2B5EF4-FFF2-40B4-BE49-F238E27FC236}">
                <a16:creationId xmlns:a16="http://schemas.microsoft.com/office/drawing/2014/main" id="{8E5F747E-19DE-2F32-9F37-843A8E404580}"/>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III. Syntaxe du langage Java</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301AC15-B0D0-B1A2-E18E-39EEA5F3A9DD}"/>
              </a:ext>
            </a:extLst>
          </p:cNvPr>
          <p:cNvSpPr>
            <a:spLocks noGrp="1" noChangeArrowheads="1"/>
          </p:cNvSpPr>
          <p:nvPr>
            <p:ph type="title"/>
          </p:nvPr>
        </p:nvSpPr>
        <p:spPr/>
        <p:txBody>
          <a:bodyPr/>
          <a:lstStyle/>
          <a:p>
            <a:r>
              <a:rPr lang="fr-FR" altLang="fr-FR"/>
              <a:t>Survol du chapitre</a:t>
            </a:r>
          </a:p>
        </p:txBody>
      </p:sp>
      <p:sp>
        <p:nvSpPr>
          <p:cNvPr id="41987" name="Rectangle 3">
            <a:extLst>
              <a:ext uri="{FF2B5EF4-FFF2-40B4-BE49-F238E27FC236}">
                <a16:creationId xmlns:a16="http://schemas.microsoft.com/office/drawing/2014/main" id="{9B6238A8-27AB-345F-9C28-1E2F3E677D7E}"/>
              </a:ext>
            </a:extLst>
          </p:cNvPr>
          <p:cNvSpPr>
            <a:spLocks noGrp="1" noChangeArrowheads="1"/>
          </p:cNvSpPr>
          <p:nvPr>
            <p:ph type="body" idx="1"/>
          </p:nvPr>
        </p:nvSpPr>
        <p:spPr>
          <a:xfrm>
            <a:off x="1676400" y="1052513"/>
            <a:ext cx="8839200" cy="5400675"/>
          </a:xfrm>
        </p:spPr>
        <p:txBody>
          <a:bodyPr/>
          <a:lstStyle/>
          <a:p>
            <a:pPr>
              <a:lnSpc>
                <a:spcPct val="90000"/>
              </a:lnSpc>
            </a:pPr>
            <a:r>
              <a:rPr lang="fr-BE" altLang="fr-FR"/>
              <a:t>Conventions d’écriture</a:t>
            </a:r>
          </a:p>
          <a:p>
            <a:pPr>
              <a:lnSpc>
                <a:spcPct val="90000"/>
              </a:lnSpc>
            </a:pPr>
            <a:r>
              <a:rPr lang="fr-BE" altLang="fr-FR"/>
              <a:t>Commentaires dans le code source</a:t>
            </a:r>
          </a:p>
          <a:p>
            <a:pPr>
              <a:lnSpc>
                <a:spcPct val="90000"/>
              </a:lnSpc>
            </a:pPr>
            <a:r>
              <a:rPr lang="fr-BE" altLang="fr-FR"/>
              <a:t>Identificateurs</a:t>
            </a:r>
          </a:p>
          <a:p>
            <a:pPr>
              <a:lnSpc>
                <a:spcPct val="90000"/>
              </a:lnSpc>
            </a:pPr>
            <a:r>
              <a:rPr lang="fr-BE" altLang="fr-FR"/>
              <a:t>Mots-clé</a:t>
            </a:r>
          </a:p>
          <a:p>
            <a:pPr>
              <a:lnSpc>
                <a:spcPct val="90000"/>
              </a:lnSpc>
            </a:pPr>
            <a:r>
              <a:rPr lang="fr-BE" altLang="fr-FR"/>
              <a:t>Types primitifs et types de références</a:t>
            </a:r>
          </a:p>
          <a:p>
            <a:pPr>
              <a:lnSpc>
                <a:spcPct val="90000"/>
              </a:lnSpc>
            </a:pPr>
            <a:r>
              <a:rPr lang="fr-BE" altLang="fr-FR"/>
              <a:t>Les tableaux (« Array »)</a:t>
            </a:r>
          </a:p>
          <a:p>
            <a:pPr>
              <a:lnSpc>
                <a:spcPct val="90000"/>
              </a:lnSpc>
            </a:pPr>
            <a:r>
              <a:rPr lang="fr-BE" altLang="fr-FR"/>
              <a:t>La classe String</a:t>
            </a:r>
          </a:p>
          <a:p>
            <a:pPr>
              <a:lnSpc>
                <a:spcPct val="90000"/>
              </a:lnSpc>
            </a:pPr>
            <a:r>
              <a:rPr lang="fr-BE" altLang="fr-FR"/>
              <a:t>Arithmétique et opérateurs</a:t>
            </a:r>
          </a:p>
          <a:p>
            <a:pPr>
              <a:lnSpc>
                <a:spcPct val="90000"/>
              </a:lnSpc>
            </a:pPr>
            <a:r>
              <a:rPr lang="fr-BE" altLang="fr-FR"/>
              <a:t>Instructions de contrôle</a:t>
            </a:r>
          </a:p>
          <a:p>
            <a:pPr lvl="1">
              <a:lnSpc>
                <a:spcPct val="90000"/>
              </a:lnSpc>
            </a:pPr>
            <a:r>
              <a:rPr lang="en-US" altLang="fr-FR"/>
              <a:t>If, then, else</a:t>
            </a:r>
          </a:p>
          <a:p>
            <a:pPr lvl="1">
              <a:lnSpc>
                <a:spcPct val="90000"/>
              </a:lnSpc>
            </a:pPr>
            <a:r>
              <a:rPr lang="en-US" altLang="fr-FR"/>
              <a:t>For</a:t>
            </a:r>
          </a:p>
          <a:p>
            <a:pPr lvl="1">
              <a:lnSpc>
                <a:spcPct val="90000"/>
              </a:lnSpc>
            </a:pPr>
            <a:r>
              <a:rPr lang="en-US" altLang="fr-FR"/>
              <a:t>While</a:t>
            </a:r>
          </a:p>
          <a:p>
            <a:pPr lvl="1">
              <a:lnSpc>
                <a:spcPct val="90000"/>
              </a:lnSpc>
            </a:pPr>
            <a:r>
              <a:rPr lang="en-US" altLang="fr-FR"/>
              <a:t>Do… While</a:t>
            </a:r>
          </a:p>
          <a:p>
            <a:pPr lvl="1">
              <a:lnSpc>
                <a:spcPct val="90000"/>
              </a:lnSpc>
            </a:pPr>
            <a:r>
              <a:rPr lang="en-US" altLang="fr-FR"/>
              <a:t>Break et Continue</a:t>
            </a:r>
          </a:p>
          <a:p>
            <a:pPr>
              <a:lnSpc>
                <a:spcPct val="90000"/>
              </a:lnSpc>
            </a:pPr>
            <a:r>
              <a:rPr lang="en-US" altLang="fr-FR"/>
              <a:t>Packages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FDB7E6C-DA06-51A2-3304-ED6F404631CE}"/>
              </a:ext>
            </a:extLst>
          </p:cNvPr>
          <p:cNvSpPr>
            <a:spLocks noGrp="1" noChangeArrowheads="1"/>
          </p:cNvSpPr>
          <p:nvPr>
            <p:ph type="title"/>
          </p:nvPr>
        </p:nvSpPr>
        <p:spPr/>
        <p:txBody>
          <a:bodyPr/>
          <a:lstStyle/>
          <a:p>
            <a:r>
              <a:rPr lang="fr-FR" altLang="fr-FR"/>
              <a:t>Conventions d’écriture</a:t>
            </a:r>
            <a:endParaRPr lang="fr-FR" altLang="fr-FR" sz="2800"/>
          </a:p>
        </p:txBody>
      </p:sp>
      <p:sp>
        <p:nvSpPr>
          <p:cNvPr id="43011" name="Rectangle 3">
            <a:extLst>
              <a:ext uri="{FF2B5EF4-FFF2-40B4-BE49-F238E27FC236}">
                <a16:creationId xmlns:a16="http://schemas.microsoft.com/office/drawing/2014/main" id="{3650BB09-EB32-490D-5464-0EA278E06FDA}"/>
              </a:ext>
            </a:extLst>
          </p:cNvPr>
          <p:cNvSpPr>
            <a:spLocks noGrp="1" noChangeArrowheads="1"/>
          </p:cNvSpPr>
          <p:nvPr>
            <p:ph type="body" idx="1"/>
          </p:nvPr>
        </p:nvSpPr>
        <p:spPr/>
        <p:txBody>
          <a:bodyPr/>
          <a:lstStyle/>
          <a:p>
            <a:pPr lvl="1">
              <a:lnSpc>
                <a:spcPct val="90000"/>
              </a:lnSpc>
              <a:buFont typeface="Wingdings" panose="05000000000000000000" pitchFamily="2" charset="2"/>
              <a:buNone/>
            </a:pPr>
            <a:r>
              <a:rPr lang="fr-BE" altLang="fr-FR"/>
              <a:t>Classes</a:t>
            </a:r>
          </a:p>
          <a:p>
            <a:pPr lvl="1">
              <a:lnSpc>
                <a:spcPct val="90000"/>
              </a:lnSpc>
              <a:buFont typeface="Wingdings" panose="05000000000000000000" pitchFamily="2" charset="2"/>
              <a:buNone/>
            </a:pPr>
            <a:r>
              <a:rPr lang="fr-BE" altLang="fr-FR"/>
              <a:t>		class BankAccount</a:t>
            </a:r>
          </a:p>
          <a:p>
            <a:pPr lvl="1">
              <a:lnSpc>
                <a:spcPct val="90000"/>
              </a:lnSpc>
              <a:buFont typeface="Wingdings" panose="05000000000000000000" pitchFamily="2" charset="2"/>
              <a:buNone/>
            </a:pPr>
            <a:r>
              <a:rPr lang="fr-BE" altLang="fr-FR"/>
              <a:t>		class RacingBike</a:t>
            </a:r>
          </a:p>
          <a:p>
            <a:pPr lvl="1">
              <a:lnSpc>
                <a:spcPct val="90000"/>
              </a:lnSpc>
              <a:buFont typeface="Wingdings" panose="05000000000000000000" pitchFamily="2" charset="2"/>
              <a:buNone/>
            </a:pPr>
            <a:r>
              <a:rPr lang="fr-BE" altLang="fr-FR"/>
              <a:t>Interfaces		</a:t>
            </a:r>
          </a:p>
          <a:p>
            <a:pPr lvl="1">
              <a:lnSpc>
                <a:spcPct val="90000"/>
              </a:lnSpc>
              <a:buFont typeface="Wingdings" panose="05000000000000000000" pitchFamily="2" charset="2"/>
              <a:buNone/>
            </a:pPr>
            <a:r>
              <a:rPr lang="fr-BE" altLang="fr-FR"/>
              <a:t>		interface Account		</a:t>
            </a:r>
          </a:p>
          <a:p>
            <a:pPr lvl="1">
              <a:lnSpc>
                <a:spcPct val="90000"/>
              </a:lnSpc>
              <a:buFont typeface="Wingdings" panose="05000000000000000000" pitchFamily="2" charset="2"/>
              <a:buNone/>
            </a:pPr>
            <a:r>
              <a:rPr lang="fr-BE" altLang="fr-FR"/>
              <a:t>Méthodes</a:t>
            </a:r>
          </a:p>
          <a:p>
            <a:pPr lvl="1">
              <a:lnSpc>
                <a:spcPct val="90000"/>
              </a:lnSpc>
              <a:buFont typeface="Wingdings" panose="05000000000000000000" pitchFamily="2" charset="2"/>
              <a:buNone/>
            </a:pPr>
            <a:r>
              <a:rPr lang="fr-BE" altLang="fr-FR"/>
              <a:t>		deposit()</a:t>
            </a:r>
          </a:p>
          <a:p>
            <a:pPr lvl="1">
              <a:lnSpc>
                <a:spcPct val="90000"/>
              </a:lnSpc>
              <a:buFont typeface="Wingdings" panose="05000000000000000000" pitchFamily="2" charset="2"/>
              <a:buNone/>
            </a:pPr>
            <a:r>
              <a:rPr lang="fr-BE" altLang="fr-FR"/>
              <a:t>		getName()</a:t>
            </a:r>
          </a:p>
          <a:p>
            <a:pPr lvl="1">
              <a:lnSpc>
                <a:spcPct val="90000"/>
              </a:lnSpc>
              <a:buFont typeface="Wingdings" panose="05000000000000000000" pitchFamily="2" charset="2"/>
              <a:buNone/>
            </a:pPr>
            <a:r>
              <a:rPr lang="fr-BE" altLang="fr-FR"/>
              <a:t>Packages</a:t>
            </a:r>
          </a:p>
          <a:p>
            <a:pPr lvl="1">
              <a:lnSpc>
                <a:spcPct val="90000"/>
              </a:lnSpc>
              <a:buFont typeface="Wingdings" panose="05000000000000000000" pitchFamily="2" charset="2"/>
              <a:buNone/>
            </a:pPr>
            <a:r>
              <a:rPr lang="fr-BE" altLang="fr-FR"/>
              <a:t>		package coursTechnofutur3.bank ;</a:t>
            </a:r>
          </a:p>
          <a:p>
            <a:pPr lvl="1">
              <a:lnSpc>
                <a:spcPct val="90000"/>
              </a:lnSpc>
              <a:buFont typeface="Wingdings" panose="05000000000000000000" pitchFamily="2" charset="2"/>
              <a:buNone/>
            </a:pPr>
            <a:r>
              <a:rPr lang="fr-BE" altLang="fr-FR"/>
              <a:t>Variables</a:t>
            </a:r>
          </a:p>
          <a:p>
            <a:pPr lvl="1">
              <a:lnSpc>
                <a:spcPct val="90000"/>
              </a:lnSpc>
              <a:buFont typeface="Wingdings" panose="05000000000000000000" pitchFamily="2" charset="2"/>
              <a:buNone/>
            </a:pPr>
            <a:r>
              <a:rPr lang="fr-BE" altLang="fr-FR"/>
              <a:t>		int accountNumber</a:t>
            </a:r>
          </a:p>
          <a:p>
            <a:pPr lvl="1">
              <a:lnSpc>
                <a:spcPct val="90000"/>
              </a:lnSpc>
              <a:buFont typeface="Wingdings" panose="05000000000000000000" pitchFamily="2" charset="2"/>
              <a:buNone/>
            </a:pPr>
            <a:r>
              <a:rPr lang="fr-BE" altLang="fr-FR"/>
              <a:t>Constantes</a:t>
            </a:r>
          </a:p>
          <a:p>
            <a:pPr lvl="1">
              <a:lnSpc>
                <a:spcPct val="90000"/>
              </a:lnSpc>
              <a:buFont typeface="Wingdings" panose="05000000000000000000" pitchFamily="2" charset="2"/>
              <a:buNone/>
            </a:pPr>
            <a:r>
              <a:rPr lang="fr-BE" altLang="fr-FR"/>
              <a:t>		MAXIMUM_SIZE</a:t>
            </a:r>
            <a:endParaRPr lang="en-US" altLang="fr-F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87CF970-5B50-6643-837C-FCBF1EE70F62}"/>
              </a:ext>
            </a:extLst>
          </p:cNvPr>
          <p:cNvSpPr>
            <a:spLocks noGrp="1" noChangeArrowheads="1"/>
          </p:cNvSpPr>
          <p:nvPr>
            <p:ph type="title"/>
          </p:nvPr>
        </p:nvSpPr>
        <p:spPr/>
        <p:txBody>
          <a:bodyPr/>
          <a:lstStyle/>
          <a:p>
            <a:r>
              <a:rPr lang="fr-FR" altLang="fr-FR"/>
              <a:t>Commentaires dans le code source</a:t>
            </a:r>
          </a:p>
        </p:txBody>
      </p:sp>
      <p:sp>
        <p:nvSpPr>
          <p:cNvPr id="44035" name="Rectangle 3">
            <a:extLst>
              <a:ext uri="{FF2B5EF4-FFF2-40B4-BE49-F238E27FC236}">
                <a16:creationId xmlns:a16="http://schemas.microsoft.com/office/drawing/2014/main" id="{54A70DE7-C262-1B92-9D1C-CA6E5EE7D2D6}"/>
              </a:ext>
            </a:extLst>
          </p:cNvPr>
          <p:cNvSpPr>
            <a:spLocks noGrp="1" noChangeArrowheads="1"/>
          </p:cNvSpPr>
          <p:nvPr>
            <p:ph type="body" idx="1"/>
          </p:nvPr>
        </p:nvSpPr>
        <p:spPr/>
        <p:txBody>
          <a:bodyPr/>
          <a:lstStyle/>
          <a:p>
            <a:pPr>
              <a:buFont typeface="Symbol" panose="05050102010706020507" pitchFamily="18" charset="2"/>
              <a:buNone/>
            </a:pPr>
            <a:r>
              <a:rPr lang="fr-FR" altLang="fr-FR"/>
              <a:t>Trois façons d’inclure des commentaires :</a:t>
            </a:r>
          </a:p>
          <a:p>
            <a:pPr lvl="1"/>
            <a:r>
              <a:rPr lang="fr-FR" altLang="fr-FR"/>
              <a:t>Tout texte entre « // » et la fin de la ligne</a:t>
            </a:r>
          </a:p>
          <a:p>
            <a:pPr lvl="2">
              <a:buFont typeface="Wingdings" panose="05000000000000000000" pitchFamily="2" charset="2"/>
              <a:buNone/>
            </a:pPr>
            <a:r>
              <a:rPr lang="fr-FR" altLang="fr-FR">
                <a:latin typeface="Courier New" panose="02070309020205020404" pitchFamily="49" charset="0"/>
              </a:rPr>
              <a:t>// Commentaires sur une seule ligne</a:t>
            </a:r>
          </a:p>
          <a:p>
            <a:pPr lvl="1"/>
            <a:endParaRPr lang="fr-FR" altLang="fr-FR"/>
          </a:p>
          <a:p>
            <a:pPr lvl="1"/>
            <a:r>
              <a:rPr lang="fr-FR" altLang="fr-FR"/>
              <a:t>Tout texte entre « /* » et  « */ »</a:t>
            </a:r>
          </a:p>
          <a:p>
            <a:pPr lvl="2">
              <a:buFont typeface="Wingdings" panose="05000000000000000000" pitchFamily="2" charset="2"/>
              <a:buNone/>
            </a:pPr>
            <a:r>
              <a:rPr lang="fr-FR" altLang="fr-FR">
                <a:latin typeface="Courier New" panose="02070309020205020404" pitchFamily="49" charset="0"/>
              </a:rPr>
              <a:t>/* Commentaires</a:t>
            </a:r>
          </a:p>
          <a:p>
            <a:pPr lvl="2">
              <a:buFont typeface="Wingdings" panose="05000000000000000000" pitchFamily="2" charset="2"/>
              <a:buNone/>
            </a:pPr>
            <a:r>
              <a:rPr lang="fr-FR" altLang="fr-FR">
                <a:latin typeface="Courier New" panose="02070309020205020404" pitchFamily="49" charset="0"/>
              </a:rPr>
              <a:t>	sur un nombre important voire très important</a:t>
            </a:r>
          </a:p>
          <a:p>
            <a:pPr lvl="2">
              <a:buFont typeface="Wingdings" panose="05000000000000000000" pitchFamily="2" charset="2"/>
              <a:buNone/>
            </a:pPr>
            <a:r>
              <a:rPr lang="fr-FR" altLang="fr-FR">
                <a:latin typeface="Courier New" panose="02070309020205020404" pitchFamily="49" charset="0"/>
              </a:rPr>
              <a:t>	de lignes */</a:t>
            </a:r>
          </a:p>
          <a:p>
            <a:pPr lvl="1"/>
            <a:endParaRPr lang="fr-FR" altLang="fr-FR"/>
          </a:p>
          <a:p>
            <a:pPr lvl="1"/>
            <a:r>
              <a:rPr lang="fr-FR" altLang="fr-FR"/>
              <a:t>Les textes entre « /** » et  « */ » sont utilisés pour créer des commentaires que l’exécutable JAVADOC pourra traiter afin de produire une documentation (cf. documentation de l’API Java)</a:t>
            </a:r>
          </a:p>
          <a:p>
            <a:pPr lvl="2">
              <a:buFont typeface="Wingdings" panose="05000000000000000000" pitchFamily="2" charset="2"/>
              <a:buNone/>
            </a:pPr>
            <a:r>
              <a:rPr lang="fr-FR" altLang="fr-FR">
                <a:latin typeface="Courier New" panose="02070309020205020404" pitchFamily="49" charset="0"/>
              </a:rPr>
              <a:t>/** Commentaires destinés</a:t>
            </a:r>
          </a:p>
          <a:p>
            <a:pPr lvl="2">
              <a:buFont typeface="Wingdings" panose="05000000000000000000" pitchFamily="2" charset="2"/>
              <a:buNone/>
            </a:pPr>
            <a:r>
              <a:rPr lang="fr-FR" altLang="fr-FR">
                <a:latin typeface="Courier New" panose="02070309020205020404" pitchFamily="49" charset="0"/>
              </a:rPr>
              <a:t>à la documentation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F9E55C9-135B-DD03-1EA2-691E4D5FAF3C}"/>
              </a:ext>
            </a:extLst>
          </p:cNvPr>
          <p:cNvSpPr>
            <a:spLocks noGrp="1" noChangeArrowheads="1"/>
          </p:cNvSpPr>
          <p:nvPr>
            <p:ph type="title"/>
          </p:nvPr>
        </p:nvSpPr>
        <p:spPr/>
        <p:txBody>
          <a:bodyPr/>
          <a:lstStyle/>
          <a:p>
            <a:r>
              <a:rPr lang="fr-FR" altLang="fr-FR"/>
              <a:t>Identificateurs</a:t>
            </a:r>
          </a:p>
        </p:txBody>
      </p:sp>
      <p:sp>
        <p:nvSpPr>
          <p:cNvPr id="45059" name="Rectangle 3">
            <a:extLst>
              <a:ext uri="{FF2B5EF4-FFF2-40B4-BE49-F238E27FC236}">
                <a16:creationId xmlns:a16="http://schemas.microsoft.com/office/drawing/2014/main" id="{FC47E416-1AB7-908C-4CF6-70ABA5F2DC03}"/>
              </a:ext>
            </a:extLst>
          </p:cNvPr>
          <p:cNvSpPr>
            <a:spLocks noGrp="1" noChangeArrowheads="1"/>
          </p:cNvSpPr>
          <p:nvPr>
            <p:ph type="body" idx="1"/>
          </p:nvPr>
        </p:nvSpPr>
        <p:spPr/>
        <p:txBody>
          <a:bodyPr/>
          <a:lstStyle/>
          <a:p>
            <a:r>
              <a:rPr lang="fr-BE" altLang="fr-FR"/>
              <a:t>Un identificateur (</a:t>
            </a:r>
            <a:r>
              <a:rPr lang="fr-BE" altLang="fr-FR" i="1"/>
              <a:t>identifier</a:t>
            </a:r>
            <a:r>
              <a:rPr lang="fr-BE" altLang="fr-FR"/>
              <a:t>) permet de désigner une classe, une méthode, une variable … </a:t>
            </a:r>
          </a:p>
          <a:p>
            <a:r>
              <a:rPr lang="fr-BE" altLang="fr-FR"/>
              <a:t>On ne peut utiliser ce que l’on veut :</a:t>
            </a:r>
          </a:p>
          <a:p>
            <a:pPr lvl="1"/>
            <a:r>
              <a:rPr lang="fr-BE" altLang="fr-FR"/>
              <a:t>Interdiction d’utiliser les mots-clés</a:t>
            </a:r>
          </a:p>
          <a:p>
            <a:pPr lvl="1"/>
            <a:r>
              <a:rPr lang="fr-BE" altLang="fr-FR"/>
              <a:t>Commencent par :</a:t>
            </a:r>
          </a:p>
          <a:p>
            <a:pPr lvl="2"/>
            <a:r>
              <a:rPr lang="fr-BE" altLang="fr-FR"/>
              <a:t>Une lettre</a:t>
            </a:r>
          </a:p>
          <a:p>
            <a:pPr lvl="2"/>
            <a:r>
              <a:rPr lang="fr-BE" altLang="fr-FR"/>
              <a:t>Un « $ »</a:t>
            </a:r>
          </a:p>
          <a:p>
            <a:pPr lvl="2"/>
            <a:r>
              <a:rPr lang="fr-BE" altLang="fr-FR"/>
              <a:t>Un  « _ » (underscore)</a:t>
            </a:r>
          </a:p>
          <a:p>
            <a:pPr lvl="1"/>
            <a:r>
              <a:rPr lang="fr-BE" altLang="fr-FR"/>
              <a:t>Ne commencent pas par :</a:t>
            </a:r>
          </a:p>
          <a:p>
            <a:pPr lvl="2"/>
            <a:r>
              <a:rPr lang="fr-BE" altLang="fr-FR"/>
              <a:t>Un chiffre</a:t>
            </a:r>
          </a:p>
          <a:p>
            <a:pPr lvl="2"/>
            <a:r>
              <a:rPr lang="fr-BE" altLang="fr-FR"/>
              <a:t>Un signe de ponctuation autre que « $ » ou « _ »</a:t>
            </a:r>
            <a:endParaRPr lang="en-US" altLang="fr-F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6CE24C7-B286-2F1B-5DF2-FDF733ABA909}"/>
              </a:ext>
            </a:extLst>
          </p:cNvPr>
          <p:cNvSpPr>
            <a:spLocks noGrp="1" noChangeArrowheads="1"/>
          </p:cNvSpPr>
          <p:nvPr>
            <p:ph type="title"/>
          </p:nvPr>
        </p:nvSpPr>
        <p:spPr/>
        <p:txBody>
          <a:bodyPr/>
          <a:lstStyle/>
          <a:p>
            <a:r>
              <a:rPr lang="fr-BE" altLang="fr-FR"/>
              <a:t>Mots-clé</a:t>
            </a:r>
            <a:endParaRPr lang="en-US" altLang="fr-FR"/>
          </a:p>
        </p:txBody>
      </p:sp>
      <p:sp>
        <p:nvSpPr>
          <p:cNvPr id="46083" name="Rectangle 3">
            <a:extLst>
              <a:ext uri="{FF2B5EF4-FFF2-40B4-BE49-F238E27FC236}">
                <a16:creationId xmlns:a16="http://schemas.microsoft.com/office/drawing/2014/main" id="{C5B522D2-0E89-A962-56C6-FCA8EECC85CF}"/>
              </a:ext>
            </a:extLst>
          </p:cNvPr>
          <p:cNvSpPr>
            <a:spLocks noGrp="1" noChangeArrowheads="1"/>
          </p:cNvSpPr>
          <p:nvPr>
            <p:ph type="body" idx="1"/>
          </p:nvPr>
        </p:nvSpPr>
        <p:spPr>
          <a:xfrm>
            <a:off x="2351088" y="1295400"/>
            <a:ext cx="7515225" cy="4648200"/>
          </a:xfrm>
        </p:spPr>
        <p:txBody>
          <a:bodyPr/>
          <a:lstStyle/>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abstract</a:t>
            </a:r>
            <a:r>
              <a:rPr lang="fr-BE" altLang="fr-FR" sz="1800">
                <a:latin typeface="Courier New" panose="02070309020205020404" pitchFamily="49" charset="0"/>
              </a:rPr>
              <a:t>	</a:t>
            </a:r>
            <a:r>
              <a:rPr lang="en-US" altLang="fr-FR" sz="1800">
                <a:latin typeface="Courier New" panose="02070309020205020404" pitchFamily="49" charset="0"/>
              </a:rPr>
              <a:t>double</a:t>
            </a:r>
            <a:r>
              <a:rPr lang="fr-BE" altLang="fr-FR" sz="1800">
                <a:latin typeface="Courier New" panose="02070309020205020404" pitchFamily="49" charset="0"/>
              </a:rPr>
              <a:t>		</a:t>
            </a:r>
            <a:r>
              <a:rPr lang="en-US" altLang="fr-FR" sz="1800">
                <a:latin typeface="Courier New" panose="02070309020205020404" pitchFamily="49" charset="0"/>
              </a:rPr>
              <a:t>int</a:t>
            </a:r>
            <a:r>
              <a:rPr lang="fr-BE" altLang="fr-FR" sz="1800">
                <a:latin typeface="Courier New" panose="02070309020205020404" pitchFamily="49" charset="0"/>
              </a:rPr>
              <a:t>		</a:t>
            </a:r>
            <a:r>
              <a:rPr lang="en-US" altLang="fr-FR" sz="1800">
                <a:latin typeface="Courier New" panose="02070309020205020404" pitchFamily="49" charset="0"/>
              </a:rPr>
              <a:t>strictfp **</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boolean</a:t>
            </a:r>
            <a:r>
              <a:rPr lang="fr-BE" altLang="fr-FR" sz="1800">
                <a:latin typeface="Courier New" panose="02070309020205020404" pitchFamily="49" charset="0"/>
              </a:rPr>
              <a:t>	</a:t>
            </a:r>
            <a:r>
              <a:rPr lang="en-US" altLang="fr-FR" sz="1800">
                <a:latin typeface="Courier New" panose="02070309020205020404" pitchFamily="49" charset="0"/>
              </a:rPr>
              <a:t>else</a:t>
            </a:r>
            <a:r>
              <a:rPr lang="fr-BE" altLang="fr-FR" sz="1800">
                <a:latin typeface="Courier New" panose="02070309020205020404" pitchFamily="49" charset="0"/>
              </a:rPr>
              <a:t>		</a:t>
            </a:r>
            <a:r>
              <a:rPr lang="en-US" altLang="fr-FR" sz="1800">
                <a:latin typeface="Courier New" panose="02070309020205020404" pitchFamily="49" charset="0"/>
              </a:rPr>
              <a:t>interface</a:t>
            </a:r>
            <a:r>
              <a:rPr lang="fr-BE" altLang="fr-FR" sz="1800">
                <a:latin typeface="Courier New" panose="02070309020205020404" pitchFamily="49" charset="0"/>
              </a:rPr>
              <a:t>	</a:t>
            </a:r>
            <a:r>
              <a:rPr lang="en-US" altLang="fr-FR" sz="1800">
                <a:latin typeface="Courier New" panose="02070309020205020404" pitchFamily="49" charset="0"/>
              </a:rPr>
              <a:t>super</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break</a:t>
            </a:r>
            <a:r>
              <a:rPr lang="fr-BE" altLang="fr-FR" sz="1800">
                <a:latin typeface="Courier New" panose="02070309020205020404" pitchFamily="49" charset="0"/>
              </a:rPr>
              <a:t>		</a:t>
            </a:r>
            <a:r>
              <a:rPr lang="en-US" altLang="fr-FR" sz="1800">
                <a:latin typeface="Courier New" panose="02070309020205020404" pitchFamily="49" charset="0"/>
              </a:rPr>
              <a:t>extends</a:t>
            </a:r>
            <a:r>
              <a:rPr lang="fr-BE" altLang="fr-FR" sz="1800">
                <a:latin typeface="Courier New" panose="02070309020205020404" pitchFamily="49" charset="0"/>
              </a:rPr>
              <a:t>	</a:t>
            </a:r>
            <a:r>
              <a:rPr lang="en-US" altLang="fr-FR" sz="1800">
                <a:latin typeface="Courier New" panose="02070309020205020404" pitchFamily="49" charset="0"/>
              </a:rPr>
              <a:t>long</a:t>
            </a:r>
            <a:r>
              <a:rPr lang="fr-BE" altLang="fr-FR" sz="1800">
                <a:latin typeface="Courier New" panose="02070309020205020404" pitchFamily="49" charset="0"/>
              </a:rPr>
              <a:t>		</a:t>
            </a:r>
            <a:r>
              <a:rPr lang="en-US" altLang="fr-FR" sz="1800">
                <a:latin typeface="Courier New" panose="02070309020205020404" pitchFamily="49" charset="0"/>
              </a:rPr>
              <a:t>switch</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byte</a:t>
            </a:r>
            <a:r>
              <a:rPr lang="fr-BE" altLang="fr-FR" sz="1800">
                <a:latin typeface="Courier New" panose="02070309020205020404" pitchFamily="49" charset="0"/>
              </a:rPr>
              <a:t>		</a:t>
            </a:r>
            <a:r>
              <a:rPr lang="en-US" altLang="fr-FR" sz="1800">
                <a:latin typeface="Courier New" panose="02070309020205020404" pitchFamily="49" charset="0"/>
              </a:rPr>
              <a:t>final</a:t>
            </a:r>
            <a:r>
              <a:rPr lang="fr-BE" altLang="fr-FR" sz="1800">
                <a:latin typeface="Courier New" panose="02070309020205020404" pitchFamily="49" charset="0"/>
              </a:rPr>
              <a:t>		</a:t>
            </a:r>
            <a:r>
              <a:rPr lang="en-US" altLang="fr-FR" sz="1800">
                <a:latin typeface="Courier New" panose="02070309020205020404" pitchFamily="49" charset="0"/>
              </a:rPr>
              <a:t>native</a:t>
            </a:r>
            <a:r>
              <a:rPr lang="fr-BE" altLang="fr-FR" sz="1800">
                <a:latin typeface="Courier New" panose="02070309020205020404" pitchFamily="49" charset="0"/>
              </a:rPr>
              <a:t>		</a:t>
            </a:r>
            <a:r>
              <a:rPr lang="en-US" altLang="fr-FR" sz="1800">
                <a:latin typeface="Courier New" panose="02070309020205020404" pitchFamily="49" charset="0"/>
              </a:rPr>
              <a:t>synchronized</a:t>
            </a:r>
            <a:endParaRPr lang="fr-BE" altLang="fr-FR" sz="1800">
              <a:latin typeface="Courier New" panose="02070309020205020404" pitchFamily="49" charset="0"/>
            </a:endParaRP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case</a:t>
            </a:r>
            <a:r>
              <a:rPr lang="fr-BE" altLang="fr-FR" sz="1800">
                <a:latin typeface="Courier New" panose="02070309020205020404" pitchFamily="49" charset="0"/>
              </a:rPr>
              <a:t>		</a:t>
            </a:r>
            <a:r>
              <a:rPr lang="en-US" altLang="fr-FR" sz="1800">
                <a:latin typeface="Courier New" panose="02070309020205020404" pitchFamily="49" charset="0"/>
              </a:rPr>
              <a:t>finally</a:t>
            </a:r>
            <a:r>
              <a:rPr lang="fr-BE" altLang="fr-FR" sz="1800">
                <a:latin typeface="Courier New" panose="02070309020205020404" pitchFamily="49" charset="0"/>
              </a:rPr>
              <a:t>	</a:t>
            </a:r>
            <a:r>
              <a:rPr lang="en-US" altLang="fr-FR" sz="1800">
                <a:latin typeface="Courier New" panose="02070309020205020404" pitchFamily="49" charset="0"/>
              </a:rPr>
              <a:t>new</a:t>
            </a:r>
            <a:r>
              <a:rPr lang="fr-BE" altLang="fr-FR" sz="1800">
                <a:latin typeface="Courier New" panose="02070309020205020404" pitchFamily="49" charset="0"/>
              </a:rPr>
              <a:t>		</a:t>
            </a:r>
            <a:r>
              <a:rPr lang="en-US" altLang="fr-FR" sz="1800">
                <a:latin typeface="Courier New" panose="02070309020205020404" pitchFamily="49" charset="0"/>
              </a:rPr>
              <a:t>this</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catch</a:t>
            </a:r>
            <a:r>
              <a:rPr lang="fr-BE" altLang="fr-FR" sz="1800">
                <a:latin typeface="Courier New" panose="02070309020205020404" pitchFamily="49" charset="0"/>
              </a:rPr>
              <a:t>		</a:t>
            </a:r>
            <a:r>
              <a:rPr lang="en-US" altLang="fr-FR" sz="1800">
                <a:latin typeface="Courier New" panose="02070309020205020404" pitchFamily="49" charset="0"/>
              </a:rPr>
              <a:t>float</a:t>
            </a:r>
            <a:r>
              <a:rPr lang="fr-BE" altLang="fr-FR" sz="1800">
                <a:latin typeface="Courier New" panose="02070309020205020404" pitchFamily="49" charset="0"/>
              </a:rPr>
              <a:t>		</a:t>
            </a:r>
            <a:r>
              <a:rPr lang="en-US" altLang="fr-FR" sz="1800">
                <a:latin typeface="Courier New" panose="02070309020205020404" pitchFamily="49" charset="0"/>
              </a:rPr>
              <a:t>package</a:t>
            </a:r>
            <a:r>
              <a:rPr lang="fr-BE" altLang="fr-FR" sz="1800">
                <a:latin typeface="Courier New" panose="02070309020205020404" pitchFamily="49" charset="0"/>
              </a:rPr>
              <a:t>	</a:t>
            </a:r>
            <a:r>
              <a:rPr lang="en-US" altLang="fr-FR" sz="1800">
                <a:latin typeface="Courier New" panose="02070309020205020404" pitchFamily="49" charset="0"/>
              </a:rPr>
              <a:t>throw</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char</a:t>
            </a:r>
            <a:r>
              <a:rPr lang="fr-BE" altLang="fr-FR" sz="1800">
                <a:latin typeface="Courier New" panose="02070309020205020404" pitchFamily="49" charset="0"/>
              </a:rPr>
              <a:t>		</a:t>
            </a:r>
            <a:r>
              <a:rPr lang="en-US" altLang="fr-FR" sz="1800">
                <a:latin typeface="Courier New" panose="02070309020205020404" pitchFamily="49" charset="0"/>
              </a:rPr>
              <a:t>for</a:t>
            </a:r>
            <a:r>
              <a:rPr lang="fr-BE" altLang="fr-FR" sz="1800">
                <a:latin typeface="Courier New" panose="02070309020205020404" pitchFamily="49" charset="0"/>
              </a:rPr>
              <a:t>		</a:t>
            </a:r>
            <a:r>
              <a:rPr lang="en-US" altLang="fr-FR" sz="1800">
                <a:latin typeface="Courier New" panose="02070309020205020404" pitchFamily="49" charset="0"/>
              </a:rPr>
              <a:t>private</a:t>
            </a:r>
            <a:r>
              <a:rPr lang="fr-BE" altLang="fr-FR" sz="1800">
                <a:latin typeface="Courier New" panose="02070309020205020404" pitchFamily="49" charset="0"/>
              </a:rPr>
              <a:t>	</a:t>
            </a:r>
            <a:r>
              <a:rPr lang="en-US" altLang="fr-FR" sz="1800">
                <a:latin typeface="Courier New" panose="02070309020205020404" pitchFamily="49" charset="0"/>
              </a:rPr>
              <a:t>throws</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class</a:t>
            </a:r>
            <a:r>
              <a:rPr lang="fr-BE" altLang="fr-FR" sz="1800">
                <a:latin typeface="Courier New" panose="02070309020205020404" pitchFamily="49" charset="0"/>
              </a:rPr>
              <a:t>		</a:t>
            </a:r>
            <a:r>
              <a:rPr lang="en-US" altLang="fr-FR" sz="1800">
                <a:latin typeface="Courier New" panose="02070309020205020404" pitchFamily="49" charset="0"/>
              </a:rPr>
              <a:t>goto *</a:t>
            </a:r>
            <a:r>
              <a:rPr lang="fr-BE" altLang="fr-FR" sz="1800">
                <a:latin typeface="Courier New" panose="02070309020205020404" pitchFamily="49" charset="0"/>
              </a:rPr>
              <a:t>		</a:t>
            </a:r>
            <a:r>
              <a:rPr lang="en-US" altLang="fr-FR" sz="1800">
                <a:latin typeface="Courier New" panose="02070309020205020404" pitchFamily="49" charset="0"/>
              </a:rPr>
              <a:t>protected</a:t>
            </a:r>
            <a:r>
              <a:rPr lang="fr-BE" altLang="fr-FR" sz="1800">
                <a:latin typeface="Courier New" panose="02070309020205020404" pitchFamily="49" charset="0"/>
              </a:rPr>
              <a:t>	</a:t>
            </a:r>
            <a:r>
              <a:rPr lang="en-US" altLang="fr-FR" sz="1800">
                <a:latin typeface="Courier New" panose="02070309020205020404" pitchFamily="49" charset="0"/>
              </a:rPr>
              <a:t>transient </a:t>
            </a:r>
            <a:endParaRPr lang="fr-BE" altLang="fr-FR" sz="1800">
              <a:latin typeface="Courier New" panose="02070309020205020404" pitchFamily="49" charset="0"/>
            </a:endParaRP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const *</a:t>
            </a:r>
            <a:r>
              <a:rPr lang="fr-BE" altLang="fr-FR" sz="1800">
                <a:latin typeface="Courier New" panose="02070309020205020404" pitchFamily="49" charset="0"/>
              </a:rPr>
              <a:t>	</a:t>
            </a:r>
            <a:r>
              <a:rPr lang="en-US" altLang="fr-FR" sz="1800">
                <a:latin typeface="Courier New" panose="02070309020205020404" pitchFamily="49" charset="0"/>
              </a:rPr>
              <a:t>if</a:t>
            </a:r>
            <a:r>
              <a:rPr lang="fr-BE" altLang="fr-FR" sz="1800">
                <a:latin typeface="Courier New" panose="02070309020205020404" pitchFamily="49" charset="0"/>
              </a:rPr>
              <a:t>		</a:t>
            </a:r>
            <a:r>
              <a:rPr lang="en-US" altLang="fr-FR" sz="1800">
                <a:latin typeface="Courier New" panose="02070309020205020404" pitchFamily="49" charset="0"/>
              </a:rPr>
              <a:t>public</a:t>
            </a:r>
            <a:r>
              <a:rPr lang="fr-BE" altLang="fr-FR" sz="1800">
                <a:latin typeface="Courier New" panose="02070309020205020404" pitchFamily="49" charset="0"/>
              </a:rPr>
              <a:t>		</a:t>
            </a:r>
            <a:r>
              <a:rPr lang="en-US" altLang="fr-FR" sz="1800">
                <a:latin typeface="Courier New" panose="02070309020205020404" pitchFamily="49" charset="0"/>
              </a:rPr>
              <a:t>try</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continue</a:t>
            </a:r>
            <a:r>
              <a:rPr lang="fr-BE" altLang="fr-FR" sz="1800">
                <a:latin typeface="Courier New" panose="02070309020205020404" pitchFamily="49" charset="0"/>
              </a:rPr>
              <a:t>	</a:t>
            </a:r>
            <a:r>
              <a:rPr lang="en-US" altLang="fr-FR" sz="1800">
                <a:latin typeface="Courier New" panose="02070309020205020404" pitchFamily="49" charset="0"/>
              </a:rPr>
              <a:t>implements</a:t>
            </a:r>
            <a:r>
              <a:rPr lang="fr-BE" altLang="fr-FR" sz="1800">
                <a:latin typeface="Courier New" panose="02070309020205020404" pitchFamily="49" charset="0"/>
              </a:rPr>
              <a:t>	</a:t>
            </a:r>
            <a:r>
              <a:rPr lang="en-US" altLang="fr-FR" sz="1800">
                <a:latin typeface="Courier New" panose="02070309020205020404" pitchFamily="49" charset="0"/>
              </a:rPr>
              <a:t>return</a:t>
            </a:r>
            <a:r>
              <a:rPr lang="fr-BE" altLang="fr-FR" sz="1800">
                <a:latin typeface="Courier New" panose="02070309020205020404" pitchFamily="49" charset="0"/>
              </a:rPr>
              <a:t>		</a:t>
            </a:r>
            <a:r>
              <a:rPr lang="en-US" altLang="fr-FR" sz="1800">
                <a:latin typeface="Courier New" panose="02070309020205020404" pitchFamily="49" charset="0"/>
              </a:rPr>
              <a:t>void</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default</a:t>
            </a:r>
            <a:r>
              <a:rPr lang="fr-BE" altLang="fr-FR" sz="1800">
                <a:latin typeface="Courier New" panose="02070309020205020404" pitchFamily="49" charset="0"/>
              </a:rPr>
              <a:t>	</a:t>
            </a:r>
            <a:r>
              <a:rPr lang="en-US" altLang="fr-FR" sz="1800">
                <a:latin typeface="Courier New" panose="02070309020205020404" pitchFamily="49" charset="0"/>
              </a:rPr>
              <a:t>import</a:t>
            </a:r>
            <a:r>
              <a:rPr lang="fr-BE" altLang="fr-FR" sz="1800">
                <a:latin typeface="Courier New" panose="02070309020205020404" pitchFamily="49" charset="0"/>
              </a:rPr>
              <a:t>		</a:t>
            </a:r>
            <a:r>
              <a:rPr lang="en-US" altLang="fr-FR" sz="1800">
                <a:latin typeface="Courier New" panose="02070309020205020404" pitchFamily="49" charset="0"/>
              </a:rPr>
              <a:t>short</a:t>
            </a:r>
            <a:r>
              <a:rPr lang="fr-BE" altLang="fr-FR" sz="1800">
                <a:latin typeface="Courier New" panose="02070309020205020404" pitchFamily="49" charset="0"/>
              </a:rPr>
              <a:t>		</a:t>
            </a:r>
            <a:r>
              <a:rPr lang="en-US" altLang="fr-FR" sz="1800">
                <a:latin typeface="Courier New" panose="02070309020205020404" pitchFamily="49" charset="0"/>
              </a:rPr>
              <a:t>volatile</a:t>
            </a:r>
            <a:r>
              <a:rPr lang="fr-BE" altLang="fr-FR" sz="1800">
                <a:latin typeface="Courier New" panose="02070309020205020404" pitchFamily="49" charset="0"/>
              </a:rPr>
              <a:t>	</a:t>
            </a:r>
          </a:p>
          <a:p>
            <a:pPr>
              <a:lnSpc>
                <a:spcPct val="80000"/>
              </a:lnSpc>
              <a:buFont typeface="Symbol" panose="05050102010706020507" pitchFamily="18" charset="2"/>
              <a:buNone/>
            </a:pPr>
            <a:r>
              <a:rPr lang="fr-BE" altLang="fr-FR" sz="1800">
                <a:latin typeface="Courier New" panose="02070309020205020404" pitchFamily="49" charset="0"/>
              </a:rPr>
              <a:t>	</a:t>
            </a:r>
            <a:r>
              <a:rPr lang="en-US" altLang="fr-FR" sz="1800">
                <a:latin typeface="Courier New" panose="02070309020205020404" pitchFamily="49" charset="0"/>
              </a:rPr>
              <a:t>do</a:t>
            </a:r>
            <a:r>
              <a:rPr lang="fr-BE" altLang="fr-FR" sz="1800">
                <a:latin typeface="Courier New" panose="02070309020205020404" pitchFamily="49" charset="0"/>
              </a:rPr>
              <a:t>		</a:t>
            </a:r>
            <a:r>
              <a:rPr lang="en-US" altLang="fr-FR" sz="1800">
                <a:latin typeface="Courier New" panose="02070309020205020404" pitchFamily="49" charset="0"/>
              </a:rPr>
              <a:t>instanceof</a:t>
            </a:r>
            <a:r>
              <a:rPr lang="fr-BE" altLang="fr-FR" sz="1800">
                <a:latin typeface="Courier New" panose="02070309020205020404" pitchFamily="49" charset="0"/>
              </a:rPr>
              <a:t>	</a:t>
            </a:r>
            <a:r>
              <a:rPr lang="en-US" altLang="fr-FR" sz="1800">
                <a:latin typeface="Courier New" panose="02070309020205020404" pitchFamily="49" charset="0"/>
              </a:rPr>
              <a:t>static</a:t>
            </a:r>
            <a:r>
              <a:rPr lang="fr-BE" altLang="fr-FR" sz="1800">
                <a:latin typeface="Courier New" panose="02070309020205020404" pitchFamily="49" charset="0"/>
              </a:rPr>
              <a:t>		</a:t>
            </a:r>
            <a:r>
              <a:rPr lang="en-US" altLang="fr-FR" sz="1800">
                <a:latin typeface="Courier New" panose="02070309020205020404" pitchFamily="49" charset="0"/>
              </a:rPr>
              <a:t>while</a:t>
            </a:r>
            <a:endParaRPr lang="fr-BE" altLang="fr-FR" sz="1800">
              <a:latin typeface="Courier New" panose="02070309020205020404" pitchFamily="49" charset="0"/>
            </a:endParaRPr>
          </a:p>
          <a:p>
            <a:pPr>
              <a:lnSpc>
                <a:spcPct val="80000"/>
              </a:lnSpc>
              <a:buFont typeface="Symbol" panose="05050102010706020507" pitchFamily="18" charset="2"/>
              <a:buNone/>
            </a:pPr>
            <a:endParaRPr lang="fr-BE" altLang="fr-FR" sz="1800">
              <a:latin typeface="Courier New" panose="02070309020205020404" pitchFamily="49" charset="0"/>
            </a:endParaRPr>
          </a:p>
          <a:p>
            <a:pPr>
              <a:lnSpc>
                <a:spcPct val="80000"/>
              </a:lnSpc>
              <a:buFont typeface="Symbol" panose="05050102010706020507" pitchFamily="18" charset="2"/>
              <a:buNone/>
            </a:pPr>
            <a:r>
              <a:rPr lang="fr-FR" altLang="fr-FR" sz="1600" b="0"/>
              <a:t>* Indique un mot clé qui est peu utilisé</a:t>
            </a:r>
          </a:p>
          <a:p>
            <a:pPr>
              <a:lnSpc>
                <a:spcPct val="80000"/>
              </a:lnSpc>
              <a:buFont typeface="Symbol" panose="05050102010706020507" pitchFamily="18" charset="2"/>
              <a:buNone/>
            </a:pPr>
            <a:r>
              <a:rPr lang="fr-FR" altLang="fr-FR" sz="1600" b="0"/>
              <a:t>** A partir de la plate-forme Java2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63CDBD43-3184-51AF-CC25-7E81C8C2570D}"/>
              </a:ext>
            </a:extLst>
          </p:cNvPr>
          <p:cNvSpPr>
            <a:spLocks noGrp="1" noChangeArrowheads="1"/>
          </p:cNvSpPr>
          <p:nvPr>
            <p:ph type="title"/>
          </p:nvPr>
        </p:nvSpPr>
        <p:spPr/>
        <p:txBody>
          <a:bodyPr/>
          <a:lstStyle/>
          <a:p>
            <a:r>
              <a:rPr lang="fr-BE" altLang="fr-FR"/>
              <a:t>Plan du cours (3/4)</a:t>
            </a:r>
            <a:endParaRPr lang="en-US" altLang="fr-FR"/>
          </a:p>
        </p:txBody>
      </p:sp>
      <p:sp>
        <p:nvSpPr>
          <p:cNvPr id="9219" name="Rectangle 5">
            <a:extLst>
              <a:ext uri="{FF2B5EF4-FFF2-40B4-BE49-F238E27FC236}">
                <a16:creationId xmlns:a16="http://schemas.microsoft.com/office/drawing/2014/main" id="{28CD37AE-0709-C0AE-19EC-A264FCEED1A0}"/>
              </a:ext>
            </a:extLst>
          </p:cNvPr>
          <p:cNvSpPr>
            <a:spLocks noGrp="1" noChangeArrowheads="1"/>
          </p:cNvSpPr>
          <p:nvPr>
            <p:ph type="body" idx="1"/>
          </p:nvPr>
        </p:nvSpPr>
        <p:spPr>
          <a:xfrm>
            <a:off x="1676400" y="1206500"/>
            <a:ext cx="8839200" cy="4556125"/>
          </a:xfrm>
          <a:noFill/>
        </p:spPr>
        <p:txBody>
          <a:bodyPr/>
          <a:lstStyle/>
          <a:p>
            <a:pPr>
              <a:buFont typeface="Symbol" panose="05050102010706020507" pitchFamily="18" charset="2"/>
              <a:buNone/>
            </a:pPr>
            <a:r>
              <a:rPr lang="fr-FR" altLang="fr-FR" sz="2400"/>
              <a:t>6. Structure des API de Java</a:t>
            </a:r>
          </a:p>
          <a:p>
            <a:pPr>
              <a:buFont typeface="Symbol" panose="05050102010706020507" pitchFamily="18" charset="2"/>
              <a:buNone/>
            </a:pPr>
            <a:r>
              <a:rPr lang="fr-BE" altLang="fr-FR" sz="2400"/>
              <a:t>7. Interfaces graphiques et Gestion des événements</a:t>
            </a:r>
          </a:p>
          <a:p>
            <a:pPr lvl="1"/>
            <a:r>
              <a:rPr lang="fr-BE" altLang="fr-FR" sz="2000"/>
              <a:t>La philosophie Model-View-Control</a:t>
            </a:r>
          </a:p>
          <a:p>
            <a:pPr lvl="1"/>
            <a:r>
              <a:rPr lang="fr-BE" altLang="fr-FR" sz="2000"/>
              <a:t>Interfaces graphiques: l’AWT</a:t>
            </a:r>
          </a:p>
          <a:p>
            <a:pPr lvl="1"/>
            <a:r>
              <a:rPr lang="fr-BE" altLang="fr-FR" sz="2000"/>
              <a:t>Gestion d’événements</a:t>
            </a:r>
          </a:p>
          <a:p>
            <a:pPr lvl="1"/>
            <a:r>
              <a:rPr lang="fr-BE" altLang="fr-FR" sz="2000"/>
              <a:t>Graphisme 2D avec l’AWT</a:t>
            </a:r>
          </a:p>
          <a:p>
            <a:pPr>
              <a:buFont typeface="Symbol" panose="05050102010706020507" pitchFamily="18" charset="2"/>
              <a:buNone/>
            </a:pPr>
            <a:r>
              <a:rPr lang="fr-BE" altLang="fr-FR" sz="2400"/>
              <a:t>8. Les collections</a:t>
            </a:r>
          </a:p>
          <a:p>
            <a:pPr lvl="1"/>
            <a:r>
              <a:rPr lang="fr-BE" altLang="fr-FR" sz="2000"/>
              <a:t>Interfaces</a:t>
            </a:r>
          </a:p>
          <a:p>
            <a:pPr lvl="1"/>
            <a:r>
              <a:rPr lang="fr-BE" altLang="fr-FR" sz="2000"/>
              <a:t>Implémentations </a:t>
            </a:r>
            <a:r>
              <a:rPr lang="fr-BE" altLang="fr-FR" sz="2000">
                <a:sym typeface="Wingdings" panose="05000000000000000000" pitchFamily="2" charset="2"/>
              </a:rPr>
              <a:t> </a:t>
            </a:r>
            <a:r>
              <a:rPr lang="fr-BE" altLang="fr-FR">
                <a:sym typeface="Wingdings" panose="05000000000000000000" pitchFamily="2" charset="2"/>
              </a:rPr>
              <a:t>« HashSet », « TreeSet », « ArrayList », « LinkedList »</a:t>
            </a:r>
          </a:p>
          <a:p>
            <a:pPr lvl="1"/>
            <a:r>
              <a:rPr lang="fr-BE" altLang="fr-FR" sz="2000">
                <a:sym typeface="Wingdings" panose="05000000000000000000" pitchFamily="2" charset="2"/>
              </a:rPr>
              <a:t>Algorithmes</a:t>
            </a:r>
            <a:endParaRPr lang="fr-BE" altLang="fr-FR" sz="20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C0969E6-F032-318A-3F21-F3A339C660A1}"/>
              </a:ext>
            </a:extLst>
          </p:cNvPr>
          <p:cNvSpPr>
            <a:spLocks noGrp="1" noChangeArrowheads="1"/>
          </p:cNvSpPr>
          <p:nvPr>
            <p:ph type="title"/>
          </p:nvPr>
        </p:nvSpPr>
        <p:spPr/>
        <p:txBody>
          <a:bodyPr/>
          <a:lstStyle/>
          <a:p>
            <a:r>
              <a:rPr lang="fr-FR" altLang="fr-FR"/>
              <a:t>Types primitifs et types de référence</a:t>
            </a:r>
          </a:p>
        </p:txBody>
      </p:sp>
      <p:sp>
        <p:nvSpPr>
          <p:cNvPr id="47107" name="Rectangle 3">
            <a:extLst>
              <a:ext uri="{FF2B5EF4-FFF2-40B4-BE49-F238E27FC236}">
                <a16:creationId xmlns:a16="http://schemas.microsoft.com/office/drawing/2014/main" id="{FAAFA919-E015-90C3-F4B4-0F36D2127D65}"/>
              </a:ext>
            </a:extLst>
          </p:cNvPr>
          <p:cNvSpPr>
            <a:spLocks noGrp="1" noChangeArrowheads="1"/>
          </p:cNvSpPr>
          <p:nvPr>
            <p:ph type="body" idx="1"/>
          </p:nvPr>
        </p:nvSpPr>
        <p:spPr/>
        <p:txBody>
          <a:bodyPr/>
          <a:lstStyle/>
          <a:p>
            <a:r>
              <a:rPr lang="fr-BE" altLang="fr-FR"/>
              <a:t>Java est un langage fortement typé</a:t>
            </a:r>
          </a:p>
          <a:p>
            <a:r>
              <a:rPr lang="fr-BE" altLang="fr-FR"/>
              <a:t>Le type de données précise</a:t>
            </a:r>
          </a:p>
          <a:p>
            <a:pPr lvl="1"/>
            <a:r>
              <a:rPr lang="fr-BE" altLang="fr-FR"/>
              <a:t>les valeurs que la variable peut contenir</a:t>
            </a:r>
          </a:p>
          <a:p>
            <a:pPr lvl="1"/>
            <a:r>
              <a:rPr lang="fr-BE" altLang="fr-FR"/>
              <a:t>les opérations que l’on peut réaliser dessus</a:t>
            </a:r>
          </a:p>
          <a:p>
            <a:r>
              <a:rPr lang="fr-BE" altLang="fr-FR"/>
              <a:t>Deux types de données:</a:t>
            </a:r>
          </a:p>
          <a:p>
            <a:pPr lvl="1"/>
            <a:r>
              <a:rPr lang="fr-BE" altLang="fr-FR" b="1" u="sng"/>
              <a:t>Donnée primitive</a:t>
            </a:r>
            <a:r>
              <a:rPr lang="fr-BE" altLang="fr-FR"/>
              <a:t>: contient physiquement la valeur</a:t>
            </a:r>
            <a:br>
              <a:rPr lang="fr-BE" altLang="fr-FR"/>
            </a:br>
            <a:r>
              <a:rPr lang="fr-BE" altLang="fr-FR"/>
              <a:t>(caractère, nombre, booléen)</a:t>
            </a:r>
          </a:p>
          <a:p>
            <a:pPr lvl="1"/>
            <a:r>
              <a:rPr lang="fr-BE" altLang="fr-FR" b="1" u="sng"/>
              <a:t>Référence</a:t>
            </a:r>
            <a:r>
              <a:rPr lang="fr-BE" altLang="fr-FR"/>
              <a:t>: contient l’adresse mémoire où l’information relative à l’objet, l’interface, etc. est réellement stockée</a:t>
            </a:r>
          </a:p>
        </p:txBody>
      </p:sp>
      <p:sp>
        <p:nvSpPr>
          <p:cNvPr id="47108" name="Rectangle 4">
            <a:extLst>
              <a:ext uri="{FF2B5EF4-FFF2-40B4-BE49-F238E27FC236}">
                <a16:creationId xmlns:a16="http://schemas.microsoft.com/office/drawing/2014/main" id="{5031C720-3E14-18A2-AF1B-AF3CEADD1800}"/>
              </a:ext>
            </a:extLst>
          </p:cNvPr>
          <p:cNvSpPr>
            <a:spLocks noChangeArrowheads="1"/>
          </p:cNvSpPr>
          <p:nvPr/>
        </p:nvSpPr>
        <p:spPr bwMode="auto">
          <a:xfrm>
            <a:off x="4335463" y="4657725"/>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Adresse</a:t>
            </a:r>
            <a:endParaRPr lang="en-US" altLang="fr-FR" sz="2000">
              <a:solidFill>
                <a:schemeClr val="bg1"/>
              </a:solidFill>
            </a:endParaRPr>
          </a:p>
        </p:txBody>
      </p:sp>
      <p:sp>
        <p:nvSpPr>
          <p:cNvPr id="47109" name="Rectangle 5">
            <a:extLst>
              <a:ext uri="{FF2B5EF4-FFF2-40B4-BE49-F238E27FC236}">
                <a16:creationId xmlns:a16="http://schemas.microsoft.com/office/drawing/2014/main" id="{1C7120E2-FE7F-B17C-BBBC-46751FF02EC0}"/>
              </a:ext>
            </a:extLst>
          </p:cNvPr>
          <p:cNvSpPr>
            <a:spLocks noChangeArrowheads="1"/>
          </p:cNvSpPr>
          <p:nvPr/>
        </p:nvSpPr>
        <p:spPr bwMode="auto">
          <a:xfrm>
            <a:off x="7535863" y="4581525"/>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47110" name="Rectangle 6">
            <a:extLst>
              <a:ext uri="{FF2B5EF4-FFF2-40B4-BE49-F238E27FC236}">
                <a16:creationId xmlns:a16="http://schemas.microsoft.com/office/drawing/2014/main" id="{037C7404-E9BA-9AD4-BD01-4A5DAD927456}"/>
              </a:ext>
            </a:extLst>
          </p:cNvPr>
          <p:cNvSpPr>
            <a:spLocks noChangeArrowheads="1"/>
          </p:cNvSpPr>
          <p:nvPr/>
        </p:nvSpPr>
        <p:spPr bwMode="auto">
          <a:xfrm>
            <a:off x="7535863" y="4962525"/>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47111" name="Rectangle 7">
            <a:extLst>
              <a:ext uri="{FF2B5EF4-FFF2-40B4-BE49-F238E27FC236}">
                <a16:creationId xmlns:a16="http://schemas.microsoft.com/office/drawing/2014/main" id="{C2ABC602-8EBF-3DEF-3AB7-F7A5E055EC50}"/>
              </a:ext>
            </a:extLst>
          </p:cNvPr>
          <p:cNvSpPr>
            <a:spLocks noChangeArrowheads="1"/>
          </p:cNvSpPr>
          <p:nvPr/>
        </p:nvSpPr>
        <p:spPr bwMode="auto">
          <a:xfrm>
            <a:off x="7535863" y="5343525"/>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47112" name="Rectangle 8">
            <a:extLst>
              <a:ext uri="{FF2B5EF4-FFF2-40B4-BE49-F238E27FC236}">
                <a16:creationId xmlns:a16="http://schemas.microsoft.com/office/drawing/2014/main" id="{1ADD3D1E-F2C7-E579-F180-69B9DBE3E117}"/>
              </a:ext>
            </a:extLst>
          </p:cNvPr>
          <p:cNvSpPr>
            <a:spLocks noChangeArrowheads="1"/>
          </p:cNvSpPr>
          <p:nvPr/>
        </p:nvSpPr>
        <p:spPr bwMode="auto">
          <a:xfrm>
            <a:off x="7535863" y="5724525"/>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cxnSp>
        <p:nvCxnSpPr>
          <p:cNvPr id="47113" name="AutoShape 9">
            <a:extLst>
              <a:ext uri="{FF2B5EF4-FFF2-40B4-BE49-F238E27FC236}">
                <a16:creationId xmlns:a16="http://schemas.microsoft.com/office/drawing/2014/main" id="{F04017BF-0468-EBD7-87F8-9EE7F7A8E634}"/>
              </a:ext>
            </a:extLst>
          </p:cNvPr>
          <p:cNvCxnSpPr>
            <a:cxnSpLocks noChangeShapeType="1"/>
            <a:stCxn id="47108" idx="3"/>
            <a:endCxn id="47110" idx="1"/>
          </p:cNvCxnSpPr>
          <p:nvPr/>
        </p:nvCxnSpPr>
        <p:spPr bwMode="auto">
          <a:xfrm>
            <a:off x="5783263" y="4848225"/>
            <a:ext cx="17526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14" name="Text Box 10">
            <a:extLst>
              <a:ext uri="{FF2B5EF4-FFF2-40B4-BE49-F238E27FC236}">
                <a16:creationId xmlns:a16="http://schemas.microsoft.com/office/drawing/2014/main" id="{6BE942E0-9529-C8C9-AF1F-B98347548509}"/>
              </a:ext>
            </a:extLst>
          </p:cNvPr>
          <p:cNvSpPr txBox="1">
            <a:spLocks noChangeArrowheads="1"/>
          </p:cNvSpPr>
          <p:nvPr/>
        </p:nvSpPr>
        <p:spPr bwMode="auto">
          <a:xfrm>
            <a:off x="2782888" y="4652963"/>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Référence:</a:t>
            </a:r>
            <a:endParaRPr lang="en-US" altLang="fr-FR" sz="20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ACC4EA2-A18E-A7E1-6637-753373FA080B}"/>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(1/4)</a:t>
            </a:r>
          </a:p>
        </p:txBody>
      </p:sp>
      <p:graphicFrame>
        <p:nvGraphicFramePr>
          <p:cNvPr id="48131" name="Object 3">
            <a:extLst>
              <a:ext uri="{FF2B5EF4-FFF2-40B4-BE49-F238E27FC236}">
                <a16:creationId xmlns:a16="http://schemas.microsoft.com/office/drawing/2014/main" id="{C37C96AA-9ECC-1A72-441B-92DAF090F9AA}"/>
              </a:ext>
            </a:extLst>
          </p:cNvPr>
          <p:cNvGraphicFramePr>
            <a:graphicFrameLocks noChangeAspect="1"/>
          </p:cNvGraphicFramePr>
          <p:nvPr/>
        </p:nvGraphicFramePr>
        <p:xfrm>
          <a:off x="2211388" y="1844675"/>
          <a:ext cx="7772400" cy="3282950"/>
        </p:xfrm>
        <a:graphic>
          <a:graphicData uri="http://schemas.openxmlformats.org/presentationml/2006/ole">
            <mc:AlternateContent xmlns:mc="http://schemas.openxmlformats.org/markup-compatibility/2006">
              <mc:Choice xmlns:v="urn:schemas-microsoft-com:vml" Requires="v">
                <p:oleObj name="MS Org Chart" r:id="rId2" imgW="7793182" imgH="3297382" progId="OrgPlusWOPX.4">
                  <p:embed followColorScheme="full"/>
                </p:oleObj>
              </mc:Choice>
              <mc:Fallback>
                <p:oleObj name="MS Org Chart" r:id="rId2" imgW="7793182" imgH="3297382" progId="OrgPlusWOPX.4">
                  <p:embed followColorScheme="full"/>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8" y="1844675"/>
                        <a:ext cx="7772400" cy="32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7478379-B088-DFD2-14A3-FB7C8098C72F}"/>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(2/4)</a:t>
            </a:r>
            <a:endParaRPr lang="en-US" altLang="fr-FR" sz="2800"/>
          </a:p>
        </p:txBody>
      </p:sp>
      <p:sp>
        <p:nvSpPr>
          <p:cNvPr id="49155" name="Rectangle 3">
            <a:extLst>
              <a:ext uri="{FF2B5EF4-FFF2-40B4-BE49-F238E27FC236}">
                <a16:creationId xmlns:a16="http://schemas.microsoft.com/office/drawing/2014/main" id="{EBF22BAC-6481-82B1-3BEE-33BA69148F91}"/>
              </a:ext>
            </a:extLst>
          </p:cNvPr>
          <p:cNvSpPr>
            <a:spLocks noGrp="1" noChangeArrowheads="1"/>
          </p:cNvSpPr>
          <p:nvPr>
            <p:ph type="body" idx="1"/>
          </p:nvPr>
        </p:nvSpPr>
        <p:spPr>
          <a:xfrm>
            <a:off x="1676400" y="1295400"/>
            <a:ext cx="8839200" cy="4941888"/>
          </a:xfrm>
        </p:spPr>
        <p:txBody>
          <a:bodyPr/>
          <a:lstStyle/>
          <a:p>
            <a:r>
              <a:rPr lang="fr-BE" altLang="fr-FR"/>
              <a:t>Explication:</a:t>
            </a:r>
          </a:p>
          <a:p>
            <a:pPr lvl="1"/>
            <a:r>
              <a:rPr lang="fr-BE" altLang="fr-FR"/>
              <a:t>byte : codé sur 8 bits </a:t>
            </a:r>
            <a:r>
              <a:rPr lang="fr-BE" altLang="fr-FR">
                <a:sym typeface="Wingdings" panose="05000000000000000000" pitchFamily="2" charset="2"/>
              </a:rPr>
              <a:t></a:t>
            </a:r>
            <a:r>
              <a:rPr lang="fr-BE" altLang="fr-FR"/>
              <a:t> 2</a:t>
            </a:r>
            <a:r>
              <a:rPr lang="fr-BE" altLang="fr-FR" baseline="30000"/>
              <a:t>8</a:t>
            </a:r>
            <a:r>
              <a:rPr lang="fr-BE" altLang="fr-FR"/>
              <a:t> valeurs </a:t>
            </a:r>
            <a:r>
              <a:rPr lang="fr-BE" altLang="fr-FR">
                <a:sym typeface="Wingdings" panose="05000000000000000000" pitchFamily="2" charset="2"/>
              </a:rPr>
              <a:t></a:t>
            </a:r>
            <a:r>
              <a:rPr lang="fr-BE" altLang="fr-FR"/>
              <a:t> (–2</a:t>
            </a:r>
            <a:r>
              <a:rPr lang="fr-BE" altLang="fr-FR" baseline="30000"/>
              <a:t>7</a:t>
            </a:r>
            <a:r>
              <a:rPr lang="fr-BE" altLang="fr-FR"/>
              <a:t>) to (2</a:t>
            </a:r>
            <a:r>
              <a:rPr lang="fr-BE" altLang="fr-FR" baseline="30000"/>
              <a:t>7</a:t>
            </a:r>
            <a:r>
              <a:rPr lang="fr-BE" altLang="fr-FR"/>
              <a:t>–1) = -128 à 127</a:t>
            </a:r>
          </a:p>
          <a:p>
            <a:pPr lvl="1"/>
            <a:r>
              <a:rPr lang="fr-BE" altLang="fr-FR"/>
              <a:t>int : codé sur 32 bits </a:t>
            </a:r>
            <a:r>
              <a:rPr lang="fr-BE" altLang="fr-FR">
                <a:sym typeface="Wingdings" panose="05000000000000000000" pitchFamily="2" charset="2"/>
              </a:rPr>
              <a:t></a:t>
            </a:r>
            <a:r>
              <a:rPr lang="fr-BE" altLang="fr-FR"/>
              <a:t> 2</a:t>
            </a:r>
            <a:r>
              <a:rPr lang="fr-BE" altLang="fr-FR" baseline="30000"/>
              <a:t>32</a:t>
            </a:r>
            <a:r>
              <a:rPr lang="fr-BE" altLang="fr-FR"/>
              <a:t> valeurs </a:t>
            </a:r>
            <a:r>
              <a:rPr lang="fr-BE" altLang="fr-FR">
                <a:sym typeface="Wingdings" panose="05000000000000000000" pitchFamily="2" charset="2"/>
              </a:rPr>
              <a:t></a:t>
            </a:r>
            <a:r>
              <a:rPr lang="fr-BE" altLang="fr-FR"/>
              <a:t> (–2</a:t>
            </a:r>
            <a:r>
              <a:rPr lang="fr-BE" altLang="fr-FR" baseline="30000"/>
              <a:t>31</a:t>
            </a:r>
            <a:r>
              <a:rPr lang="fr-BE" altLang="fr-FR"/>
              <a:t>) to (2</a:t>
            </a:r>
            <a:r>
              <a:rPr lang="fr-BE" altLang="fr-FR" baseline="30000"/>
              <a:t>31</a:t>
            </a:r>
            <a:r>
              <a:rPr lang="fr-BE" altLang="fr-FR"/>
              <a:t>–1)</a:t>
            </a:r>
          </a:p>
          <a:p>
            <a:pPr lvl="1"/>
            <a:endParaRPr lang="fr-BE" altLang="fr-FR"/>
          </a:p>
          <a:p>
            <a:r>
              <a:rPr lang="fr-BE" altLang="fr-FR"/>
              <a:t>Déclaration et initialisation :</a:t>
            </a:r>
          </a:p>
          <a:p>
            <a:pPr lvl="1"/>
            <a:r>
              <a:rPr lang="fr-BE" altLang="fr-FR"/>
              <a:t>int  	</a:t>
            </a:r>
            <a:r>
              <a:rPr lang="fr-BE" altLang="fr-FR">
                <a:latin typeface="Courier New" panose="02070309020205020404" pitchFamily="49" charset="0"/>
              </a:rPr>
              <a:t>int x=12;</a:t>
            </a:r>
          </a:p>
          <a:p>
            <a:pPr lvl="1"/>
            <a:r>
              <a:rPr lang="fr-BE" altLang="fr-FR"/>
              <a:t>short	</a:t>
            </a:r>
            <a:r>
              <a:rPr lang="fr-BE" altLang="fr-FR">
                <a:latin typeface="Courier New" panose="02070309020205020404" pitchFamily="49" charset="0"/>
              </a:rPr>
              <a:t>short x= 32;</a:t>
            </a:r>
            <a:r>
              <a:rPr lang="fr-BE" altLang="fr-FR"/>
              <a:t>  (</a:t>
            </a:r>
            <a:r>
              <a:rPr lang="fr-BE" altLang="fr-FR">
                <a:latin typeface="Courier New" panose="02070309020205020404" pitchFamily="49" charset="0"/>
              </a:rPr>
              <a:t>short x=33000;</a:t>
            </a:r>
            <a:r>
              <a:rPr lang="fr-BE" altLang="fr-FR"/>
              <a:t>  // Hors limite)</a:t>
            </a:r>
          </a:p>
          <a:p>
            <a:pPr lvl="1"/>
            <a:r>
              <a:rPr lang="fr-BE" altLang="fr-FR"/>
              <a:t>long        	</a:t>
            </a:r>
            <a:r>
              <a:rPr lang="fr-BE" altLang="fr-FR">
                <a:latin typeface="Courier New" panose="02070309020205020404" pitchFamily="49" charset="0"/>
              </a:rPr>
              <a:t>long x= 200L;</a:t>
            </a:r>
            <a:r>
              <a:rPr lang="fr-BE" altLang="fr-FR"/>
              <a:t> // Nombre accolé à un L</a:t>
            </a:r>
          </a:p>
          <a:p>
            <a:pPr lvl="1"/>
            <a:r>
              <a:rPr lang="fr-BE" altLang="fr-FR"/>
              <a:t>byte	</a:t>
            </a:r>
            <a:r>
              <a:rPr lang="fr-BE" altLang="fr-FR">
                <a:latin typeface="Courier New" panose="02070309020205020404" pitchFamily="49" charset="0"/>
              </a:rPr>
              <a:t>byte x=012;</a:t>
            </a:r>
            <a:r>
              <a:rPr lang="fr-BE" altLang="fr-FR"/>
              <a:t> // Nombre commençant avec un 0</a:t>
            </a:r>
          </a:p>
          <a:p>
            <a:pPr lvl="1"/>
            <a:r>
              <a:rPr lang="fr-BE" altLang="fr-FR"/>
              <a:t>double	</a:t>
            </a:r>
            <a:r>
              <a:rPr lang="fr-BE" altLang="fr-FR">
                <a:latin typeface="Courier New" panose="02070309020205020404" pitchFamily="49" charset="0"/>
              </a:rPr>
              <a:t>double x=23.2323;</a:t>
            </a:r>
          </a:p>
          <a:p>
            <a:pPr lvl="1"/>
            <a:r>
              <a:rPr lang="fr-BE" altLang="fr-FR"/>
              <a:t>float	</a:t>
            </a:r>
            <a:r>
              <a:rPr lang="fr-BE" altLang="fr-FR">
                <a:latin typeface="Courier New" panose="02070309020205020404" pitchFamily="49" charset="0"/>
              </a:rPr>
              <a:t>float x= 23.233F; </a:t>
            </a:r>
            <a:r>
              <a:rPr lang="fr-BE" altLang="fr-FR"/>
              <a:t>// Nombre accolé à un F</a:t>
            </a:r>
          </a:p>
          <a:p>
            <a:pPr lvl="1"/>
            <a:r>
              <a:rPr lang="fr-BE" altLang="fr-FR"/>
              <a:t>char	</a:t>
            </a:r>
            <a:r>
              <a:rPr lang="fr-BE" altLang="fr-FR">
                <a:latin typeface="Courier New" panose="02070309020205020404" pitchFamily="49" charset="0"/>
              </a:rPr>
              <a:t>char c=‘a’;</a:t>
            </a:r>
            <a:r>
              <a:rPr lang="fr-BE" altLang="fr-FR"/>
              <a:t> </a:t>
            </a:r>
            <a:r>
              <a:rPr lang="fr-BE" altLang="fr-FR">
                <a:latin typeface="Courier New" panose="02070309020205020404" pitchFamily="49" charset="0"/>
              </a:rPr>
              <a:t>char c=‘\u0061’; char c=(char)97;</a:t>
            </a:r>
          </a:p>
          <a:p>
            <a:pPr lvl="1"/>
            <a:r>
              <a:rPr lang="fr-BE" altLang="fr-FR"/>
              <a:t>boolean 	</a:t>
            </a:r>
            <a:r>
              <a:rPr lang="fr-BE" altLang="fr-FR">
                <a:latin typeface="Courier New" panose="02070309020205020404" pitchFamily="49" charset="0"/>
              </a:rPr>
              <a:t>boolean b=true;</a:t>
            </a:r>
            <a:endParaRPr lang="en-US" altLang="fr-F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CEF502A-EBDE-9E85-0F6B-E58870CA50F5}"/>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(3/4)</a:t>
            </a:r>
            <a:endParaRPr lang="en-US" altLang="fr-FR" sz="2800"/>
          </a:p>
        </p:txBody>
      </p:sp>
      <p:sp>
        <p:nvSpPr>
          <p:cNvPr id="50179" name="Rectangle 3">
            <a:extLst>
              <a:ext uri="{FF2B5EF4-FFF2-40B4-BE49-F238E27FC236}">
                <a16:creationId xmlns:a16="http://schemas.microsoft.com/office/drawing/2014/main" id="{7E5B6D86-DAE4-79BD-7FA0-EFA515565E72}"/>
              </a:ext>
            </a:extLst>
          </p:cNvPr>
          <p:cNvSpPr>
            <a:spLocks noGrp="1" noChangeArrowheads="1"/>
          </p:cNvSpPr>
          <p:nvPr>
            <p:ph type="body" idx="1"/>
          </p:nvPr>
        </p:nvSpPr>
        <p:spPr/>
        <p:txBody>
          <a:bodyPr/>
          <a:lstStyle/>
          <a:p>
            <a:pPr>
              <a:buFont typeface="Symbol" panose="05050102010706020507" pitchFamily="18" charset="2"/>
              <a:buNone/>
            </a:pPr>
            <a:r>
              <a:rPr lang="fr-BE" altLang="fr-FR" sz="2200"/>
              <a:t>Déclaration, Initialisation et Assignation des types primitifs</a:t>
            </a:r>
          </a:p>
          <a:p>
            <a:pPr>
              <a:buFont typeface="Symbol" panose="05050102010706020507" pitchFamily="18" charset="2"/>
              <a:buNone/>
            </a:pPr>
            <a:endParaRPr lang="fr-BE" altLang="fr-FR" sz="2200"/>
          </a:p>
          <a:p>
            <a:pPr>
              <a:buFont typeface="Symbol" panose="05050102010706020507" pitchFamily="18" charset="2"/>
              <a:buNone/>
            </a:pPr>
            <a:r>
              <a:rPr lang="fr-BE" altLang="fr-FR">
                <a:latin typeface="Courier New" panose="02070309020205020404" pitchFamily="49" charset="0"/>
              </a:rPr>
              <a:t>int t;</a:t>
            </a:r>
            <a:r>
              <a:rPr lang="fr-BE" altLang="fr-FR"/>
              <a:t>	Déclaration d’un entier t (t est l’identificateur)</a:t>
            </a:r>
          </a:p>
          <a:p>
            <a:pPr>
              <a:buFont typeface="Symbol" panose="05050102010706020507" pitchFamily="18" charset="2"/>
              <a:buNone/>
            </a:pPr>
            <a:r>
              <a:rPr lang="fr-BE" altLang="fr-FR">
                <a:latin typeface="Courier New" panose="02070309020205020404" pitchFamily="49" charset="0"/>
              </a:rPr>
              <a:t>int u = 3;</a:t>
            </a:r>
            <a:r>
              <a:rPr lang="fr-BE" altLang="fr-FR"/>
              <a:t>	Déclaration et initialisation d’un entier</a:t>
            </a:r>
          </a:p>
          <a:p>
            <a:pPr>
              <a:buFont typeface="Symbol" panose="05050102010706020507" pitchFamily="18" charset="2"/>
              <a:buNone/>
            </a:pPr>
            <a:r>
              <a:rPr lang="fr-BE" altLang="fr-FR">
                <a:latin typeface="Courier New" panose="02070309020205020404" pitchFamily="49" charset="0"/>
              </a:rPr>
              <a:t>t=7;</a:t>
            </a:r>
            <a:r>
              <a:rPr lang="fr-BE" altLang="fr-FR"/>
              <a:t> 		Initialisation de t à la valeur 7</a:t>
            </a:r>
          </a:p>
          <a:p>
            <a:pPr>
              <a:buFont typeface="Symbol" panose="05050102010706020507" pitchFamily="18" charset="2"/>
              <a:buNone/>
            </a:pPr>
            <a:r>
              <a:rPr lang="fr-BE" altLang="fr-FR">
                <a:latin typeface="Courier New" panose="02070309020205020404" pitchFamily="49" charset="0"/>
              </a:rPr>
              <a:t>u=t;</a:t>
            </a:r>
            <a:r>
              <a:rPr lang="fr-BE" altLang="fr-FR"/>
              <a:t>		Assignation (affectation) de la valeur de t à u</a:t>
            </a:r>
          </a:p>
          <a:p>
            <a:pPr>
              <a:buFont typeface="Symbol" panose="05050102010706020507" pitchFamily="18" charset="2"/>
              <a:buNone/>
            </a:pPr>
            <a:r>
              <a:rPr lang="fr-BE" altLang="fr-FR">
                <a:latin typeface="Courier New" panose="02070309020205020404" pitchFamily="49" charset="0"/>
              </a:rPr>
              <a:t>m=9;</a:t>
            </a:r>
            <a:r>
              <a:rPr lang="fr-BE" altLang="fr-FR"/>
              <a:t>		Erreur déclaration préalable nécessaire</a:t>
            </a:r>
          </a:p>
          <a:p>
            <a:pPr>
              <a:buFont typeface="Symbol" panose="05050102010706020507" pitchFamily="18" charset="2"/>
              <a:buNone/>
            </a:pPr>
            <a:r>
              <a:rPr lang="fr-BE" altLang="fr-FR">
                <a:latin typeface="Courier New" panose="02070309020205020404" pitchFamily="49" charset="0"/>
              </a:rPr>
              <a:t>char c;</a:t>
            </a:r>
            <a:r>
              <a:rPr lang="fr-BE" altLang="fr-FR"/>
              <a:t>	Déclaration</a:t>
            </a:r>
          </a:p>
          <a:p>
            <a:pPr>
              <a:buFont typeface="Symbol" panose="05050102010706020507" pitchFamily="18" charset="2"/>
              <a:buNone/>
            </a:pPr>
            <a:r>
              <a:rPr lang="fr-BE" altLang="fr-FR">
                <a:latin typeface="Courier New" panose="02070309020205020404" pitchFamily="49" charset="0"/>
              </a:rPr>
              <a:t>c=‘a’;</a:t>
            </a:r>
            <a:r>
              <a:rPr lang="fr-BE" altLang="fr-FR"/>
              <a:t>	Initialisation</a:t>
            </a:r>
            <a:endParaRPr lang="en-US" altLang="fr-F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F7C7746-5984-2625-857A-743EDCC3ACFD}"/>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données primitifs (4/4)</a:t>
            </a:r>
            <a:endParaRPr lang="en-US" altLang="fr-FR" sz="2800"/>
          </a:p>
        </p:txBody>
      </p:sp>
      <p:sp>
        <p:nvSpPr>
          <p:cNvPr id="51203" name="Rectangle 3">
            <a:extLst>
              <a:ext uri="{FF2B5EF4-FFF2-40B4-BE49-F238E27FC236}">
                <a16:creationId xmlns:a16="http://schemas.microsoft.com/office/drawing/2014/main" id="{67EBFB27-7A4B-C3ED-D4A7-D15C18A0C65A}"/>
              </a:ext>
            </a:extLst>
          </p:cNvPr>
          <p:cNvSpPr>
            <a:spLocks noGrp="1" noChangeArrowheads="1"/>
          </p:cNvSpPr>
          <p:nvPr>
            <p:ph type="body" idx="1"/>
          </p:nvPr>
        </p:nvSpPr>
        <p:spPr>
          <a:xfrm>
            <a:off x="2181225" y="1301750"/>
            <a:ext cx="2259013" cy="2559050"/>
          </a:xfrm>
        </p:spPr>
        <p:txBody>
          <a:bodyPr/>
          <a:lstStyle/>
          <a:p>
            <a:pPr>
              <a:buFont typeface="Symbol" panose="05050102010706020507" pitchFamily="18" charset="2"/>
              <a:buNone/>
            </a:pPr>
            <a:r>
              <a:rPr lang="fr-FR" altLang="fr-FR" u="sng"/>
              <a:t>Exemple</a:t>
            </a:r>
            <a:r>
              <a:rPr lang="fr-FR" altLang="fr-FR"/>
              <a:t>:</a:t>
            </a:r>
          </a:p>
          <a:p>
            <a:pPr>
              <a:buFont typeface="Symbol" panose="05050102010706020507" pitchFamily="18" charset="2"/>
              <a:buNone/>
            </a:pPr>
            <a:endParaRPr lang="fr-FR" altLang="fr-FR"/>
          </a:p>
          <a:p>
            <a:pPr>
              <a:buFont typeface="Symbol" panose="05050102010706020507" pitchFamily="18" charset="2"/>
              <a:buNone/>
            </a:pPr>
            <a:r>
              <a:rPr lang="fr-FR" altLang="fr-FR">
                <a:latin typeface="Courier New" panose="02070309020205020404" pitchFamily="49" charset="0"/>
              </a:rPr>
              <a:t>int a = 5;</a:t>
            </a:r>
          </a:p>
          <a:p>
            <a:pPr>
              <a:buFont typeface="Symbol" panose="05050102010706020507" pitchFamily="18" charset="2"/>
              <a:buNone/>
            </a:pPr>
            <a:r>
              <a:rPr lang="fr-FR" altLang="fr-FR">
                <a:latin typeface="Courier New" panose="02070309020205020404" pitchFamily="49" charset="0"/>
              </a:rPr>
              <a:t>int b = 8;</a:t>
            </a:r>
          </a:p>
          <a:p>
            <a:pPr>
              <a:buFont typeface="Symbol" panose="05050102010706020507" pitchFamily="18" charset="2"/>
              <a:buNone/>
            </a:pPr>
            <a:endParaRPr lang="fr-FR" altLang="fr-FR">
              <a:latin typeface="Courier New" panose="02070309020205020404" pitchFamily="49" charset="0"/>
            </a:endParaRPr>
          </a:p>
          <a:p>
            <a:pPr>
              <a:buFont typeface="Symbol" panose="05050102010706020507" pitchFamily="18" charset="2"/>
              <a:buNone/>
            </a:pPr>
            <a:r>
              <a:rPr lang="fr-FR" altLang="fr-FR">
                <a:latin typeface="Courier New" panose="02070309020205020404" pitchFamily="49" charset="0"/>
              </a:rPr>
              <a:t>a=b;</a:t>
            </a:r>
          </a:p>
        </p:txBody>
      </p:sp>
      <p:sp>
        <p:nvSpPr>
          <p:cNvPr id="51204" name="Text Box 4">
            <a:extLst>
              <a:ext uri="{FF2B5EF4-FFF2-40B4-BE49-F238E27FC236}">
                <a16:creationId xmlns:a16="http://schemas.microsoft.com/office/drawing/2014/main" id="{B60ACE9C-F48A-AE0F-D7C9-B4D7BAB404BD}"/>
              </a:ext>
            </a:extLst>
          </p:cNvPr>
          <p:cNvSpPr txBox="1">
            <a:spLocks noChangeArrowheads="1"/>
          </p:cNvSpPr>
          <p:nvPr/>
        </p:nvSpPr>
        <p:spPr bwMode="auto">
          <a:xfrm>
            <a:off x="4441825" y="2282825"/>
            <a:ext cx="5399088" cy="338138"/>
          </a:xfrm>
          <a:prstGeom prst="rect">
            <a:avLst/>
          </a:prstGeom>
          <a:solidFill>
            <a:srgbClr val="E6F4FF"/>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spcBef>
                <a:spcPct val="50000"/>
              </a:spcBef>
            </a:pPr>
            <a:r>
              <a:rPr lang="fr-FR" altLang="fr-FR"/>
              <a:t>Déclaration et initialisation de 2 entiers: a et b </a:t>
            </a:r>
          </a:p>
        </p:txBody>
      </p:sp>
      <p:sp>
        <p:nvSpPr>
          <p:cNvPr id="51205" name="Text Box 5">
            <a:extLst>
              <a:ext uri="{FF2B5EF4-FFF2-40B4-BE49-F238E27FC236}">
                <a16:creationId xmlns:a16="http://schemas.microsoft.com/office/drawing/2014/main" id="{366B2FF0-E07D-01F5-A43E-1487A7F91BCC}"/>
              </a:ext>
            </a:extLst>
          </p:cNvPr>
          <p:cNvSpPr txBox="1">
            <a:spLocks noChangeArrowheads="1"/>
          </p:cNvSpPr>
          <p:nvPr/>
        </p:nvSpPr>
        <p:spPr bwMode="auto">
          <a:xfrm>
            <a:off x="4441825" y="3290888"/>
            <a:ext cx="5399088" cy="338137"/>
          </a:xfrm>
          <a:prstGeom prst="rect">
            <a:avLst/>
          </a:prstGeom>
          <a:solidFill>
            <a:srgbClr val="E6F4FF"/>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spcBef>
                <a:spcPct val="50000"/>
              </a:spcBef>
            </a:pPr>
            <a:r>
              <a:rPr lang="fr-FR" altLang="fr-FR"/>
              <a:t>Affectation de la valeur de b à a</a:t>
            </a:r>
          </a:p>
        </p:txBody>
      </p:sp>
      <p:sp>
        <p:nvSpPr>
          <p:cNvPr id="51206" name="Text Box 6">
            <a:extLst>
              <a:ext uri="{FF2B5EF4-FFF2-40B4-BE49-F238E27FC236}">
                <a16:creationId xmlns:a16="http://schemas.microsoft.com/office/drawing/2014/main" id="{8F0F0B88-B3A4-0118-B2CC-B2DD23A16FF0}"/>
              </a:ext>
            </a:extLst>
          </p:cNvPr>
          <p:cNvSpPr txBox="1">
            <a:spLocks noChangeArrowheads="1"/>
          </p:cNvSpPr>
          <p:nvPr/>
        </p:nvSpPr>
        <p:spPr bwMode="auto">
          <a:xfrm>
            <a:off x="4441825" y="4283075"/>
            <a:ext cx="5399088" cy="600075"/>
          </a:xfrm>
          <a:prstGeom prst="rect">
            <a:avLst/>
          </a:prstGeom>
          <a:solidFill>
            <a:srgbClr val="E6F4FF"/>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spcBef>
                <a:spcPct val="50000"/>
              </a:spcBef>
            </a:pPr>
            <a:r>
              <a:rPr lang="fr-FR" altLang="fr-FR"/>
              <a:t>Désormais, il existe deux variables en mémoire qui ont la même valeur</a:t>
            </a:r>
          </a:p>
        </p:txBody>
      </p:sp>
      <p:grpSp>
        <p:nvGrpSpPr>
          <p:cNvPr id="51207" name="Group 7">
            <a:extLst>
              <a:ext uri="{FF2B5EF4-FFF2-40B4-BE49-F238E27FC236}">
                <a16:creationId xmlns:a16="http://schemas.microsoft.com/office/drawing/2014/main" id="{1B1F17DD-1691-22FF-3045-6535506C26F1}"/>
              </a:ext>
            </a:extLst>
          </p:cNvPr>
          <p:cNvGrpSpPr>
            <a:grpSpLocks/>
          </p:cNvGrpSpPr>
          <p:nvPr/>
        </p:nvGrpSpPr>
        <p:grpSpPr bwMode="auto">
          <a:xfrm>
            <a:off x="2181225" y="4222750"/>
            <a:ext cx="1654175" cy="719138"/>
            <a:chOff x="295" y="2660"/>
            <a:chExt cx="1042" cy="453"/>
          </a:xfrm>
        </p:grpSpPr>
        <p:sp>
          <p:nvSpPr>
            <p:cNvPr id="51208" name="AutoShape 8">
              <a:extLst>
                <a:ext uri="{FF2B5EF4-FFF2-40B4-BE49-F238E27FC236}">
                  <a16:creationId xmlns:a16="http://schemas.microsoft.com/office/drawing/2014/main" id="{B7305B57-A3D7-F6DA-82FD-9B0B06671CCD}"/>
                </a:ext>
              </a:extLst>
            </p:cNvPr>
            <p:cNvSpPr>
              <a:spLocks noChangeArrowheads="1"/>
            </p:cNvSpPr>
            <p:nvPr/>
          </p:nvSpPr>
          <p:spPr bwMode="auto">
            <a:xfrm>
              <a:off x="295" y="2660"/>
              <a:ext cx="453" cy="453"/>
            </a:xfrm>
            <a:prstGeom prst="can">
              <a:avLst>
                <a:gd name="adj" fmla="val 25000"/>
              </a:avLst>
            </a:prstGeom>
            <a:solidFill>
              <a:schemeClr val="accent2"/>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a=8</a:t>
              </a:r>
            </a:p>
          </p:txBody>
        </p:sp>
        <p:sp>
          <p:nvSpPr>
            <p:cNvPr id="51209" name="AutoShape 9">
              <a:extLst>
                <a:ext uri="{FF2B5EF4-FFF2-40B4-BE49-F238E27FC236}">
                  <a16:creationId xmlns:a16="http://schemas.microsoft.com/office/drawing/2014/main" id="{B2769029-920E-A697-5CE1-8CF5C01FF24F}"/>
                </a:ext>
              </a:extLst>
            </p:cNvPr>
            <p:cNvSpPr>
              <a:spLocks noChangeArrowheads="1"/>
            </p:cNvSpPr>
            <p:nvPr/>
          </p:nvSpPr>
          <p:spPr bwMode="auto">
            <a:xfrm>
              <a:off x="884" y="2660"/>
              <a:ext cx="453" cy="453"/>
            </a:xfrm>
            <a:prstGeom prst="can">
              <a:avLst>
                <a:gd name="adj" fmla="val 25000"/>
              </a:avLst>
            </a:prstGeom>
            <a:solidFill>
              <a:schemeClr val="accent2"/>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b=8</a:t>
              </a:r>
            </a:p>
          </p:txBody>
        </p:sp>
      </p:gr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5A6A300-955B-0AFB-23D4-F854B3C77531}"/>
              </a:ext>
            </a:extLst>
          </p:cNvPr>
          <p:cNvSpPr>
            <a:spLocks noGrp="1" noChangeArrowheads="1"/>
          </p:cNvSpPr>
          <p:nvPr>
            <p:ph type="title"/>
          </p:nvPr>
        </p:nvSpPr>
        <p:spPr/>
        <p:txBody>
          <a:bodyPr/>
          <a:lstStyle/>
          <a:p>
            <a:r>
              <a:rPr lang="fr-FR" altLang="fr-FR"/>
              <a:t>Types primitifs et types de référence</a:t>
            </a:r>
            <a:br>
              <a:rPr lang="fr-FR" altLang="fr-FR"/>
            </a:br>
            <a:r>
              <a:rPr lang="fr-FR" altLang="fr-FR" sz="2800"/>
              <a:t>Types de référence</a:t>
            </a:r>
            <a:endParaRPr lang="en-US" altLang="fr-FR" sz="2800"/>
          </a:p>
        </p:txBody>
      </p:sp>
      <p:sp>
        <p:nvSpPr>
          <p:cNvPr id="52227" name="Rectangle 3">
            <a:extLst>
              <a:ext uri="{FF2B5EF4-FFF2-40B4-BE49-F238E27FC236}">
                <a16:creationId xmlns:a16="http://schemas.microsoft.com/office/drawing/2014/main" id="{6726FD74-8D80-FF97-BBDF-4B5270315EE5}"/>
              </a:ext>
            </a:extLst>
          </p:cNvPr>
          <p:cNvSpPr>
            <a:spLocks noGrp="1" noChangeArrowheads="1"/>
          </p:cNvSpPr>
          <p:nvPr>
            <p:ph type="body" idx="1"/>
          </p:nvPr>
        </p:nvSpPr>
        <p:spPr>
          <a:xfrm>
            <a:off x="1676400" y="1295400"/>
            <a:ext cx="8839200" cy="981075"/>
          </a:xfrm>
        </p:spPr>
        <p:txBody>
          <a:bodyPr/>
          <a:lstStyle/>
          <a:p>
            <a:r>
              <a:rPr lang="fr-BE" altLang="fr-FR"/>
              <a:t>Tous les types hormis les types primitifs</a:t>
            </a:r>
          </a:p>
          <a:p>
            <a:r>
              <a:rPr lang="fr-BE" altLang="fr-FR"/>
              <a:t>« Pointeur implicite » sur un objet</a:t>
            </a:r>
            <a:endParaRPr lang="en-US" altLang="fr-FR"/>
          </a:p>
        </p:txBody>
      </p:sp>
      <p:sp>
        <p:nvSpPr>
          <p:cNvPr id="52228" name="Rectangle 4">
            <a:extLst>
              <a:ext uri="{FF2B5EF4-FFF2-40B4-BE49-F238E27FC236}">
                <a16:creationId xmlns:a16="http://schemas.microsoft.com/office/drawing/2014/main" id="{ED3B37B5-2E2E-2C03-9AA2-DAB43EB8890C}"/>
              </a:ext>
            </a:extLst>
          </p:cNvPr>
          <p:cNvSpPr>
            <a:spLocks noChangeArrowheads="1"/>
          </p:cNvSpPr>
          <p:nvPr/>
        </p:nvSpPr>
        <p:spPr bwMode="auto">
          <a:xfrm>
            <a:off x="5159375" y="2852738"/>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Adresse</a:t>
            </a:r>
            <a:endParaRPr lang="en-US" altLang="fr-FR" sz="2000">
              <a:solidFill>
                <a:schemeClr val="bg1"/>
              </a:solidFill>
            </a:endParaRPr>
          </a:p>
        </p:txBody>
      </p:sp>
      <p:sp>
        <p:nvSpPr>
          <p:cNvPr id="52229" name="Rectangle 5">
            <a:extLst>
              <a:ext uri="{FF2B5EF4-FFF2-40B4-BE49-F238E27FC236}">
                <a16:creationId xmlns:a16="http://schemas.microsoft.com/office/drawing/2014/main" id="{ED83289F-FE44-C86D-F0CE-DF6718626CCC}"/>
              </a:ext>
            </a:extLst>
          </p:cNvPr>
          <p:cNvSpPr>
            <a:spLocks noChangeArrowheads="1"/>
          </p:cNvSpPr>
          <p:nvPr/>
        </p:nvSpPr>
        <p:spPr bwMode="auto">
          <a:xfrm>
            <a:off x="8328025" y="2781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52230" name="Rectangle 6">
            <a:extLst>
              <a:ext uri="{FF2B5EF4-FFF2-40B4-BE49-F238E27FC236}">
                <a16:creationId xmlns:a16="http://schemas.microsoft.com/office/drawing/2014/main" id="{132485DD-8C25-B2B2-FDE5-21D343E2BF63}"/>
              </a:ext>
            </a:extLst>
          </p:cNvPr>
          <p:cNvSpPr>
            <a:spLocks noChangeArrowheads="1"/>
          </p:cNvSpPr>
          <p:nvPr/>
        </p:nvSpPr>
        <p:spPr bwMode="auto">
          <a:xfrm>
            <a:off x="8328025" y="3162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52231" name="Rectangle 7">
            <a:extLst>
              <a:ext uri="{FF2B5EF4-FFF2-40B4-BE49-F238E27FC236}">
                <a16:creationId xmlns:a16="http://schemas.microsoft.com/office/drawing/2014/main" id="{33AF5AF4-E146-B4AE-EC05-0E5D73B4E673}"/>
              </a:ext>
            </a:extLst>
          </p:cNvPr>
          <p:cNvSpPr>
            <a:spLocks noChangeArrowheads="1"/>
          </p:cNvSpPr>
          <p:nvPr/>
        </p:nvSpPr>
        <p:spPr bwMode="auto">
          <a:xfrm>
            <a:off x="8328025" y="3543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52232" name="Rectangle 8">
            <a:extLst>
              <a:ext uri="{FF2B5EF4-FFF2-40B4-BE49-F238E27FC236}">
                <a16:creationId xmlns:a16="http://schemas.microsoft.com/office/drawing/2014/main" id="{BDFA1613-7C18-6EDC-2BAD-A2694A66FE9B}"/>
              </a:ext>
            </a:extLst>
          </p:cNvPr>
          <p:cNvSpPr>
            <a:spLocks noChangeArrowheads="1"/>
          </p:cNvSpPr>
          <p:nvPr/>
        </p:nvSpPr>
        <p:spPr bwMode="auto">
          <a:xfrm>
            <a:off x="8328025" y="3924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cxnSp>
        <p:nvCxnSpPr>
          <p:cNvPr id="52233" name="AutoShape 9">
            <a:extLst>
              <a:ext uri="{FF2B5EF4-FFF2-40B4-BE49-F238E27FC236}">
                <a16:creationId xmlns:a16="http://schemas.microsoft.com/office/drawing/2014/main" id="{56348A3E-10B0-093A-DE2F-79230EE15C8C}"/>
              </a:ext>
            </a:extLst>
          </p:cNvPr>
          <p:cNvCxnSpPr>
            <a:cxnSpLocks noChangeShapeType="1"/>
            <a:stCxn id="52228" idx="3"/>
            <a:endCxn id="52230" idx="1"/>
          </p:cNvCxnSpPr>
          <p:nvPr/>
        </p:nvCxnSpPr>
        <p:spPr bwMode="auto">
          <a:xfrm>
            <a:off x="6607175" y="3043238"/>
            <a:ext cx="1720850" cy="309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2234" name="Text Box 10">
            <a:extLst>
              <a:ext uri="{FF2B5EF4-FFF2-40B4-BE49-F238E27FC236}">
                <a16:creationId xmlns:a16="http://schemas.microsoft.com/office/drawing/2014/main" id="{8FB9CBF6-14A2-B86C-6103-CC3485697747}"/>
              </a:ext>
            </a:extLst>
          </p:cNvPr>
          <p:cNvSpPr txBox="1">
            <a:spLocks noChangeArrowheads="1"/>
          </p:cNvSpPr>
          <p:nvPr/>
        </p:nvSpPr>
        <p:spPr bwMode="auto">
          <a:xfrm>
            <a:off x="3719513" y="2852738"/>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Référence:</a:t>
            </a:r>
            <a:endParaRPr lang="en-US" altLang="fr-FR" sz="2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917259F-897B-D382-C140-57C76D4C3BCA}"/>
              </a:ext>
            </a:extLst>
          </p:cNvPr>
          <p:cNvSpPr>
            <a:spLocks noGrp="1" noChangeArrowheads="1"/>
          </p:cNvSpPr>
          <p:nvPr>
            <p:ph type="title"/>
          </p:nvPr>
        </p:nvSpPr>
        <p:spPr/>
        <p:txBody>
          <a:bodyPr/>
          <a:lstStyle/>
          <a:p>
            <a:r>
              <a:rPr lang="en-US" altLang="fr-FR"/>
              <a:t>Les tableaux (“Array”) (1/3)</a:t>
            </a:r>
          </a:p>
        </p:txBody>
      </p:sp>
      <p:sp>
        <p:nvSpPr>
          <p:cNvPr id="53251" name="Rectangle 3">
            <a:extLst>
              <a:ext uri="{FF2B5EF4-FFF2-40B4-BE49-F238E27FC236}">
                <a16:creationId xmlns:a16="http://schemas.microsoft.com/office/drawing/2014/main" id="{7BB147B1-4862-79D0-2509-3A830FA96352}"/>
              </a:ext>
            </a:extLst>
          </p:cNvPr>
          <p:cNvSpPr>
            <a:spLocks noGrp="1" noChangeArrowheads="1"/>
          </p:cNvSpPr>
          <p:nvPr>
            <p:ph type="body" idx="1"/>
          </p:nvPr>
        </p:nvSpPr>
        <p:spPr>
          <a:xfrm>
            <a:off x="1676400" y="1125538"/>
            <a:ext cx="8839200" cy="3311525"/>
          </a:xfrm>
        </p:spPr>
        <p:txBody>
          <a:bodyPr/>
          <a:lstStyle/>
          <a:p>
            <a:r>
              <a:rPr lang="fr-BE" altLang="fr-FR"/>
              <a:t>Un tableau est utilisé pour stocker une collection de variables de même type</a:t>
            </a:r>
          </a:p>
          <a:p>
            <a:r>
              <a:rPr lang="fr-BE" altLang="fr-FR"/>
              <a:t>On peut créer des tableaux de types primitifs ou de types de références</a:t>
            </a:r>
            <a:br>
              <a:rPr lang="fr-BE" altLang="fr-FR"/>
            </a:br>
            <a:r>
              <a:rPr lang="fr-BE" altLang="fr-FR"/>
              <a:t>(cf. argument de la fonction main : </a:t>
            </a:r>
            <a:r>
              <a:rPr lang="fr-BE" altLang="fr-FR">
                <a:latin typeface="Courier New" panose="02070309020205020404" pitchFamily="49" charset="0"/>
              </a:rPr>
              <a:t>String[] args</a:t>
            </a:r>
            <a:r>
              <a:rPr lang="fr-BE" altLang="fr-FR"/>
              <a:t>)</a:t>
            </a:r>
          </a:p>
          <a:p>
            <a:r>
              <a:rPr lang="fr-BE" altLang="fr-FR"/>
              <a:t>Un tableau doit être</a:t>
            </a:r>
          </a:p>
          <a:p>
            <a:pPr lvl="1"/>
            <a:r>
              <a:rPr lang="fr-BE" altLang="fr-FR"/>
              <a:t>Déclaré</a:t>
            </a:r>
          </a:p>
          <a:p>
            <a:pPr lvl="1"/>
            <a:r>
              <a:rPr lang="fr-BE" altLang="fr-FR"/>
              <a:t>Créé</a:t>
            </a:r>
          </a:p>
          <a:p>
            <a:pPr lvl="1"/>
            <a:r>
              <a:rPr lang="fr-BE" altLang="fr-FR"/>
              <a:t>Ses variables initialisées</a:t>
            </a:r>
          </a:p>
        </p:txBody>
      </p:sp>
      <p:sp>
        <p:nvSpPr>
          <p:cNvPr id="53252" name="Text Box 4">
            <a:extLst>
              <a:ext uri="{FF2B5EF4-FFF2-40B4-BE49-F238E27FC236}">
                <a16:creationId xmlns:a16="http://schemas.microsoft.com/office/drawing/2014/main" id="{B758B9A6-5A66-1A85-6852-6F3C2F754223}"/>
              </a:ext>
            </a:extLst>
          </p:cNvPr>
          <p:cNvSpPr txBox="1">
            <a:spLocks noChangeArrowheads="1"/>
          </p:cNvSpPr>
          <p:nvPr/>
        </p:nvSpPr>
        <p:spPr bwMode="auto">
          <a:xfrm>
            <a:off x="2640013" y="4724400"/>
            <a:ext cx="7129462" cy="1089025"/>
          </a:xfrm>
          <a:prstGeom prst="rect">
            <a:avLst/>
          </a:prstGeom>
          <a:solidFill>
            <a:srgbClr val="E6F4FF"/>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BE" altLang="fr-FR" b="1">
                <a:solidFill>
                  <a:schemeClr val="tx2"/>
                </a:solidFill>
                <a:latin typeface="Courier New" panose="02070309020205020404" pitchFamily="49" charset="0"/>
              </a:rPr>
              <a:t>int[] nombres;			// déclaration</a:t>
            </a:r>
          </a:p>
          <a:p>
            <a:pPr algn="l"/>
            <a:r>
              <a:rPr lang="fr-BE" altLang="fr-FR" b="1">
                <a:solidFill>
                  <a:schemeClr val="tx2"/>
                </a:solidFill>
                <a:latin typeface="Courier New" panose="02070309020205020404" pitchFamily="49" charset="0"/>
              </a:rPr>
              <a:t>nombres = new int[10];		// création</a:t>
            </a:r>
          </a:p>
          <a:p>
            <a:pPr algn="l"/>
            <a:r>
              <a:rPr lang="fr-BE" altLang="fr-FR" b="1">
                <a:solidFill>
                  <a:schemeClr val="tx2"/>
                </a:solidFill>
                <a:latin typeface="Courier New" panose="02070309020205020404" pitchFamily="49" charset="0"/>
              </a:rPr>
              <a:t>int[] nombres = new int[10];	// déclaration et création</a:t>
            </a:r>
          </a:p>
          <a:p>
            <a:pPr algn="l"/>
            <a:r>
              <a:rPr lang="fr-BE" altLang="fr-FR" b="1">
                <a:solidFill>
                  <a:schemeClr val="tx2"/>
                </a:solidFill>
                <a:latin typeface="Courier New" panose="02070309020205020404" pitchFamily="49" charset="0"/>
              </a:rPr>
              <a:t>nombres[0] = 28;</a:t>
            </a:r>
            <a:endParaRPr lang="fr-FR" altLang="fr-FR">
              <a:latin typeface="Courier New" panose="02070309020205020404" pitchFamily="49"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A3FDEC0-B958-B969-69E0-4E21AD6BCAB9}"/>
              </a:ext>
            </a:extLst>
          </p:cNvPr>
          <p:cNvSpPr>
            <a:spLocks noGrp="1" noChangeArrowheads="1"/>
          </p:cNvSpPr>
          <p:nvPr>
            <p:ph type="title"/>
          </p:nvPr>
        </p:nvSpPr>
        <p:spPr>
          <a:xfrm>
            <a:off x="119063" y="203200"/>
            <a:ext cx="11988800" cy="922338"/>
          </a:xfrm>
        </p:spPr>
        <p:txBody>
          <a:bodyPr/>
          <a:lstStyle/>
          <a:p>
            <a:r>
              <a:rPr lang="en-US" altLang="fr-FR"/>
              <a:t>Les tableaux (“Array”) (2/3)</a:t>
            </a:r>
          </a:p>
        </p:txBody>
      </p:sp>
      <p:sp>
        <p:nvSpPr>
          <p:cNvPr id="54275" name="Rectangle 3">
            <a:extLst>
              <a:ext uri="{FF2B5EF4-FFF2-40B4-BE49-F238E27FC236}">
                <a16:creationId xmlns:a16="http://schemas.microsoft.com/office/drawing/2014/main" id="{90DF09A2-F0DA-2C66-7EE7-E2696EC21725}"/>
              </a:ext>
            </a:extLst>
          </p:cNvPr>
          <p:cNvSpPr>
            <a:spLocks noGrp="1" noChangeArrowheads="1"/>
          </p:cNvSpPr>
          <p:nvPr>
            <p:ph type="body" sz="half" idx="1"/>
          </p:nvPr>
        </p:nvSpPr>
        <p:spPr>
          <a:xfrm>
            <a:off x="1676400" y="981075"/>
            <a:ext cx="8812213" cy="909638"/>
          </a:xfrm>
        </p:spPr>
        <p:txBody>
          <a:bodyPr/>
          <a:lstStyle/>
          <a:p>
            <a:r>
              <a:rPr lang="fr-BE" altLang="fr-FR" sz="1800"/>
              <a:t>On peut construire des tableaux à plusieurs dimensions</a:t>
            </a:r>
          </a:p>
          <a:p>
            <a:r>
              <a:rPr lang="fr-BE" altLang="fr-FR" sz="1800"/>
              <a:t>Des tableaux à plusieurs dimensions sont en fait des tableaux de tableaux</a:t>
            </a:r>
          </a:p>
        </p:txBody>
      </p:sp>
      <p:graphicFrame>
        <p:nvGraphicFramePr>
          <p:cNvPr id="766980" name="Group 4">
            <a:extLst>
              <a:ext uri="{FF2B5EF4-FFF2-40B4-BE49-F238E27FC236}">
                <a16:creationId xmlns:a16="http://schemas.microsoft.com/office/drawing/2014/main" id="{1E183270-A8BC-446E-3712-3BCB983FED55}"/>
              </a:ext>
            </a:extLst>
          </p:cNvPr>
          <p:cNvGraphicFramePr>
            <a:graphicFrameLocks noGrp="1"/>
          </p:cNvGraphicFramePr>
          <p:nvPr>
            <p:ph sz="half" idx="2"/>
          </p:nvPr>
        </p:nvGraphicFramePr>
        <p:xfrm>
          <a:off x="1847850" y="1890713"/>
          <a:ext cx="8496300" cy="2908300"/>
        </p:xfrm>
        <a:graphic>
          <a:graphicData uri="http://schemas.openxmlformats.org/drawingml/2006/table">
            <a:tbl>
              <a:tblPr/>
              <a:tblGrid>
                <a:gridCol w="4535488">
                  <a:extLst>
                    <a:ext uri="{9D8B030D-6E8A-4147-A177-3AD203B41FA5}">
                      <a16:colId xmlns:a16="http://schemas.microsoft.com/office/drawing/2014/main" val="20000"/>
                    </a:ext>
                  </a:extLst>
                </a:gridCol>
                <a:gridCol w="3960812">
                  <a:extLst>
                    <a:ext uri="{9D8B030D-6E8A-4147-A177-3AD203B41FA5}">
                      <a16:colId xmlns:a16="http://schemas.microsoft.com/office/drawing/2014/main" val="20001"/>
                    </a:ext>
                  </a:extLst>
                </a:gridCol>
              </a:tblGrid>
              <a:tr h="9145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int[][] matrice = new int[3][];</a:t>
                      </a:r>
                      <a:endParaRPr kumimoji="0" lang="fr-FR" sz="1800" b="1" i="0" u="none" strike="noStrike" cap="none" normalizeH="0" baseline="0">
                        <a:ln>
                          <a:noFill/>
                        </a:ln>
                        <a:solidFill>
                          <a:schemeClr val="tx2"/>
                        </a:solidFill>
                        <a:effectLst/>
                        <a:latin typeface="Courier New" pitchFamily="49" charset="0"/>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 matrice » est une référence vers un tableau contenant lui-même 3 tableaux de taille non définie</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79181">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matrice[0] = new int[4];</a:t>
                      </a:r>
                      <a:endParaRPr kumimoji="0" lang="fr-FR" sz="1800" b="1" i="0" u="none" strike="noStrike" cap="none" normalizeH="0" baseline="0">
                        <a:ln>
                          <a:noFill/>
                        </a:ln>
                        <a:solidFill>
                          <a:schemeClr val="tx2"/>
                        </a:solidFill>
                        <a:effectLst/>
                        <a:latin typeface="Courier New" pitchFamily="49" charset="0"/>
                      </a:endParaRP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matrice[1] = new int[5];</a:t>
                      </a:r>
                      <a:endParaRPr kumimoji="0" lang="fr-FR" sz="1800" b="1" i="0" u="none" strike="noStrike" cap="none" normalizeH="0" baseline="0">
                        <a:ln>
                          <a:noFill/>
                        </a:ln>
                        <a:solidFill>
                          <a:schemeClr val="tx2"/>
                        </a:solidFill>
                        <a:effectLst/>
                        <a:latin typeface="Courier New" pitchFamily="49" charset="0"/>
                      </a:endParaRP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Courier New" pitchFamily="49" charset="0"/>
                        </a:rPr>
                        <a:t>matrice[2] = new int[3];</a:t>
                      </a:r>
                      <a:endParaRPr kumimoji="0" lang="fr-FR" sz="1800" b="1" i="0" u="none" strike="noStrike" cap="none" normalizeH="0" baseline="0">
                        <a:ln>
                          <a:noFill/>
                        </a:ln>
                        <a:solidFill>
                          <a:schemeClr val="tx2"/>
                        </a:solidFill>
                        <a:effectLst/>
                        <a:latin typeface="Courier New" pitchFamily="49" charset="0"/>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Le premier élément de la matrice est une référence vers un tableau de 4 entiers,…</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14560">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tx2"/>
                          </a:solidFill>
                          <a:effectLst/>
                          <a:latin typeface="Courier New" pitchFamily="49" charset="0"/>
                        </a:rPr>
                        <a:t>matrice[0][0] = 25;</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800" b="1" i="0" u="none" strike="noStrike" cap="none" normalizeH="0" baseline="0">
                          <a:ln>
                            <a:noFill/>
                          </a:ln>
                          <a:solidFill>
                            <a:schemeClr val="bg1"/>
                          </a:solidFill>
                          <a:effectLst/>
                          <a:latin typeface="Arial" charset="0"/>
                        </a:rPr>
                        <a:t>Le premier élément du premier tableau de la matrice est un entier de valeur 25</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54290" name="Rectangle 18">
            <a:extLst>
              <a:ext uri="{FF2B5EF4-FFF2-40B4-BE49-F238E27FC236}">
                <a16:creationId xmlns:a16="http://schemas.microsoft.com/office/drawing/2014/main" id="{0AC1DCEF-9D94-FAA2-E9FB-47EED69B1D0B}"/>
              </a:ext>
            </a:extLst>
          </p:cNvPr>
          <p:cNvSpPr>
            <a:spLocks noChangeArrowheads="1"/>
          </p:cNvSpPr>
          <p:nvPr/>
        </p:nvSpPr>
        <p:spPr bwMode="auto">
          <a:xfrm>
            <a:off x="1676400" y="4986338"/>
            <a:ext cx="899160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5263" indent="-195263">
              <a:spcBef>
                <a:spcPct val="30000"/>
              </a:spcBef>
              <a:buClr>
                <a:srgbClr val="009BCC"/>
              </a:buClr>
              <a:buFont typeface="Symbol" panose="05050102010706020507" pitchFamily="18" charset="2"/>
              <a:buChar char="·"/>
              <a:defRPr sz="2000" b="1">
                <a:solidFill>
                  <a:schemeClr val="tx2"/>
                </a:solidFill>
                <a:latin typeface="Arial" panose="020B0604020202020204" pitchFamily="34" charset="0"/>
              </a:defRPr>
            </a:lvl1pPr>
            <a:lvl2pPr marL="742950" indent="-285750">
              <a:spcBef>
                <a:spcPct val="30000"/>
              </a:spcBef>
              <a:buClr>
                <a:srgbClr val="004182"/>
              </a:buClr>
              <a:buFont typeface="Wingdings" panose="05000000000000000000" pitchFamily="2" charset="2"/>
              <a:buChar char=""/>
              <a:defRPr>
                <a:solidFill>
                  <a:schemeClr val="tx2"/>
                </a:solidFill>
                <a:latin typeface="Arial" panose="020B0604020202020204" pitchFamily="34" charset="0"/>
              </a:defRPr>
            </a:lvl2pPr>
            <a:lvl3pPr marL="1143000" indent="-228600">
              <a:spcBef>
                <a:spcPct val="30000"/>
              </a:spcBef>
              <a:buClr>
                <a:srgbClr val="004182"/>
              </a:buClr>
              <a:buFont typeface="Wingdings" panose="05000000000000000000" pitchFamily="2" charset="2"/>
              <a:buChar char="ú"/>
              <a:defRPr sz="1600">
                <a:solidFill>
                  <a:schemeClr val="tx2"/>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buFont typeface="Symbol" panose="05050102010706020507" pitchFamily="18" charset="2"/>
              <a:buNone/>
            </a:pPr>
            <a:r>
              <a:rPr lang="fr-BE" altLang="fr-FR" sz="1800"/>
              <a:t>Exemple:</a:t>
            </a:r>
          </a:p>
          <a:p>
            <a:r>
              <a:rPr lang="fr-BE" altLang="fr-FR" sz="1600"/>
              <a:t>Créer et initialiser une matrice contenant deux tableaux de 2 et 3 points respectivement</a:t>
            </a:r>
          </a:p>
          <a:p>
            <a:r>
              <a:rPr lang="fr-BE" altLang="fr-FR" sz="1600"/>
              <a:t>Créer 5 objets de type « Point »</a:t>
            </a:r>
          </a:p>
          <a:p>
            <a:r>
              <a:rPr lang="fr-BE" altLang="fr-FR" sz="1600"/>
              <a:t>Affecter ces 5 objets aux 5 éléments de la matrice</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A1AC25-D9C1-E30F-8F55-98E98E4170B0}"/>
              </a:ext>
            </a:extLst>
          </p:cNvPr>
          <p:cNvSpPr>
            <a:spLocks noGrp="1" noChangeArrowheads="1"/>
          </p:cNvSpPr>
          <p:nvPr>
            <p:ph type="title"/>
          </p:nvPr>
        </p:nvSpPr>
        <p:spPr/>
        <p:txBody>
          <a:bodyPr/>
          <a:lstStyle/>
          <a:p>
            <a:r>
              <a:rPr lang="en-US" altLang="fr-FR"/>
              <a:t>Les tableaux (“Array”) (3/3)</a:t>
            </a:r>
          </a:p>
        </p:txBody>
      </p:sp>
      <p:sp>
        <p:nvSpPr>
          <p:cNvPr id="55299" name="Rectangle 3">
            <a:extLst>
              <a:ext uri="{FF2B5EF4-FFF2-40B4-BE49-F238E27FC236}">
                <a16:creationId xmlns:a16="http://schemas.microsoft.com/office/drawing/2014/main" id="{BF9F8D0C-7737-B42B-1D90-3B48BE7D3464}"/>
              </a:ext>
            </a:extLst>
          </p:cNvPr>
          <p:cNvSpPr>
            <a:spLocks noGrp="1" noChangeArrowheads="1"/>
          </p:cNvSpPr>
          <p:nvPr>
            <p:ph type="body" idx="1"/>
          </p:nvPr>
        </p:nvSpPr>
        <p:spPr>
          <a:xfrm>
            <a:off x="1676400" y="981075"/>
            <a:ext cx="4851400" cy="5400675"/>
          </a:xfrm>
        </p:spPr>
        <p:txBody>
          <a:bodyPr/>
          <a:lstStyle/>
          <a:p>
            <a:pPr>
              <a:buFont typeface="Symbol" panose="05050102010706020507" pitchFamily="18" charset="2"/>
              <a:buNone/>
            </a:pPr>
            <a:r>
              <a:rPr lang="fr-BE" altLang="fr-FR" sz="1800">
                <a:latin typeface="Courier New" panose="02070309020205020404" pitchFamily="49" charset="0"/>
              </a:rPr>
              <a:t>Point[][] matriceDePoints;</a:t>
            </a:r>
          </a:p>
          <a:p>
            <a:pPr>
              <a:buFont typeface="Symbol" panose="05050102010706020507" pitchFamily="18" charset="2"/>
              <a:buNone/>
            </a:pPr>
            <a:r>
              <a:rPr lang="fr-BE" altLang="fr-FR" sz="1800">
                <a:latin typeface="Courier New" panose="02070309020205020404" pitchFamily="49" charset="0"/>
              </a:rPr>
              <a:t>matriceDePoints = new Point[2][];</a:t>
            </a:r>
          </a:p>
          <a:p>
            <a:pPr>
              <a:buFont typeface="Symbol" panose="05050102010706020507" pitchFamily="18" charset="2"/>
              <a:buNone/>
            </a:pPr>
            <a:r>
              <a:rPr lang="fr-BE" altLang="fr-FR" sz="1800">
                <a:latin typeface="Courier New" panose="02070309020205020404" pitchFamily="49" charset="0"/>
              </a:rPr>
              <a:t>matriceDePoints[0] = new Point[2];</a:t>
            </a:r>
          </a:p>
          <a:p>
            <a:pPr>
              <a:buFont typeface="Symbol" panose="05050102010706020507" pitchFamily="18" charset="2"/>
              <a:buNone/>
            </a:pPr>
            <a:r>
              <a:rPr lang="fr-BE" altLang="fr-FR" sz="1800">
                <a:latin typeface="Courier New" panose="02070309020205020404" pitchFamily="49" charset="0"/>
              </a:rPr>
              <a:t>matriceDePoints[1] = new Point[3];</a:t>
            </a:r>
          </a:p>
          <a:p>
            <a:pPr>
              <a:buFont typeface="Symbol" panose="05050102010706020507" pitchFamily="18" charset="2"/>
              <a:buNone/>
            </a:pPr>
            <a:r>
              <a:rPr lang="fr-BE" altLang="fr-FR" sz="1800">
                <a:latin typeface="Courier New" panose="02070309020205020404" pitchFamily="49" charset="0"/>
              </a:rPr>
              <a:t>Point p1, p2, p3, p4, p5;</a:t>
            </a:r>
          </a:p>
          <a:p>
            <a:pPr>
              <a:buFont typeface="Symbol" panose="05050102010706020507" pitchFamily="18" charset="2"/>
              <a:buNone/>
            </a:pPr>
            <a:r>
              <a:rPr lang="fr-BE" altLang="fr-FR" sz="1800">
                <a:latin typeface="Courier New" panose="02070309020205020404" pitchFamily="49" charset="0"/>
              </a:rPr>
              <a:t>p1 = new Point(10,15);</a:t>
            </a:r>
          </a:p>
          <a:p>
            <a:pPr>
              <a:buFont typeface="Symbol" panose="05050102010706020507" pitchFamily="18" charset="2"/>
              <a:buNone/>
            </a:pPr>
            <a:r>
              <a:rPr lang="fr-BE" altLang="fr-FR" sz="1800">
                <a:latin typeface="Courier New" panose="02070309020205020404" pitchFamily="49" charset="0"/>
              </a:rPr>
              <a:t>p2 = new Point(11,16);</a:t>
            </a:r>
          </a:p>
          <a:p>
            <a:pPr>
              <a:buFont typeface="Symbol" panose="05050102010706020507" pitchFamily="18" charset="2"/>
              <a:buNone/>
            </a:pPr>
            <a:r>
              <a:rPr lang="fr-BE" altLang="fr-FR" sz="1800">
                <a:latin typeface="Courier New" panose="02070309020205020404" pitchFamily="49" charset="0"/>
              </a:rPr>
              <a:t>p3 = new Point(12,17);</a:t>
            </a:r>
          </a:p>
          <a:p>
            <a:pPr>
              <a:buFont typeface="Symbol" panose="05050102010706020507" pitchFamily="18" charset="2"/>
              <a:buNone/>
            </a:pPr>
            <a:r>
              <a:rPr lang="fr-BE" altLang="fr-FR" sz="1800">
                <a:latin typeface="Courier New" panose="02070309020205020404" pitchFamily="49" charset="0"/>
              </a:rPr>
              <a:t>p4 = new Point(13,18);</a:t>
            </a:r>
          </a:p>
          <a:p>
            <a:pPr>
              <a:buFont typeface="Symbol" panose="05050102010706020507" pitchFamily="18" charset="2"/>
              <a:buNone/>
            </a:pPr>
            <a:r>
              <a:rPr lang="fr-BE" altLang="fr-FR" sz="1800">
                <a:latin typeface="Courier New" panose="02070309020205020404" pitchFamily="49" charset="0"/>
              </a:rPr>
              <a:t>p5 = new Point(14,19);</a:t>
            </a:r>
          </a:p>
          <a:p>
            <a:pPr>
              <a:buFont typeface="Symbol" panose="05050102010706020507" pitchFamily="18" charset="2"/>
              <a:buNone/>
            </a:pPr>
            <a:r>
              <a:rPr lang="fr-BE" altLang="fr-FR" sz="1800">
                <a:latin typeface="Courier New" panose="02070309020205020404" pitchFamily="49" charset="0"/>
              </a:rPr>
              <a:t>matriceDePoints[0][0] = p1;</a:t>
            </a:r>
          </a:p>
          <a:p>
            <a:pPr>
              <a:buFont typeface="Symbol" panose="05050102010706020507" pitchFamily="18" charset="2"/>
              <a:buNone/>
            </a:pPr>
            <a:r>
              <a:rPr lang="fr-BE" altLang="fr-FR" sz="1800">
                <a:latin typeface="Courier New" panose="02070309020205020404" pitchFamily="49" charset="0"/>
              </a:rPr>
              <a:t>matriceDePoints[0][1] = p2;</a:t>
            </a:r>
          </a:p>
          <a:p>
            <a:pPr>
              <a:buFont typeface="Symbol" panose="05050102010706020507" pitchFamily="18" charset="2"/>
              <a:buNone/>
            </a:pPr>
            <a:r>
              <a:rPr lang="fr-BE" altLang="fr-FR" sz="1800">
                <a:latin typeface="Courier New" panose="02070309020205020404" pitchFamily="49" charset="0"/>
              </a:rPr>
              <a:t>matriceDePoints[1][0] = p3;</a:t>
            </a:r>
          </a:p>
          <a:p>
            <a:pPr>
              <a:buFont typeface="Symbol" panose="05050102010706020507" pitchFamily="18" charset="2"/>
              <a:buNone/>
            </a:pPr>
            <a:r>
              <a:rPr lang="fr-BE" altLang="fr-FR" sz="1800">
                <a:latin typeface="Courier New" panose="02070309020205020404" pitchFamily="49" charset="0"/>
              </a:rPr>
              <a:t>matriceDePoints[1][1] = p4;</a:t>
            </a:r>
          </a:p>
          <a:p>
            <a:pPr>
              <a:buFont typeface="Symbol" panose="05050102010706020507" pitchFamily="18" charset="2"/>
              <a:buNone/>
            </a:pPr>
            <a:r>
              <a:rPr lang="fr-BE" altLang="fr-FR" sz="1800">
                <a:latin typeface="Courier New" panose="02070309020205020404" pitchFamily="49" charset="0"/>
              </a:rPr>
              <a:t>matriceDePoints[1][2] = p5;</a:t>
            </a:r>
          </a:p>
        </p:txBody>
      </p:sp>
      <p:sp>
        <p:nvSpPr>
          <p:cNvPr id="55300" name="Oval 4">
            <a:extLst>
              <a:ext uri="{FF2B5EF4-FFF2-40B4-BE49-F238E27FC236}">
                <a16:creationId xmlns:a16="http://schemas.microsoft.com/office/drawing/2014/main" id="{223B3897-3C27-6DCB-D473-DC188562931F}"/>
              </a:ext>
            </a:extLst>
          </p:cNvPr>
          <p:cNvSpPr>
            <a:spLocks noChangeArrowheads="1"/>
          </p:cNvSpPr>
          <p:nvPr/>
        </p:nvSpPr>
        <p:spPr bwMode="auto">
          <a:xfrm>
            <a:off x="5664200" y="2492375"/>
            <a:ext cx="720725" cy="647700"/>
          </a:xfrm>
          <a:prstGeom prst="ellipse">
            <a:avLst/>
          </a:prstGeom>
          <a:solidFill>
            <a:srgbClr val="E6F4FF"/>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10,15</a:t>
            </a:r>
          </a:p>
        </p:txBody>
      </p:sp>
      <p:sp>
        <p:nvSpPr>
          <p:cNvPr id="55301" name="Oval 5">
            <a:extLst>
              <a:ext uri="{FF2B5EF4-FFF2-40B4-BE49-F238E27FC236}">
                <a16:creationId xmlns:a16="http://schemas.microsoft.com/office/drawing/2014/main" id="{304686DD-15FA-A268-CA61-AC2FE2789CE6}"/>
              </a:ext>
            </a:extLst>
          </p:cNvPr>
          <p:cNvSpPr>
            <a:spLocks noChangeArrowheads="1"/>
          </p:cNvSpPr>
          <p:nvPr/>
        </p:nvSpPr>
        <p:spPr bwMode="auto">
          <a:xfrm>
            <a:off x="5664200" y="3284538"/>
            <a:ext cx="720725" cy="647700"/>
          </a:xfrm>
          <a:prstGeom prst="ellipse">
            <a:avLst/>
          </a:prstGeom>
          <a:solidFill>
            <a:srgbClr val="E6F4FF"/>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11,16</a:t>
            </a:r>
          </a:p>
        </p:txBody>
      </p:sp>
      <p:sp>
        <p:nvSpPr>
          <p:cNvPr id="55302" name="Oval 6">
            <a:extLst>
              <a:ext uri="{FF2B5EF4-FFF2-40B4-BE49-F238E27FC236}">
                <a16:creationId xmlns:a16="http://schemas.microsoft.com/office/drawing/2014/main" id="{EC0B5938-B68F-4F39-8FD4-A8DB79310CF0}"/>
              </a:ext>
            </a:extLst>
          </p:cNvPr>
          <p:cNvSpPr>
            <a:spLocks noChangeArrowheads="1"/>
          </p:cNvSpPr>
          <p:nvPr/>
        </p:nvSpPr>
        <p:spPr bwMode="auto">
          <a:xfrm>
            <a:off x="5664200" y="4076700"/>
            <a:ext cx="720725" cy="647700"/>
          </a:xfrm>
          <a:prstGeom prst="ellipse">
            <a:avLst/>
          </a:prstGeom>
          <a:solidFill>
            <a:srgbClr val="E6F4FF"/>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12,17</a:t>
            </a:r>
          </a:p>
        </p:txBody>
      </p:sp>
      <p:sp>
        <p:nvSpPr>
          <p:cNvPr id="55303" name="Oval 7">
            <a:extLst>
              <a:ext uri="{FF2B5EF4-FFF2-40B4-BE49-F238E27FC236}">
                <a16:creationId xmlns:a16="http://schemas.microsoft.com/office/drawing/2014/main" id="{063587E6-F1E2-AED0-E69E-B568688312C7}"/>
              </a:ext>
            </a:extLst>
          </p:cNvPr>
          <p:cNvSpPr>
            <a:spLocks noChangeArrowheads="1"/>
          </p:cNvSpPr>
          <p:nvPr/>
        </p:nvSpPr>
        <p:spPr bwMode="auto">
          <a:xfrm>
            <a:off x="5664200" y="4868863"/>
            <a:ext cx="720725" cy="647700"/>
          </a:xfrm>
          <a:prstGeom prst="ellipse">
            <a:avLst/>
          </a:prstGeom>
          <a:solidFill>
            <a:srgbClr val="E6F4FF"/>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13,18</a:t>
            </a:r>
          </a:p>
        </p:txBody>
      </p:sp>
      <p:sp>
        <p:nvSpPr>
          <p:cNvPr id="55304" name="Oval 8">
            <a:extLst>
              <a:ext uri="{FF2B5EF4-FFF2-40B4-BE49-F238E27FC236}">
                <a16:creationId xmlns:a16="http://schemas.microsoft.com/office/drawing/2014/main" id="{67EDBD1A-06D9-F1DC-5C98-7CC1B06C106D}"/>
              </a:ext>
            </a:extLst>
          </p:cNvPr>
          <p:cNvSpPr>
            <a:spLocks noChangeArrowheads="1"/>
          </p:cNvSpPr>
          <p:nvPr/>
        </p:nvSpPr>
        <p:spPr bwMode="auto">
          <a:xfrm>
            <a:off x="5664200" y="5661025"/>
            <a:ext cx="720725" cy="647700"/>
          </a:xfrm>
          <a:prstGeom prst="ellipse">
            <a:avLst/>
          </a:prstGeom>
          <a:solidFill>
            <a:srgbClr val="E6F4FF"/>
          </a:solidFill>
          <a:ln w="19050">
            <a:solidFill>
              <a:schemeClr val="bg2"/>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t>14,19</a:t>
            </a:r>
          </a:p>
        </p:txBody>
      </p:sp>
      <p:sp>
        <p:nvSpPr>
          <p:cNvPr id="55305" name="Text Box 9">
            <a:extLst>
              <a:ext uri="{FF2B5EF4-FFF2-40B4-BE49-F238E27FC236}">
                <a16:creationId xmlns:a16="http://schemas.microsoft.com/office/drawing/2014/main" id="{7C0115F2-DF39-6F15-FFF7-1C60CE7FFDF7}"/>
              </a:ext>
            </a:extLst>
          </p:cNvPr>
          <p:cNvSpPr txBox="1">
            <a:spLocks noChangeArrowheads="1"/>
          </p:cNvSpPr>
          <p:nvPr/>
        </p:nvSpPr>
        <p:spPr bwMode="auto">
          <a:xfrm>
            <a:off x="8472488" y="2638425"/>
            <a:ext cx="431800" cy="338138"/>
          </a:xfrm>
          <a:prstGeom prst="rect">
            <a:avLst/>
          </a:prstGeom>
          <a:solidFill>
            <a:schemeClr val="accent1"/>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p1</a:t>
            </a:r>
          </a:p>
        </p:txBody>
      </p:sp>
      <p:sp>
        <p:nvSpPr>
          <p:cNvPr id="55306" name="Text Box 10">
            <a:extLst>
              <a:ext uri="{FF2B5EF4-FFF2-40B4-BE49-F238E27FC236}">
                <a16:creationId xmlns:a16="http://schemas.microsoft.com/office/drawing/2014/main" id="{8409E084-0E2A-EBA1-3E70-0645EF0406AD}"/>
              </a:ext>
            </a:extLst>
          </p:cNvPr>
          <p:cNvSpPr txBox="1">
            <a:spLocks noChangeArrowheads="1"/>
          </p:cNvSpPr>
          <p:nvPr/>
        </p:nvSpPr>
        <p:spPr bwMode="auto">
          <a:xfrm>
            <a:off x="8472488" y="3430588"/>
            <a:ext cx="431800" cy="338137"/>
          </a:xfrm>
          <a:prstGeom prst="rect">
            <a:avLst/>
          </a:prstGeom>
          <a:solidFill>
            <a:schemeClr val="accent1"/>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p2</a:t>
            </a:r>
          </a:p>
        </p:txBody>
      </p:sp>
      <p:sp>
        <p:nvSpPr>
          <p:cNvPr id="55307" name="Text Box 11">
            <a:extLst>
              <a:ext uri="{FF2B5EF4-FFF2-40B4-BE49-F238E27FC236}">
                <a16:creationId xmlns:a16="http://schemas.microsoft.com/office/drawing/2014/main" id="{27EF37C9-28D1-860F-B9E8-DCB63D71DA57}"/>
              </a:ext>
            </a:extLst>
          </p:cNvPr>
          <p:cNvSpPr txBox="1">
            <a:spLocks noChangeArrowheads="1"/>
          </p:cNvSpPr>
          <p:nvPr/>
        </p:nvSpPr>
        <p:spPr bwMode="auto">
          <a:xfrm>
            <a:off x="8472488" y="4222750"/>
            <a:ext cx="431800" cy="338138"/>
          </a:xfrm>
          <a:prstGeom prst="rect">
            <a:avLst/>
          </a:prstGeom>
          <a:solidFill>
            <a:schemeClr val="accent1"/>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p3</a:t>
            </a:r>
          </a:p>
        </p:txBody>
      </p:sp>
      <p:sp>
        <p:nvSpPr>
          <p:cNvPr id="55308" name="Text Box 12">
            <a:extLst>
              <a:ext uri="{FF2B5EF4-FFF2-40B4-BE49-F238E27FC236}">
                <a16:creationId xmlns:a16="http://schemas.microsoft.com/office/drawing/2014/main" id="{22FB5B63-00A0-4D5C-8E4C-7DAE2C6BDBFF}"/>
              </a:ext>
            </a:extLst>
          </p:cNvPr>
          <p:cNvSpPr txBox="1">
            <a:spLocks noChangeArrowheads="1"/>
          </p:cNvSpPr>
          <p:nvPr/>
        </p:nvSpPr>
        <p:spPr bwMode="auto">
          <a:xfrm>
            <a:off x="8472488" y="5014913"/>
            <a:ext cx="431800" cy="338137"/>
          </a:xfrm>
          <a:prstGeom prst="rect">
            <a:avLst/>
          </a:prstGeom>
          <a:solidFill>
            <a:schemeClr val="accent1"/>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p4</a:t>
            </a:r>
          </a:p>
        </p:txBody>
      </p:sp>
      <p:sp>
        <p:nvSpPr>
          <p:cNvPr id="55309" name="Text Box 13">
            <a:extLst>
              <a:ext uri="{FF2B5EF4-FFF2-40B4-BE49-F238E27FC236}">
                <a16:creationId xmlns:a16="http://schemas.microsoft.com/office/drawing/2014/main" id="{0470241B-5927-6779-5D11-13515D2D15C6}"/>
              </a:ext>
            </a:extLst>
          </p:cNvPr>
          <p:cNvSpPr txBox="1">
            <a:spLocks noChangeArrowheads="1"/>
          </p:cNvSpPr>
          <p:nvPr/>
        </p:nvSpPr>
        <p:spPr bwMode="auto">
          <a:xfrm>
            <a:off x="8472488" y="5807075"/>
            <a:ext cx="431800" cy="338138"/>
          </a:xfrm>
          <a:prstGeom prst="rect">
            <a:avLst/>
          </a:prstGeom>
          <a:solidFill>
            <a:schemeClr val="accent1"/>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p5</a:t>
            </a:r>
          </a:p>
        </p:txBody>
      </p:sp>
      <p:sp>
        <p:nvSpPr>
          <p:cNvPr id="55310" name="Text Box 14">
            <a:extLst>
              <a:ext uri="{FF2B5EF4-FFF2-40B4-BE49-F238E27FC236}">
                <a16:creationId xmlns:a16="http://schemas.microsoft.com/office/drawing/2014/main" id="{4CFDE879-C9F2-96F8-494E-9621A8BE95B2}"/>
              </a:ext>
            </a:extLst>
          </p:cNvPr>
          <p:cNvSpPr txBox="1">
            <a:spLocks noChangeArrowheads="1"/>
          </p:cNvSpPr>
          <p:nvPr/>
        </p:nvSpPr>
        <p:spPr bwMode="auto">
          <a:xfrm>
            <a:off x="6818313" y="2638425"/>
            <a:ext cx="1150937"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ox0adfc12</a:t>
            </a:r>
          </a:p>
        </p:txBody>
      </p:sp>
      <p:sp>
        <p:nvSpPr>
          <p:cNvPr id="55311" name="Text Box 15">
            <a:extLst>
              <a:ext uri="{FF2B5EF4-FFF2-40B4-BE49-F238E27FC236}">
                <a16:creationId xmlns:a16="http://schemas.microsoft.com/office/drawing/2014/main" id="{648BEAED-B89B-C650-9A05-DE7DC39A6880}"/>
              </a:ext>
            </a:extLst>
          </p:cNvPr>
          <p:cNvSpPr txBox="1">
            <a:spLocks noChangeArrowheads="1"/>
          </p:cNvSpPr>
          <p:nvPr/>
        </p:nvSpPr>
        <p:spPr bwMode="auto">
          <a:xfrm>
            <a:off x="6816725" y="3430588"/>
            <a:ext cx="1150938" cy="338137"/>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ox0adfc43</a:t>
            </a:r>
          </a:p>
        </p:txBody>
      </p:sp>
      <p:sp>
        <p:nvSpPr>
          <p:cNvPr id="55312" name="Text Box 16">
            <a:extLst>
              <a:ext uri="{FF2B5EF4-FFF2-40B4-BE49-F238E27FC236}">
                <a16:creationId xmlns:a16="http://schemas.microsoft.com/office/drawing/2014/main" id="{E3963576-E016-ED68-E561-BBFC95E0B638}"/>
              </a:ext>
            </a:extLst>
          </p:cNvPr>
          <p:cNvSpPr txBox="1">
            <a:spLocks noChangeArrowheads="1"/>
          </p:cNvSpPr>
          <p:nvPr/>
        </p:nvSpPr>
        <p:spPr bwMode="auto">
          <a:xfrm>
            <a:off x="6816725" y="4222750"/>
            <a:ext cx="1150938"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dy0adfc14</a:t>
            </a:r>
          </a:p>
        </p:txBody>
      </p:sp>
      <p:sp>
        <p:nvSpPr>
          <p:cNvPr id="55313" name="Text Box 17">
            <a:extLst>
              <a:ext uri="{FF2B5EF4-FFF2-40B4-BE49-F238E27FC236}">
                <a16:creationId xmlns:a16="http://schemas.microsoft.com/office/drawing/2014/main" id="{96B41D50-A13F-AD2D-291B-B8961CC764F8}"/>
              </a:ext>
            </a:extLst>
          </p:cNvPr>
          <p:cNvSpPr txBox="1">
            <a:spLocks noChangeArrowheads="1"/>
          </p:cNvSpPr>
          <p:nvPr/>
        </p:nvSpPr>
        <p:spPr bwMode="auto">
          <a:xfrm>
            <a:off x="6816725" y="5014913"/>
            <a:ext cx="1150938" cy="338137"/>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ox0fdfc17</a:t>
            </a:r>
          </a:p>
        </p:txBody>
      </p:sp>
      <p:sp>
        <p:nvSpPr>
          <p:cNvPr id="55314" name="Text Box 18">
            <a:extLst>
              <a:ext uri="{FF2B5EF4-FFF2-40B4-BE49-F238E27FC236}">
                <a16:creationId xmlns:a16="http://schemas.microsoft.com/office/drawing/2014/main" id="{90D23BD0-664D-8916-FAAC-C08A57A055A7}"/>
              </a:ext>
            </a:extLst>
          </p:cNvPr>
          <p:cNvSpPr txBox="1">
            <a:spLocks noChangeArrowheads="1"/>
          </p:cNvSpPr>
          <p:nvPr/>
        </p:nvSpPr>
        <p:spPr bwMode="auto">
          <a:xfrm>
            <a:off x="6816725" y="5807075"/>
            <a:ext cx="1150938"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ox0agrc57</a:t>
            </a:r>
          </a:p>
        </p:txBody>
      </p:sp>
      <p:cxnSp>
        <p:nvCxnSpPr>
          <p:cNvPr id="55315" name="AutoShape 19">
            <a:extLst>
              <a:ext uri="{FF2B5EF4-FFF2-40B4-BE49-F238E27FC236}">
                <a16:creationId xmlns:a16="http://schemas.microsoft.com/office/drawing/2014/main" id="{EEDAC9B6-C67D-F45A-F6C4-3B867195E628}"/>
              </a:ext>
            </a:extLst>
          </p:cNvPr>
          <p:cNvCxnSpPr>
            <a:cxnSpLocks noChangeShapeType="1"/>
            <a:stCxn id="55300" idx="6"/>
            <a:endCxn id="55310" idx="1"/>
          </p:cNvCxnSpPr>
          <p:nvPr/>
        </p:nvCxnSpPr>
        <p:spPr bwMode="auto">
          <a:xfrm flipV="1">
            <a:off x="6384925" y="2808288"/>
            <a:ext cx="433388" cy="7937"/>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6" name="AutoShape 20">
            <a:extLst>
              <a:ext uri="{FF2B5EF4-FFF2-40B4-BE49-F238E27FC236}">
                <a16:creationId xmlns:a16="http://schemas.microsoft.com/office/drawing/2014/main" id="{180A023C-86CF-506F-3343-DDCAC3F895B6}"/>
              </a:ext>
            </a:extLst>
          </p:cNvPr>
          <p:cNvCxnSpPr>
            <a:cxnSpLocks noChangeShapeType="1"/>
            <a:stCxn id="55301" idx="6"/>
            <a:endCxn id="55311" idx="1"/>
          </p:cNvCxnSpPr>
          <p:nvPr/>
        </p:nvCxnSpPr>
        <p:spPr bwMode="auto">
          <a:xfrm flipV="1">
            <a:off x="6384925" y="3600450"/>
            <a:ext cx="431800" cy="7938"/>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7" name="AutoShape 21">
            <a:extLst>
              <a:ext uri="{FF2B5EF4-FFF2-40B4-BE49-F238E27FC236}">
                <a16:creationId xmlns:a16="http://schemas.microsoft.com/office/drawing/2014/main" id="{C8A1E78E-794C-E6CD-F6E9-C132D08AF20C}"/>
              </a:ext>
            </a:extLst>
          </p:cNvPr>
          <p:cNvCxnSpPr>
            <a:cxnSpLocks noChangeShapeType="1"/>
            <a:stCxn id="55302" idx="6"/>
            <a:endCxn id="55312" idx="1"/>
          </p:cNvCxnSpPr>
          <p:nvPr/>
        </p:nvCxnSpPr>
        <p:spPr bwMode="auto">
          <a:xfrm flipV="1">
            <a:off x="6384925" y="4392613"/>
            <a:ext cx="431800" cy="7937"/>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8" name="AutoShape 22">
            <a:extLst>
              <a:ext uri="{FF2B5EF4-FFF2-40B4-BE49-F238E27FC236}">
                <a16:creationId xmlns:a16="http://schemas.microsoft.com/office/drawing/2014/main" id="{BF584EA9-6D17-90F0-1933-D12FCA924A9B}"/>
              </a:ext>
            </a:extLst>
          </p:cNvPr>
          <p:cNvCxnSpPr>
            <a:cxnSpLocks noChangeShapeType="1"/>
            <a:stCxn id="55303" idx="6"/>
            <a:endCxn id="55313" idx="1"/>
          </p:cNvCxnSpPr>
          <p:nvPr/>
        </p:nvCxnSpPr>
        <p:spPr bwMode="auto">
          <a:xfrm flipV="1">
            <a:off x="6384925" y="5184775"/>
            <a:ext cx="431800" cy="7938"/>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19" name="AutoShape 23">
            <a:extLst>
              <a:ext uri="{FF2B5EF4-FFF2-40B4-BE49-F238E27FC236}">
                <a16:creationId xmlns:a16="http://schemas.microsoft.com/office/drawing/2014/main" id="{0080FA59-E5EF-C139-5D25-7C53A0EE80AF}"/>
              </a:ext>
            </a:extLst>
          </p:cNvPr>
          <p:cNvCxnSpPr>
            <a:cxnSpLocks noChangeShapeType="1"/>
            <a:stCxn id="55304" idx="6"/>
            <a:endCxn id="55314" idx="1"/>
          </p:cNvCxnSpPr>
          <p:nvPr/>
        </p:nvCxnSpPr>
        <p:spPr bwMode="auto">
          <a:xfrm flipV="1">
            <a:off x="6384925" y="5976938"/>
            <a:ext cx="431800" cy="7937"/>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0" name="AutoShape 24">
            <a:extLst>
              <a:ext uri="{FF2B5EF4-FFF2-40B4-BE49-F238E27FC236}">
                <a16:creationId xmlns:a16="http://schemas.microsoft.com/office/drawing/2014/main" id="{0CC01F1B-7962-AECF-4906-09B87CD72CFF}"/>
              </a:ext>
            </a:extLst>
          </p:cNvPr>
          <p:cNvCxnSpPr>
            <a:cxnSpLocks noChangeShapeType="1"/>
            <a:stCxn id="55310" idx="3"/>
            <a:endCxn id="55305" idx="1"/>
          </p:cNvCxnSpPr>
          <p:nvPr/>
        </p:nvCxnSpPr>
        <p:spPr bwMode="auto">
          <a:xfrm>
            <a:off x="7969250" y="2808288"/>
            <a:ext cx="503238"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1" name="AutoShape 25">
            <a:extLst>
              <a:ext uri="{FF2B5EF4-FFF2-40B4-BE49-F238E27FC236}">
                <a16:creationId xmlns:a16="http://schemas.microsoft.com/office/drawing/2014/main" id="{A0720481-C47C-85A8-AFEB-87F3B8E2CDE4}"/>
              </a:ext>
            </a:extLst>
          </p:cNvPr>
          <p:cNvCxnSpPr>
            <a:cxnSpLocks noChangeShapeType="1"/>
            <a:stCxn id="55311" idx="3"/>
            <a:endCxn id="55306" idx="1"/>
          </p:cNvCxnSpPr>
          <p:nvPr/>
        </p:nvCxnSpPr>
        <p:spPr bwMode="auto">
          <a:xfrm>
            <a:off x="7967663" y="3600450"/>
            <a:ext cx="50482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2" name="AutoShape 26">
            <a:extLst>
              <a:ext uri="{FF2B5EF4-FFF2-40B4-BE49-F238E27FC236}">
                <a16:creationId xmlns:a16="http://schemas.microsoft.com/office/drawing/2014/main" id="{9FE8CA28-C706-00C2-A2FB-267A9C3FE99D}"/>
              </a:ext>
            </a:extLst>
          </p:cNvPr>
          <p:cNvCxnSpPr>
            <a:cxnSpLocks noChangeShapeType="1"/>
            <a:stCxn id="55312" idx="3"/>
            <a:endCxn id="55307" idx="1"/>
          </p:cNvCxnSpPr>
          <p:nvPr/>
        </p:nvCxnSpPr>
        <p:spPr bwMode="auto">
          <a:xfrm>
            <a:off x="7967663" y="4392613"/>
            <a:ext cx="50482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3" name="AutoShape 27">
            <a:extLst>
              <a:ext uri="{FF2B5EF4-FFF2-40B4-BE49-F238E27FC236}">
                <a16:creationId xmlns:a16="http://schemas.microsoft.com/office/drawing/2014/main" id="{0EB15463-0BAB-8FCE-8D4E-F5A38D0B8C17}"/>
              </a:ext>
            </a:extLst>
          </p:cNvPr>
          <p:cNvCxnSpPr>
            <a:cxnSpLocks noChangeShapeType="1"/>
            <a:stCxn id="55313" idx="3"/>
            <a:endCxn id="55308" idx="1"/>
          </p:cNvCxnSpPr>
          <p:nvPr/>
        </p:nvCxnSpPr>
        <p:spPr bwMode="auto">
          <a:xfrm>
            <a:off x="7967663" y="5184775"/>
            <a:ext cx="50482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24" name="AutoShape 28">
            <a:extLst>
              <a:ext uri="{FF2B5EF4-FFF2-40B4-BE49-F238E27FC236}">
                <a16:creationId xmlns:a16="http://schemas.microsoft.com/office/drawing/2014/main" id="{AAC72493-A6F7-B9CC-F8D0-1BCD7E5881CF}"/>
              </a:ext>
            </a:extLst>
          </p:cNvPr>
          <p:cNvCxnSpPr>
            <a:cxnSpLocks noChangeShapeType="1"/>
            <a:stCxn id="55314" idx="3"/>
            <a:endCxn id="55309" idx="1"/>
          </p:cNvCxnSpPr>
          <p:nvPr/>
        </p:nvCxnSpPr>
        <p:spPr bwMode="auto">
          <a:xfrm>
            <a:off x="7967663" y="5976938"/>
            <a:ext cx="504825" cy="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sp>
        <p:nvSpPr>
          <p:cNvPr id="55325" name="Text Box 29">
            <a:extLst>
              <a:ext uri="{FF2B5EF4-FFF2-40B4-BE49-F238E27FC236}">
                <a16:creationId xmlns:a16="http://schemas.microsoft.com/office/drawing/2014/main" id="{B8C3FE4C-6E8F-1CC4-910D-248A4F35176C}"/>
              </a:ext>
            </a:extLst>
          </p:cNvPr>
          <p:cNvSpPr txBox="1">
            <a:spLocks noChangeArrowheads="1"/>
          </p:cNvSpPr>
          <p:nvPr/>
        </p:nvSpPr>
        <p:spPr bwMode="auto">
          <a:xfrm>
            <a:off x="8256588" y="1125538"/>
            <a:ext cx="2160587" cy="338137"/>
          </a:xfrm>
          <a:prstGeom prst="rect">
            <a:avLst/>
          </a:prstGeom>
          <a:solidFill>
            <a:schemeClr val="accent1"/>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matriceDePoints</a:t>
            </a:r>
          </a:p>
        </p:txBody>
      </p:sp>
      <p:sp>
        <p:nvSpPr>
          <p:cNvPr id="55326" name="Text Box 30">
            <a:extLst>
              <a:ext uri="{FF2B5EF4-FFF2-40B4-BE49-F238E27FC236}">
                <a16:creationId xmlns:a16="http://schemas.microsoft.com/office/drawing/2014/main" id="{31A7DCC6-C849-194E-B1E4-7AE5F613EC80}"/>
              </a:ext>
            </a:extLst>
          </p:cNvPr>
          <p:cNvSpPr txBox="1">
            <a:spLocks noChangeArrowheads="1"/>
          </p:cNvSpPr>
          <p:nvPr/>
        </p:nvSpPr>
        <p:spPr bwMode="auto">
          <a:xfrm>
            <a:off x="9407525" y="2276475"/>
            <a:ext cx="576263" cy="1295400"/>
          </a:xfrm>
          <a:prstGeom prst="rect">
            <a:avLst/>
          </a:prstGeom>
          <a:solidFill>
            <a:schemeClr val="accent1"/>
          </a:solidFill>
          <a:ln w="19050">
            <a:solidFill>
              <a:schemeClr val="tx1"/>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[0]</a:t>
            </a:r>
          </a:p>
        </p:txBody>
      </p:sp>
      <p:sp>
        <p:nvSpPr>
          <p:cNvPr id="55327" name="Text Box 31">
            <a:extLst>
              <a:ext uri="{FF2B5EF4-FFF2-40B4-BE49-F238E27FC236}">
                <a16:creationId xmlns:a16="http://schemas.microsoft.com/office/drawing/2014/main" id="{6D1E919D-9263-7907-57A6-8A868CD4A156}"/>
              </a:ext>
            </a:extLst>
          </p:cNvPr>
          <p:cNvSpPr txBox="1">
            <a:spLocks noChangeArrowheads="1"/>
          </p:cNvSpPr>
          <p:nvPr/>
        </p:nvSpPr>
        <p:spPr bwMode="auto">
          <a:xfrm>
            <a:off x="9912350" y="4149725"/>
            <a:ext cx="576263" cy="1655763"/>
          </a:xfrm>
          <a:prstGeom prst="rect">
            <a:avLst/>
          </a:prstGeom>
          <a:solidFill>
            <a:schemeClr val="accent1"/>
          </a:solidFill>
          <a:ln w="19050">
            <a:solidFill>
              <a:schemeClr val="tx1"/>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solidFill>
                  <a:schemeClr val="bg1"/>
                </a:solidFill>
              </a:rPr>
              <a:t>[1]</a:t>
            </a:r>
          </a:p>
        </p:txBody>
      </p:sp>
      <p:sp>
        <p:nvSpPr>
          <p:cNvPr id="55328" name="Text Box 32">
            <a:extLst>
              <a:ext uri="{FF2B5EF4-FFF2-40B4-BE49-F238E27FC236}">
                <a16:creationId xmlns:a16="http://schemas.microsoft.com/office/drawing/2014/main" id="{3F710E64-C224-A465-B728-5283B5FDC2A9}"/>
              </a:ext>
            </a:extLst>
          </p:cNvPr>
          <p:cNvSpPr txBox="1">
            <a:spLocks noChangeArrowheads="1"/>
          </p:cNvSpPr>
          <p:nvPr/>
        </p:nvSpPr>
        <p:spPr bwMode="auto">
          <a:xfrm>
            <a:off x="9478963" y="2784475"/>
            <a:ext cx="431800"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[0]</a:t>
            </a:r>
          </a:p>
        </p:txBody>
      </p:sp>
      <p:sp>
        <p:nvSpPr>
          <p:cNvPr id="55329" name="Text Box 33">
            <a:extLst>
              <a:ext uri="{FF2B5EF4-FFF2-40B4-BE49-F238E27FC236}">
                <a16:creationId xmlns:a16="http://schemas.microsoft.com/office/drawing/2014/main" id="{D82DDBFD-01F0-0C82-6919-679285F093F2}"/>
              </a:ext>
            </a:extLst>
          </p:cNvPr>
          <p:cNvSpPr txBox="1">
            <a:spLocks noChangeArrowheads="1"/>
          </p:cNvSpPr>
          <p:nvPr/>
        </p:nvSpPr>
        <p:spPr bwMode="auto">
          <a:xfrm>
            <a:off x="9478963" y="3140075"/>
            <a:ext cx="431800"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[1]</a:t>
            </a:r>
          </a:p>
        </p:txBody>
      </p:sp>
      <p:sp>
        <p:nvSpPr>
          <p:cNvPr id="55330" name="Text Box 34">
            <a:extLst>
              <a:ext uri="{FF2B5EF4-FFF2-40B4-BE49-F238E27FC236}">
                <a16:creationId xmlns:a16="http://schemas.microsoft.com/office/drawing/2014/main" id="{4CAEE4E7-1E39-FAC9-FBC5-BEACB8C77C0B}"/>
              </a:ext>
            </a:extLst>
          </p:cNvPr>
          <p:cNvSpPr txBox="1">
            <a:spLocks noChangeArrowheads="1"/>
          </p:cNvSpPr>
          <p:nvPr/>
        </p:nvSpPr>
        <p:spPr bwMode="auto">
          <a:xfrm>
            <a:off x="9983788" y="4657725"/>
            <a:ext cx="431800"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[0]</a:t>
            </a:r>
          </a:p>
        </p:txBody>
      </p:sp>
      <p:sp>
        <p:nvSpPr>
          <p:cNvPr id="55331" name="Text Box 35">
            <a:extLst>
              <a:ext uri="{FF2B5EF4-FFF2-40B4-BE49-F238E27FC236}">
                <a16:creationId xmlns:a16="http://schemas.microsoft.com/office/drawing/2014/main" id="{0BB5C258-EA36-056D-C96B-75577BA972E5}"/>
              </a:ext>
            </a:extLst>
          </p:cNvPr>
          <p:cNvSpPr txBox="1">
            <a:spLocks noChangeArrowheads="1"/>
          </p:cNvSpPr>
          <p:nvPr/>
        </p:nvSpPr>
        <p:spPr bwMode="auto">
          <a:xfrm>
            <a:off x="9983788" y="5013325"/>
            <a:ext cx="431800" cy="338138"/>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[1]</a:t>
            </a:r>
          </a:p>
        </p:txBody>
      </p:sp>
      <p:sp>
        <p:nvSpPr>
          <p:cNvPr id="55332" name="Text Box 36">
            <a:extLst>
              <a:ext uri="{FF2B5EF4-FFF2-40B4-BE49-F238E27FC236}">
                <a16:creationId xmlns:a16="http://schemas.microsoft.com/office/drawing/2014/main" id="{DA909D0A-50E2-A379-CDCC-B52A669FEDF3}"/>
              </a:ext>
            </a:extLst>
          </p:cNvPr>
          <p:cNvSpPr txBox="1">
            <a:spLocks noChangeArrowheads="1"/>
          </p:cNvSpPr>
          <p:nvPr/>
        </p:nvSpPr>
        <p:spPr bwMode="auto">
          <a:xfrm>
            <a:off x="9983788" y="5373688"/>
            <a:ext cx="431800" cy="338137"/>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[2]</a:t>
            </a:r>
          </a:p>
        </p:txBody>
      </p:sp>
      <p:sp>
        <p:nvSpPr>
          <p:cNvPr id="55333" name="Line 37">
            <a:extLst>
              <a:ext uri="{FF2B5EF4-FFF2-40B4-BE49-F238E27FC236}">
                <a16:creationId xmlns:a16="http://schemas.microsoft.com/office/drawing/2014/main" id="{CD9888CC-8A85-0B2D-1BEF-50514F733984}"/>
              </a:ext>
            </a:extLst>
          </p:cNvPr>
          <p:cNvSpPr>
            <a:spLocks noChangeShapeType="1"/>
          </p:cNvSpPr>
          <p:nvPr/>
        </p:nvSpPr>
        <p:spPr bwMode="auto">
          <a:xfrm flipH="1">
            <a:off x="10199688" y="1484313"/>
            <a:ext cx="0" cy="2665412"/>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55334" name="Line 38">
            <a:extLst>
              <a:ext uri="{FF2B5EF4-FFF2-40B4-BE49-F238E27FC236}">
                <a16:creationId xmlns:a16="http://schemas.microsoft.com/office/drawing/2014/main" id="{4649FE96-6183-7407-F4AF-957733F80D63}"/>
              </a:ext>
            </a:extLst>
          </p:cNvPr>
          <p:cNvSpPr>
            <a:spLocks noChangeShapeType="1"/>
          </p:cNvSpPr>
          <p:nvPr/>
        </p:nvSpPr>
        <p:spPr bwMode="auto">
          <a:xfrm>
            <a:off x="9696450" y="1484313"/>
            <a:ext cx="0" cy="792162"/>
          </a:xfrm>
          <a:prstGeom prst="line">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cxnSp>
        <p:nvCxnSpPr>
          <p:cNvPr id="55335" name="AutoShape 39">
            <a:extLst>
              <a:ext uri="{FF2B5EF4-FFF2-40B4-BE49-F238E27FC236}">
                <a16:creationId xmlns:a16="http://schemas.microsoft.com/office/drawing/2014/main" id="{285F4348-EC0C-76FD-9E33-6C6D9743C234}"/>
              </a:ext>
            </a:extLst>
          </p:cNvPr>
          <p:cNvCxnSpPr>
            <a:cxnSpLocks noChangeShapeType="1"/>
            <a:stCxn id="55305" idx="3"/>
            <a:endCxn id="55328" idx="1"/>
          </p:cNvCxnSpPr>
          <p:nvPr/>
        </p:nvCxnSpPr>
        <p:spPr bwMode="auto">
          <a:xfrm>
            <a:off x="8904288" y="2808288"/>
            <a:ext cx="574675" cy="146050"/>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6" name="AutoShape 40">
            <a:extLst>
              <a:ext uri="{FF2B5EF4-FFF2-40B4-BE49-F238E27FC236}">
                <a16:creationId xmlns:a16="http://schemas.microsoft.com/office/drawing/2014/main" id="{EEAF2EF0-6EC2-49BE-A76A-50C60AD96C15}"/>
              </a:ext>
            </a:extLst>
          </p:cNvPr>
          <p:cNvCxnSpPr>
            <a:cxnSpLocks noChangeShapeType="1"/>
            <a:stCxn id="55306" idx="3"/>
            <a:endCxn id="55329" idx="1"/>
          </p:cNvCxnSpPr>
          <p:nvPr/>
        </p:nvCxnSpPr>
        <p:spPr bwMode="auto">
          <a:xfrm flipV="1">
            <a:off x="8904288" y="3309938"/>
            <a:ext cx="574675" cy="290512"/>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7" name="AutoShape 41">
            <a:extLst>
              <a:ext uri="{FF2B5EF4-FFF2-40B4-BE49-F238E27FC236}">
                <a16:creationId xmlns:a16="http://schemas.microsoft.com/office/drawing/2014/main" id="{CAD3D934-6010-8E76-1F6F-C533217198DD}"/>
              </a:ext>
            </a:extLst>
          </p:cNvPr>
          <p:cNvCxnSpPr>
            <a:cxnSpLocks noChangeShapeType="1"/>
            <a:stCxn id="55307" idx="3"/>
            <a:endCxn id="55330" idx="1"/>
          </p:cNvCxnSpPr>
          <p:nvPr/>
        </p:nvCxnSpPr>
        <p:spPr bwMode="auto">
          <a:xfrm>
            <a:off x="8904288" y="4392613"/>
            <a:ext cx="1079500" cy="434975"/>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8" name="AutoShape 42">
            <a:extLst>
              <a:ext uri="{FF2B5EF4-FFF2-40B4-BE49-F238E27FC236}">
                <a16:creationId xmlns:a16="http://schemas.microsoft.com/office/drawing/2014/main" id="{2B5404D5-E2B7-B58C-6C0D-32374D0136D4}"/>
              </a:ext>
            </a:extLst>
          </p:cNvPr>
          <p:cNvCxnSpPr>
            <a:cxnSpLocks noChangeShapeType="1"/>
            <a:stCxn id="55308" idx="3"/>
            <a:endCxn id="55331" idx="1"/>
          </p:cNvCxnSpPr>
          <p:nvPr/>
        </p:nvCxnSpPr>
        <p:spPr bwMode="auto">
          <a:xfrm flipV="1">
            <a:off x="8904288" y="5183188"/>
            <a:ext cx="1079500" cy="1587"/>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cxnSp>
        <p:nvCxnSpPr>
          <p:cNvPr id="55339" name="AutoShape 43">
            <a:extLst>
              <a:ext uri="{FF2B5EF4-FFF2-40B4-BE49-F238E27FC236}">
                <a16:creationId xmlns:a16="http://schemas.microsoft.com/office/drawing/2014/main" id="{90114B97-AAAC-E496-F4D0-536F434C49E3}"/>
              </a:ext>
            </a:extLst>
          </p:cNvPr>
          <p:cNvCxnSpPr>
            <a:cxnSpLocks noChangeShapeType="1"/>
            <a:stCxn id="55309" idx="3"/>
            <a:endCxn id="55332" idx="1"/>
          </p:cNvCxnSpPr>
          <p:nvPr/>
        </p:nvCxnSpPr>
        <p:spPr bwMode="auto">
          <a:xfrm flipV="1">
            <a:off x="8904288" y="5543550"/>
            <a:ext cx="1079500" cy="433388"/>
          </a:xfrm>
          <a:prstGeom prst="straightConnector1">
            <a:avLst/>
          </a:prstGeom>
          <a:noFill/>
          <a:ln w="19050">
            <a:solidFill>
              <a:schemeClr val="bg2"/>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966701B-3697-BC2A-F650-2C7D7857FE8A}"/>
              </a:ext>
            </a:extLst>
          </p:cNvPr>
          <p:cNvSpPr>
            <a:spLocks noGrp="1" noChangeArrowheads="1"/>
          </p:cNvSpPr>
          <p:nvPr>
            <p:ph type="title"/>
          </p:nvPr>
        </p:nvSpPr>
        <p:spPr/>
        <p:txBody>
          <a:bodyPr/>
          <a:lstStyle/>
          <a:p>
            <a:r>
              <a:rPr lang="fr-FR" altLang="fr-FR"/>
              <a:t>La classe String</a:t>
            </a:r>
          </a:p>
        </p:txBody>
      </p:sp>
      <p:sp>
        <p:nvSpPr>
          <p:cNvPr id="56323" name="Rectangle 3">
            <a:extLst>
              <a:ext uri="{FF2B5EF4-FFF2-40B4-BE49-F238E27FC236}">
                <a16:creationId xmlns:a16="http://schemas.microsoft.com/office/drawing/2014/main" id="{B185867D-7801-12C9-4E00-82CCF2823F00}"/>
              </a:ext>
            </a:extLst>
          </p:cNvPr>
          <p:cNvSpPr>
            <a:spLocks noGrp="1" noChangeArrowheads="1"/>
          </p:cNvSpPr>
          <p:nvPr>
            <p:ph type="body" idx="1"/>
          </p:nvPr>
        </p:nvSpPr>
        <p:spPr/>
        <p:txBody>
          <a:bodyPr/>
          <a:lstStyle/>
          <a:p>
            <a:r>
              <a:rPr lang="fr-BE" altLang="fr-FR"/>
              <a:t>String n’est pas un type primitif, c’est une classe</a:t>
            </a:r>
          </a:p>
          <a:p>
            <a:r>
              <a:rPr lang="fr-BE" altLang="fr-FR"/>
              <a:t>Déclaration de deux String:</a:t>
            </a:r>
          </a:p>
          <a:p>
            <a:pPr>
              <a:buFont typeface="Symbol" panose="05050102010706020507" pitchFamily="18" charset="2"/>
              <a:buNone/>
            </a:pPr>
            <a:r>
              <a:rPr lang="fr-BE" altLang="fr-FR"/>
              <a:t>		</a:t>
            </a:r>
            <a:r>
              <a:rPr lang="fr-BE" altLang="fr-FR">
                <a:latin typeface="Courier New" panose="02070309020205020404" pitchFamily="49" charset="0"/>
              </a:rPr>
              <a:t>String s1, s2;</a:t>
            </a:r>
          </a:p>
          <a:p>
            <a:r>
              <a:rPr lang="fr-BE" altLang="fr-FR"/>
              <a:t>Initialisation :</a:t>
            </a:r>
          </a:p>
          <a:p>
            <a:pPr>
              <a:buFont typeface="Symbol" panose="05050102010706020507" pitchFamily="18" charset="2"/>
              <a:buNone/>
            </a:pPr>
            <a:r>
              <a:rPr lang="fr-BE" altLang="fr-FR"/>
              <a:t>		</a:t>
            </a:r>
            <a:r>
              <a:rPr lang="fr-BE" altLang="fr-FR">
                <a:latin typeface="Courier New" panose="02070309020205020404" pitchFamily="49" charset="0"/>
              </a:rPr>
              <a:t>s1 = "Hello";</a:t>
            </a:r>
          </a:p>
          <a:p>
            <a:pPr>
              <a:buFont typeface="Symbol" panose="05050102010706020507" pitchFamily="18" charset="2"/>
              <a:buNone/>
            </a:pPr>
            <a:r>
              <a:rPr lang="fr-BE" altLang="fr-FR">
                <a:latin typeface="Courier New" panose="02070309020205020404" pitchFamily="49" charset="0"/>
              </a:rPr>
              <a:t>		s2 = "le monde";</a:t>
            </a:r>
          </a:p>
          <a:p>
            <a:r>
              <a:rPr lang="fr-BE" altLang="fr-FR"/>
              <a:t>Déclaration et initialisation :</a:t>
            </a:r>
          </a:p>
          <a:p>
            <a:pPr>
              <a:buFont typeface="Symbol" panose="05050102010706020507" pitchFamily="18" charset="2"/>
              <a:buNone/>
            </a:pPr>
            <a:r>
              <a:rPr lang="fr-BE" altLang="fr-FR"/>
              <a:t>		</a:t>
            </a:r>
            <a:r>
              <a:rPr lang="fr-BE" altLang="fr-FR">
                <a:latin typeface="Courier New" panose="02070309020205020404" pitchFamily="49" charset="0"/>
              </a:rPr>
              <a:t>String s3 = "Hello";</a:t>
            </a:r>
          </a:p>
          <a:p>
            <a:r>
              <a:rPr lang="fr-BE" altLang="fr-FR"/>
              <a:t>Concaténation :</a:t>
            </a:r>
          </a:p>
          <a:p>
            <a:pPr>
              <a:buFont typeface="Symbol" panose="05050102010706020507" pitchFamily="18" charset="2"/>
              <a:buNone/>
            </a:pPr>
            <a:r>
              <a:rPr lang="fr-BE" altLang="fr-FR"/>
              <a:t>		</a:t>
            </a:r>
            <a:r>
              <a:rPr lang="fr-BE" altLang="fr-FR">
                <a:latin typeface="Courier New" panose="02070309020205020404" pitchFamily="49" charset="0"/>
              </a:rPr>
              <a:t>String s4 = s1 + " " + s2;</a:t>
            </a:r>
            <a:endParaRPr lang="fr-BE" altLang="fr-F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1521B765-674C-967F-C712-3DA86E0904ED}"/>
              </a:ext>
            </a:extLst>
          </p:cNvPr>
          <p:cNvSpPr>
            <a:spLocks noGrp="1" noChangeArrowheads="1"/>
          </p:cNvSpPr>
          <p:nvPr>
            <p:ph type="title"/>
          </p:nvPr>
        </p:nvSpPr>
        <p:spPr/>
        <p:txBody>
          <a:bodyPr/>
          <a:lstStyle/>
          <a:p>
            <a:r>
              <a:rPr lang="fr-BE" altLang="fr-FR"/>
              <a:t>Plan du cours (4/4)</a:t>
            </a:r>
            <a:endParaRPr lang="en-US" altLang="fr-FR"/>
          </a:p>
        </p:txBody>
      </p:sp>
      <p:sp>
        <p:nvSpPr>
          <p:cNvPr id="10243" name="Rectangle 5">
            <a:extLst>
              <a:ext uri="{FF2B5EF4-FFF2-40B4-BE49-F238E27FC236}">
                <a16:creationId xmlns:a16="http://schemas.microsoft.com/office/drawing/2014/main" id="{9C3857E0-A66E-A2C2-081B-828EF79A740C}"/>
              </a:ext>
            </a:extLst>
          </p:cNvPr>
          <p:cNvSpPr>
            <a:spLocks noGrp="1" noChangeArrowheads="1"/>
          </p:cNvSpPr>
          <p:nvPr>
            <p:ph type="body" idx="1"/>
          </p:nvPr>
        </p:nvSpPr>
        <p:spPr>
          <a:xfrm>
            <a:off x="1676400" y="1295400"/>
            <a:ext cx="8839200" cy="4832350"/>
          </a:xfrm>
        </p:spPr>
        <p:txBody>
          <a:bodyPr/>
          <a:lstStyle/>
          <a:p>
            <a:pPr>
              <a:lnSpc>
                <a:spcPct val="90000"/>
              </a:lnSpc>
              <a:buFont typeface="Symbol" panose="05050102010706020507" pitchFamily="18" charset="2"/>
              <a:buNone/>
            </a:pPr>
            <a:r>
              <a:rPr lang="fr-BE" altLang="fr-FR" sz="2400"/>
              <a:t>9. La gestion des Exceptions</a:t>
            </a:r>
          </a:p>
          <a:p>
            <a:pPr lvl="1">
              <a:lnSpc>
                <a:spcPct val="90000"/>
              </a:lnSpc>
            </a:pPr>
            <a:r>
              <a:rPr lang="fr-BE" altLang="fr-FR" sz="2000"/>
              <a:t>Principes et hiérarchie des classes d’exceptions</a:t>
            </a:r>
          </a:p>
          <a:p>
            <a:pPr lvl="1">
              <a:lnSpc>
                <a:spcPct val="90000"/>
              </a:lnSpc>
            </a:pPr>
            <a:r>
              <a:rPr lang="fr-BE" altLang="fr-FR" sz="2000"/>
              <a:t>Interception par bloc </a:t>
            </a:r>
            <a:r>
              <a:rPr lang="fr-BE" altLang="fr-FR" sz="2000" i="1"/>
              <a:t>try – catch – finally</a:t>
            </a:r>
          </a:p>
          <a:p>
            <a:pPr lvl="1">
              <a:lnSpc>
                <a:spcPct val="90000"/>
              </a:lnSpc>
            </a:pPr>
            <a:r>
              <a:rPr lang="fr-BE" altLang="fr-FR" sz="2000"/>
              <a:t>Lancement par mots-clés </a:t>
            </a:r>
            <a:r>
              <a:rPr lang="fr-BE" altLang="fr-FR" sz="2000" i="1"/>
              <a:t>throws</a:t>
            </a:r>
            <a:r>
              <a:rPr lang="fr-BE" altLang="fr-FR" sz="2000"/>
              <a:t> et </a:t>
            </a:r>
            <a:r>
              <a:rPr lang="fr-BE" altLang="fr-FR" sz="2000" i="1"/>
              <a:t>throw</a:t>
            </a:r>
          </a:p>
          <a:p>
            <a:pPr>
              <a:lnSpc>
                <a:spcPct val="90000"/>
              </a:lnSpc>
              <a:buFont typeface="Symbol" panose="05050102010706020507" pitchFamily="18" charset="2"/>
              <a:buNone/>
            </a:pPr>
            <a:r>
              <a:rPr lang="fr-BE" altLang="fr-FR" sz="2400"/>
              <a:t>10. Multithreading</a:t>
            </a:r>
          </a:p>
          <a:p>
            <a:pPr lvl="1">
              <a:lnSpc>
                <a:spcPct val="90000"/>
              </a:lnSpc>
            </a:pPr>
            <a:r>
              <a:rPr lang="fr-BE" altLang="fr-FR" sz="2000"/>
              <a:t>Définition</a:t>
            </a:r>
          </a:p>
          <a:p>
            <a:pPr lvl="1">
              <a:lnSpc>
                <a:spcPct val="90000"/>
              </a:lnSpc>
            </a:pPr>
            <a:r>
              <a:rPr lang="fr-BE" altLang="fr-FR" sz="2000"/>
              <a:t>Raison d’être</a:t>
            </a:r>
          </a:p>
          <a:p>
            <a:pPr lvl="1">
              <a:lnSpc>
                <a:spcPct val="90000"/>
              </a:lnSpc>
            </a:pPr>
            <a:r>
              <a:rPr lang="fr-BE" altLang="fr-FR" sz="2000"/>
              <a:t>Création</a:t>
            </a:r>
          </a:p>
          <a:p>
            <a:pPr lvl="1">
              <a:lnSpc>
                <a:spcPct val="90000"/>
              </a:lnSpc>
            </a:pPr>
            <a:r>
              <a:rPr lang="fr-BE" altLang="fr-FR" sz="2000"/>
              <a:t>Gestion</a:t>
            </a:r>
          </a:p>
          <a:p>
            <a:pPr>
              <a:lnSpc>
                <a:spcPct val="90000"/>
              </a:lnSpc>
              <a:buFont typeface="Symbol" panose="05050102010706020507" pitchFamily="18" charset="2"/>
              <a:buNone/>
            </a:pPr>
            <a:r>
              <a:rPr lang="fr-BE" altLang="fr-FR" sz="2400"/>
              <a:t>11. Annexes </a:t>
            </a:r>
          </a:p>
          <a:p>
            <a:pPr lvl="1">
              <a:lnSpc>
                <a:spcPct val="90000"/>
              </a:lnSpc>
            </a:pPr>
            <a:r>
              <a:rPr lang="fr-BE" altLang="fr-FR" sz="2000"/>
              <a:t>Java et ses concurrents</a:t>
            </a:r>
          </a:p>
          <a:p>
            <a:pPr lvl="1">
              <a:lnSpc>
                <a:spcPct val="90000"/>
              </a:lnSpc>
            </a:pPr>
            <a:r>
              <a:rPr lang="fr-BE" altLang="fr-FR" sz="2000"/>
              <a:t>Les utilitaires de Java</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B913F78-7896-7247-6CC4-485581621A86}"/>
              </a:ext>
            </a:extLst>
          </p:cNvPr>
          <p:cNvSpPr>
            <a:spLocks noGrp="1" noChangeArrowheads="1"/>
          </p:cNvSpPr>
          <p:nvPr>
            <p:ph type="title"/>
          </p:nvPr>
        </p:nvSpPr>
        <p:spPr/>
        <p:txBody>
          <a:bodyPr/>
          <a:lstStyle/>
          <a:p>
            <a:r>
              <a:rPr lang="fr-BE" altLang="fr-FR"/>
              <a:t>Arithmétique et opérateurs</a:t>
            </a:r>
            <a:br>
              <a:rPr lang="fr-BE" altLang="fr-FR"/>
            </a:br>
            <a:r>
              <a:rPr lang="fr-BE" altLang="fr-FR" sz="2800"/>
              <a:t>Arithmétique élémentaire</a:t>
            </a:r>
            <a:endParaRPr lang="en-US" altLang="fr-FR" sz="2800"/>
          </a:p>
        </p:txBody>
      </p:sp>
      <p:sp>
        <p:nvSpPr>
          <p:cNvPr id="57347" name="Rectangle 3">
            <a:extLst>
              <a:ext uri="{FF2B5EF4-FFF2-40B4-BE49-F238E27FC236}">
                <a16:creationId xmlns:a16="http://schemas.microsoft.com/office/drawing/2014/main" id="{7F249054-8D91-6067-CC67-BE089215BAD1}"/>
              </a:ext>
            </a:extLst>
          </p:cNvPr>
          <p:cNvSpPr>
            <a:spLocks noGrp="1" noChangeArrowheads="1"/>
          </p:cNvSpPr>
          <p:nvPr>
            <p:ph type="body" idx="1"/>
          </p:nvPr>
        </p:nvSpPr>
        <p:spPr/>
        <p:txBody>
          <a:bodyPr/>
          <a:lstStyle/>
          <a:p>
            <a:r>
              <a:rPr lang="fr-BE" altLang="fr-FR"/>
              <a:t>Quelle est la valeur de : 5+3*4+(12/4+1)</a:t>
            </a:r>
          </a:p>
          <a:p>
            <a:r>
              <a:rPr lang="fr-BE" altLang="fr-FR"/>
              <a:t>Règles de précédences sur les opérateurs:</a:t>
            </a:r>
            <a:endParaRPr lang="en-US" altLang="fr-FR"/>
          </a:p>
        </p:txBody>
      </p:sp>
      <p:graphicFrame>
        <p:nvGraphicFramePr>
          <p:cNvPr id="770052" name="Group 4">
            <a:extLst>
              <a:ext uri="{FF2B5EF4-FFF2-40B4-BE49-F238E27FC236}">
                <a16:creationId xmlns:a16="http://schemas.microsoft.com/office/drawing/2014/main" id="{D5746790-7BD3-943A-7767-6E26D3D5848D}"/>
              </a:ext>
            </a:extLst>
          </p:cNvPr>
          <p:cNvGraphicFramePr>
            <a:graphicFrameLocks noGrp="1"/>
          </p:cNvGraphicFramePr>
          <p:nvPr/>
        </p:nvGraphicFramePr>
        <p:xfrm>
          <a:off x="3281363" y="2492375"/>
          <a:ext cx="5402262" cy="2757488"/>
        </p:xfrm>
        <a:graphic>
          <a:graphicData uri="http://schemas.openxmlformats.org/drawingml/2006/table">
            <a:tbl>
              <a:tblPr/>
              <a:tblGrid>
                <a:gridCol w="1104900">
                  <a:extLst>
                    <a:ext uri="{9D8B030D-6E8A-4147-A177-3AD203B41FA5}">
                      <a16:colId xmlns:a16="http://schemas.microsoft.com/office/drawing/2014/main" val="20000"/>
                    </a:ext>
                  </a:extLst>
                </a:gridCol>
                <a:gridCol w="1141412">
                  <a:extLst>
                    <a:ext uri="{9D8B030D-6E8A-4147-A177-3AD203B41FA5}">
                      <a16:colId xmlns:a16="http://schemas.microsoft.com/office/drawing/2014/main" val="20001"/>
                    </a:ext>
                  </a:extLst>
                </a:gridCol>
                <a:gridCol w="3155950">
                  <a:extLst>
                    <a:ext uri="{9D8B030D-6E8A-4147-A177-3AD203B41FA5}">
                      <a16:colId xmlns:a16="http://schemas.microsoft.com/office/drawing/2014/main" val="20002"/>
                    </a:ext>
                  </a:extLst>
                </a:gridCol>
              </a:tblGrid>
              <a:tr h="36573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Arial" charset="0"/>
                        </a:rPr>
                        <a:t>Niveau</a:t>
                      </a:r>
                      <a:endParaRPr kumimoji="0" lang="en-US" sz="1800" b="1" i="0" u="none" strike="noStrike" cap="none" normalizeH="0" baseline="0">
                        <a:ln>
                          <a:noFill/>
                        </a:ln>
                        <a:solidFill>
                          <a:schemeClr val="tx2"/>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1" i="0" u="none" strike="noStrike" cap="none" normalizeH="0" baseline="0">
                          <a:ln>
                            <a:noFill/>
                          </a:ln>
                          <a:solidFill>
                            <a:schemeClr val="tx2"/>
                          </a:solidFill>
                          <a:effectLst/>
                          <a:latin typeface="Arial" charset="0"/>
                        </a:rPr>
                        <a:t>Symbole</a:t>
                      </a:r>
                      <a:endParaRPr kumimoji="0" lang="en-US" sz="1800" b="1" i="0" u="none" strike="noStrike" cap="none" normalizeH="0" baseline="0">
                        <a:ln>
                          <a:noFill/>
                        </a:ln>
                        <a:solidFill>
                          <a:schemeClr val="tx2"/>
                        </a:solidFill>
                        <a:effectLst/>
                        <a:latin typeface="Arial"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US" sz="1800" b="1" i="0" u="none" strike="noStrike" cap="none" normalizeH="0" baseline="0">
                          <a:ln>
                            <a:noFill/>
                          </a:ln>
                          <a:solidFill>
                            <a:schemeClr val="tx2"/>
                          </a:solidFill>
                          <a:effectLst/>
                          <a:latin typeface="Arial" charset="0"/>
                        </a:rPr>
                        <a:t>Signification</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492001">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1</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Parenthèse</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0014">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2</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Produit</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Division</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Modulo</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9743">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3</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Addition ou concaténation</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800" b="0" i="0" u="none" strike="noStrike" cap="none" normalizeH="0" baseline="0">
                          <a:ln>
                            <a:noFill/>
                          </a:ln>
                          <a:solidFill>
                            <a:schemeClr val="tx2"/>
                          </a:solidFill>
                          <a:effectLst/>
                          <a:latin typeface="Arial" charset="0"/>
                        </a:rPr>
                        <a:t>Soustraction </a:t>
                      </a:r>
                      <a:endParaRPr kumimoji="0" lang="en-US" sz="1800" b="0" i="0" u="none" strike="noStrike" cap="none" normalizeH="0" baseline="0">
                        <a:ln>
                          <a:noFill/>
                        </a:ln>
                        <a:solidFill>
                          <a:schemeClr val="tx2"/>
                        </a:solidFill>
                        <a:effectLst/>
                        <a:latin typeface="Arial" charset="0"/>
                      </a:endParaRP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D418647-1081-FD28-3592-F2EC12DC8AC7}"/>
              </a:ext>
            </a:extLst>
          </p:cNvPr>
          <p:cNvSpPr>
            <a:spLocks noGrp="1" noChangeArrowheads="1"/>
          </p:cNvSpPr>
          <p:nvPr>
            <p:ph type="title"/>
          </p:nvPr>
        </p:nvSpPr>
        <p:spPr/>
        <p:txBody>
          <a:bodyPr/>
          <a:lstStyle/>
          <a:p>
            <a:r>
              <a:rPr lang="fr-FR" altLang="fr-FR"/>
              <a:t>Arithmétique et opérateurs</a:t>
            </a:r>
            <a:br>
              <a:rPr lang="fr-FR" altLang="fr-FR"/>
            </a:br>
            <a:r>
              <a:rPr lang="fr-FR" altLang="fr-FR" sz="2800"/>
              <a:t>Opérateurs de comparaison</a:t>
            </a:r>
          </a:p>
        </p:txBody>
      </p:sp>
      <p:sp>
        <p:nvSpPr>
          <p:cNvPr id="58371" name="Rectangle 3">
            <a:extLst>
              <a:ext uri="{FF2B5EF4-FFF2-40B4-BE49-F238E27FC236}">
                <a16:creationId xmlns:a16="http://schemas.microsoft.com/office/drawing/2014/main" id="{2E3B2B90-1B3C-7419-619E-EC0C736ED414}"/>
              </a:ext>
            </a:extLst>
          </p:cNvPr>
          <p:cNvSpPr>
            <a:spLocks noGrp="1" noChangeArrowheads="1"/>
          </p:cNvSpPr>
          <p:nvPr>
            <p:ph type="body" idx="1"/>
          </p:nvPr>
        </p:nvSpPr>
        <p:spPr>
          <a:xfrm>
            <a:off x="1676400" y="1052513"/>
            <a:ext cx="8839200" cy="4891087"/>
          </a:xfrm>
        </p:spPr>
        <p:txBody>
          <a:bodyPr/>
          <a:lstStyle/>
          <a:p>
            <a:r>
              <a:rPr lang="fr-BE" altLang="fr-FR"/>
              <a:t>Pour comparer deux valeurs:</a:t>
            </a:r>
          </a:p>
          <a:p>
            <a:endParaRPr lang="fr-BE" altLang="fr-FR"/>
          </a:p>
          <a:p>
            <a:endParaRPr lang="fr-BE" altLang="fr-FR"/>
          </a:p>
          <a:p>
            <a:endParaRPr lang="fr-BE" altLang="fr-FR"/>
          </a:p>
          <a:p>
            <a:endParaRPr lang="fr-BE" altLang="fr-FR"/>
          </a:p>
          <a:p>
            <a:endParaRPr lang="fr-BE" altLang="fr-FR"/>
          </a:p>
          <a:p>
            <a:endParaRPr lang="fr-BE" altLang="fr-FR" sz="1400"/>
          </a:p>
          <a:p>
            <a:r>
              <a:rPr lang="fr-BE" altLang="fr-FR"/>
              <a:t>Opérateurs logiques:</a:t>
            </a:r>
            <a:endParaRPr lang="en-US" altLang="fr-FR"/>
          </a:p>
        </p:txBody>
      </p:sp>
      <p:graphicFrame>
        <p:nvGraphicFramePr>
          <p:cNvPr id="771076" name="Group 4">
            <a:extLst>
              <a:ext uri="{FF2B5EF4-FFF2-40B4-BE49-F238E27FC236}">
                <a16:creationId xmlns:a16="http://schemas.microsoft.com/office/drawing/2014/main" id="{2C678DE8-5D78-0622-6D6D-18740713940A}"/>
              </a:ext>
            </a:extLst>
          </p:cNvPr>
          <p:cNvGraphicFramePr>
            <a:graphicFrameLocks noGrp="1"/>
          </p:cNvGraphicFramePr>
          <p:nvPr/>
        </p:nvGraphicFramePr>
        <p:xfrm>
          <a:off x="2351088" y="1484313"/>
          <a:ext cx="4968875" cy="2108200"/>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149475">
                  <a:extLst>
                    <a:ext uri="{9D8B030D-6E8A-4147-A177-3AD203B41FA5}">
                      <a16:colId xmlns:a16="http://schemas.microsoft.com/office/drawing/2014/main" val="20002"/>
                    </a:ext>
                  </a:extLst>
                </a:gridCol>
              </a:tblGrid>
              <a:tr h="361876">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Opérateur</a:t>
                      </a:r>
                      <a:endParaRPr kumimoji="0" lang="en-US" sz="1400" b="1" i="0" u="none" strike="noStrike" cap="none" normalizeH="0" baseline="0">
                        <a:ln>
                          <a:noFill/>
                        </a:ln>
                        <a:solidFill>
                          <a:schemeClr val="tx2"/>
                        </a:solidFill>
                        <a:effectLst/>
                        <a:latin typeface="Arial"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Exemple </a:t>
                      </a:r>
                      <a:endParaRPr kumimoji="0" lang="en-US" sz="1400" b="1"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Renvoie TRUE si</a:t>
                      </a:r>
                      <a:endParaRPr kumimoji="0" lang="en-US" sz="1400" b="1"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58210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&gt;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&gt;=</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&gt; v2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&gt;= v2</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plus grand que v2</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Plus grand ou égal</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210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&lt;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&lt;=</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&lt; v2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&lt;= v2</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Plus petit que</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Plus petit ou égal à</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10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 v2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v1 != v2</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égal</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différent</a:t>
                      </a:r>
                      <a:endParaRPr kumimoji="0" lang="en-US" sz="1400" b="0" i="0" u="none" strike="noStrike" cap="none" normalizeH="0" baseline="0">
                        <a:ln>
                          <a:noFill/>
                        </a:ln>
                        <a:solidFill>
                          <a:schemeClr val="tx2"/>
                        </a:solidFill>
                        <a:effectLst/>
                        <a:latin typeface="Arial" charset="0"/>
                      </a:endParaRPr>
                    </a:p>
                  </a:txBody>
                  <a:tcPr marT="45710" marB="4571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771098" name="Group 26">
            <a:extLst>
              <a:ext uri="{FF2B5EF4-FFF2-40B4-BE49-F238E27FC236}">
                <a16:creationId xmlns:a16="http://schemas.microsoft.com/office/drawing/2014/main" id="{08B7892F-EA5C-C616-ACBA-0EC9BD4C054A}"/>
              </a:ext>
            </a:extLst>
          </p:cNvPr>
          <p:cNvGraphicFramePr>
            <a:graphicFrameLocks noGrp="1"/>
          </p:cNvGraphicFramePr>
          <p:nvPr/>
        </p:nvGraphicFramePr>
        <p:xfrm>
          <a:off x="2325688" y="4149725"/>
          <a:ext cx="6650037" cy="2133600"/>
        </p:xfrm>
        <a:graphic>
          <a:graphicData uri="http://schemas.openxmlformats.org/drawingml/2006/table">
            <a:tbl>
              <a:tblPr/>
              <a:tblGrid>
                <a:gridCol w="1050925">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3846512">
                  <a:extLst>
                    <a:ext uri="{9D8B030D-6E8A-4147-A177-3AD203B41FA5}">
                      <a16:colId xmlns:a16="http://schemas.microsoft.com/office/drawing/2014/main" val="20002"/>
                    </a:ext>
                  </a:extLst>
                </a:gridCol>
              </a:tblGrid>
              <a:tr h="3048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Opérateur</a:t>
                      </a:r>
                      <a:endParaRPr kumimoji="0" lang="en-US" sz="1400" b="1"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Usage</a:t>
                      </a:r>
                      <a:endParaRPr kumimoji="0" lang="en-US" sz="1400" b="1"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Renvoie TRUE si</a:t>
                      </a:r>
                      <a:endParaRPr kumimoji="0" lang="en-US" sz="1400" b="1"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6096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&amp;&amp;</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&amp;</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&amp;&amp; expr2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&amp;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et expr2 sont  vraies</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Idem mais évalue toujours les 2 expressions</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96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p>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ou expr2,  ou les deux sont vraies</a:t>
                      </a:r>
                    </a:p>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idem mais évalue toujours les 2 expressions</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 expr1</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est fausse</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si expr1 est différent de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135AB2A-61AB-6A4C-5BA5-6FE233DC1560}"/>
              </a:ext>
            </a:extLst>
          </p:cNvPr>
          <p:cNvSpPr>
            <a:spLocks noGrp="1" noChangeArrowheads="1"/>
          </p:cNvSpPr>
          <p:nvPr>
            <p:ph type="title"/>
          </p:nvPr>
        </p:nvSpPr>
        <p:spPr/>
        <p:txBody>
          <a:bodyPr/>
          <a:lstStyle/>
          <a:p>
            <a:r>
              <a:rPr lang="fr-BE" altLang="fr-FR"/>
              <a:t>Arithmétique et opérateurs</a:t>
            </a:r>
            <a:br>
              <a:rPr lang="fr-BE" altLang="fr-FR"/>
            </a:br>
            <a:r>
              <a:rPr lang="fr-BE" altLang="fr-FR" sz="2800"/>
              <a:t>Opérateurs d’assignation (d’affectation)</a:t>
            </a:r>
            <a:endParaRPr lang="en-US" altLang="fr-FR" sz="2800"/>
          </a:p>
        </p:txBody>
      </p:sp>
      <p:sp>
        <p:nvSpPr>
          <p:cNvPr id="59395" name="Rectangle 3">
            <a:extLst>
              <a:ext uri="{FF2B5EF4-FFF2-40B4-BE49-F238E27FC236}">
                <a16:creationId xmlns:a16="http://schemas.microsoft.com/office/drawing/2014/main" id="{5FB1C21B-D3E1-D537-DFAA-EF5258DE1892}"/>
              </a:ext>
            </a:extLst>
          </p:cNvPr>
          <p:cNvSpPr>
            <a:spLocks noGrp="1" noChangeArrowheads="1"/>
          </p:cNvSpPr>
          <p:nvPr>
            <p:ph type="body" idx="1"/>
          </p:nvPr>
        </p:nvSpPr>
        <p:spPr/>
        <p:txBody>
          <a:bodyPr/>
          <a:lstStyle/>
          <a:p>
            <a:r>
              <a:rPr lang="fr-FR" altLang="fr-FR"/>
              <a:t>L’opérateur de base est ‘=‘</a:t>
            </a:r>
          </a:p>
          <a:p>
            <a:r>
              <a:rPr lang="fr-FR" altLang="fr-FR"/>
              <a:t>Il existe des opérateurs d’assignation qui réalisent à la fois</a:t>
            </a:r>
          </a:p>
          <a:p>
            <a:pPr lvl="1"/>
            <a:r>
              <a:rPr lang="fr-FR" altLang="fr-FR"/>
              <a:t>une opération arithmétique, logique, ou bit à bit </a:t>
            </a:r>
          </a:p>
          <a:p>
            <a:pPr lvl="1"/>
            <a:r>
              <a:rPr lang="fr-FR" altLang="fr-FR"/>
              <a:t>et l’assignation proprement dite</a:t>
            </a:r>
          </a:p>
        </p:txBody>
      </p:sp>
      <p:graphicFrame>
        <p:nvGraphicFramePr>
          <p:cNvPr id="772100" name="Group 4">
            <a:extLst>
              <a:ext uri="{FF2B5EF4-FFF2-40B4-BE49-F238E27FC236}">
                <a16:creationId xmlns:a16="http://schemas.microsoft.com/office/drawing/2014/main" id="{698ECB0E-FFD7-9593-792C-D8B2977217AD}"/>
              </a:ext>
            </a:extLst>
          </p:cNvPr>
          <p:cNvGraphicFramePr>
            <a:graphicFrameLocks noGrp="1"/>
          </p:cNvGraphicFramePr>
          <p:nvPr/>
        </p:nvGraphicFramePr>
        <p:xfrm>
          <a:off x="2971800" y="3200400"/>
          <a:ext cx="6096000" cy="2252663"/>
        </p:xfrm>
        <a:graphic>
          <a:graphicData uri="http://schemas.openxmlformats.org/drawingml/2006/table">
            <a:tbl>
              <a:tblPr/>
              <a:tblGrid>
                <a:gridCol w="1036638">
                  <a:extLst>
                    <a:ext uri="{9D8B030D-6E8A-4147-A177-3AD203B41FA5}">
                      <a16:colId xmlns:a16="http://schemas.microsoft.com/office/drawing/2014/main" val="20000"/>
                    </a:ext>
                  </a:extLst>
                </a:gridCol>
                <a:gridCol w="3027362">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465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Opérateur</a:t>
                      </a:r>
                      <a:endParaRPr kumimoji="0" lang="en-US" sz="1400" b="1"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en-GB" sz="1400" b="1" i="0" u="none" strike="noStrike" cap="none" normalizeH="0" baseline="0">
                          <a:ln>
                            <a:noFill/>
                          </a:ln>
                          <a:solidFill>
                            <a:schemeClr val="tx2"/>
                          </a:solidFill>
                          <a:effectLst/>
                          <a:latin typeface="Arial" charset="0"/>
                        </a:rPr>
                        <a:t>Exemple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1" i="0" u="none" strike="noStrike" cap="none" normalizeH="0" baseline="0">
                          <a:ln>
                            <a:noFill/>
                          </a:ln>
                          <a:solidFill>
                            <a:schemeClr val="tx2"/>
                          </a:solidFill>
                          <a:effectLst/>
                          <a:latin typeface="Arial" charset="0"/>
                        </a:rPr>
                        <a:t>Équivalent à</a:t>
                      </a:r>
                      <a:endParaRPr kumimoji="0" lang="en-US" sz="1400" b="1"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37623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5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a:t>
                      </a:r>
                      <a:endParaRPr kumimoji="0" lang="en-US" sz="1400" b="0" i="0" u="none" strike="noStrike" cap="none" normalizeH="0" baseline="0">
                        <a:ln>
                          <a:noFill/>
                        </a:ln>
                        <a:solidFill>
                          <a:schemeClr val="tx2"/>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BE" sz="1400" b="0" i="0" u="none" strike="noStrike" cap="none" normalizeH="0" baseline="0">
                          <a:ln>
                            <a:noFill/>
                          </a:ln>
                          <a:solidFill>
                            <a:schemeClr val="tx2"/>
                          </a:solidFill>
                          <a:effectLst/>
                          <a:latin typeface="Arial" charset="0"/>
                        </a:rPr>
                        <a:t>expr1 = expr1 % expr2</a:t>
                      </a:r>
                      <a:endParaRPr kumimoji="0" lang="en-US" sz="1400" b="0" i="0" u="none" strike="noStrike" cap="none" normalizeH="0" baseline="0">
                        <a:ln>
                          <a:noFill/>
                        </a:ln>
                        <a:solidFill>
                          <a:schemeClr val="tx2"/>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0FCCE78-F73F-43E1-9217-7CB58CB31BC7}"/>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Déclarations, instructions, blocs</a:t>
            </a:r>
            <a:endParaRPr lang="en-GB" altLang="fr-FR" sz="2800"/>
          </a:p>
        </p:txBody>
      </p:sp>
      <p:sp>
        <p:nvSpPr>
          <p:cNvPr id="60419" name="Rectangle 3">
            <a:extLst>
              <a:ext uri="{FF2B5EF4-FFF2-40B4-BE49-F238E27FC236}">
                <a16:creationId xmlns:a16="http://schemas.microsoft.com/office/drawing/2014/main" id="{D6DA20EA-ED42-4646-1501-FFC563F76A08}"/>
              </a:ext>
            </a:extLst>
          </p:cNvPr>
          <p:cNvSpPr>
            <a:spLocks noGrp="1" noChangeArrowheads="1"/>
          </p:cNvSpPr>
          <p:nvPr>
            <p:ph type="body" idx="1"/>
          </p:nvPr>
        </p:nvSpPr>
        <p:spPr>
          <a:xfrm>
            <a:off x="1676400" y="1295400"/>
            <a:ext cx="8839200" cy="4967288"/>
          </a:xfrm>
        </p:spPr>
        <p:txBody>
          <a:bodyPr/>
          <a:lstStyle/>
          <a:p>
            <a:pPr>
              <a:lnSpc>
                <a:spcPct val="90000"/>
              </a:lnSpc>
            </a:pPr>
            <a:r>
              <a:rPr lang="fr-FR" altLang="fr-FR"/>
              <a:t>Une instruction</a:t>
            </a:r>
          </a:p>
          <a:p>
            <a:pPr lvl="1">
              <a:lnSpc>
                <a:spcPct val="90000"/>
              </a:lnSpc>
            </a:pPr>
            <a:r>
              <a:rPr lang="fr-FR" altLang="fr-FR"/>
              <a:t>Réalise un traitement particulier:</a:t>
            </a:r>
          </a:p>
          <a:p>
            <a:pPr lvl="1">
              <a:lnSpc>
                <a:spcPct val="90000"/>
              </a:lnSpc>
            </a:pPr>
            <a:r>
              <a:rPr lang="fr-FR" altLang="fr-FR"/>
              <a:t>Renvoie éventuellement le résultat du calcul</a:t>
            </a:r>
          </a:p>
          <a:p>
            <a:pPr lvl="1">
              <a:lnSpc>
                <a:spcPct val="90000"/>
              </a:lnSpc>
            </a:pPr>
            <a:r>
              <a:rPr lang="fr-FR" altLang="fr-FR"/>
              <a:t>Est comparable à une phrase du langage naturel</a:t>
            </a:r>
          </a:p>
          <a:p>
            <a:pPr lvl="1">
              <a:lnSpc>
                <a:spcPct val="90000"/>
              </a:lnSpc>
            </a:pPr>
            <a:r>
              <a:rPr lang="fr-FR" altLang="fr-FR"/>
              <a:t>Constitue l’unité d’exécution</a:t>
            </a:r>
          </a:p>
          <a:p>
            <a:pPr lvl="1">
              <a:lnSpc>
                <a:spcPct val="90000"/>
              </a:lnSpc>
            </a:pPr>
            <a:r>
              <a:rPr lang="fr-FR" altLang="fr-FR"/>
              <a:t>Est toujours suivie de « ; »</a:t>
            </a:r>
          </a:p>
          <a:p>
            <a:pPr lvl="1">
              <a:lnSpc>
                <a:spcPct val="90000"/>
              </a:lnSpc>
            </a:pPr>
            <a:r>
              <a:rPr lang="fr-FR" altLang="fr-FR"/>
              <a:t>Instruction d’affectation (d’assignation), instruction de déclaration …</a:t>
            </a:r>
          </a:p>
          <a:p>
            <a:pPr>
              <a:lnSpc>
                <a:spcPct val="90000"/>
              </a:lnSpc>
            </a:pPr>
            <a:r>
              <a:rPr lang="fr-FR" altLang="fr-FR"/>
              <a:t>Un bloc</a:t>
            </a:r>
          </a:p>
          <a:p>
            <a:pPr lvl="1">
              <a:lnSpc>
                <a:spcPct val="90000"/>
              </a:lnSpc>
            </a:pPr>
            <a:r>
              <a:rPr lang="fr-FR" altLang="fr-FR"/>
              <a:t>Est une suite d’instructions entre accolades « { » et « } »</a:t>
            </a:r>
          </a:p>
          <a:p>
            <a:pPr lvl="1">
              <a:lnSpc>
                <a:spcPct val="90000"/>
              </a:lnSpc>
            </a:pPr>
            <a:r>
              <a:rPr lang="fr-FR" altLang="fr-FR"/>
              <a:t>Délimite la portée des variables qui y sont déclarées</a:t>
            </a:r>
          </a:p>
          <a:p>
            <a:pPr>
              <a:lnSpc>
                <a:spcPct val="90000"/>
              </a:lnSpc>
            </a:pPr>
            <a:r>
              <a:rPr lang="fr-FR" altLang="fr-FR"/>
              <a:t>Une déclaration</a:t>
            </a:r>
          </a:p>
          <a:p>
            <a:pPr lvl="1">
              <a:lnSpc>
                <a:spcPct val="90000"/>
              </a:lnSpc>
            </a:pPr>
            <a:r>
              <a:rPr lang="fr-FR" altLang="fr-FR"/>
              <a:t>Constitue la signature d’un élément (classe, variable ou méthode)</a:t>
            </a:r>
          </a:p>
          <a:p>
            <a:pPr lvl="1">
              <a:lnSpc>
                <a:spcPct val="90000"/>
              </a:lnSpc>
            </a:pPr>
            <a:r>
              <a:rPr lang="fr-FR" altLang="fr-FR"/>
              <a:t>Annonce la définition de cet élément</a:t>
            </a:r>
          </a:p>
          <a:p>
            <a:pPr lvl="1">
              <a:lnSpc>
                <a:spcPct val="90000"/>
              </a:lnSpc>
            </a:pPr>
            <a:r>
              <a:rPr lang="fr-FR" altLang="fr-FR"/>
              <a:t>Est (normalement) toujours suivie d’un bloc d’instructions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B1D9000-8A66-8361-ECF3-99CFD06398B8}"/>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1443" name="Rectangle 3">
            <a:extLst>
              <a:ext uri="{FF2B5EF4-FFF2-40B4-BE49-F238E27FC236}">
                <a16:creationId xmlns:a16="http://schemas.microsoft.com/office/drawing/2014/main" id="{A49BCBE1-CC45-2DF1-A86E-F2A506C0F176}"/>
              </a:ext>
            </a:extLst>
          </p:cNvPr>
          <p:cNvSpPr>
            <a:spLocks noGrp="1" noChangeArrowheads="1"/>
          </p:cNvSpPr>
          <p:nvPr>
            <p:ph type="body" idx="1"/>
          </p:nvPr>
        </p:nvSpPr>
        <p:spPr/>
        <p:txBody>
          <a:bodyPr/>
          <a:lstStyle/>
          <a:p>
            <a:r>
              <a:rPr lang="fr-BE" altLang="fr-FR"/>
              <a:t>Les structures de contrôles permettent d’arrêter l’exécution linéaire des instructions (de bas en haut et de gauche à droite)</a:t>
            </a:r>
          </a:p>
          <a:p>
            <a:r>
              <a:rPr lang="fr-BE" altLang="fr-FR"/>
              <a:t>Elles permettent d’exécuter conditionnellement une instruction, ou de réaliser une boucle</a:t>
            </a:r>
            <a:endParaRPr lang="en-US" altLang="fr-FR"/>
          </a:p>
        </p:txBody>
      </p:sp>
      <p:graphicFrame>
        <p:nvGraphicFramePr>
          <p:cNvPr id="774148" name="Group 4">
            <a:extLst>
              <a:ext uri="{FF2B5EF4-FFF2-40B4-BE49-F238E27FC236}">
                <a16:creationId xmlns:a16="http://schemas.microsoft.com/office/drawing/2014/main" id="{54408963-6B23-B060-E7BF-01620251B53E}"/>
              </a:ext>
            </a:extLst>
          </p:cNvPr>
          <p:cNvGraphicFramePr>
            <a:graphicFrameLocks noGrp="1"/>
          </p:cNvGraphicFramePr>
          <p:nvPr/>
        </p:nvGraphicFramePr>
        <p:xfrm>
          <a:off x="2566988" y="3213100"/>
          <a:ext cx="6577012" cy="2481263"/>
        </p:xfrm>
        <a:graphic>
          <a:graphicData uri="http://schemas.openxmlformats.org/drawingml/2006/table">
            <a:tbl>
              <a:tblPr/>
              <a:tblGrid>
                <a:gridCol w="2466975">
                  <a:extLst>
                    <a:ext uri="{9D8B030D-6E8A-4147-A177-3AD203B41FA5}">
                      <a16:colId xmlns:a16="http://schemas.microsoft.com/office/drawing/2014/main" val="20000"/>
                    </a:ext>
                  </a:extLst>
                </a:gridCol>
                <a:gridCol w="4110037">
                  <a:extLst>
                    <a:ext uri="{9D8B030D-6E8A-4147-A177-3AD203B41FA5}">
                      <a16:colId xmlns:a16="http://schemas.microsoft.com/office/drawing/2014/main" val="20001"/>
                    </a:ext>
                  </a:extLst>
                </a:gridCol>
              </a:tblGrid>
              <a:tr h="4445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Type d’instruction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1" i="0" u="none" strike="noStrike" cap="none" normalizeH="0" baseline="0">
                          <a:ln>
                            <a:noFill/>
                          </a:ln>
                          <a:solidFill>
                            <a:schemeClr val="tx2"/>
                          </a:solidFill>
                          <a:effectLst/>
                          <a:latin typeface="Arial" charset="0"/>
                        </a:rPr>
                        <a:t>Mots clés utilisés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F4FF"/>
                    </a:solidFill>
                  </a:tcPr>
                </a:tc>
                <a:extLst>
                  <a:ext uri="{0D108BD9-81ED-4DB2-BD59-A6C34878D82A}">
                    <a16:rowId xmlns:a16="http://schemas.microsoft.com/office/drawing/2014/main" val="10000"/>
                  </a:ext>
                </a:extLst>
              </a:tr>
              <a:tr h="446088">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Décision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if() else – switch() case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Boucle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for( ; ; ) – while () – do while()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Traitement d’exceptions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try catch finally – throw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Branchement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0000"/>
                        </a:spcBef>
                        <a:spcAft>
                          <a:spcPct val="0"/>
                        </a:spcAft>
                        <a:buClr>
                          <a:srgbClr val="009BCC"/>
                        </a:buClr>
                        <a:buSzTx/>
                        <a:buFont typeface="Symbol" pitchFamily="18" charset="2"/>
                        <a:buNone/>
                        <a:tabLst/>
                      </a:pPr>
                      <a:r>
                        <a:rPr kumimoji="0" lang="fr-FR" sz="1600" b="0" i="0" u="none" strike="noStrike" cap="none" normalizeH="0" baseline="0">
                          <a:ln>
                            <a:noFill/>
                          </a:ln>
                          <a:solidFill>
                            <a:schemeClr val="tx2"/>
                          </a:solidFill>
                          <a:effectLst/>
                          <a:latin typeface="Arial" charset="0"/>
                        </a:rPr>
                        <a:t>label : -- break – continue -- return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9AFDD50-9F20-EA91-AD41-BB3A13602D15}"/>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2467" name="Rectangle 3">
            <a:extLst>
              <a:ext uri="{FF2B5EF4-FFF2-40B4-BE49-F238E27FC236}">
                <a16:creationId xmlns:a16="http://schemas.microsoft.com/office/drawing/2014/main" id="{E9F6BD4C-88C4-2B04-9FFE-875D64CABEBA}"/>
              </a:ext>
            </a:extLst>
          </p:cNvPr>
          <p:cNvSpPr>
            <a:spLocks noGrp="1" noChangeArrowheads="1"/>
          </p:cNvSpPr>
          <p:nvPr>
            <p:ph type="body" idx="1"/>
          </p:nvPr>
        </p:nvSpPr>
        <p:spPr>
          <a:xfrm>
            <a:off x="1676400" y="1125538"/>
            <a:ext cx="8839200" cy="5111750"/>
          </a:xfrm>
        </p:spPr>
        <p:txBody>
          <a:bodyPr/>
          <a:lstStyle/>
          <a:p>
            <a:pPr>
              <a:lnSpc>
                <a:spcPct val="90000"/>
              </a:lnSpc>
              <a:buFont typeface="Symbol" panose="05050102010706020507" pitchFamily="18" charset="2"/>
              <a:buNone/>
            </a:pPr>
            <a:r>
              <a:rPr lang="fr-BE" altLang="fr-FR" sz="1800"/>
              <a:t>IF – THEN – ELSE</a:t>
            </a:r>
          </a:p>
          <a:p>
            <a:pPr>
              <a:lnSpc>
                <a:spcPct val="90000"/>
              </a:lnSpc>
              <a:buFont typeface="Symbol" panose="05050102010706020507" pitchFamily="18" charset="2"/>
              <a:buNone/>
            </a:pPr>
            <a:endParaRPr lang="fr-BE" altLang="fr-FR" sz="1800"/>
          </a:p>
          <a:p>
            <a:pPr>
              <a:lnSpc>
                <a:spcPct val="90000"/>
              </a:lnSpc>
              <a:buFont typeface="Symbol" panose="05050102010706020507" pitchFamily="18" charset="2"/>
              <a:buNone/>
            </a:pPr>
            <a:r>
              <a:rPr lang="fr-BE" altLang="fr-FR" sz="1800">
                <a:latin typeface="Courier New" panose="02070309020205020404" pitchFamily="49" charset="0"/>
              </a:rPr>
              <a:t>if (expression)</a:t>
            </a:r>
          </a:p>
          <a:p>
            <a:pPr>
              <a:lnSpc>
                <a:spcPct val="90000"/>
              </a:lnSpc>
              <a:buFont typeface="Symbol" panose="05050102010706020507" pitchFamily="18" charset="2"/>
              <a:buNone/>
            </a:pPr>
            <a:r>
              <a:rPr lang="fr-BE" altLang="fr-FR" sz="1800">
                <a:latin typeface="Courier New" panose="02070309020205020404" pitchFamily="49" charset="0"/>
              </a:rPr>
              <a:t>{</a:t>
            </a:r>
          </a:p>
          <a:p>
            <a:pPr>
              <a:lnSpc>
                <a:spcPct val="90000"/>
              </a:lnSpc>
              <a:buFont typeface="Symbol" panose="05050102010706020507" pitchFamily="18" charset="2"/>
              <a:buNone/>
            </a:pPr>
            <a:r>
              <a:rPr lang="fr-BE" altLang="fr-FR" sz="1800">
                <a:latin typeface="Courier New" panose="02070309020205020404" pitchFamily="49" charset="0"/>
              </a:rPr>
              <a:t>	  //instructions</a:t>
            </a:r>
          </a:p>
          <a:p>
            <a:pPr>
              <a:lnSpc>
                <a:spcPct val="90000"/>
              </a:lnSpc>
              <a:buFont typeface="Symbol" panose="05050102010706020507" pitchFamily="18" charset="2"/>
              <a:buNone/>
            </a:pPr>
            <a:r>
              <a:rPr lang="fr-BE" altLang="fr-FR" sz="1800">
                <a:latin typeface="Courier New" panose="02070309020205020404" pitchFamily="49" charset="0"/>
              </a:rPr>
              <a:t>}</a:t>
            </a:r>
          </a:p>
          <a:p>
            <a:pPr>
              <a:lnSpc>
                <a:spcPct val="90000"/>
              </a:lnSpc>
              <a:buFont typeface="Symbol" panose="05050102010706020507" pitchFamily="18" charset="2"/>
              <a:buNone/>
            </a:pPr>
            <a:endParaRPr lang="fr-BE" altLang="fr-FR" sz="1800">
              <a:latin typeface="Courier New" panose="02070309020205020404" pitchFamily="49" charset="0"/>
            </a:endParaRPr>
          </a:p>
          <a:p>
            <a:pPr>
              <a:lnSpc>
                <a:spcPct val="90000"/>
              </a:lnSpc>
              <a:buFont typeface="Symbol" panose="05050102010706020507" pitchFamily="18" charset="2"/>
              <a:buNone/>
            </a:pPr>
            <a:r>
              <a:rPr lang="fr-BE" altLang="fr-FR" sz="1800">
                <a:latin typeface="Courier New" panose="02070309020205020404" pitchFamily="49" charset="0"/>
              </a:rPr>
              <a:t>if (expression)</a:t>
            </a:r>
          </a:p>
          <a:p>
            <a:pPr>
              <a:lnSpc>
                <a:spcPct val="90000"/>
              </a:lnSpc>
              <a:buFont typeface="Symbol" panose="05050102010706020507" pitchFamily="18" charset="2"/>
              <a:buNone/>
            </a:pPr>
            <a:r>
              <a:rPr lang="fr-BE" altLang="fr-FR" sz="1800">
                <a:latin typeface="Courier New" panose="02070309020205020404" pitchFamily="49" charset="0"/>
              </a:rPr>
              <a:t>{</a:t>
            </a:r>
          </a:p>
          <a:p>
            <a:pPr>
              <a:lnSpc>
                <a:spcPct val="90000"/>
              </a:lnSpc>
              <a:buFont typeface="Symbol" panose="05050102010706020507" pitchFamily="18" charset="2"/>
              <a:buNone/>
            </a:pPr>
            <a:r>
              <a:rPr lang="fr-BE" altLang="fr-FR" sz="1800">
                <a:latin typeface="Courier New" panose="02070309020205020404" pitchFamily="49" charset="0"/>
              </a:rPr>
              <a:t>   //instructions	</a:t>
            </a:r>
          </a:p>
          <a:p>
            <a:pPr>
              <a:lnSpc>
                <a:spcPct val="90000"/>
              </a:lnSpc>
              <a:buFont typeface="Symbol" panose="05050102010706020507" pitchFamily="18" charset="2"/>
              <a:buNone/>
            </a:pPr>
            <a:r>
              <a:rPr lang="fr-BE" altLang="fr-FR" sz="1800">
                <a:latin typeface="Courier New" panose="02070309020205020404" pitchFamily="49" charset="0"/>
              </a:rPr>
              <a:t>}</a:t>
            </a:r>
          </a:p>
          <a:p>
            <a:pPr>
              <a:lnSpc>
                <a:spcPct val="90000"/>
              </a:lnSpc>
              <a:buFont typeface="Symbol" panose="05050102010706020507" pitchFamily="18" charset="2"/>
              <a:buNone/>
            </a:pPr>
            <a:r>
              <a:rPr lang="fr-BE" altLang="fr-FR" sz="1800">
                <a:latin typeface="Courier New" panose="02070309020205020404" pitchFamily="49" charset="0"/>
              </a:rPr>
              <a:t>else</a:t>
            </a:r>
          </a:p>
          <a:p>
            <a:pPr>
              <a:lnSpc>
                <a:spcPct val="90000"/>
              </a:lnSpc>
              <a:buFont typeface="Symbol" panose="05050102010706020507" pitchFamily="18" charset="2"/>
              <a:buNone/>
            </a:pPr>
            <a:r>
              <a:rPr lang="fr-BE" altLang="fr-FR" sz="1800">
                <a:latin typeface="Courier New" panose="02070309020205020404" pitchFamily="49" charset="0"/>
              </a:rPr>
              <a:t>{</a:t>
            </a:r>
          </a:p>
          <a:p>
            <a:pPr>
              <a:lnSpc>
                <a:spcPct val="90000"/>
              </a:lnSpc>
              <a:buFont typeface="Symbol" panose="05050102010706020507" pitchFamily="18" charset="2"/>
              <a:buNone/>
            </a:pPr>
            <a:r>
              <a:rPr lang="fr-BE" altLang="fr-FR" sz="1800">
                <a:latin typeface="Courier New" panose="02070309020205020404" pitchFamily="49" charset="0"/>
              </a:rPr>
              <a:t>   //instructions dans les autres cas</a:t>
            </a:r>
          </a:p>
          <a:p>
            <a:pPr>
              <a:lnSpc>
                <a:spcPct val="90000"/>
              </a:lnSpc>
              <a:buFont typeface="Symbol" panose="05050102010706020507" pitchFamily="18" charset="2"/>
              <a:buNone/>
            </a:pPr>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67D5974-3333-FABB-4369-851D4DCB8022}"/>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3491" name="Rectangle 3">
            <a:extLst>
              <a:ext uri="{FF2B5EF4-FFF2-40B4-BE49-F238E27FC236}">
                <a16:creationId xmlns:a16="http://schemas.microsoft.com/office/drawing/2014/main" id="{A1141BAB-2A94-9250-9743-9B574EF95031}"/>
              </a:ext>
            </a:extLst>
          </p:cNvPr>
          <p:cNvSpPr>
            <a:spLocks noGrp="1" noChangeArrowheads="1"/>
          </p:cNvSpPr>
          <p:nvPr>
            <p:ph type="body" idx="1"/>
          </p:nvPr>
        </p:nvSpPr>
        <p:spPr/>
        <p:txBody>
          <a:bodyPr/>
          <a:lstStyle/>
          <a:p>
            <a:pPr>
              <a:buFont typeface="Symbol" panose="05050102010706020507" pitchFamily="18" charset="2"/>
              <a:buNone/>
            </a:pPr>
            <a:r>
              <a:rPr lang="fr-BE" altLang="fr-FR"/>
              <a:t>SWITCH – CASE</a:t>
            </a:r>
          </a:p>
          <a:p>
            <a:pPr>
              <a:buFont typeface="Symbol" panose="05050102010706020507" pitchFamily="18" charset="2"/>
              <a:buNone/>
            </a:pPr>
            <a:endParaRPr lang="fr-BE" altLang="fr-FR"/>
          </a:p>
          <a:p>
            <a:pPr>
              <a:buFont typeface="Symbol" panose="05050102010706020507" pitchFamily="18" charset="2"/>
              <a:buNone/>
            </a:pPr>
            <a:r>
              <a:rPr lang="fr-BE" altLang="fr-FR">
                <a:latin typeface="Courier New" panose="02070309020205020404" pitchFamily="49" charset="0"/>
              </a:rPr>
              <a:t>switch (number)</a:t>
            </a:r>
          </a:p>
          <a:p>
            <a:pPr>
              <a:buFont typeface="Symbol" panose="05050102010706020507" pitchFamily="18" charset="2"/>
              <a:buNone/>
            </a:pPr>
            <a:r>
              <a:rPr lang="fr-BE" altLang="fr-FR">
                <a:latin typeface="Courier New" panose="02070309020205020404" pitchFamily="49" charset="0"/>
              </a:rPr>
              <a:t>{</a:t>
            </a:r>
          </a:p>
          <a:p>
            <a:pPr>
              <a:buFont typeface="Symbol" panose="05050102010706020507" pitchFamily="18" charset="2"/>
              <a:buNone/>
            </a:pPr>
            <a:r>
              <a:rPr lang="fr-BE" altLang="fr-FR">
                <a:latin typeface="Courier New" panose="02070309020205020404" pitchFamily="49" charset="0"/>
              </a:rPr>
              <a:t>		case 1 : instructions;  break;</a:t>
            </a:r>
          </a:p>
          <a:p>
            <a:pPr>
              <a:buFont typeface="Symbol" panose="05050102010706020507" pitchFamily="18" charset="2"/>
              <a:buNone/>
            </a:pPr>
            <a:r>
              <a:rPr lang="fr-BE" altLang="fr-FR">
                <a:latin typeface="Courier New" panose="02070309020205020404" pitchFamily="49" charset="0"/>
              </a:rPr>
              <a:t>		case 2 : instructions;	break;</a:t>
            </a:r>
          </a:p>
          <a:p>
            <a:pPr>
              <a:buFont typeface="Symbol" panose="05050102010706020507" pitchFamily="18" charset="2"/>
              <a:buNone/>
            </a:pPr>
            <a:r>
              <a:rPr lang="fr-BE" altLang="fr-FR">
                <a:latin typeface="Courier New" panose="02070309020205020404" pitchFamily="49" charset="0"/>
              </a:rPr>
              <a:t>		default : instructions;</a:t>
            </a:r>
          </a:p>
          <a:p>
            <a:pPr>
              <a:buFont typeface="Symbol" panose="05050102010706020507" pitchFamily="18" charset="2"/>
              <a:buNone/>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A530436-1C81-917A-383A-81D25B573829}"/>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4515" name="Rectangle 3">
            <a:extLst>
              <a:ext uri="{FF2B5EF4-FFF2-40B4-BE49-F238E27FC236}">
                <a16:creationId xmlns:a16="http://schemas.microsoft.com/office/drawing/2014/main" id="{42F391D4-0CF7-7827-5424-E49B1233DE4F}"/>
              </a:ext>
            </a:extLst>
          </p:cNvPr>
          <p:cNvSpPr>
            <a:spLocks noGrp="1" noChangeArrowheads="1"/>
          </p:cNvSpPr>
          <p:nvPr>
            <p:ph type="body" idx="1"/>
          </p:nvPr>
        </p:nvSpPr>
        <p:spPr>
          <a:xfrm>
            <a:off x="1676400" y="1295400"/>
            <a:ext cx="8839200" cy="5013325"/>
          </a:xfrm>
        </p:spPr>
        <p:txBody>
          <a:bodyPr/>
          <a:lstStyle/>
          <a:p>
            <a:pPr>
              <a:lnSpc>
                <a:spcPct val="90000"/>
              </a:lnSpc>
              <a:buFont typeface="Symbol" panose="05050102010706020507" pitchFamily="18" charset="2"/>
              <a:buNone/>
            </a:pPr>
            <a:r>
              <a:rPr lang="fr-BE" altLang="fr-FR"/>
              <a:t>FOR</a:t>
            </a:r>
          </a:p>
          <a:p>
            <a:pPr>
              <a:lnSpc>
                <a:spcPct val="90000"/>
              </a:lnSpc>
              <a:buFont typeface="Symbol" panose="05050102010706020507" pitchFamily="18" charset="2"/>
              <a:buNone/>
            </a:pPr>
            <a:r>
              <a:rPr lang="fr-BE" altLang="fr-FR">
                <a:latin typeface="Courier New" panose="02070309020205020404" pitchFamily="49" charset="0"/>
              </a:rPr>
              <a:t>for (initialisation; condition; mise à jour de valeurs){</a:t>
            </a:r>
          </a:p>
          <a:p>
            <a:pPr>
              <a:lnSpc>
                <a:spcPct val="90000"/>
              </a:lnSpc>
              <a:buFont typeface="Symbol" panose="05050102010706020507" pitchFamily="18" charset="2"/>
              <a:buNone/>
            </a:pPr>
            <a:r>
              <a:rPr lang="fr-BE" altLang="fr-FR">
                <a:latin typeface="Courier New" panose="02070309020205020404" pitchFamily="49" charset="0"/>
              </a:rPr>
              <a:t>	// instructions</a:t>
            </a:r>
          </a:p>
          <a:p>
            <a:pPr>
              <a:lnSpc>
                <a:spcPct val="90000"/>
              </a:lnSpc>
              <a:buFont typeface="Symbol" panose="05050102010706020507" pitchFamily="18" charset="2"/>
              <a:buNone/>
            </a:pPr>
            <a:r>
              <a:rPr lang="fr-BE" altLang="fr-FR">
                <a:latin typeface="Courier New" panose="02070309020205020404" pitchFamily="49" charset="0"/>
              </a:rPr>
              <a:t>}</a:t>
            </a:r>
          </a:p>
          <a:p>
            <a:pPr>
              <a:lnSpc>
                <a:spcPct val="90000"/>
              </a:lnSpc>
            </a:pPr>
            <a:r>
              <a:rPr lang="fr-BE" altLang="fr-FR" u="sng"/>
              <a:t>Initialisation</a:t>
            </a:r>
            <a:r>
              <a:rPr lang="fr-BE" altLang="fr-FR"/>
              <a:t>: </a:t>
            </a:r>
            <a:r>
              <a:rPr lang="fr-BE" altLang="fr-FR" b="0"/>
              <a:t>à exécuter lorsque le programme rentre pour la première fois dans la boucle</a:t>
            </a:r>
          </a:p>
          <a:p>
            <a:pPr>
              <a:lnSpc>
                <a:spcPct val="90000"/>
              </a:lnSpc>
            </a:pPr>
            <a:r>
              <a:rPr lang="fr-BE" altLang="fr-FR" u="sng"/>
              <a:t>Condition</a:t>
            </a:r>
            <a:r>
              <a:rPr lang="fr-BE" altLang="fr-FR"/>
              <a:t> : </a:t>
            </a:r>
            <a:r>
              <a:rPr lang="fr-BE" altLang="fr-FR" b="0"/>
              <a:t>à remplir pour recommencer le bloc d’instructions</a:t>
            </a:r>
          </a:p>
          <a:p>
            <a:pPr>
              <a:lnSpc>
                <a:spcPct val="90000"/>
              </a:lnSpc>
            </a:pPr>
            <a:r>
              <a:rPr lang="fr-BE" altLang="fr-FR" u="sng"/>
              <a:t>Mise à jour</a:t>
            </a:r>
            <a:r>
              <a:rPr lang="fr-BE" altLang="fr-FR"/>
              <a:t>: </a:t>
            </a:r>
            <a:r>
              <a:rPr lang="fr-BE" altLang="fr-FR" b="0"/>
              <a:t>instruction exécutée chaque fois que la boucle est terminée</a:t>
            </a:r>
          </a:p>
          <a:p>
            <a:pPr>
              <a:lnSpc>
                <a:spcPct val="90000"/>
              </a:lnSpc>
            </a:pPr>
            <a:endParaRPr lang="fr-BE" altLang="fr-FR" b="0"/>
          </a:p>
          <a:p>
            <a:pPr>
              <a:lnSpc>
                <a:spcPct val="90000"/>
              </a:lnSpc>
              <a:buFont typeface="Symbol" panose="05050102010706020507" pitchFamily="18" charset="2"/>
              <a:buNone/>
            </a:pPr>
            <a:r>
              <a:rPr lang="fr-BE" altLang="fr-FR"/>
              <a:t>Exemples:</a:t>
            </a:r>
          </a:p>
          <a:p>
            <a:pPr>
              <a:lnSpc>
                <a:spcPct val="90000"/>
              </a:lnSpc>
              <a:buFont typeface="Symbol" panose="05050102010706020507" pitchFamily="18" charset="2"/>
              <a:buNone/>
            </a:pPr>
            <a:r>
              <a:rPr lang="fr-BE" altLang="fr-FR">
                <a:latin typeface="Courier New" panose="02070309020205020404" pitchFamily="49" charset="0"/>
              </a:rPr>
              <a:t>for (int i=0 ; i&lt;10 ; i++) {</a:t>
            </a:r>
          </a:p>
          <a:p>
            <a:pPr>
              <a:lnSpc>
                <a:spcPct val="90000"/>
              </a:lnSpc>
              <a:buFont typeface="Symbol" panose="05050102010706020507" pitchFamily="18" charset="2"/>
              <a:buNone/>
            </a:pPr>
            <a:r>
              <a:rPr lang="fr-BE" altLang="fr-FR">
                <a:latin typeface="Courier New" panose="02070309020205020404" pitchFamily="49" charset="0"/>
              </a:rPr>
              <a:t>   System.out.println("The value of i is : " + i);</a:t>
            </a:r>
          </a:p>
          <a:p>
            <a:pPr>
              <a:lnSpc>
                <a:spcPct val="90000"/>
              </a:lnSpc>
              <a:buFont typeface="Symbol" panose="05050102010706020507" pitchFamily="18" charset="2"/>
              <a:buNone/>
            </a:pPr>
            <a:r>
              <a:rPr lang="fr-BE" altLang="fr-FR">
                <a:latin typeface="Courier New" panose="02070309020205020404" pitchFamily="49" charset="0"/>
              </a:rPr>
              <a: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112E079-DD57-5397-3BF8-49A886ECBAAD}"/>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5539" name="Rectangle 3">
            <a:extLst>
              <a:ext uri="{FF2B5EF4-FFF2-40B4-BE49-F238E27FC236}">
                <a16:creationId xmlns:a16="http://schemas.microsoft.com/office/drawing/2014/main" id="{C988DCF7-31E2-47E2-E922-53556559DC1A}"/>
              </a:ext>
            </a:extLst>
          </p:cNvPr>
          <p:cNvSpPr>
            <a:spLocks noGrp="1" noChangeArrowheads="1"/>
          </p:cNvSpPr>
          <p:nvPr>
            <p:ph type="body" idx="1"/>
          </p:nvPr>
        </p:nvSpPr>
        <p:spPr>
          <a:xfrm>
            <a:off x="1676400" y="1268413"/>
            <a:ext cx="8839200" cy="5157787"/>
          </a:xfrm>
        </p:spPr>
        <p:txBody>
          <a:bodyPr/>
          <a:lstStyle/>
          <a:p>
            <a:pPr>
              <a:lnSpc>
                <a:spcPct val="90000"/>
              </a:lnSpc>
              <a:buFont typeface="Symbol" panose="05050102010706020507" pitchFamily="18" charset="2"/>
              <a:buNone/>
            </a:pPr>
            <a:r>
              <a:rPr lang="fr-BE" altLang="fr-FR"/>
              <a:t>WHILE – DO WHILE</a:t>
            </a:r>
          </a:p>
          <a:p>
            <a:pPr>
              <a:lnSpc>
                <a:spcPct val="90000"/>
              </a:lnSpc>
              <a:buFont typeface="Symbol" panose="05050102010706020507" pitchFamily="18" charset="2"/>
              <a:buNone/>
            </a:pPr>
            <a:r>
              <a:rPr lang="fr-BE" altLang="fr-FR">
                <a:latin typeface="Courier New" panose="02070309020205020404" pitchFamily="49" charset="0"/>
              </a:rPr>
              <a:t>while (test logique) {</a:t>
            </a:r>
          </a:p>
          <a:p>
            <a:pPr>
              <a:lnSpc>
                <a:spcPct val="90000"/>
              </a:lnSpc>
              <a:buFont typeface="Symbol" panose="05050102010706020507" pitchFamily="18" charset="2"/>
              <a:buNone/>
            </a:pPr>
            <a:r>
              <a:rPr lang="fr-BE" altLang="fr-FR">
                <a:latin typeface="Courier New" panose="02070309020205020404" pitchFamily="49" charset="0"/>
              </a:rPr>
              <a:t>	//instructions</a:t>
            </a:r>
          </a:p>
          <a:p>
            <a:pPr>
              <a:lnSpc>
                <a:spcPct val="90000"/>
              </a:lnSpc>
              <a:buFont typeface="Symbol" panose="05050102010706020507" pitchFamily="18" charset="2"/>
              <a:buNone/>
            </a:pPr>
            <a:r>
              <a:rPr lang="fr-BE" altLang="fr-FR">
                <a:latin typeface="Courier New" panose="02070309020205020404" pitchFamily="49" charset="0"/>
              </a:rPr>
              <a:t>}</a:t>
            </a:r>
          </a:p>
          <a:p>
            <a:pPr>
              <a:lnSpc>
                <a:spcPct val="90000"/>
              </a:lnSpc>
              <a:buFont typeface="Symbol" panose="05050102010706020507" pitchFamily="18" charset="2"/>
              <a:buNone/>
            </a:pPr>
            <a:endParaRPr lang="fr-BE" altLang="fr-FR">
              <a:latin typeface="Courier New" panose="02070309020205020404" pitchFamily="49" charset="0"/>
            </a:endParaRPr>
          </a:p>
          <a:p>
            <a:pPr>
              <a:lnSpc>
                <a:spcPct val="90000"/>
              </a:lnSpc>
              <a:buFont typeface="Symbol" panose="05050102010706020507" pitchFamily="18" charset="2"/>
              <a:buNone/>
            </a:pPr>
            <a:r>
              <a:rPr lang="fr-BE" altLang="fr-FR"/>
              <a:t>Si le code de la boucle doit être exécuté la première fois de toute façon:</a:t>
            </a:r>
          </a:p>
          <a:p>
            <a:pPr>
              <a:lnSpc>
                <a:spcPct val="90000"/>
              </a:lnSpc>
              <a:buFont typeface="Symbol" panose="05050102010706020507" pitchFamily="18" charset="2"/>
              <a:buNone/>
            </a:pPr>
            <a:r>
              <a:rPr lang="fr-BE" altLang="fr-FR">
                <a:latin typeface="Courier New" panose="02070309020205020404" pitchFamily="49" charset="0"/>
              </a:rPr>
              <a:t>do {</a:t>
            </a:r>
          </a:p>
          <a:p>
            <a:pPr>
              <a:lnSpc>
                <a:spcPct val="90000"/>
              </a:lnSpc>
              <a:buFont typeface="Symbol" panose="05050102010706020507" pitchFamily="18" charset="2"/>
              <a:buNone/>
            </a:pPr>
            <a:r>
              <a:rPr lang="fr-BE" altLang="fr-FR">
                <a:latin typeface="Courier New" panose="02070309020205020404" pitchFamily="49" charset="0"/>
              </a:rPr>
              <a:t>	// code to perform</a:t>
            </a:r>
          </a:p>
          <a:p>
            <a:pPr>
              <a:lnSpc>
                <a:spcPct val="90000"/>
              </a:lnSpc>
              <a:buFont typeface="Symbol" panose="05050102010706020507" pitchFamily="18" charset="2"/>
              <a:buNone/>
            </a:pPr>
            <a:r>
              <a:rPr lang="fr-BE" altLang="fr-FR">
                <a:latin typeface="Courier New" panose="02070309020205020404" pitchFamily="49" charset="0"/>
              </a:rPr>
              <a:t>} while (logical_test)</a:t>
            </a:r>
          </a:p>
          <a:p>
            <a:pPr>
              <a:lnSpc>
                <a:spcPct val="90000"/>
              </a:lnSpc>
              <a:buFont typeface="Symbol" panose="05050102010706020507" pitchFamily="18" charset="2"/>
              <a:buNone/>
            </a:pPr>
            <a:endParaRPr lang="fr-BE" altLang="fr-FR">
              <a:latin typeface="Courier New" panose="02070309020205020404" pitchFamily="49" charset="0"/>
            </a:endParaRPr>
          </a:p>
          <a:p>
            <a:pPr>
              <a:lnSpc>
                <a:spcPct val="90000"/>
              </a:lnSpc>
              <a:buFont typeface="Symbol" panose="05050102010706020507" pitchFamily="18" charset="2"/>
              <a:buNone/>
            </a:pPr>
            <a:r>
              <a:rPr lang="fr-BE" altLang="fr-FR"/>
              <a:t>Boucle infinie:</a:t>
            </a:r>
          </a:p>
          <a:p>
            <a:pPr>
              <a:lnSpc>
                <a:spcPct val="90000"/>
              </a:lnSpc>
              <a:buFont typeface="Symbol" panose="05050102010706020507" pitchFamily="18" charset="2"/>
              <a:buNone/>
            </a:pPr>
            <a:r>
              <a:rPr lang="fr-BE" altLang="fr-FR">
                <a:latin typeface="Courier New" panose="02070309020205020404" pitchFamily="49" charset="0"/>
              </a:rPr>
              <a:t>while (true) {</a:t>
            </a:r>
          </a:p>
          <a:p>
            <a:pPr>
              <a:lnSpc>
                <a:spcPct val="90000"/>
              </a:lnSpc>
              <a:buFont typeface="Symbol" panose="05050102010706020507" pitchFamily="18" charset="2"/>
              <a:buNone/>
            </a:pPr>
            <a:r>
              <a:rPr lang="fr-BE" altLang="fr-FR">
                <a:latin typeface="Courier New" panose="02070309020205020404" pitchFamily="49" charset="0"/>
              </a:rPr>
              <a:t>	//instructions</a:t>
            </a:r>
          </a:p>
          <a:p>
            <a:pPr>
              <a:lnSpc>
                <a:spcPct val="90000"/>
              </a:lnSpc>
              <a:buFont typeface="Symbol" panose="05050102010706020507" pitchFamily="18" charset="2"/>
              <a:buNone/>
            </a:pPr>
            <a:r>
              <a:rPr lang="fr-BE" altLang="fr-FR">
                <a:latin typeface="Courier New" panose="02070309020205020404" pitchFamily="49" charset="0"/>
              </a:rPr>
              <a: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2EFEFAA-5D45-9D3A-317A-F6EC66F2EBA3}"/>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6563" name="Rectangle 3">
            <a:extLst>
              <a:ext uri="{FF2B5EF4-FFF2-40B4-BE49-F238E27FC236}">
                <a16:creationId xmlns:a16="http://schemas.microsoft.com/office/drawing/2014/main" id="{0CD54FD0-5514-86F6-F4FA-051E0B1FFEBC}"/>
              </a:ext>
            </a:extLst>
          </p:cNvPr>
          <p:cNvSpPr>
            <a:spLocks noGrp="1" noChangeArrowheads="1"/>
          </p:cNvSpPr>
          <p:nvPr>
            <p:ph type="body" idx="1"/>
          </p:nvPr>
        </p:nvSpPr>
        <p:spPr>
          <a:xfrm>
            <a:off x="1676400" y="1295400"/>
            <a:ext cx="8812213" cy="4941888"/>
          </a:xfrm>
        </p:spPr>
        <p:txBody>
          <a:bodyPr/>
          <a:lstStyle/>
          <a:p>
            <a:r>
              <a:rPr lang="fr-BE" altLang="fr-FR"/>
              <a:t>BREAK / CONTINUE</a:t>
            </a:r>
          </a:p>
          <a:p>
            <a:endParaRPr lang="fr-BE" altLang="fr-FR"/>
          </a:p>
          <a:p>
            <a:r>
              <a:rPr lang="fr-BE" altLang="fr-FR"/>
              <a:t>BREAK: achève immédiatement la boucle</a:t>
            </a:r>
          </a:p>
          <a:p>
            <a:r>
              <a:rPr lang="fr-BE" altLang="fr-FR"/>
              <a:t>CONTINUE: ignore le reste des instructions et recommence au début de la boucle</a:t>
            </a:r>
          </a:p>
          <a:p>
            <a:endParaRPr lang="fr-BE" altLang="fr-FR"/>
          </a:p>
          <a:p>
            <a:pPr>
              <a:buFont typeface="Symbol" panose="05050102010706020507" pitchFamily="18" charset="2"/>
              <a:buNone/>
            </a:pPr>
            <a:r>
              <a:rPr lang="fr-BE" altLang="fr-FR">
                <a:latin typeface="Courier New" panose="02070309020205020404" pitchFamily="49" charset="0"/>
              </a:rPr>
              <a:t>for (int i=0; i&lt;10 ;i++){</a:t>
            </a:r>
          </a:p>
          <a:p>
            <a:pPr>
              <a:buFont typeface="Symbol" panose="05050102010706020507" pitchFamily="18" charset="2"/>
              <a:buNone/>
            </a:pPr>
            <a:r>
              <a:rPr lang="fr-BE" altLang="fr-FR">
                <a:latin typeface="Courier New" panose="02070309020205020404" pitchFamily="49" charset="0"/>
              </a:rPr>
              <a:t>	if (i==5) continue; // Si i=5, on recommence au début</a:t>
            </a:r>
          </a:p>
          <a:p>
            <a:pPr>
              <a:buFont typeface="Symbol" panose="05050102010706020507" pitchFamily="18" charset="2"/>
              <a:buNone/>
            </a:pPr>
            <a:r>
              <a:rPr lang="fr-BE" altLang="fr-FR">
                <a:latin typeface="Courier New" panose="02070309020205020404" pitchFamily="49" charset="0"/>
              </a:rPr>
              <a:t>	if (i==7) break;	   /* Si i=7, on sort de la boucle et</a:t>
            </a:r>
            <a:br>
              <a:rPr lang="fr-BE" altLang="fr-FR">
                <a:latin typeface="Courier New" panose="02070309020205020404" pitchFamily="49" charset="0"/>
              </a:rPr>
            </a:br>
            <a:r>
              <a:rPr lang="fr-BE" altLang="fr-FR">
                <a:latin typeface="Courier New" panose="02070309020205020404" pitchFamily="49" charset="0"/>
              </a:rPr>
              <a:t>				les instructions suivantes sont</a:t>
            </a:r>
            <a:br>
              <a:rPr lang="fr-BE" altLang="fr-FR">
                <a:latin typeface="Courier New" panose="02070309020205020404" pitchFamily="49" charset="0"/>
              </a:rPr>
            </a:br>
            <a:r>
              <a:rPr lang="fr-BE" altLang="fr-FR">
                <a:latin typeface="Courier New" panose="02070309020205020404" pitchFamily="49" charset="0"/>
              </a:rPr>
              <a:t>				exécutées */</a:t>
            </a:r>
          </a:p>
          <a:p>
            <a:pPr>
              <a:buFont typeface="Symbol" panose="05050102010706020507" pitchFamily="18" charset="2"/>
              <a:buNone/>
            </a:pPr>
            <a:r>
              <a:rPr lang="fr-BE" altLang="fr-FR">
                <a:latin typeface="Courier New" panose="02070309020205020404" pitchFamily="49" charset="0"/>
              </a:rPr>
              <a:t>	System.out.println("The value of i is : " + i);</a:t>
            </a:r>
          </a:p>
          <a:p>
            <a:pPr>
              <a:buFont typeface="Symbol" panose="05050102010706020507" pitchFamily="18" charset="2"/>
              <a:buNone/>
            </a:pPr>
            <a:r>
              <a:rPr lang="fr-BE" altLang="fr-FR">
                <a:latin typeface="Courier New" panose="02070309020205020404" pitchFamily="49" charset="0"/>
              </a:rPr>
              <a:t>}</a:t>
            </a:r>
            <a:endParaRPr lang="en-US" altLang="fr-FR">
              <a:latin typeface="Courier New" panose="02070309020205020404" pitchFamily="49"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a:extLst>
              <a:ext uri="{FF2B5EF4-FFF2-40B4-BE49-F238E27FC236}">
                <a16:creationId xmlns:a16="http://schemas.microsoft.com/office/drawing/2014/main" id="{2FE88870-6D00-32F6-E610-F6BDDC51ABE6}"/>
              </a:ext>
            </a:extLst>
          </p:cNvPr>
          <p:cNvSpPr>
            <a:spLocks noGrp="1" noChangeArrowheads="1"/>
          </p:cNvSpPr>
          <p:nvPr>
            <p:ph type="title"/>
          </p:nvPr>
        </p:nvSpPr>
        <p:spPr/>
        <p:txBody>
          <a:bodyPr/>
          <a:lstStyle/>
          <a:p>
            <a:r>
              <a:rPr lang="fr-BE" altLang="fr-FR"/>
              <a:t>Présentations</a:t>
            </a:r>
            <a:endParaRPr lang="en-GB" altLang="fr-FR"/>
          </a:p>
        </p:txBody>
      </p:sp>
      <p:sp>
        <p:nvSpPr>
          <p:cNvPr id="11267" name="Rectangle 1029">
            <a:extLst>
              <a:ext uri="{FF2B5EF4-FFF2-40B4-BE49-F238E27FC236}">
                <a16:creationId xmlns:a16="http://schemas.microsoft.com/office/drawing/2014/main" id="{E37A0CA8-BCD8-DAFD-CB04-D91FCEC0F01B}"/>
              </a:ext>
            </a:extLst>
          </p:cNvPr>
          <p:cNvSpPr>
            <a:spLocks noGrp="1" noChangeArrowheads="1"/>
          </p:cNvSpPr>
          <p:nvPr>
            <p:ph type="body" idx="1"/>
          </p:nvPr>
        </p:nvSpPr>
        <p:spPr/>
        <p:txBody>
          <a:bodyPr/>
          <a:lstStyle/>
          <a:p>
            <a:r>
              <a:rPr lang="fr-BE" altLang="fr-FR" sz="2400"/>
              <a:t>Nom</a:t>
            </a:r>
          </a:p>
          <a:p>
            <a:r>
              <a:rPr lang="fr-BE" altLang="fr-FR" sz="2400"/>
              <a:t>Activité / Centres d’intérêt</a:t>
            </a:r>
          </a:p>
          <a:p>
            <a:r>
              <a:rPr lang="fr-BE" altLang="fr-FR" sz="2400"/>
              <a:t>Expérience de programmation</a:t>
            </a:r>
          </a:p>
          <a:p>
            <a:r>
              <a:rPr lang="fr-BE" altLang="fr-FR" sz="2400"/>
              <a:t>Motivations pour suivre le cours / Intérêt pour Java</a:t>
            </a:r>
          </a:p>
          <a:p>
            <a:r>
              <a:rPr lang="fr-BE" altLang="fr-FR" sz="2400"/>
              <a:t>Attentes par rapport au cours</a:t>
            </a:r>
            <a:endParaRPr lang="en-GB" altLang="fr-FR" sz="240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E4386AF-0694-F83D-7F6A-46903EF60561}"/>
              </a:ext>
            </a:extLst>
          </p:cNvPr>
          <p:cNvSpPr>
            <a:spLocks noGrp="1" noChangeArrowheads="1"/>
          </p:cNvSpPr>
          <p:nvPr>
            <p:ph type="title"/>
          </p:nvPr>
        </p:nvSpPr>
        <p:spPr/>
        <p:txBody>
          <a:bodyPr/>
          <a:lstStyle/>
          <a:p>
            <a:r>
              <a:rPr lang="fr-BE" altLang="fr-FR"/>
              <a:t>Instructions et structures de contrôle</a:t>
            </a:r>
            <a:br>
              <a:rPr lang="fr-BE" altLang="fr-FR"/>
            </a:br>
            <a:r>
              <a:rPr lang="fr-BE" altLang="fr-FR" sz="2800"/>
              <a:t>Structures de contrôle</a:t>
            </a:r>
            <a:endParaRPr lang="en-US" altLang="fr-FR" sz="2800"/>
          </a:p>
        </p:txBody>
      </p:sp>
      <p:sp>
        <p:nvSpPr>
          <p:cNvPr id="67587" name="Rectangle 3">
            <a:extLst>
              <a:ext uri="{FF2B5EF4-FFF2-40B4-BE49-F238E27FC236}">
                <a16:creationId xmlns:a16="http://schemas.microsoft.com/office/drawing/2014/main" id="{2524941F-DE48-BCFA-4726-ACDF1A6F09FA}"/>
              </a:ext>
            </a:extLst>
          </p:cNvPr>
          <p:cNvSpPr>
            <a:spLocks noGrp="1" noChangeArrowheads="1"/>
          </p:cNvSpPr>
          <p:nvPr>
            <p:ph type="body" idx="1"/>
          </p:nvPr>
        </p:nvSpPr>
        <p:spPr/>
        <p:txBody>
          <a:bodyPr/>
          <a:lstStyle/>
          <a:p>
            <a:pPr>
              <a:buFont typeface="Symbol" panose="05050102010706020507" pitchFamily="18" charset="2"/>
              <a:buNone/>
            </a:pPr>
            <a:r>
              <a:rPr lang="fr-FR" altLang="fr-FR"/>
              <a:t>BREAK [LABEL]</a:t>
            </a:r>
          </a:p>
          <a:p>
            <a:pPr>
              <a:buFont typeface="Symbol" panose="05050102010706020507" pitchFamily="18" charset="2"/>
              <a:buNone/>
            </a:pPr>
            <a:r>
              <a:rPr lang="fr-FR" altLang="fr-FR"/>
              <a:t>CONTINUE [LABEL]</a:t>
            </a:r>
          </a:p>
        </p:txBody>
      </p:sp>
      <p:sp>
        <p:nvSpPr>
          <p:cNvPr id="67588" name="Rectangle 4">
            <a:extLst>
              <a:ext uri="{FF2B5EF4-FFF2-40B4-BE49-F238E27FC236}">
                <a16:creationId xmlns:a16="http://schemas.microsoft.com/office/drawing/2014/main" id="{890CC439-2632-2C19-77F9-FFFAADE588E1}"/>
              </a:ext>
            </a:extLst>
          </p:cNvPr>
          <p:cNvSpPr>
            <a:spLocks noChangeArrowheads="1"/>
          </p:cNvSpPr>
          <p:nvPr/>
        </p:nvSpPr>
        <p:spPr bwMode="auto">
          <a:xfrm>
            <a:off x="1752600" y="2244725"/>
            <a:ext cx="8686800" cy="2852738"/>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fr-BE" altLang="fr-FR" sz="1800">
                <a:latin typeface="Courier New" panose="02070309020205020404" pitchFamily="49" charset="0"/>
              </a:rPr>
              <a:t>outer:</a:t>
            </a:r>
          </a:p>
          <a:p>
            <a:pPr algn="l" eaLnBrk="1" hangingPunct="1">
              <a:spcBef>
                <a:spcPct val="50000"/>
              </a:spcBef>
            </a:pPr>
            <a:r>
              <a:rPr lang="fr-BE" altLang="fr-FR" sz="1800">
                <a:latin typeface="Courier New" panose="02070309020205020404" pitchFamily="49" charset="0"/>
              </a:rPr>
              <a:t>for (int i=0 ; i&lt;10 ; i++)  {</a:t>
            </a:r>
          </a:p>
          <a:p>
            <a:pPr algn="l" eaLnBrk="1" hangingPunct="1">
              <a:spcBef>
                <a:spcPct val="50000"/>
              </a:spcBef>
            </a:pPr>
            <a:r>
              <a:rPr lang="fr-BE" altLang="fr-FR" sz="1800">
                <a:latin typeface="Courier New" panose="02070309020205020404" pitchFamily="49" charset="0"/>
              </a:rPr>
              <a:t>  for(int j=20;j&gt;4;j--){</a:t>
            </a:r>
          </a:p>
          <a:p>
            <a:pPr algn="l" eaLnBrk="1" hangingPunct="1">
              <a:spcBef>
                <a:spcPct val="50000"/>
              </a:spcBef>
            </a:pPr>
            <a:r>
              <a:rPr lang="fr-BE" altLang="fr-FR" sz="1800">
                <a:latin typeface="Courier New" panose="02070309020205020404" pitchFamily="49" charset="0"/>
              </a:rPr>
              <a:t>    if (i==5) continue;	 </a:t>
            </a:r>
            <a:r>
              <a:rPr lang="fr-BE" altLang="fr-FR">
                <a:latin typeface="Times New Roman" panose="02020603050405020304" pitchFamily="18" charset="0"/>
              </a:rPr>
              <a:t>//  if i=5, you jump to the beginning of the loop</a:t>
            </a:r>
          </a:p>
          <a:p>
            <a:pPr algn="l" eaLnBrk="1" hangingPunct="1">
              <a:spcBef>
                <a:spcPct val="50000"/>
              </a:spcBef>
            </a:pPr>
            <a:r>
              <a:rPr lang="fr-BE" altLang="fr-FR" sz="1800">
                <a:latin typeface="Courier New" panose="02070309020205020404" pitchFamily="49" charset="0"/>
              </a:rPr>
              <a:t>    if (i==7)  break outer; </a:t>
            </a:r>
            <a:r>
              <a:rPr lang="fr-BE" altLang="fr-FR">
                <a:latin typeface="Times New Roman" panose="02020603050405020304" pitchFamily="18" charset="0"/>
              </a:rPr>
              <a:t>// if i=7, you jump outside the loop and continue</a:t>
            </a:r>
          </a:p>
          <a:p>
            <a:pPr algn="l" eaLnBrk="1" hangingPunct="1">
              <a:spcBef>
                <a:spcPct val="50000"/>
              </a:spcBef>
            </a:pPr>
            <a:r>
              <a:rPr lang="fr-BE" altLang="fr-FR" sz="1800">
                <a:latin typeface="Courier New" panose="02070309020205020404" pitchFamily="49" charset="0"/>
              </a:rPr>
              <a:t>    System.out.println(«The value of i,j is :»+i+  «,»+j);</a:t>
            </a:r>
          </a:p>
          <a:p>
            <a:pPr algn="l" eaLnBrk="1" hangingPunct="1">
              <a:spcBef>
                <a:spcPct val="50000"/>
              </a:spcBef>
            </a:pPr>
            <a:r>
              <a:rPr lang="fr-BE" altLang="fr-FR" sz="1800">
                <a:latin typeface="Courier New" panose="02070309020205020404" pitchFamily="49" charset="0"/>
              </a:rPr>
              <a:t>}</a:t>
            </a:r>
            <a:endParaRPr lang="en-US" altLang="fr-FR" sz="1800">
              <a:latin typeface="Courier New" panose="02070309020205020404" pitchFamily="49"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975651A-BCFF-3B08-ABCA-0819216CD605}"/>
              </a:ext>
            </a:extLst>
          </p:cNvPr>
          <p:cNvSpPr>
            <a:spLocks noGrp="1" noChangeArrowheads="1"/>
          </p:cNvSpPr>
          <p:nvPr>
            <p:ph type="title"/>
          </p:nvPr>
        </p:nvSpPr>
        <p:spPr/>
        <p:txBody>
          <a:bodyPr/>
          <a:lstStyle/>
          <a:p>
            <a:r>
              <a:rPr lang="fr-FR" altLang="fr-FR"/>
              <a:t>Les packages et les importations</a:t>
            </a:r>
          </a:p>
        </p:txBody>
      </p:sp>
      <p:sp>
        <p:nvSpPr>
          <p:cNvPr id="68611" name="Rectangle 3">
            <a:extLst>
              <a:ext uri="{FF2B5EF4-FFF2-40B4-BE49-F238E27FC236}">
                <a16:creationId xmlns:a16="http://schemas.microsoft.com/office/drawing/2014/main" id="{30284CF6-C079-030F-E3D3-A3ECF7E0958B}"/>
              </a:ext>
            </a:extLst>
          </p:cNvPr>
          <p:cNvSpPr>
            <a:spLocks noGrp="1" noChangeArrowheads="1"/>
          </p:cNvSpPr>
          <p:nvPr>
            <p:ph type="body" idx="1"/>
          </p:nvPr>
        </p:nvSpPr>
        <p:spPr>
          <a:xfrm>
            <a:off x="1676400" y="981075"/>
            <a:ext cx="8839200" cy="4176713"/>
          </a:xfrm>
        </p:spPr>
        <p:txBody>
          <a:bodyPr/>
          <a:lstStyle/>
          <a:p>
            <a:r>
              <a:rPr lang="fr-FR" altLang="fr-FR" sz="1800"/>
              <a:t>Les packages offrent une organisation structurée des classes</a:t>
            </a:r>
          </a:p>
          <a:p>
            <a:r>
              <a:rPr lang="fr-FR" altLang="fr-FR" sz="1800"/>
              <a:t>La répartition des packages correspond à l’organisation physique</a:t>
            </a:r>
          </a:p>
          <a:p>
            <a:r>
              <a:rPr lang="fr-FR" altLang="fr-FR" sz="1800"/>
              <a:t>Les packages conditionnent les importations de classes</a:t>
            </a:r>
          </a:p>
          <a:p>
            <a:r>
              <a:rPr lang="fr-FR" altLang="fr-FR" sz="1800"/>
              <a:t>La variable CLASSPATH indique le chemin d’accès aux packages</a:t>
            </a:r>
          </a:p>
          <a:p>
            <a:r>
              <a:rPr lang="fr-FR" altLang="fr-FR" sz="1800"/>
              <a:t>Les packages permettent la coexistence de classes de même nom</a:t>
            </a:r>
          </a:p>
          <a:p>
            <a:r>
              <a:rPr lang="fr-FR" altLang="fr-FR" sz="1800"/>
              <a:t>Les mots-clé associés sont « package » et « import »</a:t>
            </a:r>
          </a:p>
          <a:p>
            <a:r>
              <a:rPr lang="fr-FR" altLang="fr-FR" sz="1800"/>
              <a:t>Exemple:</a:t>
            </a:r>
          </a:p>
          <a:p>
            <a:pPr lvl="1"/>
            <a:r>
              <a:rPr lang="fr-FR" altLang="fr-FR" sz="1600"/>
              <a:t>package technofutur3.bank</a:t>
            </a:r>
          </a:p>
          <a:p>
            <a:pPr lvl="2"/>
            <a:r>
              <a:rPr lang="fr-FR" altLang="fr-FR" sz="1400"/>
              <a:t>class NormalAccount</a:t>
            </a:r>
          </a:p>
          <a:p>
            <a:pPr lvl="2"/>
            <a:r>
              <a:rPr lang="fr-FR" altLang="fr-FR" sz="1400"/>
              <a:t>class SparingAccount</a:t>
            </a:r>
          </a:p>
          <a:p>
            <a:pPr lvl="1"/>
            <a:r>
              <a:rPr lang="fr-FR" altLang="fr-FR" sz="1600"/>
              <a:t>package technofutur3.mediatheque</a:t>
            </a:r>
          </a:p>
          <a:p>
            <a:pPr lvl="2"/>
            <a:r>
              <a:rPr lang="fr-FR" altLang="fr-FR" sz="1400"/>
              <a:t>import technofutur3.bank.NormalAccount</a:t>
            </a:r>
          </a:p>
        </p:txBody>
      </p:sp>
      <p:sp>
        <p:nvSpPr>
          <p:cNvPr id="68612" name="Oval 4">
            <a:extLst>
              <a:ext uri="{FF2B5EF4-FFF2-40B4-BE49-F238E27FC236}">
                <a16:creationId xmlns:a16="http://schemas.microsoft.com/office/drawing/2014/main" id="{D85C6F89-E185-B75D-A49E-7B4F7912B127}"/>
              </a:ext>
            </a:extLst>
          </p:cNvPr>
          <p:cNvSpPr>
            <a:spLocks noChangeArrowheads="1"/>
          </p:cNvSpPr>
          <p:nvPr/>
        </p:nvSpPr>
        <p:spPr bwMode="auto">
          <a:xfrm>
            <a:off x="5232400" y="3284538"/>
            <a:ext cx="5181600" cy="1368425"/>
          </a:xfrm>
          <a:prstGeom prst="ellipse">
            <a:avLst/>
          </a:prstGeom>
          <a:solidFill>
            <a:srgbClr val="E6F4FF"/>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68613" name="Rectangle 5">
            <a:extLst>
              <a:ext uri="{FF2B5EF4-FFF2-40B4-BE49-F238E27FC236}">
                <a16:creationId xmlns:a16="http://schemas.microsoft.com/office/drawing/2014/main" id="{E60FE2A0-3D23-312C-2E86-5941F18CF6F8}"/>
              </a:ext>
            </a:extLst>
          </p:cNvPr>
          <p:cNvSpPr>
            <a:spLocks noChangeArrowheads="1"/>
          </p:cNvSpPr>
          <p:nvPr/>
        </p:nvSpPr>
        <p:spPr bwMode="auto">
          <a:xfrm>
            <a:off x="8051800" y="4005263"/>
            <a:ext cx="1931988"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b="1">
                <a:solidFill>
                  <a:schemeClr val="bg1"/>
                </a:solidFill>
              </a:rPr>
              <a:t>class NormalAccount</a:t>
            </a:r>
            <a:endParaRPr lang="en-US" altLang="fr-FR" sz="1400" b="1">
              <a:solidFill>
                <a:schemeClr val="bg1"/>
              </a:solidFill>
            </a:endParaRPr>
          </a:p>
        </p:txBody>
      </p:sp>
      <p:sp>
        <p:nvSpPr>
          <p:cNvPr id="68614" name="Rectangle 6">
            <a:extLst>
              <a:ext uri="{FF2B5EF4-FFF2-40B4-BE49-F238E27FC236}">
                <a16:creationId xmlns:a16="http://schemas.microsoft.com/office/drawing/2014/main" id="{9899830F-CE2F-84E1-4330-106113C1E1E6}"/>
              </a:ext>
            </a:extLst>
          </p:cNvPr>
          <p:cNvSpPr>
            <a:spLocks noChangeArrowheads="1"/>
          </p:cNvSpPr>
          <p:nvPr/>
        </p:nvSpPr>
        <p:spPr bwMode="auto">
          <a:xfrm>
            <a:off x="5735638" y="4005263"/>
            <a:ext cx="1935162"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b="1">
                <a:solidFill>
                  <a:schemeClr val="bg1"/>
                </a:solidFill>
              </a:rPr>
              <a:t>class SparingAccount</a:t>
            </a:r>
            <a:endParaRPr lang="en-US" altLang="fr-FR" sz="1400" b="1">
              <a:solidFill>
                <a:schemeClr val="bg1"/>
              </a:solidFill>
            </a:endParaRPr>
          </a:p>
        </p:txBody>
      </p:sp>
      <p:sp>
        <p:nvSpPr>
          <p:cNvPr id="68615" name="Rectangle 7">
            <a:extLst>
              <a:ext uri="{FF2B5EF4-FFF2-40B4-BE49-F238E27FC236}">
                <a16:creationId xmlns:a16="http://schemas.microsoft.com/office/drawing/2014/main" id="{41E68A88-FC1F-441B-2015-0FD19FE4DEEB}"/>
              </a:ext>
            </a:extLst>
          </p:cNvPr>
          <p:cNvSpPr>
            <a:spLocks noChangeArrowheads="1"/>
          </p:cNvSpPr>
          <p:nvPr/>
        </p:nvSpPr>
        <p:spPr bwMode="auto">
          <a:xfrm>
            <a:off x="6908800" y="3436938"/>
            <a:ext cx="1981200" cy="3048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b="1">
                <a:solidFill>
                  <a:schemeClr val="bg1"/>
                </a:solidFill>
              </a:rPr>
              <a:t>class BankAccount</a:t>
            </a:r>
            <a:endParaRPr lang="en-US" altLang="fr-FR" sz="1400" b="1">
              <a:solidFill>
                <a:schemeClr val="bg1"/>
              </a:solidFill>
            </a:endParaRPr>
          </a:p>
        </p:txBody>
      </p:sp>
      <p:cxnSp>
        <p:nvCxnSpPr>
          <p:cNvPr id="68616" name="AutoShape 8">
            <a:extLst>
              <a:ext uri="{FF2B5EF4-FFF2-40B4-BE49-F238E27FC236}">
                <a16:creationId xmlns:a16="http://schemas.microsoft.com/office/drawing/2014/main" id="{FD9DEEBA-9AF5-71C9-8D45-0A9223BB956C}"/>
              </a:ext>
            </a:extLst>
          </p:cNvPr>
          <p:cNvCxnSpPr>
            <a:cxnSpLocks noChangeShapeType="1"/>
            <a:stCxn id="68615" idx="2"/>
            <a:endCxn id="68614" idx="0"/>
          </p:cNvCxnSpPr>
          <p:nvPr/>
        </p:nvCxnSpPr>
        <p:spPr bwMode="auto">
          <a:xfrm rot="5400000">
            <a:off x="7169944" y="3275807"/>
            <a:ext cx="263525" cy="119538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8617" name="AutoShape 9">
            <a:extLst>
              <a:ext uri="{FF2B5EF4-FFF2-40B4-BE49-F238E27FC236}">
                <a16:creationId xmlns:a16="http://schemas.microsoft.com/office/drawing/2014/main" id="{6F6E6A72-3EF0-B218-D2F1-C5330F50247F}"/>
              </a:ext>
            </a:extLst>
          </p:cNvPr>
          <p:cNvCxnSpPr>
            <a:cxnSpLocks noChangeShapeType="1"/>
            <a:stCxn id="68615" idx="2"/>
            <a:endCxn id="68613" idx="0"/>
          </p:cNvCxnSpPr>
          <p:nvPr/>
        </p:nvCxnSpPr>
        <p:spPr bwMode="auto">
          <a:xfrm rot="16200000" flipH="1">
            <a:off x="8327231" y="3313907"/>
            <a:ext cx="263525" cy="11191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68618" name="Text Box 10">
            <a:extLst>
              <a:ext uri="{FF2B5EF4-FFF2-40B4-BE49-F238E27FC236}">
                <a16:creationId xmlns:a16="http://schemas.microsoft.com/office/drawing/2014/main" id="{F41525FD-D725-3A0F-277D-46A763D8A792}"/>
              </a:ext>
            </a:extLst>
          </p:cNvPr>
          <p:cNvSpPr txBox="1">
            <a:spLocks noChangeArrowheads="1"/>
          </p:cNvSpPr>
          <p:nvPr/>
        </p:nvSpPr>
        <p:spPr bwMode="auto">
          <a:xfrm>
            <a:off x="9048750" y="3041650"/>
            <a:ext cx="1525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b="1">
                <a:solidFill>
                  <a:srgbClr val="990033"/>
                </a:solidFill>
              </a:rPr>
              <a:t>package bank</a:t>
            </a:r>
            <a:endParaRPr lang="en-US" altLang="fr-FR" b="1"/>
          </a:p>
        </p:txBody>
      </p:sp>
      <p:sp>
        <p:nvSpPr>
          <p:cNvPr id="68619" name="Oval 11">
            <a:extLst>
              <a:ext uri="{FF2B5EF4-FFF2-40B4-BE49-F238E27FC236}">
                <a16:creationId xmlns:a16="http://schemas.microsoft.com/office/drawing/2014/main" id="{817F41A6-FF48-D2A0-4FD5-99A1FD431B53}"/>
              </a:ext>
            </a:extLst>
          </p:cNvPr>
          <p:cNvSpPr>
            <a:spLocks noChangeArrowheads="1"/>
          </p:cNvSpPr>
          <p:nvPr/>
        </p:nvSpPr>
        <p:spPr bwMode="auto">
          <a:xfrm>
            <a:off x="6456363" y="5229225"/>
            <a:ext cx="2808287" cy="896938"/>
          </a:xfrm>
          <a:prstGeom prst="ellipse">
            <a:avLst/>
          </a:prstGeom>
          <a:solidFill>
            <a:srgbClr val="E6F4FF"/>
          </a:solidFill>
          <a:ln w="9525">
            <a:solidFill>
              <a:schemeClr val="tx1"/>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68620" name="Rectangle 12">
            <a:extLst>
              <a:ext uri="{FF2B5EF4-FFF2-40B4-BE49-F238E27FC236}">
                <a16:creationId xmlns:a16="http://schemas.microsoft.com/office/drawing/2014/main" id="{48B622FF-0610-F00A-997E-9C5A5724D539}"/>
              </a:ext>
            </a:extLst>
          </p:cNvPr>
          <p:cNvSpPr>
            <a:spLocks noChangeArrowheads="1"/>
          </p:cNvSpPr>
          <p:nvPr/>
        </p:nvSpPr>
        <p:spPr bwMode="auto">
          <a:xfrm>
            <a:off x="6851650" y="5518150"/>
            <a:ext cx="1981200" cy="304800"/>
          </a:xfrm>
          <a:prstGeom prst="rect">
            <a:avLst/>
          </a:prstGeom>
          <a:solidFill>
            <a:schemeClr val="accent1"/>
          </a:solidFill>
          <a:ln w="9525" algn="ctr">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400" b="1">
                <a:solidFill>
                  <a:schemeClr val="bg1"/>
                </a:solidFill>
              </a:rPr>
              <a:t>class NormalAccount</a:t>
            </a:r>
            <a:endParaRPr lang="en-US" altLang="fr-FR" sz="1400" b="1">
              <a:solidFill>
                <a:schemeClr val="bg1"/>
              </a:solidFill>
            </a:endParaRPr>
          </a:p>
        </p:txBody>
      </p:sp>
      <p:sp>
        <p:nvSpPr>
          <p:cNvPr id="68621" name="Text Box 13">
            <a:extLst>
              <a:ext uri="{FF2B5EF4-FFF2-40B4-BE49-F238E27FC236}">
                <a16:creationId xmlns:a16="http://schemas.microsoft.com/office/drawing/2014/main" id="{30156C9B-7AE1-363C-34F7-EE969D95B87B}"/>
              </a:ext>
            </a:extLst>
          </p:cNvPr>
          <p:cNvSpPr txBox="1">
            <a:spLocks noChangeArrowheads="1"/>
          </p:cNvSpPr>
          <p:nvPr/>
        </p:nvSpPr>
        <p:spPr bwMode="auto">
          <a:xfrm>
            <a:off x="8112125" y="4941888"/>
            <a:ext cx="2305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b="1">
                <a:solidFill>
                  <a:srgbClr val="990033"/>
                </a:solidFill>
              </a:rPr>
              <a:t>package mediatheque</a:t>
            </a:r>
            <a:endParaRPr lang="en-US" altLang="fr-F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BCF8DC9-C2BC-8304-2AD2-8C6ED1EB4E12}"/>
              </a:ext>
            </a:extLst>
          </p:cNvPr>
          <p:cNvSpPr>
            <a:spLocks noGrp="1" noChangeArrowheads="1"/>
          </p:cNvSpPr>
          <p:nvPr>
            <p:ph type="title"/>
          </p:nvPr>
        </p:nvSpPr>
        <p:spPr/>
        <p:txBody>
          <a:bodyPr/>
          <a:lstStyle/>
          <a:p>
            <a:r>
              <a:rPr lang="fr-BE" altLang="fr-FR"/>
              <a:t>Exercices</a:t>
            </a:r>
            <a:endParaRPr lang="en-US" altLang="fr-FR"/>
          </a:p>
        </p:txBody>
      </p:sp>
      <p:sp>
        <p:nvSpPr>
          <p:cNvPr id="69635" name="Rectangle 3">
            <a:extLst>
              <a:ext uri="{FF2B5EF4-FFF2-40B4-BE49-F238E27FC236}">
                <a16:creationId xmlns:a16="http://schemas.microsoft.com/office/drawing/2014/main" id="{DB5B7CA1-D7C1-F5AE-7434-F364EB6CD3B1}"/>
              </a:ext>
            </a:extLst>
          </p:cNvPr>
          <p:cNvSpPr>
            <a:spLocks noGrp="1" noChangeArrowheads="1"/>
          </p:cNvSpPr>
          <p:nvPr>
            <p:ph type="body" idx="1"/>
          </p:nvPr>
        </p:nvSpPr>
        <p:spPr>
          <a:xfrm>
            <a:off x="1676400" y="1050925"/>
            <a:ext cx="8839200" cy="5337175"/>
          </a:xfrm>
        </p:spPr>
        <p:txBody>
          <a:bodyPr/>
          <a:lstStyle/>
          <a:p>
            <a:r>
              <a:rPr lang="fr-BE" altLang="fr-FR"/>
              <a:t>Ding Ding Bottle</a:t>
            </a:r>
          </a:p>
          <a:p>
            <a:pPr lvl="1"/>
            <a:r>
              <a:rPr lang="fr-BE" altLang="fr-FR"/>
              <a:t>Ecrire un programme qui compte de 1 à 100</a:t>
            </a:r>
          </a:p>
          <a:p>
            <a:pPr lvl="1"/>
            <a:r>
              <a:rPr lang="fr-BE" altLang="fr-FR"/>
              <a:t>Affiche ces nombres à l’écran</a:t>
            </a:r>
          </a:p>
          <a:p>
            <a:pPr lvl="1"/>
            <a:r>
              <a:rPr lang="fr-BE" altLang="fr-FR"/>
              <a:t>Remplace les multiples de 5 par « Bottle »</a:t>
            </a:r>
          </a:p>
          <a:p>
            <a:pPr lvl="1"/>
            <a:r>
              <a:rPr lang="fr-BE" altLang="fr-FR"/>
              <a:t>Remplace les multiples de 7 par « Ding Ding »</a:t>
            </a:r>
          </a:p>
          <a:p>
            <a:r>
              <a:rPr lang="fr-BE" altLang="fr-FR"/>
              <a:t>Calcul de factorielle</a:t>
            </a:r>
          </a:p>
          <a:p>
            <a:pPr lvl="1"/>
            <a:r>
              <a:rPr lang="fr-BE" altLang="fr-FR"/>
              <a:t>Ecrire un programme qui calcule la factorielle d’un nombre</a:t>
            </a:r>
          </a:p>
          <a:p>
            <a:r>
              <a:rPr lang="fr-BE" altLang="fr-FR"/>
              <a:t>Dessiner une Pyramide</a:t>
            </a:r>
          </a:p>
          <a:p>
            <a:pPr>
              <a:buFont typeface="Symbol" panose="05050102010706020507" pitchFamily="18" charset="2"/>
              <a:buNone/>
            </a:pPr>
            <a:r>
              <a:rPr lang="fr-BE" altLang="fr-FR"/>
              <a:t>*</a:t>
            </a:r>
          </a:p>
          <a:p>
            <a:pPr>
              <a:buFont typeface="Symbol" panose="05050102010706020507" pitchFamily="18" charset="2"/>
              <a:buNone/>
            </a:pPr>
            <a:r>
              <a:rPr lang="fr-BE" altLang="fr-FR"/>
              <a:t>**</a:t>
            </a:r>
          </a:p>
          <a:p>
            <a:pPr>
              <a:buFont typeface="Symbol" panose="05050102010706020507" pitchFamily="18" charset="2"/>
              <a:buNone/>
            </a:pPr>
            <a:r>
              <a:rPr lang="fr-BE" altLang="fr-FR"/>
              <a:t>***</a:t>
            </a:r>
          </a:p>
          <a:p>
            <a:r>
              <a:rPr lang="fr-BE" altLang="fr-FR"/>
              <a:t>Décoder une chaîne de caractère</a:t>
            </a:r>
          </a:p>
          <a:p>
            <a:pPr lvl="1" algn="ctr">
              <a:buFont typeface="Wingdings" panose="05000000000000000000" pitchFamily="2" charset="2"/>
              <a:buNone/>
            </a:pPr>
            <a:r>
              <a:rPr lang="fr-BE" altLang="fr-FR"/>
              <a:t>Compiler et exécuter les programmes créé</a:t>
            </a:r>
          </a:p>
        </p:txBody>
      </p:sp>
      <p:sp>
        <p:nvSpPr>
          <p:cNvPr id="69636" name="Text Box 4">
            <a:extLst>
              <a:ext uri="{FF2B5EF4-FFF2-40B4-BE49-F238E27FC236}">
                <a16:creationId xmlns:a16="http://schemas.microsoft.com/office/drawing/2014/main" id="{A7B5CF92-39E5-B9DE-76E6-A4AB5716CE2A}"/>
              </a:ext>
            </a:extLst>
          </p:cNvPr>
          <p:cNvSpPr txBox="1">
            <a:spLocks noChangeArrowheads="1"/>
          </p:cNvSpPr>
          <p:nvPr/>
        </p:nvSpPr>
        <p:spPr bwMode="auto">
          <a:xfrm>
            <a:off x="9612313" y="1231900"/>
            <a:ext cx="882650" cy="3381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3.1</a:t>
            </a:r>
          </a:p>
        </p:txBody>
      </p:sp>
      <p:sp>
        <p:nvSpPr>
          <p:cNvPr id="69637" name="Text Box 5">
            <a:extLst>
              <a:ext uri="{FF2B5EF4-FFF2-40B4-BE49-F238E27FC236}">
                <a16:creationId xmlns:a16="http://schemas.microsoft.com/office/drawing/2014/main" id="{4470DB1D-C061-1002-58A2-7797B080C40D}"/>
              </a:ext>
            </a:extLst>
          </p:cNvPr>
          <p:cNvSpPr txBox="1">
            <a:spLocks noChangeArrowheads="1"/>
          </p:cNvSpPr>
          <p:nvPr/>
        </p:nvSpPr>
        <p:spPr bwMode="auto">
          <a:xfrm>
            <a:off x="9612313" y="3505200"/>
            <a:ext cx="882650" cy="3381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3.2</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96C34A2-943C-9610-C562-A527FF065F92}"/>
              </a:ext>
            </a:extLst>
          </p:cNvPr>
          <p:cNvSpPr>
            <a:spLocks noGrp="1" noChangeArrowheads="1"/>
          </p:cNvSpPr>
          <p:nvPr>
            <p:ph type="title"/>
          </p:nvPr>
        </p:nvSpPr>
        <p:spPr/>
        <p:txBody>
          <a:bodyPr/>
          <a:lstStyle/>
          <a:p>
            <a:r>
              <a:rPr lang="fr-BE" altLang="fr-FR"/>
              <a:t>Exercices</a:t>
            </a:r>
            <a:endParaRPr lang="en-US" altLang="fr-FR"/>
          </a:p>
        </p:txBody>
      </p:sp>
      <p:sp>
        <p:nvSpPr>
          <p:cNvPr id="70659" name="Rectangle 3">
            <a:extLst>
              <a:ext uri="{FF2B5EF4-FFF2-40B4-BE49-F238E27FC236}">
                <a16:creationId xmlns:a16="http://schemas.microsoft.com/office/drawing/2014/main" id="{A7C2F15A-75E6-C534-BB3B-1580F0C2D82F}"/>
              </a:ext>
            </a:extLst>
          </p:cNvPr>
          <p:cNvSpPr>
            <a:spLocks noGrp="1" noChangeArrowheads="1"/>
          </p:cNvSpPr>
          <p:nvPr>
            <p:ph type="body" idx="1"/>
          </p:nvPr>
        </p:nvSpPr>
        <p:spPr>
          <a:xfrm>
            <a:off x="1676400" y="1196975"/>
            <a:ext cx="8839200" cy="5335588"/>
          </a:xfrm>
        </p:spPr>
        <p:txBody>
          <a:bodyPr/>
          <a:lstStyle/>
          <a:p>
            <a:r>
              <a:rPr lang="fr-BE" altLang="fr-FR"/>
              <a:t>Etudiants</a:t>
            </a:r>
          </a:p>
          <a:p>
            <a:pPr lvl="1"/>
            <a:r>
              <a:rPr lang="fr-BE" altLang="fr-FR"/>
              <a:t>Vous recevez une à une les notes de vos N étudiants (/10). N est donné par l’utilisateur au début.</a:t>
            </a:r>
          </a:p>
          <a:p>
            <a:pPr lvl="1"/>
            <a:r>
              <a:rPr lang="fr-BE" altLang="fr-FR"/>
              <a:t>Notez pour chaque étudiant s’il réussit ou échoue et, à la fin, indiquez le nombre de ceux qui échouent, le nombre de ceux qui réussissent, la moyenne totale et les deux moyennes de ceux qui échouent et réussissent</a:t>
            </a:r>
          </a:p>
          <a:p>
            <a:pPr lvl="1"/>
            <a:endParaRPr lang="fr-BE" altLang="fr-FR"/>
          </a:p>
          <a:p>
            <a:pPr lvl="1"/>
            <a:endParaRPr lang="fr-BE" altLang="fr-FR"/>
          </a:p>
          <a:p>
            <a:r>
              <a:rPr lang="fr-BE" altLang="fr-FR"/>
              <a:t>Exécuter les programmes et observer le résultat</a:t>
            </a:r>
          </a:p>
        </p:txBody>
      </p:sp>
      <p:sp>
        <p:nvSpPr>
          <p:cNvPr id="70660" name="Text Box 4">
            <a:extLst>
              <a:ext uri="{FF2B5EF4-FFF2-40B4-BE49-F238E27FC236}">
                <a16:creationId xmlns:a16="http://schemas.microsoft.com/office/drawing/2014/main" id="{6708B1D8-3A96-E99D-AFDF-1FDFDDBFA9C1}"/>
              </a:ext>
            </a:extLst>
          </p:cNvPr>
          <p:cNvSpPr txBox="1">
            <a:spLocks noChangeArrowheads="1"/>
          </p:cNvSpPr>
          <p:nvPr/>
        </p:nvSpPr>
        <p:spPr bwMode="auto">
          <a:xfrm>
            <a:off x="9612313" y="1231900"/>
            <a:ext cx="882650" cy="3381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3.3</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a:extLst>
              <a:ext uri="{FF2B5EF4-FFF2-40B4-BE49-F238E27FC236}">
                <a16:creationId xmlns:a16="http://schemas.microsoft.com/office/drawing/2014/main" id="{A52FBF44-C609-59DF-A230-C762BE0F28E4}"/>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71683" name="Rectangle 5">
            <a:extLst>
              <a:ext uri="{FF2B5EF4-FFF2-40B4-BE49-F238E27FC236}">
                <a16:creationId xmlns:a16="http://schemas.microsoft.com/office/drawing/2014/main" id="{9C5E667D-DA72-A0BF-C5BE-B4463AE6BD65}"/>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IV. Premiers concepts orientés objets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A11CD56-3B67-6A55-BE35-601B0777442D}"/>
              </a:ext>
            </a:extLst>
          </p:cNvPr>
          <p:cNvSpPr>
            <a:spLocks noGrp="1" noChangeArrowheads="1"/>
          </p:cNvSpPr>
          <p:nvPr>
            <p:ph type="title"/>
          </p:nvPr>
        </p:nvSpPr>
        <p:spPr/>
        <p:txBody>
          <a:bodyPr/>
          <a:lstStyle/>
          <a:p>
            <a:r>
              <a:rPr lang="fr-FR" altLang="fr-FR"/>
              <a:t>Les concepts de l’OO</a:t>
            </a:r>
            <a:br>
              <a:rPr lang="fr-FR" altLang="fr-FR"/>
            </a:br>
            <a:r>
              <a:rPr lang="fr-FR" altLang="fr-FR" sz="2800"/>
              <a:t>Orienté objet?</a:t>
            </a:r>
          </a:p>
        </p:txBody>
      </p:sp>
      <p:sp>
        <p:nvSpPr>
          <p:cNvPr id="72707" name="Rectangle 3">
            <a:extLst>
              <a:ext uri="{FF2B5EF4-FFF2-40B4-BE49-F238E27FC236}">
                <a16:creationId xmlns:a16="http://schemas.microsoft.com/office/drawing/2014/main" id="{F37D7837-E24D-2C41-CCB9-E39511FD00EA}"/>
              </a:ext>
            </a:extLst>
          </p:cNvPr>
          <p:cNvSpPr>
            <a:spLocks noGrp="1" noChangeArrowheads="1"/>
          </p:cNvSpPr>
          <p:nvPr>
            <p:ph type="body" idx="1"/>
          </p:nvPr>
        </p:nvSpPr>
        <p:spPr/>
        <p:txBody>
          <a:bodyPr/>
          <a:lstStyle/>
          <a:p>
            <a:pPr algn="ctr">
              <a:buFont typeface="Symbol" panose="05050102010706020507" pitchFamily="18" charset="2"/>
              <a:buNone/>
            </a:pPr>
            <a:r>
              <a:rPr lang="fr-FR" altLang="fr-FR" sz="2800"/>
              <a:t>Un programme orienté objet est uniquement constitué de classes interagissant par envoi de messages</a:t>
            </a:r>
          </a:p>
          <a:p>
            <a:pPr algn="ctr">
              <a:buFont typeface="Symbol" panose="05050102010706020507" pitchFamily="18" charset="2"/>
              <a:buNone/>
            </a:pPr>
            <a:endParaRPr lang="fr-FR" altLang="fr-FR" sz="2800"/>
          </a:p>
          <a:p>
            <a:pPr algn="ctr">
              <a:buFont typeface="Symbol" panose="05050102010706020507" pitchFamily="18" charset="2"/>
              <a:buNone/>
            </a:pPr>
            <a:r>
              <a:rPr lang="fr-FR" altLang="fr-FR" sz="2800"/>
              <a:t>L’intégralité du code d’un programme orienté objet se trouve donc à l’intérieur de classes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2899C6C-C609-BEEB-F4C7-9DA3CAA19BA2}"/>
              </a:ext>
            </a:extLst>
          </p:cNvPr>
          <p:cNvSpPr>
            <a:spLocks noGrp="1" noChangeArrowheads="1"/>
          </p:cNvSpPr>
          <p:nvPr>
            <p:ph type="title"/>
          </p:nvPr>
        </p:nvSpPr>
        <p:spPr/>
        <p:txBody>
          <a:bodyPr/>
          <a:lstStyle/>
          <a:p>
            <a:r>
              <a:rPr lang="fr-FR" altLang="fr-FR"/>
              <a:t>Les concepts de l’OO</a:t>
            </a:r>
            <a:br>
              <a:rPr lang="fr-FR" altLang="fr-FR"/>
            </a:br>
            <a:r>
              <a:rPr lang="fr-FR" altLang="fr-FR" sz="2800"/>
              <a:t>Orienté objet?</a:t>
            </a:r>
          </a:p>
        </p:txBody>
      </p:sp>
      <p:sp>
        <p:nvSpPr>
          <p:cNvPr id="73731" name="Rectangle 3">
            <a:extLst>
              <a:ext uri="{FF2B5EF4-FFF2-40B4-BE49-F238E27FC236}">
                <a16:creationId xmlns:a16="http://schemas.microsoft.com/office/drawing/2014/main" id="{522331D1-1FDC-5140-7264-883D926EB111}"/>
              </a:ext>
            </a:extLst>
          </p:cNvPr>
          <p:cNvSpPr>
            <a:spLocks noChangeArrowheads="1"/>
          </p:cNvSpPr>
          <p:nvPr/>
        </p:nvSpPr>
        <p:spPr bwMode="auto">
          <a:xfrm>
            <a:off x="4773613" y="276225"/>
            <a:ext cx="5761037" cy="6248400"/>
          </a:xfrm>
          <a:prstGeom prst="rect">
            <a:avLst/>
          </a:prstGeom>
          <a:solidFill>
            <a:schemeClr val="accent1"/>
          </a:solidFill>
          <a:ln w="9525">
            <a:solidFill>
              <a:schemeClr val="tx1"/>
            </a:solidFill>
            <a:miter lim="800000"/>
            <a:headEnd/>
            <a:tailEnd/>
          </a:ln>
        </p:spPr>
        <p:txBody>
          <a:bodyPr/>
          <a:lstStyle>
            <a:lvl1pPr marL="342900" indent="-342900"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a:solidFill>
                  <a:schemeClr val="bg1"/>
                </a:solidFill>
                <a:latin typeface="Courier New" panose="02070309020205020404" pitchFamily="49" charset="0"/>
              </a:rPr>
              <a:t>package bank;</a:t>
            </a:r>
          </a:p>
          <a:p>
            <a:pPr algn="l" eaLnBrk="1" hangingPunct="1">
              <a:spcBef>
                <a:spcPct val="20000"/>
              </a:spcBef>
              <a:buClr>
                <a:schemeClr val="accent1"/>
              </a:buClr>
              <a:buSzPct val="80000"/>
              <a:buFont typeface="Wingdings" panose="05000000000000000000" pitchFamily="2" charset="2"/>
              <a:buNone/>
            </a:pPr>
            <a:r>
              <a:rPr lang="fr-BE" altLang="fr-FR">
                <a:solidFill>
                  <a:schemeClr val="bg1"/>
                </a:solidFill>
                <a:latin typeface="Courier New" panose="02070309020205020404" pitchFamily="49" charset="0"/>
              </a:rPr>
              <a:t>import java.lang.*;</a:t>
            </a:r>
          </a:p>
          <a:p>
            <a:pPr algn="l" eaLnBrk="1" hangingPunct="1">
              <a:spcBef>
                <a:spcPct val="20000"/>
              </a:spcBef>
              <a:buClr>
                <a:schemeClr val="accent1"/>
              </a:buClr>
              <a:buSzPct val="80000"/>
              <a:buFont typeface="Wingdings" panose="05000000000000000000" pitchFamily="2" charset="2"/>
              <a:buNone/>
            </a:pPr>
            <a:r>
              <a:rPr lang="fr-BE" altLang="fr-FR">
                <a:solidFill>
                  <a:schemeClr val="bg1"/>
                </a:solidFill>
                <a:latin typeface="Courier New" panose="02070309020205020404" pitchFamily="49" charset="0"/>
              </a:rPr>
              <a:t>public class BankAccount {</a:t>
            </a: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endParaRPr lang="fr-BE" altLang="fr-FR">
              <a:solidFill>
                <a:schemeClr val="bg1"/>
              </a:solidFill>
              <a:latin typeface="Courier New" panose="02070309020205020404" pitchFamily="49" charset="0"/>
            </a:endParaRPr>
          </a:p>
          <a:p>
            <a:pPr algn="l" eaLnBrk="1" hangingPunct="1">
              <a:spcBef>
                <a:spcPct val="20000"/>
              </a:spcBef>
              <a:buClr>
                <a:schemeClr val="accent1"/>
              </a:buClr>
              <a:buSzPct val="80000"/>
              <a:buFont typeface="Wingdings" panose="05000000000000000000" pitchFamily="2" charset="2"/>
              <a:buNone/>
            </a:pPr>
            <a:r>
              <a:rPr lang="fr-BE" altLang="fr-FR">
                <a:solidFill>
                  <a:schemeClr val="bg1"/>
                </a:solidFill>
                <a:latin typeface="Courier New" panose="02070309020205020404" pitchFamily="49" charset="0"/>
              </a:rPr>
              <a:t>}</a:t>
            </a:r>
            <a:endParaRPr lang="en-US" altLang="fr-FR">
              <a:solidFill>
                <a:schemeClr val="bg1"/>
              </a:solidFill>
              <a:latin typeface="Courier New" panose="02070309020205020404" pitchFamily="49" charset="0"/>
            </a:endParaRPr>
          </a:p>
        </p:txBody>
      </p:sp>
      <p:sp>
        <p:nvSpPr>
          <p:cNvPr id="73732" name="Text Box 4">
            <a:extLst>
              <a:ext uri="{FF2B5EF4-FFF2-40B4-BE49-F238E27FC236}">
                <a16:creationId xmlns:a16="http://schemas.microsoft.com/office/drawing/2014/main" id="{A10962AA-24B0-5A00-48A9-173611282472}"/>
              </a:ext>
            </a:extLst>
          </p:cNvPr>
          <p:cNvSpPr txBox="1">
            <a:spLocks noChangeArrowheads="1"/>
          </p:cNvSpPr>
          <p:nvPr/>
        </p:nvSpPr>
        <p:spPr bwMode="auto">
          <a:xfrm>
            <a:off x="1703388" y="1025525"/>
            <a:ext cx="1390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Déclaration</a:t>
            </a:r>
            <a:br>
              <a:rPr lang="fr-BE" altLang="fr-FR" sz="1800"/>
            </a:br>
            <a:r>
              <a:rPr lang="fr-BE" altLang="fr-FR" sz="1800"/>
              <a:t>de la classe</a:t>
            </a:r>
            <a:endParaRPr lang="en-US" altLang="fr-FR" sz="1800"/>
          </a:p>
        </p:txBody>
      </p:sp>
      <p:sp>
        <p:nvSpPr>
          <p:cNvPr id="73733" name="Line 5">
            <a:extLst>
              <a:ext uri="{FF2B5EF4-FFF2-40B4-BE49-F238E27FC236}">
                <a16:creationId xmlns:a16="http://schemas.microsoft.com/office/drawing/2014/main" id="{1B4D7194-81FD-2780-055E-1FD2C2A1F170}"/>
              </a:ext>
            </a:extLst>
          </p:cNvPr>
          <p:cNvSpPr>
            <a:spLocks noChangeShapeType="1"/>
          </p:cNvSpPr>
          <p:nvPr/>
        </p:nvSpPr>
        <p:spPr bwMode="auto">
          <a:xfrm flipV="1">
            <a:off x="3287713" y="1052513"/>
            <a:ext cx="1477962" cy="1444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34" name="Line 6">
            <a:extLst>
              <a:ext uri="{FF2B5EF4-FFF2-40B4-BE49-F238E27FC236}">
                <a16:creationId xmlns:a16="http://schemas.microsoft.com/office/drawing/2014/main" id="{78C2B767-1FDA-74EA-79A1-F843C231AF68}"/>
              </a:ext>
            </a:extLst>
          </p:cNvPr>
          <p:cNvSpPr>
            <a:spLocks noChangeShapeType="1"/>
          </p:cNvSpPr>
          <p:nvPr/>
        </p:nvSpPr>
        <p:spPr bwMode="auto">
          <a:xfrm flipV="1">
            <a:off x="4008438" y="1773238"/>
            <a:ext cx="935037" cy="142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35" name="Text Box 7">
            <a:extLst>
              <a:ext uri="{FF2B5EF4-FFF2-40B4-BE49-F238E27FC236}">
                <a16:creationId xmlns:a16="http://schemas.microsoft.com/office/drawing/2014/main" id="{BE2F46F3-7B68-4347-5AF5-B670267D7277}"/>
              </a:ext>
            </a:extLst>
          </p:cNvPr>
          <p:cNvSpPr txBox="1">
            <a:spLocks noChangeArrowheads="1"/>
          </p:cNvSpPr>
          <p:nvPr/>
        </p:nvSpPr>
        <p:spPr bwMode="auto">
          <a:xfrm>
            <a:off x="1703388" y="2692400"/>
            <a:ext cx="145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Définition du</a:t>
            </a:r>
            <a:br>
              <a:rPr lang="fr-BE" altLang="fr-FR" sz="1800"/>
            </a:br>
            <a:r>
              <a:rPr lang="fr-BE" altLang="fr-FR" sz="1800"/>
              <a:t>constructeur</a:t>
            </a:r>
            <a:endParaRPr lang="en-US" altLang="fr-FR" sz="1800"/>
          </a:p>
        </p:txBody>
      </p:sp>
      <p:sp>
        <p:nvSpPr>
          <p:cNvPr id="73736" name="Line 8">
            <a:extLst>
              <a:ext uri="{FF2B5EF4-FFF2-40B4-BE49-F238E27FC236}">
                <a16:creationId xmlns:a16="http://schemas.microsoft.com/office/drawing/2014/main" id="{575F386A-EBAC-AF86-A93E-95B085FADC55}"/>
              </a:ext>
            </a:extLst>
          </p:cNvPr>
          <p:cNvSpPr>
            <a:spLocks noChangeShapeType="1"/>
          </p:cNvSpPr>
          <p:nvPr/>
        </p:nvSpPr>
        <p:spPr bwMode="auto">
          <a:xfrm flipV="1">
            <a:off x="3359150" y="2936875"/>
            <a:ext cx="1563688" cy="60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37" name="Text Box 9">
            <a:extLst>
              <a:ext uri="{FF2B5EF4-FFF2-40B4-BE49-F238E27FC236}">
                <a16:creationId xmlns:a16="http://schemas.microsoft.com/office/drawing/2014/main" id="{CD9C7EF5-5731-7D06-551E-1415DE9E9B9D}"/>
              </a:ext>
            </a:extLst>
          </p:cNvPr>
          <p:cNvSpPr txBox="1">
            <a:spLocks noChangeArrowheads="1"/>
          </p:cNvSpPr>
          <p:nvPr/>
        </p:nvSpPr>
        <p:spPr bwMode="auto">
          <a:xfrm>
            <a:off x="1703388" y="3716338"/>
            <a:ext cx="202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Méthodes d’accès</a:t>
            </a:r>
            <a:endParaRPr lang="en-US" altLang="fr-FR" sz="1800"/>
          </a:p>
        </p:txBody>
      </p:sp>
      <p:sp>
        <p:nvSpPr>
          <p:cNvPr id="73738" name="Line 10">
            <a:extLst>
              <a:ext uri="{FF2B5EF4-FFF2-40B4-BE49-F238E27FC236}">
                <a16:creationId xmlns:a16="http://schemas.microsoft.com/office/drawing/2014/main" id="{8A618429-7D51-60D2-15F6-8D18912CA2E8}"/>
              </a:ext>
            </a:extLst>
          </p:cNvPr>
          <p:cNvSpPr>
            <a:spLocks noChangeShapeType="1"/>
          </p:cNvSpPr>
          <p:nvPr/>
        </p:nvSpPr>
        <p:spPr bwMode="auto">
          <a:xfrm flipV="1">
            <a:off x="4008438" y="3838575"/>
            <a:ext cx="914400" cy="222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39" name="Text Box 11">
            <a:extLst>
              <a:ext uri="{FF2B5EF4-FFF2-40B4-BE49-F238E27FC236}">
                <a16:creationId xmlns:a16="http://schemas.microsoft.com/office/drawing/2014/main" id="{597A4AD9-CD4E-4B5D-F8E7-16B05E3F93B5}"/>
              </a:ext>
            </a:extLst>
          </p:cNvPr>
          <p:cNvSpPr txBox="1">
            <a:spLocks noChangeArrowheads="1"/>
          </p:cNvSpPr>
          <p:nvPr/>
        </p:nvSpPr>
        <p:spPr bwMode="auto">
          <a:xfrm>
            <a:off x="1703388" y="4822825"/>
            <a:ext cx="1187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Définition</a:t>
            </a:r>
            <a:br>
              <a:rPr lang="fr-BE" altLang="fr-FR" sz="1800"/>
            </a:br>
            <a:r>
              <a:rPr lang="fr-BE" altLang="fr-FR" sz="1800"/>
              <a:t>des</a:t>
            </a:r>
            <a:br>
              <a:rPr lang="fr-BE" altLang="fr-FR" sz="1800"/>
            </a:br>
            <a:r>
              <a:rPr lang="fr-BE" altLang="fr-FR" sz="1800"/>
              <a:t>méthodes</a:t>
            </a:r>
            <a:endParaRPr lang="en-US" altLang="fr-FR" sz="1800"/>
          </a:p>
        </p:txBody>
      </p:sp>
      <p:sp>
        <p:nvSpPr>
          <p:cNvPr id="73740" name="Line 12">
            <a:extLst>
              <a:ext uri="{FF2B5EF4-FFF2-40B4-BE49-F238E27FC236}">
                <a16:creationId xmlns:a16="http://schemas.microsoft.com/office/drawing/2014/main" id="{AF25FF0E-450C-B248-862E-031F93B38E69}"/>
              </a:ext>
            </a:extLst>
          </p:cNvPr>
          <p:cNvSpPr>
            <a:spLocks noChangeShapeType="1"/>
          </p:cNvSpPr>
          <p:nvPr/>
        </p:nvSpPr>
        <p:spPr bwMode="auto">
          <a:xfrm flipV="1">
            <a:off x="3071813" y="4941888"/>
            <a:ext cx="1871662" cy="292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41" name="Text Box 13">
            <a:extLst>
              <a:ext uri="{FF2B5EF4-FFF2-40B4-BE49-F238E27FC236}">
                <a16:creationId xmlns:a16="http://schemas.microsoft.com/office/drawing/2014/main" id="{30B6AD58-BACF-1462-EAC5-B77A63E52A45}"/>
              </a:ext>
            </a:extLst>
          </p:cNvPr>
          <p:cNvSpPr txBox="1">
            <a:spLocks noChangeArrowheads="1"/>
          </p:cNvSpPr>
          <p:nvPr/>
        </p:nvSpPr>
        <p:spPr bwMode="auto">
          <a:xfrm>
            <a:off x="8964613" y="407988"/>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solidFill>
                  <a:schemeClr val="bg1"/>
                </a:solidFill>
              </a:rPr>
              <a:t>Class Body</a:t>
            </a:r>
            <a:endParaRPr lang="en-US" altLang="fr-FR" sz="1800">
              <a:solidFill>
                <a:schemeClr val="bg1"/>
              </a:solidFill>
            </a:endParaRPr>
          </a:p>
        </p:txBody>
      </p:sp>
      <p:sp>
        <p:nvSpPr>
          <p:cNvPr id="73742" name="Text Box 14">
            <a:extLst>
              <a:ext uri="{FF2B5EF4-FFF2-40B4-BE49-F238E27FC236}">
                <a16:creationId xmlns:a16="http://schemas.microsoft.com/office/drawing/2014/main" id="{8A67017D-11C8-6868-D283-5366D0DEE1DB}"/>
              </a:ext>
            </a:extLst>
          </p:cNvPr>
          <p:cNvSpPr txBox="1">
            <a:spLocks noChangeArrowheads="1"/>
          </p:cNvSpPr>
          <p:nvPr/>
        </p:nvSpPr>
        <p:spPr bwMode="auto">
          <a:xfrm>
            <a:off x="1703388" y="1700213"/>
            <a:ext cx="222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800"/>
              <a:t>Variables d’instance</a:t>
            </a:r>
            <a:br>
              <a:rPr lang="fr-BE" altLang="fr-FR" sz="1800"/>
            </a:br>
            <a:r>
              <a:rPr lang="fr-BE" altLang="fr-FR" sz="1800"/>
              <a:t>ou « champs »</a:t>
            </a:r>
            <a:endParaRPr lang="en-US" altLang="fr-FR" sz="1800"/>
          </a:p>
        </p:txBody>
      </p:sp>
      <p:sp>
        <p:nvSpPr>
          <p:cNvPr id="73743" name="Line 15">
            <a:extLst>
              <a:ext uri="{FF2B5EF4-FFF2-40B4-BE49-F238E27FC236}">
                <a16:creationId xmlns:a16="http://schemas.microsoft.com/office/drawing/2014/main" id="{ABBDEAFE-7A5E-96FF-E5F4-C29D0FD0AC54}"/>
              </a:ext>
            </a:extLst>
          </p:cNvPr>
          <p:cNvSpPr>
            <a:spLocks noChangeShapeType="1"/>
          </p:cNvSpPr>
          <p:nvPr/>
        </p:nvSpPr>
        <p:spPr bwMode="auto">
          <a:xfrm>
            <a:off x="4008438" y="3933825"/>
            <a:ext cx="914400" cy="571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44" name="Line 16">
            <a:extLst>
              <a:ext uri="{FF2B5EF4-FFF2-40B4-BE49-F238E27FC236}">
                <a16:creationId xmlns:a16="http://schemas.microsoft.com/office/drawing/2014/main" id="{BCB03BD9-52CA-A8E5-9CF9-651AC0BC5F2E}"/>
              </a:ext>
            </a:extLst>
          </p:cNvPr>
          <p:cNvSpPr>
            <a:spLocks noChangeShapeType="1"/>
          </p:cNvSpPr>
          <p:nvPr/>
        </p:nvSpPr>
        <p:spPr bwMode="auto">
          <a:xfrm>
            <a:off x="3071813" y="5300663"/>
            <a:ext cx="1871662" cy="6270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45" name="Rectangle 17">
            <a:extLst>
              <a:ext uri="{FF2B5EF4-FFF2-40B4-BE49-F238E27FC236}">
                <a16:creationId xmlns:a16="http://schemas.microsoft.com/office/drawing/2014/main" id="{2CE13105-F04E-0C11-1A23-03A1C12C2B33}"/>
              </a:ext>
            </a:extLst>
          </p:cNvPr>
          <p:cNvSpPr>
            <a:spLocks noChangeArrowheads="1"/>
          </p:cNvSpPr>
          <p:nvPr/>
        </p:nvSpPr>
        <p:spPr bwMode="auto">
          <a:xfrm>
            <a:off x="5154613" y="1200150"/>
            <a:ext cx="5257800" cy="51816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private String name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private int solde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private int interest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public BankAccount(String n,int s,int i)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name=n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solde=s;</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interest=i;</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public String getName() { return name;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public void setName (String n) {name= n;}</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public void deposit (int amount)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solde += amount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public void withdrawal (int amount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	solde-=amount ;</a:t>
            </a:r>
          </a:p>
          <a:p>
            <a:pPr algn="l" eaLnBrk="1" hangingPunct="1">
              <a:spcBef>
                <a:spcPct val="20000"/>
              </a:spcBef>
              <a:buClr>
                <a:schemeClr val="accent1"/>
              </a:buClr>
              <a:buSzPct val="80000"/>
              <a:buFont typeface="Wingdings" panose="05000000000000000000" pitchFamily="2" charset="2"/>
              <a:buNone/>
            </a:pPr>
            <a:r>
              <a:rPr lang="fr-BE" altLang="fr-FR">
                <a:latin typeface="Courier New" panose="02070309020205020404" pitchFamily="49" charset="0"/>
              </a:rPr>
              <a:t>}</a:t>
            </a:r>
            <a:endParaRPr lang="en-US" altLang="fr-FR" sz="2400">
              <a:latin typeface="Times New Roman" panose="02020603050405020304" pitchFamily="18" charset="0"/>
            </a:endParaRPr>
          </a:p>
        </p:txBody>
      </p:sp>
      <p:sp>
        <p:nvSpPr>
          <p:cNvPr id="73746" name="Line 18">
            <a:extLst>
              <a:ext uri="{FF2B5EF4-FFF2-40B4-BE49-F238E27FC236}">
                <a16:creationId xmlns:a16="http://schemas.microsoft.com/office/drawing/2014/main" id="{A0FDB247-C0E1-DC9F-DAD7-5E8BB15CFBF0}"/>
              </a:ext>
            </a:extLst>
          </p:cNvPr>
          <p:cNvSpPr>
            <a:spLocks noChangeShapeType="1"/>
          </p:cNvSpPr>
          <p:nvPr/>
        </p:nvSpPr>
        <p:spPr bwMode="auto">
          <a:xfrm flipH="1">
            <a:off x="8904288" y="714375"/>
            <a:ext cx="517525" cy="482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fr-MA"/>
          </a:p>
        </p:txBody>
      </p:sp>
      <p:sp>
        <p:nvSpPr>
          <p:cNvPr id="73747" name="AutoShape 19">
            <a:extLst>
              <a:ext uri="{FF2B5EF4-FFF2-40B4-BE49-F238E27FC236}">
                <a16:creationId xmlns:a16="http://schemas.microsoft.com/office/drawing/2014/main" id="{480D4132-2651-6531-4700-16D627F095D4}"/>
              </a:ext>
            </a:extLst>
          </p:cNvPr>
          <p:cNvSpPr>
            <a:spLocks/>
          </p:cNvSpPr>
          <p:nvPr/>
        </p:nvSpPr>
        <p:spPr bwMode="auto">
          <a:xfrm>
            <a:off x="5016500" y="2174875"/>
            <a:ext cx="219075" cy="1447800"/>
          </a:xfrm>
          <a:prstGeom prst="leftBracket">
            <a:avLst>
              <a:gd name="adj" fmla="val 55072"/>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73748" name="AutoShape 20">
            <a:extLst>
              <a:ext uri="{FF2B5EF4-FFF2-40B4-BE49-F238E27FC236}">
                <a16:creationId xmlns:a16="http://schemas.microsoft.com/office/drawing/2014/main" id="{48814848-46C3-E485-17CE-44D2510E6C2E}"/>
              </a:ext>
            </a:extLst>
          </p:cNvPr>
          <p:cNvSpPr>
            <a:spLocks/>
          </p:cNvSpPr>
          <p:nvPr/>
        </p:nvSpPr>
        <p:spPr bwMode="auto">
          <a:xfrm>
            <a:off x="5016500" y="3698875"/>
            <a:ext cx="219075" cy="228600"/>
          </a:xfrm>
          <a:prstGeom prst="leftBracket">
            <a:avLst>
              <a:gd name="adj" fmla="val 869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73749" name="AutoShape 21">
            <a:extLst>
              <a:ext uri="{FF2B5EF4-FFF2-40B4-BE49-F238E27FC236}">
                <a16:creationId xmlns:a16="http://schemas.microsoft.com/office/drawing/2014/main" id="{54E245FF-C87F-BE44-A03F-8166A9765682}"/>
              </a:ext>
            </a:extLst>
          </p:cNvPr>
          <p:cNvSpPr>
            <a:spLocks/>
          </p:cNvSpPr>
          <p:nvPr/>
        </p:nvSpPr>
        <p:spPr bwMode="auto">
          <a:xfrm>
            <a:off x="5016500" y="3927475"/>
            <a:ext cx="219075" cy="228600"/>
          </a:xfrm>
          <a:prstGeom prst="leftBracket">
            <a:avLst>
              <a:gd name="adj" fmla="val 869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73750" name="AutoShape 22">
            <a:extLst>
              <a:ext uri="{FF2B5EF4-FFF2-40B4-BE49-F238E27FC236}">
                <a16:creationId xmlns:a16="http://schemas.microsoft.com/office/drawing/2014/main" id="{53F442C4-B415-2D3A-42DF-E9B6D4F77262}"/>
              </a:ext>
            </a:extLst>
          </p:cNvPr>
          <p:cNvSpPr>
            <a:spLocks/>
          </p:cNvSpPr>
          <p:nvPr/>
        </p:nvSpPr>
        <p:spPr bwMode="auto">
          <a:xfrm>
            <a:off x="5016500" y="4537075"/>
            <a:ext cx="219075" cy="762000"/>
          </a:xfrm>
          <a:prstGeom prst="leftBracket">
            <a:avLst>
              <a:gd name="adj" fmla="val 2898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73751" name="AutoShape 23">
            <a:extLst>
              <a:ext uri="{FF2B5EF4-FFF2-40B4-BE49-F238E27FC236}">
                <a16:creationId xmlns:a16="http://schemas.microsoft.com/office/drawing/2014/main" id="{871767F1-D5DB-0C6A-D0CD-0986EC145D2E}"/>
              </a:ext>
            </a:extLst>
          </p:cNvPr>
          <p:cNvSpPr>
            <a:spLocks/>
          </p:cNvSpPr>
          <p:nvPr/>
        </p:nvSpPr>
        <p:spPr bwMode="auto">
          <a:xfrm>
            <a:off x="5016500" y="5451475"/>
            <a:ext cx="219075" cy="762000"/>
          </a:xfrm>
          <a:prstGeom prst="leftBracket">
            <a:avLst>
              <a:gd name="adj" fmla="val 28986"/>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73752" name="AutoShape 24">
            <a:extLst>
              <a:ext uri="{FF2B5EF4-FFF2-40B4-BE49-F238E27FC236}">
                <a16:creationId xmlns:a16="http://schemas.microsoft.com/office/drawing/2014/main" id="{95184EED-8500-6A79-5F73-A4B18143AD0F}"/>
              </a:ext>
            </a:extLst>
          </p:cNvPr>
          <p:cNvSpPr>
            <a:spLocks/>
          </p:cNvSpPr>
          <p:nvPr/>
        </p:nvSpPr>
        <p:spPr bwMode="auto">
          <a:xfrm>
            <a:off x="5016500" y="1412875"/>
            <a:ext cx="219075" cy="685800"/>
          </a:xfrm>
          <a:prstGeom prst="leftBracket">
            <a:avLst>
              <a:gd name="adj" fmla="val 26087"/>
            </a:avLst>
          </a:prstGeom>
          <a:noFill/>
          <a:ln w="508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68A98ED-32BD-CA8F-BA71-601ECC38DF22}"/>
              </a:ext>
            </a:extLst>
          </p:cNvPr>
          <p:cNvSpPr>
            <a:spLocks noGrp="1" noChangeArrowheads="1"/>
          </p:cNvSpPr>
          <p:nvPr>
            <p:ph type="title"/>
          </p:nvPr>
        </p:nvSpPr>
        <p:spPr/>
        <p:txBody>
          <a:bodyPr/>
          <a:lstStyle/>
          <a:p>
            <a:r>
              <a:rPr lang="fr-BE" altLang="fr-FR"/>
              <a:t>Exercices</a:t>
            </a:r>
            <a:endParaRPr lang="en-GB" altLang="fr-FR"/>
          </a:p>
        </p:txBody>
      </p:sp>
      <p:sp>
        <p:nvSpPr>
          <p:cNvPr id="74755" name="Rectangle 3">
            <a:extLst>
              <a:ext uri="{FF2B5EF4-FFF2-40B4-BE49-F238E27FC236}">
                <a16:creationId xmlns:a16="http://schemas.microsoft.com/office/drawing/2014/main" id="{080267BA-4260-78E3-614A-A44A1B64F7D9}"/>
              </a:ext>
            </a:extLst>
          </p:cNvPr>
          <p:cNvSpPr>
            <a:spLocks noGrp="1" noChangeArrowheads="1"/>
          </p:cNvSpPr>
          <p:nvPr>
            <p:ph type="body" idx="1"/>
          </p:nvPr>
        </p:nvSpPr>
        <p:spPr>
          <a:xfrm>
            <a:off x="1676400" y="1185863"/>
            <a:ext cx="8839200" cy="5106987"/>
          </a:xfrm>
        </p:spPr>
        <p:txBody>
          <a:bodyPr/>
          <a:lstStyle/>
          <a:p>
            <a:r>
              <a:rPr lang="fr-FR" altLang="fr-FR"/>
              <a:t>Les GSM</a:t>
            </a:r>
          </a:p>
          <a:p>
            <a:pPr lvl="1"/>
            <a:r>
              <a:rPr lang="fr-FR" altLang="fr-FR"/>
              <a:t>Créer une classe GSM</a:t>
            </a:r>
          </a:p>
          <a:p>
            <a:pPr lvl="2"/>
            <a:r>
              <a:rPr lang="fr-FR" altLang="fr-FR"/>
              <a:t>Quelles sont les variables d’états accessibles et non accessibles?</a:t>
            </a:r>
          </a:p>
          <a:p>
            <a:pPr lvl="2"/>
            <a:r>
              <a:rPr lang="fr-FR" altLang="fr-FR"/>
              <a:t>Quelles sont les fonctionnalités offertes à l’utilisateur?</a:t>
            </a:r>
          </a:p>
        </p:txBody>
      </p:sp>
      <p:sp>
        <p:nvSpPr>
          <p:cNvPr id="74756" name="Text Box 4">
            <a:extLst>
              <a:ext uri="{FF2B5EF4-FFF2-40B4-BE49-F238E27FC236}">
                <a16:creationId xmlns:a16="http://schemas.microsoft.com/office/drawing/2014/main" id="{F23397E8-EE71-7F79-416E-5D79CC6F4429}"/>
              </a:ext>
            </a:extLst>
          </p:cNvPr>
          <p:cNvSpPr txBox="1">
            <a:spLocks noChangeArrowheads="1"/>
          </p:cNvSpPr>
          <p:nvPr/>
        </p:nvSpPr>
        <p:spPr bwMode="auto">
          <a:xfrm>
            <a:off x="9699625" y="12049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4.1</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EC69873-7F4F-4881-D70E-99A88293087C}"/>
              </a:ext>
            </a:extLst>
          </p:cNvPr>
          <p:cNvSpPr>
            <a:spLocks noGrp="1" noChangeArrowheads="1"/>
          </p:cNvSpPr>
          <p:nvPr>
            <p:ph type="title"/>
          </p:nvPr>
        </p:nvSpPr>
        <p:spPr/>
        <p:txBody>
          <a:bodyPr/>
          <a:lstStyle/>
          <a:p>
            <a:r>
              <a:rPr lang="fr-FR" altLang="fr-FR"/>
              <a:t>Les concepts de l’OO</a:t>
            </a:r>
            <a:br>
              <a:rPr lang="fr-FR" altLang="fr-FR"/>
            </a:br>
            <a:r>
              <a:rPr lang="fr-FR" altLang="fr-FR" sz="2800"/>
              <a:t>Héritage</a:t>
            </a:r>
          </a:p>
        </p:txBody>
      </p:sp>
      <p:sp>
        <p:nvSpPr>
          <p:cNvPr id="75779" name="Rectangle 3">
            <a:extLst>
              <a:ext uri="{FF2B5EF4-FFF2-40B4-BE49-F238E27FC236}">
                <a16:creationId xmlns:a16="http://schemas.microsoft.com/office/drawing/2014/main" id="{B58C5DEB-EFCF-A233-B93B-166C749D2A4B}"/>
              </a:ext>
            </a:extLst>
          </p:cNvPr>
          <p:cNvSpPr>
            <a:spLocks noGrp="1" noChangeArrowheads="1"/>
          </p:cNvSpPr>
          <p:nvPr>
            <p:ph type="body" idx="1"/>
          </p:nvPr>
        </p:nvSpPr>
        <p:spPr>
          <a:xfrm>
            <a:off x="1676400" y="990600"/>
            <a:ext cx="8839200" cy="5486400"/>
          </a:xfrm>
        </p:spPr>
        <p:txBody>
          <a:bodyPr/>
          <a:lstStyle/>
          <a:p>
            <a:r>
              <a:rPr lang="fr-BE" altLang="fr-FR" sz="2400"/>
              <a:t>En quoi consiste l’héritage?</a:t>
            </a:r>
          </a:p>
          <a:p>
            <a:pPr lvl="1"/>
            <a:r>
              <a:rPr lang="fr-BE" altLang="fr-FR" sz="2000"/>
              <a:t>Supposons qu’il existe déjà une classe qui définit un certain nombre de messages et qu’on aie besoin d’une classe identique mais pourvue de quelques messages supplémentaires</a:t>
            </a:r>
          </a:p>
          <a:p>
            <a:pPr lvl="1">
              <a:buFont typeface="Wingdings" panose="05000000000000000000" pitchFamily="2" charset="2"/>
              <a:buChar char="è"/>
            </a:pPr>
            <a:r>
              <a:rPr lang="fr-BE" altLang="fr-FR" sz="2000">
                <a:sym typeface="Wingdings" panose="05000000000000000000" pitchFamily="2" charset="2"/>
              </a:rPr>
              <a:t>Comment éviter de réécrire la classe de départ?</a:t>
            </a:r>
          </a:p>
          <a:p>
            <a:pPr lvl="1">
              <a:buFont typeface="Wingdings" panose="05000000000000000000" pitchFamily="2" charset="2"/>
              <a:buChar char="è"/>
            </a:pPr>
            <a:r>
              <a:rPr lang="fr-BE" altLang="fr-FR" sz="2000"/>
              <a:t>Regrouper les classes en super-classes en factorisant et spécialisant</a:t>
            </a:r>
          </a:p>
          <a:p>
            <a:pPr lvl="1">
              <a:buFont typeface="Wingdings" panose="05000000000000000000" pitchFamily="2" charset="2"/>
              <a:buChar char="è"/>
            </a:pPr>
            <a:r>
              <a:rPr lang="fr-BE" altLang="fr-FR" sz="2000"/>
              <a:t>La sous-classe hérite des attributs et méthodes et peut en rajouter de nouveaux</a:t>
            </a:r>
          </a:p>
          <a:p>
            <a:pPr lvl="1">
              <a:buFont typeface="Wingdings" panose="05000000000000000000" pitchFamily="2" charset="2"/>
              <a:buChar char="è"/>
            </a:pPr>
            <a:r>
              <a:rPr lang="fr-BE" altLang="fr-FR" sz="2000"/>
              <a:t>Quid du multi-héritage?</a:t>
            </a:r>
          </a:p>
        </p:txBody>
      </p:sp>
      <p:sp>
        <p:nvSpPr>
          <p:cNvPr id="75780" name="Rectangle 4">
            <a:extLst>
              <a:ext uri="{FF2B5EF4-FFF2-40B4-BE49-F238E27FC236}">
                <a16:creationId xmlns:a16="http://schemas.microsoft.com/office/drawing/2014/main" id="{9E337EEF-49FC-249C-3BCC-5B42CBD2A7AF}"/>
              </a:ext>
            </a:extLst>
          </p:cNvPr>
          <p:cNvSpPr>
            <a:spLocks noChangeArrowheads="1"/>
          </p:cNvSpPr>
          <p:nvPr/>
        </p:nvSpPr>
        <p:spPr bwMode="auto">
          <a:xfrm>
            <a:off x="2643188" y="4408488"/>
            <a:ext cx="6985000" cy="1795462"/>
          </a:xfrm>
          <a:prstGeom prst="rect">
            <a:avLst/>
          </a:prstGeom>
          <a:solidFill>
            <a:schemeClr val="accent1"/>
          </a:solidFill>
          <a:ln w="9525">
            <a:solidFill>
              <a:schemeClr val="bg1"/>
            </a:solidFill>
            <a:miter lim="800000"/>
            <a:headEnd/>
            <a:tailEnd/>
          </a:ln>
        </p:spPr>
        <p:txBody>
          <a:bodyPr wrap="none"/>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solidFill>
                  <a:schemeClr val="bg1"/>
                </a:solidFill>
              </a:rPr>
              <a:t>Appareil de Communication</a:t>
            </a:r>
            <a:endParaRPr lang="en-US" altLang="fr-FR">
              <a:solidFill>
                <a:schemeClr val="bg1"/>
              </a:solidFill>
            </a:endParaRPr>
          </a:p>
        </p:txBody>
      </p:sp>
      <p:sp>
        <p:nvSpPr>
          <p:cNvPr id="75781" name="Rectangle 5">
            <a:extLst>
              <a:ext uri="{FF2B5EF4-FFF2-40B4-BE49-F238E27FC236}">
                <a16:creationId xmlns:a16="http://schemas.microsoft.com/office/drawing/2014/main" id="{FF29BE07-B79D-F28B-C7D5-82F8236336FF}"/>
              </a:ext>
            </a:extLst>
          </p:cNvPr>
          <p:cNvSpPr>
            <a:spLocks noChangeArrowheads="1"/>
          </p:cNvSpPr>
          <p:nvPr/>
        </p:nvSpPr>
        <p:spPr bwMode="auto">
          <a:xfrm>
            <a:off x="2787650" y="4887913"/>
            <a:ext cx="2159000" cy="1222375"/>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fr-BE" altLang="fr-FR" sz="2400"/>
          </a:p>
          <a:p>
            <a:pPr eaLnBrk="1" hangingPunct="1"/>
            <a:endParaRPr lang="fr-BE" altLang="fr-FR"/>
          </a:p>
          <a:p>
            <a:pPr eaLnBrk="1" hangingPunct="1"/>
            <a:endParaRPr lang="fr-BE" altLang="fr-FR"/>
          </a:p>
          <a:p>
            <a:pPr eaLnBrk="1" hangingPunct="1"/>
            <a:endParaRPr lang="fr-BE" altLang="fr-FR"/>
          </a:p>
          <a:p>
            <a:pPr eaLnBrk="1" hangingPunct="1"/>
            <a:endParaRPr lang="en-US" altLang="fr-FR"/>
          </a:p>
        </p:txBody>
      </p:sp>
      <p:sp>
        <p:nvSpPr>
          <p:cNvPr id="75782" name="Rectangle 6">
            <a:extLst>
              <a:ext uri="{FF2B5EF4-FFF2-40B4-BE49-F238E27FC236}">
                <a16:creationId xmlns:a16="http://schemas.microsoft.com/office/drawing/2014/main" id="{09759EF1-B55C-0848-4603-664B4A7DF455}"/>
              </a:ext>
            </a:extLst>
          </p:cNvPr>
          <p:cNvSpPr>
            <a:spLocks noChangeArrowheads="1"/>
          </p:cNvSpPr>
          <p:nvPr/>
        </p:nvSpPr>
        <p:spPr bwMode="auto">
          <a:xfrm>
            <a:off x="5054600" y="4887913"/>
            <a:ext cx="2159000" cy="1222375"/>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a:p>
        </p:txBody>
      </p:sp>
      <p:sp>
        <p:nvSpPr>
          <p:cNvPr id="75783" name="Rectangle 7">
            <a:extLst>
              <a:ext uri="{FF2B5EF4-FFF2-40B4-BE49-F238E27FC236}">
                <a16:creationId xmlns:a16="http://schemas.microsoft.com/office/drawing/2014/main" id="{4D61843C-4AF8-7310-3128-6D48DDDAD908}"/>
              </a:ext>
            </a:extLst>
          </p:cNvPr>
          <p:cNvSpPr>
            <a:spLocks noChangeArrowheads="1"/>
          </p:cNvSpPr>
          <p:nvPr/>
        </p:nvSpPr>
        <p:spPr bwMode="auto">
          <a:xfrm>
            <a:off x="7323138" y="4887913"/>
            <a:ext cx="2159000" cy="1222375"/>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GB" altLang="fr-FR"/>
          </a:p>
        </p:txBody>
      </p:sp>
      <p:sp>
        <p:nvSpPr>
          <p:cNvPr id="75784" name="Rectangle 8">
            <a:extLst>
              <a:ext uri="{FF2B5EF4-FFF2-40B4-BE49-F238E27FC236}">
                <a16:creationId xmlns:a16="http://schemas.microsoft.com/office/drawing/2014/main" id="{65CAD7EF-2C40-73B1-E13F-AC9294FF8E07}"/>
              </a:ext>
            </a:extLst>
          </p:cNvPr>
          <p:cNvSpPr>
            <a:spLocks noChangeArrowheads="1"/>
          </p:cNvSpPr>
          <p:nvPr/>
        </p:nvSpPr>
        <p:spPr bwMode="auto">
          <a:xfrm>
            <a:off x="2898775" y="5424488"/>
            <a:ext cx="911225" cy="620712"/>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GSM</a:t>
            </a:r>
            <a:endParaRPr lang="en-GB" altLang="fr-FR" sz="2400"/>
          </a:p>
        </p:txBody>
      </p:sp>
      <p:sp>
        <p:nvSpPr>
          <p:cNvPr id="75785" name="Text Box 9">
            <a:extLst>
              <a:ext uri="{FF2B5EF4-FFF2-40B4-BE49-F238E27FC236}">
                <a16:creationId xmlns:a16="http://schemas.microsoft.com/office/drawing/2014/main" id="{45DF64DC-79C6-B5A6-8B89-3A24A67EB756}"/>
              </a:ext>
            </a:extLst>
          </p:cNvPr>
          <p:cNvSpPr txBox="1">
            <a:spLocks noChangeArrowheads="1"/>
          </p:cNvSpPr>
          <p:nvPr/>
        </p:nvSpPr>
        <p:spPr bwMode="auto">
          <a:xfrm>
            <a:off x="2787650" y="4887913"/>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Téléphone</a:t>
            </a:r>
            <a:endParaRPr lang="en-GB" altLang="fr-FR" sz="2400"/>
          </a:p>
        </p:txBody>
      </p:sp>
      <p:sp>
        <p:nvSpPr>
          <p:cNvPr id="75786" name="Text Box 10">
            <a:extLst>
              <a:ext uri="{FF2B5EF4-FFF2-40B4-BE49-F238E27FC236}">
                <a16:creationId xmlns:a16="http://schemas.microsoft.com/office/drawing/2014/main" id="{14A9B124-7057-672C-5102-DE8B5324069D}"/>
              </a:ext>
            </a:extLst>
          </p:cNvPr>
          <p:cNvSpPr txBox="1">
            <a:spLocks noChangeArrowheads="1"/>
          </p:cNvSpPr>
          <p:nvPr/>
        </p:nvSpPr>
        <p:spPr bwMode="auto">
          <a:xfrm>
            <a:off x="7323138" y="4887913"/>
            <a:ext cx="2160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Téléfax</a:t>
            </a:r>
            <a:endParaRPr lang="en-GB" altLang="fr-FR" sz="2400"/>
          </a:p>
        </p:txBody>
      </p:sp>
      <p:sp>
        <p:nvSpPr>
          <p:cNvPr id="75787" name="Text Box 11">
            <a:extLst>
              <a:ext uri="{FF2B5EF4-FFF2-40B4-BE49-F238E27FC236}">
                <a16:creationId xmlns:a16="http://schemas.microsoft.com/office/drawing/2014/main" id="{23D5BA0F-52D6-4A0A-17C1-F21E8A61BF30}"/>
              </a:ext>
            </a:extLst>
          </p:cNvPr>
          <p:cNvSpPr txBox="1">
            <a:spLocks noChangeArrowheads="1"/>
          </p:cNvSpPr>
          <p:nvPr/>
        </p:nvSpPr>
        <p:spPr bwMode="auto">
          <a:xfrm>
            <a:off x="5054600" y="4887913"/>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Walkie-Talkie</a:t>
            </a:r>
            <a:endParaRPr lang="en-GB" altLang="fr-FR" sz="2400"/>
          </a:p>
        </p:txBody>
      </p:sp>
      <p:sp>
        <p:nvSpPr>
          <p:cNvPr id="75788" name="Rectangle 12">
            <a:extLst>
              <a:ext uri="{FF2B5EF4-FFF2-40B4-BE49-F238E27FC236}">
                <a16:creationId xmlns:a16="http://schemas.microsoft.com/office/drawing/2014/main" id="{C76DE7EC-692E-501C-A19C-D202C7213AEC}"/>
              </a:ext>
            </a:extLst>
          </p:cNvPr>
          <p:cNvSpPr>
            <a:spLocks noChangeArrowheads="1"/>
          </p:cNvSpPr>
          <p:nvPr/>
        </p:nvSpPr>
        <p:spPr bwMode="auto">
          <a:xfrm>
            <a:off x="3922713" y="5424488"/>
            <a:ext cx="911225" cy="620712"/>
          </a:xfrm>
          <a:prstGeom prst="rect">
            <a:avLst/>
          </a:prstGeom>
          <a:solidFill>
            <a:schemeClr val="accent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400"/>
              <a:t>Fixe</a:t>
            </a:r>
            <a:endParaRPr lang="en-GB" altLang="fr-FR" sz="24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150815B-B788-55AE-B483-7EC6F9CCB2BF}"/>
              </a:ext>
            </a:extLst>
          </p:cNvPr>
          <p:cNvSpPr>
            <a:spLocks noGrp="1" noChangeArrowheads="1"/>
          </p:cNvSpPr>
          <p:nvPr>
            <p:ph type="title"/>
          </p:nvPr>
        </p:nvSpPr>
        <p:spPr/>
        <p:txBody>
          <a:bodyPr/>
          <a:lstStyle/>
          <a:p>
            <a:r>
              <a:rPr lang="fr-FR" altLang="fr-FR"/>
              <a:t>Les concepts de l’OO</a:t>
            </a:r>
            <a:br>
              <a:rPr lang="fr-FR" altLang="fr-FR"/>
            </a:br>
            <a:r>
              <a:rPr lang="en-GB" altLang="fr-FR" sz="2800"/>
              <a:t>Héritage</a:t>
            </a:r>
          </a:p>
        </p:txBody>
      </p:sp>
      <p:pic>
        <p:nvPicPr>
          <p:cNvPr id="76803" name="Picture 3" descr="11-13">
            <a:extLst>
              <a:ext uri="{FF2B5EF4-FFF2-40B4-BE49-F238E27FC236}">
                <a16:creationId xmlns:a16="http://schemas.microsoft.com/office/drawing/2014/main" id="{F340707C-4C15-41FD-3175-D9DB92D7C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2286000"/>
            <a:ext cx="7110412"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4">
            <a:extLst>
              <a:ext uri="{FF2B5EF4-FFF2-40B4-BE49-F238E27FC236}">
                <a16:creationId xmlns:a16="http://schemas.microsoft.com/office/drawing/2014/main" id="{63B8B24E-7AE2-62EE-7A1C-75FB9754241D}"/>
              </a:ext>
            </a:extLst>
          </p:cNvPr>
          <p:cNvSpPr>
            <a:spLocks noGrp="1" noChangeArrowheads="1"/>
          </p:cNvSpPr>
          <p:nvPr>
            <p:ph type="body" idx="1"/>
          </p:nvPr>
        </p:nvSpPr>
        <p:spPr>
          <a:xfrm>
            <a:off x="1676400" y="990600"/>
            <a:ext cx="8839200" cy="4953000"/>
          </a:xfrm>
        </p:spPr>
        <p:txBody>
          <a:bodyPr/>
          <a:lstStyle/>
          <a:p>
            <a:r>
              <a:rPr lang="fr-BE" altLang="fr-FR" sz="2400"/>
              <a:t>Ex: Dans l’écosystème</a:t>
            </a:r>
          </a:p>
          <a:p>
            <a:pPr lvl="1"/>
            <a:r>
              <a:rPr lang="fr-BE" altLang="fr-FR" sz="2000"/>
              <a:t>La classe Faune regroupe les animaux</a:t>
            </a:r>
          </a:p>
          <a:p>
            <a:pPr lvl="1"/>
            <a:r>
              <a:rPr lang="fr-BE" altLang="fr-FR" sz="2000"/>
              <a:t>La classe Ressource regroupe l’eau et la plante</a:t>
            </a:r>
            <a:endParaRPr lang="fr-FR" altLang="fr-F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2">
            <a:extLst>
              <a:ext uri="{FF2B5EF4-FFF2-40B4-BE49-F238E27FC236}">
                <a16:creationId xmlns:a16="http://schemas.microsoft.com/office/drawing/2014/main" id="{D6DB0FD1-FE3E-683E-B53F-D5298022A336}"/>
              </a:ext>
            </a:extLst>
          </p:cNvPr>
          <p:cNvSpPr>
            <a:spLocks noGrp="1" noChangeArrowheads="1"/>
          </p:cNvSpPr>
          <p:nvPr>
            <p:ph type="title"/>
          </p:nvPr>
        </p:nvSpPr>
        <p:spPr/>
        <p:txBody>
          <a:bodyPr/>
          <a:lstStyle/>
          <a:p>
            <a:r>
              <a:rPr lang="fr-BE" altLang="fr-FR"/>
              <a:t>Objectifs du cours (1/2)</a:t>
            </a:r>
            <a:endParaRPr lang="en-GB" altLang="fr-FR"/>
          </a:p>
        </p:txBody>
      </p:sp>
      <p:sp>
        <p:nvSpPr>
          <p:cNvPr id="12291" name="Rectangle 1033">
            <a:extLst>
              <a:ext uri="{FF2B5EF4-FFF2-40B4-BE49-F238E27FC236}">
                <a16:creationId xmlns:a16="http://schemas.microsoft.com/office/drawing/2014/main" id="{7799F76D-9A4F-E663-2DCF-22B13F79503C}"/>
              </a:ext>
            </a:extLst>
          </p:cNvPr>
          <p:cNvSpPr>
            <a:spLocks noGrp="1" noChangeArrowheads="1"/>
          </p:cNvSpPr>
          <p:nvPr>
            <p:ph type="body" idx="1"/>
          </p:nvPr>
        </p:nvSpPr>
        <p:spPr/>
        <p:txBody>
          <a:bodyPr/>
          <a:lstStyle/>
          <a:p>
            <a:r>
              <a:rPr lang="fr-BE" altLang="fr-FR" sz="2400"/>
              <a:t>Décrire les éléments-clé de la plate-forme Java</a:t>
            </a:r>
          </a:p>
          <a:p>
            <a:r>
              <a:rPr lang="fr-BE" altLang="fr-FR" sz="2400"/>
              <a:t>Compiler et exécuter une application Java</a:t>
            </a:r>
          </a:p>
          <a:p>
            <a:r>
              <a:rPr lang="fr-BE" altLang="fr-FR" sz="2400"/>
              <a:t>Comprendre et utiliser la documentation en ligne de Java</a:t>
            </a:r>
          </a:p>
          <a:p>
            <a:r>
              <a:rPr lang="fr-BE" altLang="fr-FR" sz="2400"/>
              <a:t>Décrire la syntaxe du langage</a:t>
            </a:r>
          </a:p>
          <a:p>
            <a:r>
              <a:rPr lang="fr-BE" altLang="fr-FR" sz="2400"/>
              <a:t>Comprendre le paradigme OO et utiliser Java pour le mettre en œuvre</a:t>
            </a:r>
          </a:p>
          <a:p>
            <a:r>
              <a:rPr lang="fr-BE" altLang="fr-FR" sz="2400"/>
              <a:t>Comprendre et utiliser les exceptions</a:t>
            </a:r>
          </a:p>
          <a:p>
            <a:r>
              <a:rPr lang="fr-BE" altLang="fr-FR" sz="2400"/>
              <a:t>Développer une interface graphique </a:t>
            </a:r>
          </a:p>
          <a:p>
            <a:r>
              <a:rPr lang="fr-BE" altLang="fr-FR" sz="2400"/>
              <a:t>Décrire les éléments de l’AWT</a:t>
            </a:r>
            <a:endParaRPr lang="en-GB" altLang="fr-FR" sz="240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11-14">
            <a:extLst>
              <a:ext uri="{FF2B5EF4-FFF2-40B4-BE49-F238E27FC236}">
                <a16:creationId xmlns:a16="http://schemas.microsoft.com/office/drawing/2014/main" id="{E77C15DC-E530-377D-CD29-A38B74232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324100"/>
            <a:ext cx="5029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a:extLst>
              <a:ext uri="{FF2B5EF4-FFF2-40B4-BE49-F238E27FC236}">
                <a16:creationId xmlns:a16="http://schemas.microsoft.com/office/drawing/2014/main" id="{8E68490D-E87C-7FD7-4541-210940899B9B}"/>
              </a:ext>
            </a:extLst>
          </p:cNvPr>
          <p:cNvSpPr>
            <a:spLocks noGrp="1" noChangeArrowheads="1"/>
          </p:cNvSpPr>
          <p:nvPr>
            <p:ph type="title"/>
          </p:nvPr>
        </p:nvSpPr>
        <p:spPr/>
        <p:txBody>
          <a:bodyPr/>
          <a:lstStyle/>
          <a:p>
            <a:r>
              <a:rPr lang="fr-FR" altLang="fr-FR"/>
              <a:t>Les concepts de l’OO</a:t>
            </a:r>
            <a:br>
              <a:rPr lang="fr-FR" altLang="fr-FR"/>
            </a:br>
            <a:r>
              <a:rPr lang="fr-FR" altLang="fr-FR" sz="2800"/>
              <a:t>Héritage</a:t>
            </a:r>
          </a:p>
        </p:txBody>
      </p:sp>
      <p:sp>
        <p:nvSpPr>
          <p:cNvPr id="77828" name="Rectangle 4">
            <a:extLst>
              <a:ext uri="{FF2B5EF4-FFF2-40B4-BE49-F238E27FC236}">
                <a16:creationId xmlns:a16="http://schemas.microsoft.com/office/drawing/2014/main" id="{A93AF337-798A-C523-5497-31359BE3D92C}"/>
              </a:ext>
            </a:extLst>
          </p:cNvPr>
          <p:cNvSpPr>
            <a:spLocks noGrp="1" noChangeArrowheads="1"/>
          </p:cNvSpPr>
          <p:nvPr>
            <p:ph type="body" idx="1"/>
          </p:nvPr>
        </p:nvSpPr>
        <p:spPr/>
        <p:txBody>
          <a:bodyPr/>
          <a:lstStyle/>
          <a:p>
            <a:r>
              <a:rPr lang="fr-FR" altLang="fr-FR" sz="2400"/>
              <a:t>Quid du multi-héritage?</a:t>
            </a:r>
          </a:p>
          <a:p>
            <a:pPr lvl="1"/>
            <a:r>
              <a:rPr lang="fr-FR" altLang="fr-FR" sz="2000"/>
              <a:t>Possible ou non d’un langage à un autre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BA2BFE34-D4DD-7D26-882A-C18BC3494B27}"/>
              </a:ext>
            </a:extLst>
          </p:cNvPr>
          <p:cNvSpPr>
            <a:spLocks noGrp="1" noChangeArrowheads="1"/>
          </p:cNvSpPr>
          <p:nvPr>
            <p:ph type="title"/>
          </p:nvPr>
        </p:nvSpPr>
        <p:spPr/>
        <p:txBody>
          <a:bodyPr/>
          <a:lstStyle/>
          <a:p>
            <a:r>
              <a:rPr lang="fr-FR" altLang="fr-FR"/>
              <a:t>Les concepts de l’OO</a:t>
            </a:r>
            <a:br>
              <a:rPr lang="fr-FR" altLang="fr-FR"/>
            </a:br>
            <a:r>
              <a:rPr lang="fr-BE" altLang="fr-FR" sz="2800"/>
              <a:t>Héritage</a:t>
            </a:r>
            <a:endParaRPr lang="en-GB" altLang="fr-FR" sz="2800"/>
          </a:p>
        </p:txBody>
      </p:sp>
      <p:sp>
        <p:nvSpPr>
          <p:cNvPr id="78851" name="Rectangle 3">
            <a:extLst>
              <a:ext uri="{FF2B5EF4-FFF2-40B4-BE49-F238E27FC236}">
                <a16:creationId xmlns:a16="http://schemas.microsoft.com/office/drawing/2014/main" id="{DBBDDBC8-209E-3E4B-C685-E7BB6AE0C531}"/>
              </a:ext>
            </a:extLst>
          </p:cNvPr>
          <p:cNvSpPr>
            <a:spLocks noGrp="1" noChangeArrowheads="1"/>
          </p:cNvSpPr>
          <p:nvPr>
            <p:ph type="body" idx="1"/>
          </p:nvPr>
        </p:nvSpPr>
        <p:spPr>
          <a:xfrm>
            <a:off x="1676400" y="990600"/>
            <a:ext cx="8839200" cy="5334000"/>
          </a:xfrm>
        </p:spPr>
        <p:txBody>
          <a:bodyPr/>
          <a:lstStyle/>
          <a:p>
            <a:r>
              <a:rPr lang="fr-BE" altLang="fr-FR"/>
              <a:t>Qu’est-ce que le polymorphisme?</a:t>
            </a:r>
          </a:p>
          <a:p>
            <a:pPr lvl="1"/>
            <a:r>
              <a:rPr lang="fr-BE" altLang="fr-FR"/>
              <a:t>Concept basé sur la notion de redéfinition de méthodes</a:t>
            </a:r>
          </a:p>
          <a:p>
            <a:pPr lvl="1"/>
            <a:r>
              <a:rPr lang="fr-BE" altLang="fr-FR"/>
              <a:t>Permet à une tierce classe de traiter un ensemble de classes sans connaître leur nature ultime</a:t>
            </a:r>
          </a:p>
          <a:p>
            <a:pPr lvl="1"/>
            <a:r>
              <a:rPr lang="fr-BE" altLang="fr-FR"/>
              <a:t>Permet de factoriser des dénominations d’activité mais pas les activités elles-mêmes</a:t>
            </a:r>
          </a:p>
          <a:p>
            <a:pPr lvl="1"/>
            <a:r>
              <a:rPr lang="fr-BE" altLang="fr-FR"/>
              <a:t>Consiste à permettre à une classe de s’adresser à une autre en sollicitant un service générique qui s’appliquera différemment au niveau de chaque sous-classe du destinataire du message</a:t>
            </a:r>
          </a:p>
          <a:p>
            <a:pPr lvl="1"/>
            <a:r>
              <a:rPr lang="fr-BE" altLang="fr-FR"/>
              <a:t>En d’autres termes, permet de changer le comportement d’une classe de base sans la modifier </a:t>
            </a:r>
            <a:r>
              <a:rPr lang="fr-BE" altLang="fr-FR">
                <a:sym typeface="Wingdings" panose="05000000000000000000" pitchFamily="2" charset="2"/>
              </a:rPr>
              <a:t> Deux objets peuvent réagir différemment au même appel de méthode</a:t>
            </a:r>
          </a:p>
          <a:p>
            <a:pPr lvl="1"/>
            <a:r>
              <a:rPr lang="fr-BE" altLang="fr-FR">
                <a:sym typeface="Wingdings" panose="05000000000000000000" pitchFamily="2" charset="2"/>
              </a:rPr>
              <a:t>Uniquement possible entre classes reliées par un lien d’héritage</a:t>
            </a:r>
          </a:p>
          <a:p>
            <a:r>
              <a:rPr lang="en-GB" altLang="fr-FR">
                <a:sym typeface="Wingdings" panose="05000000000000000000" pitchFamily="2" charset="2"/>
              </a:rPr>
              <a:t>Exemple dans l’écosystème?</a:t>
            </a:r>
          </a:p>
          <a:p>
            <a:pPr lvl="1"/>
            <a:r>
              <a:rPr lang="en-GB" altLang="fr-FR">
                <a:sym typeface="Wingdings" panose="05000000000000000000" pitchFamily="2" charset="2"/>
              </a:rPr>
              <a:t>Demander à tous les animaux de se déplacer (selon leurs propres règles) en leur adressant un message en tant qu’objets de type “Faune”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4451D21A-B922-BBEE-3D9F-89FE9773953C}"/>
              </a:ext>
            </a:extLst>
          </p:cNvPr>
          <p:cNvSpPr>
            <a:spLocks noGrp="1" noChangeArrowheads="1"/>
          </p:cNvSpPr>
          <p:nvPr>
            <p:ph type="title"/>
          </p:nvPr>
        </p:nvSpPr>
        <p:spPr/>
        <p:txBody>
          <a:bodyPr/>
          <a:lstStyle/>
          <a:p>
            <a:r>
              <a:rPr lang="fr-BE" altLang="fr-FR"/>
              <a:t>Exercices</a:t>
            </a:r>
            <a:endParaRPr lang="en-GB" altLang="fr-FR"/>
          </a:p>
        </p:txBody>
      </p:sp>
      <p:sp>
        <p:nvSpPr>
          <p:cNvPr id="79875" name="Rectangle 5">
            <a:extLst>
              <a:ext uri="{FF2B5EF4-FFF2-40B4-BE49-F238E27FC236}">
                <a16:creationId xmlns:a16="http://schemas.microsoft.com/office/drawing/2014/main" id="{05F8BD9C-E9BE-C3E7-8E8A-7932C83DFAEE}"/>
              </a:ext>
            </a:extLst>
          </p:cNvPr>
          <p:cNvSpPr>
            <a:spLocks noGrp="1" noChangeArrowheads="1"/>
          </p:cNvSpPr>
          <p:nvPr>
            <p:ph type="body" idx="1"/>
          </p:nvPr>
        </p:nvSpPr>
        <p:spPr>
          <a:xfrm>
            <a:off x="1676400" y="1185863"/>
            <a:ext cx="8839200" cy="5106987"/>
          </a:xfrm>
        </p:spPr>
        <p:txBody>
          <a:bodyPr/>
          <a:lstStyle/>
          <a:p>
            <a:r>
              <a:rPr lang="fr-FR" altLang="fr-FR"/>
              <a:t>Les êtres vivants</a:t>
            </a:r>
          </a:p>
          <a:p>
            <a:pPr lvl="1"/>
            <a:r>
              <a:rPr lang="fr-FR" altLang="fr-FR"/>
              <a:t>Subdiviser les être vivants en une hiérarchie de classes</a:t>
            </a:r>
          </a:p>
          <a:p>
            <a:pPr lvl="1"/>
            <a:r>
              <a:rPr lang="fr-FR" altLang="fr-FR"/>
              <a:t>A chaque niveau dans la hiérarchie, indiquer: </a:t>
            </a:r>
          </a:p>
          <a:p>
            <a:pPr lvl="2"/>
            <a:r>
              <a:rPr lang="fr-FR" altLang="fr-FR"/>
              <a:t>Quelles sont les variables d’états accessibles et non accessibles aux autres ?</a:t>
            </a:r>
          </a:p>
          <a:p>
            <a:pPr lvl="2"/>
            <a:r>
              <a:rPr lang="fr-FR" altLang="fr-FR"/>
              <a:t>Quelles sont les comportements exploitables par les autres ?</a:t>
            </a:r>
          </a:p>
          <a:p>
            <a:pPr lvl="2"/>
            <a:r>
              <a:rPr lang="fr-FR" altLang="fr-FR"/>
              <a:t>Quelles sont les comportements internes, cachés aux autres ? </a:t>
            </a:r>
          </a:p>
          <a:p>
            <a:pPr lvl="2"/>
            <a:r>
              <a:rPr lang="fr-FR" altLang="fr-FR"/>
              <a:t>Quelle hiérarchie de classes pourrait-on proposer ?</a:t>
            </a:r>
          </a:p>
          <a:p>
            <a:pPr lvl="1"/>
            <a:r>
              <a:rPr lang="fr-FR" altLang="fr-FR"/>
              <a:t>Réaliser un diagramme de classes UML du résultat</a:t>
            </a:r>
          </a:p>
        </p:txBody>
      </p:sp>
      <p:sp>
        <p:nvSpPr>
          <p:cNvPr id="79876" name="Text Box 0">
            <a:extLst>
              <a:ext uri="{FF2B5EF4-FFF2-40B4-BE49-F238E27FC236}">
                <a16:creationId xmlns:a16="http://schemas.microsoft.com/office/drawing/2014/main" id="{2C29276E-44AF-065E-A75B-921357ACAA2C}"/>
              </a:ext>
            </a:extLst>
          </p:cNvPr>
          <p:cNvSpPr txBox="1">
            <a:spLocks noChangeArrowheads="1"/>
          </p:cNvSpPr>
          <p:nvPr/>
        </p:nvSpPr>
        <p:spPr bwMode="auto">
          <a:xfrm>
            <a:off x="9699625" y="12049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4.2</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3563E03-AFC2-E885-3F94-DAFA128A0A42}"/>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722947" name="Rectangle 3">
            <a:extLst>
              <a:ext uri="{FF2B5EF4-FFF2-40B4-BE49-F238E27FC236}">
                <a16:creationId xmlns:a16="http://schemas.microsoft.com/office/drawing/2014/main" id="{7EEA35ED-4252-9E49-85D0-C13E24684DEE}"/>
              </a:ext>
            </a:extLst>
          </p:cNvPr>
          <p:cNvSpPr>
            <a:spLocks noGrp="1" noChangeArrowheads="1"/>
          </p:cNvSpPr>
          <p:nvPr>
            <p:ph type="body" idx="1"/>
          </p:nvPr>
        </p:nvSpPr>
        <p:spPr>
          <a:xfrm>
            <a:off x="1676400" y="1143000"/>
            <a:ext cx="8839200" cy="5029200"/>
          </a:xfrm>
        </p:spPr>
        <p:txBody>
          <a:bodyPr/>
          <a:lstStyle/>
          <a:p>
            <a:pPr marL="381000" indent="-381000"/>
            <a:r>
              <a:rPr lang="fr-BE" altLang="fr-FR"/>
              <a:t>Pourquoi la modélisation?</a:t>
            </a:r>
          </a:p>
          <a:p>
            <a:pPr marL="728663" lvl="1" indent="-342900"/>
            <a:r>
              <a:rPr lang="fr-FR" altLang="fr-FR"/>
              <a:t>La conception OO est entièrement batie sur une modélisation des objets intervenant dans le problème</a:t>
            </a:r>
          </a:p>
          <a:p>
            <a:pPr marL="728663" lvl="1" indent="-342900"/>
            <a:r>
              <a:rPr lang="fr-FR" altLang="fr-FR"/>
              <a:t>Avant de programmer quoi que ce soit, il faut donc modéliser les classes et leurs relations au minimum</a:t>
            </a:r>
          </a:p>
          <a:p>
            <a:pPr marL="381000" indent="-381000"/>
            <a:r>
              <a:rPr lang="fr-FR" altLang="fr-FR"/>
              <a:t>Comment?</a:t>
            </a:r>
          </a:p>
          <a:p>
            <a:pPr marL="728663" lvl="1" indent="-342900"/>
            <a:r>
              <a:rPr lang="fr-FR" altLang="fr-FR"/>
              <a:t>Sur base d’UML (Unified Modeling Language)</a:t>
            </a:r>
            <a:br>
              <a:rPr lang="fr-FR" altLang="fr-FR"/>
            </a:br>
            <a:r>
              <a:rPr lang="fr-FR" altLang="fr-FR">
                <a:sym typeface="Wingdings" panose="05000000000000000000" pitchFamily="2" charset="2"/>
              </a:rPr>
              <a:t> Notation standardisée pour toute le développement OO de la conception au déploiement</a:t>
            </a:r>
            <a:br>
              <a:rPr lang="fr-FR" altLang="fr-FR">
                <a:sym typeface="Wingdings" panose="05000000000000000000" pitchFamily="2" charset="2"/>
              </a:rPr>
            </a:br>
            <a:r>
              <a:rPr lang="fr-FR" altLang="fr-FR">
                <a:sym typeface="Wingdings" panose="05000000000000000000" pitchFamily="2" charset="2"/>
              </a:rPr>
              <a:t> Définition de 9 diagrammes</a:t>
            </a:r>
          </a:p>
          <a:p>
            <a:pPr marL="728663" lvl="1" indent="-342900">
              <a:buFont typeface="Wingdings" panose="05000000000000000000" pitchFamily="2" charset="2"/>
              <a:buAutoNum type="arabicPeriod"/>
            </a:pPr>
            <a:r>
              <a:rPr lang="fr-FR" altLang="fr-FR">
                <a:sym typeface="Wingdings" panose="05000000000000000000" pitchFamily="2" charset="2"/>
              </a:rPr>
              <a:t>Identifier les classes</a:t>
            </a:r>
          </a:p>
          <a:p>
            <a:pPr marL="1173163" lvl="2" indent="-304800">
              <a:buFont typeface="Wingdings" panose="05000000000000000000" pitchFamily="2" charset="2"/>
              <a:buChar char="è"/>
            </a:pPr>
            <a:r>
              <a:rPr lang="fr-FR" altLang="fr-FR">
                <a:sym typeface="Wingdings" panose="05000000000000000000" pitchFamily="2" charset="2"/>
              </a:rPr>
              <a:t>Attributs, comportements, polymorphisme</a:t>
            </a:r>
          </a:p>
          <a:p>
            <a:pPr marL="728663" lvl="1" indent="-342900">
              <a:buFont typeface="Wingdings" panose="05000000000000000000" pitchFamily="2" charset="2"/>
              <a:buAutoNum type="arabicPeriod"/>
            </a:pPr>
            <a:r>
              <a:rPr lang="fr-FR" altLang="fr-FR"/>
              <a:t>Déterminer les relations entre les classes</a:t>
            </a:r>
          </a:p>
          <a:p>
            <a:pPr marL="1173163" lvl="2" indent="-304800">
              <a:buFont typeface="Wingdings" panose="05000000000000000000" pitchFamily="2" charset="2"/>
              <a:buChar char="è"/>
            </a:pPr>
            <a:r>
              <a:rPr lang="fr-FR" altLang="fr-FR">
                <a:sym typeface="Wingdings" panose="05000000000000000000" pitchFamily="2" charset="2"/>
              </a:rPr>
              <a:t>Associations / Dépendance / Héritage</a:t>
            </a:r>
          </a:p>
          <a:p>
            <a:pPr marL="728663" lvl="1" indent="-342900">
              <a:buFont typeface="Wingdings" panose="05000000000000000000" pitchFamily="2" charset="2"/>
              <a:buAutoNum type="arabicPeriod"/>
            </a:pPr>
            <a:r>
              <a:rPr lang="fr-FR" altLang="fr-FR"/>
              <a:t>Construire les modèles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2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22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229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29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229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229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229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229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229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229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118894F-E672-DB78-0AD9-D139D04BD912}"/>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graphicFrame>
        <p:nvGraphicFramePr>
          <p:cNvPr id="81923" name="Object 3">
            <a:extLst>
              <a:ext uri="{FF2B5EF4-FFF2-40B4-BE49-F238E27FC236}">
                <a16:creationId xmlns:a16="http://schemas.microsoft.com/office/drawing/2014/main" id="{A8E97696-7A69-6C93-8528-B7134C113916}"/>
              </a:ext>
            </a:extLst>
          </p:cNvPr>
          <p:cNvGraphicFramePr>
            <a:graphicFrameLocks noChangeAspect="1"/>
          </p:cNvGraphicFramePr>
          <p:nvPr/>
        </p:nvGraphicFramePr>
        <p:xfrm>
          <a:off x="2644775" y="1120775"/>
          <a:ext cx="6896100" cy="5157788"/>
        </p:xfrm>
        <a:graphic>
          <a:graphicData uri="http://schemas.openxmlformats.org/presentationml/2006/ole">
            <mc:AlternateContent xmlns:mc="http://schemas.openxmlformats.org/markup-compatibility/2006">
              <mc:Choice xmlns:v="urn:schemas-microsoft-com:vml" Requires="v">
                <p:oleObj name="Slide" r:id="rId2" imgW="4549750" imgH="3402787" progId="PowerPoint.Slide.8">
                  <p:embed/>
                </p:oleObj>
              </mc:Choice>
              <mc:Fallback>
                <p:oleObj name="Slide" r:id="rId2" imgW="4549750" imgH="3402787" progId="PowerPoint.Slid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1120775"/>
                        <a:ext cx="6896100" cy="5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606A463-5BB8-4388-31D9-68C47F240A41}"/>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2947" name="Rectangle 3">
            <a:extLst>
              <a:ext uri="{FF2B5EF4-FFF2-40B4-BE49-F238E27FC236}">
                <a16:creationId xmlns:a16="http://schemas.microsoft.com/office/drawing/2014/main" id="{43990A49-5A1A-9B57-3FAC-9615BED369BA}"/>
              </a:ext>
            </a:extLst>
          </p:cNvPr>
          <p:cNvSpPr>
            <a:spLocks noGrp="1" noChangeArrowheads="1"/>
          </p:cNvSpPr>
          <p:nvPr>
            <p:ph type="body" idx="1"/>
          </p:nvPr>
        </p:nvSpPr>
        <p:spPr/>
        <p:txBody>
          <a:bodyPr/>
          <a:lstStyle/>
          <a:p>
            <a:r>
              <a:rPr lang="fr-FR" altLang="fr-FR" sz="2400"/>
              <a:t>Qu’est-ce qu’UML?</a:t>
            </a:r>
          </a:p>
          <a:p>
            <a:pPr lvl="1"/>
            <a:r>
              <a:rPr lang="fr-FR" altLang="fr-FR" sz="2000"/>
              <a:t>UML est un langage objet graphique - un formalisme orienté objet, basé sur des diagrammes (9)</a:t>
            </a:r>
          </a:p>
          <a:p>
            <a:pPr lvl="1"/>
            <a:r>
              <a:rPr lang="fr-FR" altLang="fr-FR" sz="2000"/>
              <a:t>UML permet de s ’abstraire du code par une représentation des interactions statiques et du déroulement dynamique de l’application.</a:t>
            </a:r>
          </a:p>
          <a:p>
            <a:pPr lvl="1"/>
            <a:r>
              <a:rPr lang="fr-FR" altLang="fr-FR" sz="2000"/>
              <a:t>UML prend en compte, le cahier de charge, l’architecture statique, la dynamique et les aspects implémentation</a:t>
            </a:r>
          </a:p>
          <a:p>
            <a:pPr lvl="1"/>
            <a:r>
              <a:rPr lang="fr-FR" altLang="fr-FR" sz="2000"/>
              <a:t>Facilite l’interaction, les gros projets</a:t>
            </a:r>
          </a:p>
          <a:p>
            <a:pPr lvl="1"/>
            <a:r>
              <a:rPr lang="fr-FR" altLang="fr-FR" sz="2000"/>
              <a:t>Générateur de squelette de code</a:t>
            </a:r>
          </a:p>
          <a:p>
            <a:pPr lvl="1"/>
            <a:r>
              <a:rPr lang="fr-FR" altLang="fr-FR" sz="2000"/>
              <a:t>UML est un langage PAS une méthodologie, aucune démarche n’est proposée juste une notation</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FC16A06-A994-5F9A-1660-4AE596E37168}"/>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3971" name="Rectangle 3">
            <a:extLst>
              <a:ext uri="{FF2B5EF4-FFF2-40B4-BE49-F238E27FC236}">
                <a16:creationId xmlns:a16="http://schemas.microsoft.com/office/drawing/2014/main" id="{21815242-6574-94ED-60AD-D0C0BF4452E2}"/>
              </a:ext>
            </a:extLst>
          </p:cNvPr>
          <p:cNvSpPr>
            <a:spLocks noChangeArrowheads="1"/>
          </p:cNvSpPr>
          <p:nvPr/>
        </p:nvSpPr>
        <p:spPr bwMode="auto">
          <a:xfrm>
            <a:off x="2362200" y="1473200"/>
            <a:ext cx="3576638" cy="2046288"/>
          </a:xfrm>
          <a:prstGeom prst="rect">
            <a:avLst/>
          </a:prstGeom>
          <a:solidFill>
            <a:schemeClr val="bg1"/>
          </a:solidFill>
          <a:ln w="12700">
            <a:solidFill>
              <a:srgbClr val="5F5F5F"/>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72" name="Rectangle 4">
            <a:extLst>
              <a:ext uri="{FF2B5EF4-FFF2-40B4-BE49-F238E27FC236}">
                <a16:creationId xmlns:a16="http://schemas.microsoft.com/office/drawing/2014/main" id="{1F4B20F8-0891-C8E7-6F71-CE25A81AE389}"/>
              </a:ext>
            </a:extLst>
          </p:cNvPr>
          <p:cNvSpPr>
            <a:spLocks noChangeArrowheads="1"/>
          </p:cNvSpPr>
          <p:nvPr/>
        </p:nvSpPr>
        <p:spPr bwMode="auto">
          <a:xfrm>
            <a:off x="3810000" y="2082800"/>
            <a:ext cx="161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sz="2000">
                <a:solidFill>
                  <a:schemeClr val="bg2"/>
                </a:solidFill>
                <a:latin typeface="Arial Narrow" panose="020B0606020202030204" pitchFamily="34" charset="0"/>
                <a:ea typeface="굴림" panose="020B0600000101010101" pitchFamily="34" charset="-127"/>
              </a:rPr>
              <a:t>Design View</a:t>
            </a:r>
            <a:endParaRPr lang="en-US" altLang="ko-KR" sz="2000">
              <a:latin typeface="Arial Narrow" panose="020B0606020202030204" pitchFamily="34" charset="0"/>
              <a:ea typeface="굴림" panose="020B0600000101010101" pitchFamily="34" charset="-127"/>
            </a:endParaRPr>
          </a:p>
        </p:txBody>
      </p:sp>
      <p:sp>
        <p:nvSpPr>
          <p:cNvPr id="83973" name="Rectangle 5">
            <a:extLst>
              <a:ext uri="{FF2B5EF4-FFF2-40B4-BE49-F238E27FC236}">
                <a16:creationId xmlns:a16="http://schemas.microsoft.com/office/drawing/2014/main" id="{F6578450-0711-A91E-466A-320869CD8E58}"/>
              </a:ext>
            </a:extLst>
          </p:cNvPr>
          <p:cNvSpPr>
            <a:spLocks noChangeArrowheads="1"/>
          </p:cNvSpPr>
          <p:nvPr/>
        </p:nvSpPr>
        <p:spPr bwMode="auto">
          <a:xfrm>
            <a:off x="6019800" y="1473200"/>
            <a:ext cx="3644900" cy="2046288"/>
          </a:xfrm>
          <a:prstGeom prst="rect">
            <a:avLst/>
          </a:prstGeom>
          <a:solidFill>
            <a:schemeClr val="bg1"/>
          </a:solidFill>
          <a:ln w="12700">
            <a:solidFill>
              <a:srgbClr val="5F5F5F"/>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74" name="Rectangle 6">
            <a:extLst>
              <a:ext uri="{FF2B5EF4-FFF2-40B4-BE49-F238E27FC236}">
                <a16:creationId xmlns:a16="http://schemas.microsoft.com/office/drawing/2014/main" id="{C04AC55F-861A-3AF1-D342-19EA032FE0E7}"/>
              </a:ext>
            </a:extLst>
          </p:cNvPr>
          <p:cNvSpPr>
            <a:spLocks noChangeArrowheads="1"/>
          </p:cNvSpPr>
          <p:nvPr/>
        </p:nvSpPr>
        <p:spPr bwMode="auto">
          <a:xfrm>
            <a:off x="6324600" y="2082800"/>
            <a:ext cx="2525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sz="2000">
                <a:solidFill>
                  <a:schemeClr val="bg2"/>
                </a:solidFill>
                <a:latin typeface="Arial Narrow" panose="020B0606020202030204" pitchFamily="34" charset="0"/>
                <a:ea typeface="굴림" panose="020B0600000101010101" pitchFamily="34" charset="-127"/>
              </a:rPr>
              <a:t>Implementation View</a:t>
            </a:r>
            <a:endParaRPr lang="en-US" altLang="ko-KR" sz="2000">
              <a:latin typeface="Arial Narrow" panose="020B0606020202030204" pitchFamily="34" charset="0"/>
              <a:ea typeface="굴림" panose="020B0600000101010101" pitchFamily="34" charset="-127"/>
            </a:endParaRPr>
          </a:p>
        </p:txBody>
      </p:sp>
      <p:sp>
        <p:nvSpPr>
          <p:cNvPr id="83975" name="Rectangle 7">
            <a:extLst>
              <a:ext uri="{FF2B5EF4-FFF2-40B4-BE49-F238E27FC236}">
                <a16:creationId xmlns:a16="http://schemas.microsoft.com/office/drawing/2014/main" id="{5EDA5317-CB5B-F84B-8D77-5AD8EC8D7902}"/>
              </a:ext>
            </a:extLst>
          </p:cNvPr>
          <p:cNvSpPr>
            <a:spLocks noChangeArrowheads="1"/>
          </p:cNvSpPr>
          <p:nvPr/>
        </p:nvSpPr>
        <p:spPr bwMode="auto">
          <a:xfrm>
            <a:off x="2362200" y="3581400"/>
            <a:ext cx="3576638" cy="2006600"/>
          </a:xfrm>
          <a:prstGeom prst="rect">
            <a:avLst/>
          </a:prstGeom>
          <a:solidFill>
            <a:schemeClr val="bg1"/>
          </a:solidFill>
          <a:ln w="12700">
            <a:solidFill>
              <a:srgbClr val="5F5F5F"/>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76" name="Rectangle 8">
            <a:extLst>
              <a:ext uri="{FF2B5EF4-FFF2-40B4-BE49-F238E27FC236}">
                <a16:creationId xmlns:a16="http://schemas.microsoft.com/office/drawing/2014/main" id="{DDB31043-B9F9-ED21-A695-872B816C53BB}"/>
              </a:ext>
            </a:extLst>
          </p:cNvPr>
          <p:cNvSpPr>
            <a:spLocks noChangeArrowheads="1"/>
          </p:cNvSpPr>
          <p:nvPr/>
        </p:nvSpPr>
        <p:spPr bwMode="auto">
          <a:xfrm>
            <a:off x="3810000" y="4216400"/>
            <a:ext cx="1706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sz="2000">
                <a:solidFill>
                  <a:schemeClr val="bg2"/>
                </a:solidFill>
                <a:latin typeface="Arial Narrow" panose="020B0606020202030204" pitchFamily="34" charset="0"/>
                <a:ea typeface="굴림" panose="020B0600000101010101" pitchFamily="34" charset="-127"/>
              </a:rPr>
              <a:t>Process View</a:t>
            </a:r>
            <a:endParaRPr lang="en-US" altLang="ko-KR" sz="2000">
              <a:solidFill>
                <a:schemeClr val="hlink"/>
              </a:solidFill>
              <a:latin typeface="Arial Narrow" panose="020B0606020202030204" pitchFamily="34" charset="0"/>
              <a:ea typeface="굴림" panose="020B0600000101010101" pitchFamily="34" charset="-127"/>
            </a:endParaRPr>
          </a:p>
        </p:txBody>
      </p:sp>
      <p:grpSp>
        <p:nvGrpSpPr>
          <p:cNvPr id="2" name="Group 9">
            <a:extLst>
              <a:ext uri="{FF2B5EF4-FFF2-40B4-BE49-F238E27FC236}">
                <a16:creationId xmlns:a16="http://schemas.microsoft.com/office/drawing/2014/main" id="{83D8736A-9970-2BA8-1B48-DC6E23EAEBC9}"/>
              </a:ext>
            </a:extLst>
          </p:cNvPr>
          <p:cNvGrpSpPr>
            <a:grpSpLocks/>
          </p:cNvGrpSpPr>
          <p:nvPr/>
        </p:nvGrpSpPr>
        <p:grpSpPr bwMode="auto">
          <a:xfrm>
            <a:off x="8483600" y="1549400"/>
            <a:ext cx="1190625" cy="1998663"/>
            <a:chOff x="4384" y="976"/>
            <a:chExt cx="750" cy="1259"/>
          </a:xfrm>
        </p:grpSpPr>
        <p:graphicFrame>
          <p:nvGraphicFramePr>
            <p:cNvPr id="84013" name="Object 10">
              <a:extLst>
                <a:ext uri="{FF2B5EF4-FFF2-40B4-BE49-F238E27FC236}">
                  <a16:creationId xmlns:a16="http://schemas.microsoft.com/office/drawing/2014/main" id="{9C063160-24A5-4A22-3E33-FC8E91089E60}"/>
                </a:ext>
              </a:extLst>
            </p:cNvPr>
            <p:cNvGraphicFramePr>
              <a:graphicFrameLocks/>
            </p:cNvGraphicFramePr>
            <p:nvPr/>
          </p:nvGraphicFramePr>
          <p:xfrm>
            <a:off x="4416" y="976"/>
            <a:ext cx="656" cy="516"/>
          </p:xfrm>
          <a:graphic>
            <a:graphicData uri="http://schemas.openxmlformats.org/presentationml/2006/ole">
              <mc:AlternateContent xmlns:mc="http://schemas.openxmlformats.org/markup-compatibility/2006">
                <mc:Choice xmlns:v="urn:schemas-microsoft-com:vml" Requires="v">
                  <p:oleObj name="CorelDRAW 6.0" r:id="rId2" imgW="457200" imgH="457200" progId="CorelDRAW.Graphic.6">
                    <p:embed/>
                  </p:oleObj>
                </mc:Choice>
                <mc:Fallback>
                  <p:oleObj name="CorelDRAW 6.0" r:id="rId2" imgW="457200" imgH="457200" progId="CorelDRAW.Graphic.6">
                    <p:embed/>
                    <p:pic>
                      <p:nvPicPr>
                        <p:cNvPr id="0" name="Object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 y="976"/>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14" name="Rectangle 11">
              <a:extLst>
                <a:ext uri="{FF2B5EF4-FFF2-40B4-BE49-F238E27FC236}">
                  <a16:creationId xmlns:a16="http://schemas.microsoft.com/office/drawing/2014/main" id="{19091974-72C0-A960-398B-CE588131B628}"/>
                </a:ext>
              </a:extLst>
            </p:cNvPr>
            <p:cNvSpPr>
              <a:spLocks noChangeArrowheads="1"/>
            </p:cNvSpPr>
            <p:nvPr/>
          </p:nvSpPr>
          <p:spPr bwMode="auto">
            <a:xfrm>
              <a:off x="4384" y="2017"/>
              <a:ext cx="75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lgn="ctr" defTabSz="1014413">
                <a:defRPr sz="1600">
                  <a:solidFill>
                    <a:schemeClr val="tx1"/>
                  </a:solidFill>
                  <a:latin typeface="Arial" panose="020B0604020202020204" pitchFamily="34" charset="0"/>
                </a:defRPr>
              </a:lvl1pPr>
              <a:lvl2pPr marL="742950" indent="-285750" algn="ctr" defTabSz="1014413">
                <a:defRPr sz="1600">
                  <a:solidFill>
                    <a:schemeClr val="tx1"/>
                  </a:solidFill>
                  <a:latin typeface="Arial" panose="020B0604020202020204" pitchFamily="34" charset="0"/>
                </a:defRPr>
              </a:lvl2pPr>
              <a:lvl3pPr marL="1143000" indent="-228600" algn="ctr" defTabSz="1014413">
                <a:defRPr sz="1600">
                  <a:solidFill>
                    <a:schemeClr val="tx1"/>
                  </a:solidFill>
                  <a:latin typeface="Arial" panose="020B0604020202020204" pitchFamily="34" charset="0"/>
                </a:defRPr>
              </a:lvl3pPr>
              <a:lvl4pPr marL="1600200" indent="-228600" algn="ctr" defTabSz="1014413">
                <a:defRPr sz="1600">
                  <a:solidFill>
                    <a:schemeClr val="tx1"/>
                  </a:solidFill>
                  <a:latin typeface="Arial" panose="020B0604020202020204" pitchFamily="34" charset="0"/>
                </a:defRPr>
              </a:lvl4pPr>
              <a:lvl5pPr marL="2057400" indent="-228600" algn="ctr" defTabSz="1014413">
                <a:defRPr sz="1600">
                  <a:solidFill>
                    <a:schemeClr val="tx1"/>
                  </a:solidFill>
                  <a:latin typeface="Arial" panose="020B0604020202020204" pitchFamily="34" charset="0"/>
                </a:defRPr>
              </a:lvl5pPr>
              <a:lvl6pPr marL="2514600" indent="-228600" algn="ctr"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1014413" eaLnBrk="0" fontAlgn="base" hangingPunct="0">
                <a:spcBef>
                  <a:spcPct val="0"/>
                </a:spcBef>
                <a:spcAft>
                  <a:spcPct val="0"/>
                </a:spcAft>
                <a:defRPr sz="1600">
                  <a:solidFill>
                    <a:schemeClr val="tx1"/>
                  </a:solidFill>
                  <a:latin typeface="Arial" panose="020B0604020202020204" pitchFamily="34" charset="0"/>
                </a:defRPr>
              </a:lvl9pPr>
            </a:lstStyle>
            <a:p>
              <a:pPr algn="r"/>
              <a:r>
                <a:rPr lang="en-US" altLang="ko-KR">
                  <a:solidFill>
                    <a:srgbClr val="FF3300"/>
                  </a:solidFill>
                  <a:latin typeface="Arial Narrow" panose="020B0606020202030204" pitchFamily="34" charset="0"/>
                  <a:ea typeface="굴림" panose="020B0600000101010101" pitchFamily="34" charset="-127"/>
                </a:rPr>
                <a:t>Components</a:t>
              </a:r>
              <a:r>
                <a:rPr lang="en-US" altLang="ko-KR">
                  <a:solidFill>
                    <a:schemeClr val="bg2"/>
                  </a:solidFill>
                  <a:latin typeface="Arial Narrow" panose="020B0606020202030204" pitchFamily="34" charset="0"/>
                  <a:ea typeface="굴림" panose="020B0600000101010101" pitchFamily="34" charset="-127"/>
                </a:rPr>
                <a:t> </a:t>
              </a:r>
            </a:p>
          </p:txBody>
        </p:sp>
      </p:grpSp>
      <p:grpSp>
        <p:nvGrpSpPr>
          <p:cNvPr id="3" name="Group 12">
            <a:extLst>
              <a:ext uri="{FF2B5EF4-FFF2-40B4-BE49-F238E27FC236}">
                <a16:creationId xmlns:a16="http://schemas.microsoft.com/office/drawing/2014/main" id="{F5E9F30E-CBA3-F635-4F57-9AB182B7D110}"/>
              </a:ext>
            </a:extLst>
          </p:cNvPr>
          <p:cNvGrpSpPr>
            <a:grpSpLocks/>
          </p:cNvGrpSpPr>
          <p:nvPr/>
        </p:nvGrpSpPr>
        <p:grpSpPr bwMode="auto">
          <a:xfrm>
            <a:off x="2376488" y="1625600"/>
            <a:ext cx="1671637" cy="1952625"/>
            <a:chOff x="537" y="1024"/>
            <a:chExt cx="1053" cy="1230"/>
          </a:xfrm>
        </p:grpSpPr>
        <p:graphicFrame>
          <p:nvGraphicFramePr>
            <p:cNvPr id="84011" name="Object 13">
              <a:extLst>
                <a:ext uri="{FF2B5EF4-FFF2-40B4-BE49-F238E27FC236}">
                  <a16:creationId xmlns:a16="http://schemas.microsoft.com/office/drawing/2014/main" id="{C64F4A7E-B933-F1E4-6C81-F22317C22EAD}"/>
                </a:ext>
              </a:extLst>
            </p:cNvPr>
            <p:cNvGraphicFramePr>
              <a:graphicFrameLocks/>
            </p:cNvGraphicFramePr>
            <p:nvPr/>
          </p:nvGraphicFramePr>
          <p:xfrm>
            <a:off x="576" y="1024"/>
            <a:ext cx="608" cy="495"/>
          </p:xfrm>
          <a:graphic>
            <a:graphicData uri="http://schemas.openxmlformats.org/presentationml/2006/ole">
              <mc:AlternateContent xmlns:mc="http://schemas.openxmlformats.org/markup-compatibility/2006">
                <mc:Choice xmlns:v="urn:schemas-microsoft-com:vml" Requires="v">
                  <p:oleObj name="CorelDRAW 6.0" r:id="rId4" imgW="457200" imgH="457200" progId="CorelDRAW.Graphic.6">
                    <p:embed/>
                  </p:oleObj>
                </mc:Choice>
                <mc:Fallback>
                  <p:oleObj name="CorelDRAW 6.0" r:id="rId4" imgW="457200" imgH="457200" progId="CorelDRAW.Graphic.6">
                    <p:embed/>
                    <p:pic>
                      <p:nvPicPr>
                        <p:cNvPr id="0" name="Object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1024"/>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12" name="Rectangle 14">
              <a:extLst>
                <a:ext uri="{FF2B5EF4-FFF2-40B4-BE49-F238E27FC236}">
                  <a16:creationId xmlns:a16="http://schemas.microsoft.com/office/drawing/2014/main" id="{DA644CAC-C931-AE9A-DF3E-C135C0743A2C}"/>
                </a:ext>
              </a:extLst>
            </p:cNvPr>
            <p:cNvSpPr>
              <a:spLocks noChangeArrowheads="1"/>
            </p:cNvSpPr>
            <p:nvPr/>
          </p:nvSpPr>
          <p:spPr bwMode="auto">
            <a:xfrm>
              <a:off x="537" y="1879"/>
              <a:ext cx="105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lgn="ctr" defTabSz="1014413">
                <a:defRPr sz="1600">
                  <a:solidFill>
                    <a:schemeClr val="tx1"/>
                  </a:solidFill>
                  <a:latin typeface="Arial" panose="020B0604020202020204" pitchFamily="34" charset="0"/>
                </a:defRPr>
              </a:lvl1pPr>
              <a:lvl2pPr marL="742950" indent="-285750" algn="ctr" defTabSz="1014413">
                <a:defRPr sz="1600">
                  <a:solidFill>
                    <a:schemeClr val="tx1"/>
                  </a:solidFill>
                  <a:latin typeface="Arial" panose="020B0604020202020204" pitchFamily="34" charset="0"/>
                </a:defRPr>
              </a:lvl2pPr>
              <a:lvl3pPr marL="1143000" indent="-228600" algn="ctr" defTabSz="1014413">
                <a:defRPr sz="1600">
                  <a:solidFill>
                    <a:schemeClr val="tx1"/>
                  </a:solidFill>
                  <a:latin typeface="Arial" panose="020B0604020202020204" pitchFamily="34" charset="0"/>
                </a:defRPr>
              </a:lvl3pPr>
              <a:lvl4pPr marL="1600200" indent="-228600" algn="ctr" defTabSz="1014413">
                <a:defRPr sz="1600">
                  <a:solidFill>
                    <a:schemeClr val="tx1"/>
                  </a:solidFill>
                  <a:latin typeface="Arial" panose="020B0604020202020204" pitchFamily="34" charset="0"/>
                </a:defRPr>
              </a:lvl4pPr>
              <a:lvl5pPr marL="2057400" indent="-228600" algn="ctr" defTabSz="1014413">
                <a:defRPr sz="1600">
                  <a:solidFill>
                    <a:schemeClr val="tx1"/>
                  </a:solidFill>
                  <a:latin typeface="Arial" panose="020B0604020202020204" pitchFamily="34" charset="0"/>
                </a:defRPr>
              </a:lvl5pPr>
              <a:lvl6pPr marL="2514600" indent="-228600" algn="ctr"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1014413"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a:solidFill>
                    <a:srgbClr val="FF3300"/>
                  </a:solidFill>
                  <a:latin typeface="Arial Narrow" panose="020B0606020202030204" pitchFamily="34" charset="0"/>
                  <a:ea typeface="굴림" panose="020B0600000101010101" pitchFamily="34" charset="-127"/>
                </a:rPr>
                <a:t>Classes, interfaces,</a:t>
              </a:r>
            </a:p>
            <a:p>
              <a:pPr algn="l"/>
              <a:r>
                <a:rPr lang="en-US" altLang="ko-KR">
                  <a:solidFill>
                    <a:srgbClr val="FF3300"/>
                  </a:solidFill>
                  <a:latin typeface="Arial Narrow" panose="020B0606020202030204" pitchFamily="34" charset="0"/>
                  <a:ea typeface="굴림" panose="020B0600000101010101" pitchFamily="34" charset="-127"/>
                </a:rPr>
                <a:t>collaborations</a:t>
              </a:r>
              <a:endParaRPr lang="en-US" altLang="ko-KR" sz="1400">
                <a:solidFill>
                  <a:srgbClr val="FF3300"/>
                </a:solidFill>
                <a:latin typeface="Arial Narrow" panose="020B0606020202030204" pitchFamily="34" charset="0"/>
                <a:ea typeface="굴림" panose="020B0600000101010101" pitchFamily="34" charset="-127"/>
              </a:endParaRPr>
            </a:p>
          </p:txBody>
        </p:sp>
      </p:grpSp>
      <p:grpSp>
        <p:nvGrpSpPr>
          <p:cNvPr id="4" name="Group 15">
            <a:extLst>
              <a:ext uri="{FF2B5EF4-FFF2-40B4-BE49-F238E27FC236}">
                <a16:creationId xmlns:a16="http://schemas.microsoft.com/office/drawing/2014/main" id="{C2539AA3-D0A2-B397-1963-333D4D8C709F}"/>
              </a:ext>
            </a:extLst>
          </p:cNvPr>
          <p:cNvGrpSpPr>
            <a:grpSpLocks/>
          </p:cNvGrpSpPr>
          <p:nvPr/>
        </p:nvGrpSpPr>
        <p:grpSpPr bwMode="auto">
          <a:xfrm>
            <a:off x="2374900" y="3683000"/>
            <a:ext cx="1260475" cy="1919288"/>
            <a:chOff x="536" y="2320"/>
            <a:chExt cx="794" cy="1209"/>
          </a:xfrm>
        </p:grpSpPr>
        <p:sp>
          <p:nvSpPr>
            <p:cNvPr id="84009" name="Rectangle 16">
              <a:extLst>
                <a:ext uri="{FF2B5EF4-FFF2-40B4-BE49-F238E27FC236}">
                  <a16:creationId xmlns:a16="http://schemas.microsoft.com/office/drawing/2014/main" id="{85E31083-1800-763F-6D7F-404DB44AAB27}"/>
                </a:ext>
              </a:extLst>
            </p:cNvPr>
            <p:cNvSpPr>
              <a:spLocks noChangeArrowheads="1"/>
            </p:cNvSpPr>
            <p:nvPr/>
          </p:nvSpPr>
          <p:spPr bwMode="auto">
            <a:xfrm>
              <a:off x="536" y="3311"/>
              <a:ext cx="79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lgn="ctr" defTabSz="1014413">
                <a:defRPr sz="1600">
                  <a:solidFill>
                    <a:schemeClr val="tx1"/>
                  </a:solidFill>
                  <a:latin typeface="Arial" panose="020B0604020202020204" pitchFamily="34" charset="0"/>
                </a:defRPr>
              </a:lvl1pPr>
              <a:lvl2pPr marL="742950" indent="-285750" algn="ctr" defTabSz="1014413">
                <a:defRPr sz="1600">
                  <a:solidFill>
                    <a:schemeClr val="tx1"/>
                  </a:solidFill>
                  <a:latin typeface="Arial" panose="020B0604020202020204" pitchFamily="34" charset="0"/>
                </a:defRPr>
              </a:lvl2pPr>
              <a:lvl3pPr marL="1143000" indent="-228600" algn="ctr" defTabSz="1014413">
                <a:defRPr sz="1600">
                  <a:solidFill>
                    <a:schemeClr val="tx1"/>
                  </a:solidFill>
                  <a:latin typeface="Arial" panose="020B0604020202020204" pitchFamily="34" charset="0"/>
                </a:defRPr>
              </a:lvl3pPr>
              <a:lvl4pPr marL="1600200" indent="-228600" algn="ctr" defTabSz="1014413">
                <a:defRPr sz="1600">
                  <a:solidFill>
                    <a:schemeClr val="tx1"/>
                  </a:solidFill>
                  <a:latin typeface="Arial" panose="020B0604020202020204" pitchFamily="34" charset="0"/>
                </a:defRPr>
              </a:lvl4pPr>
              <a:lvl5pPr marL="2057400" indent="-228600" algn="ctr" defTabSz="1014413">
                <a:defRPr sz="1600">
                  <a:solidFill>
                    <a:schemeClr val="tx1"/>
                  </a:solidFill>
                  <a:latin typeface="Arial" panose="020B0604020202020204" pitchFamily="34" charset="0"/>
                </a:defRPr>
              </a:lvl5pPr>
              <a:lvl6pPr marL="2514600" indent="-228600" algn="ctr"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1014413"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a:solidFill>
                    <a:srgbClr val="FF3300"/>
                  </a:solidFill>
                  <a:latin typeface="Arial Narrow" panose="020B0606020202030204" pitchFamily="34" charset="0"/>
                  <a:ea typeface="굴림" panose="020B0600000101010101" pitchFamily="34" charset="-127"/>
                </a:rPr>
                <a:t>Active classes</a:t>
              </a:r>
              <a:endParaRPr lang="en-US" altLang="ko-KR" sz="1400">
                <a:solidFill>
                  <a:srgbClr val="FF3300"/>
                </a:solidFill>
                <a:latin typeface="Arial Narrow" panose="020B0606020202030204" pitchFamily="34" charset="0"/>
                <a:ea typeface="굴림" panose="020B0600000101010101" pitchFamily="34" charset="-127"/>
              </a:endParaRPr>
            </a:p>
          </p:txBody>
        </p:sp>
        <p:graphicFrame>
          <p:nvGraphicFramePr>
            <p:cNvPr id="84010" name="Object 17">
              <a:extLst>
                <a:ext uri="{FF2B5EF4-FFF2-40B4-BE49-F238E27FC236}">
                  <a16:creationId xmlns:a16="http://schemas.microsoft.com/office/drawing/2014/main" id="{D62F7C23-6DED-2933-C338-F59F30B92A79}"/>
                </a:ext>
              </a:extLst>
            </p:cNvPr>
            <p:cNvGraphicFramePr>
              <a:graphicFrameLocks/>
            </p:cNvGraphicFramePr>
            <p:nvPr/>
          </p:nvGraphicFramePr>
          <p:xfrm>
            <a:off x="576" y="2320"/>
            <a:ext cx="656" cy="516"/>
          </p:xfrm>
          <a:graphic>
            <a:graphicData uri="http://schemas.openxmlformats.org/presentationml/2006/ole">
              <mc:AlternateContent xmlns:mc="http://schemas.openxmlformats.org/markup-compatibility/2006">
                <mc:Choice xmlns:v="urn:schemas-microsoft-com:vml" Requires="v">
                  <p:oleObj name="CorelDRAW 6.0" r:id="rId6" imgW="457200" imgH="457200" progId="CorelDRAW.Graphic.6">
                    <p:embed/>
                  </p:oleObj>
                </mc:Choice>
                <mc:Fallback>
                  <p:oleObj name="CorelDRAW 6.0" r:id="rId6" imgW="457200" imgH="457200" progId="CorelDRAW.Graphic.6">
                    <p:embed/>
                    <p:pic>
                      <p:nvPicPr>
                        <p:cNvPr id="0" name="Object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320"/>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3980" name="Rectangle 18">
            <a:extLst>
              <a:ext uri="{FF2B5EF4-FFF2-40B4-BE49-F238E27FC236}">
                <a16:creationId xmlns:a16="http://schemas.microsoft.com/office/drawing/2014/main" id="{43FBBDF6-0D3D-B5A7-3EA1-5FD8EF88005C}"/>
              </a:ext>
            </a:extLst>
          </p:cNvPr>
          <p:cNvSpPr>
            <a:spLocks noChangeArrowheads="1"/>
          </p:cNvSpPr>
          <p:nvPr/>
        </p:nvSpPr>
        <p:spPr bwMode="auto">
          <a:xfrm>
            <a:off x="6032500" y="3581400"/>
            <a:ext cx="3644900" cy="2006600"/>
          </a:xfrm>
          <a:prstGeom prst="rect">
            <a:avLst/>
          </a:prstGeom>
          <a:solidFill>
            <a:schemeClr val="bg1"/>
          </a:solidFill>
          <a:ln w="12700">
            <a:solidFill>
              <a:srgbClr val="5F5F5F"/>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81" name="Rectangle 19">
            <a:extLst>
              <a:ext uri="{FF2B5EF4-FFF2-40B4-BE49-F238E27FC236}">
                <a16:creationId xmlns:a16="http://schemas.microsoft.com/office/drawing/2014/main" id="{DF51B28F-51DE-F9D1-025A-1390529DBA14}"/>
              </a:ext>
            </a:extLst>
          </p:cNvPr>
          <p:cNvSpPr>
            <a:spLocks noChangeArrowheads="1"/>
          </p:cNvSpPr>
          <p:nvPr/>
        </p:nvSpPr>
        <p:spPr bwMode="auto">
          <a:xfrm>
            <a:off x="6324600" y="4216400"/>
            <a:ext cx="2319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sz="2000">
                <a:solidFill>
                  <a:schemeClr val="bg2"/>
                </a:solidFill>
                <a:latin typeface="Arial Narrow" panose="020B0606020202030204" pitchFamily="34" charset="0"/>
                <a:ea typeface="굴림" panose="020B0600000101010101" pitchFamily="34" charset="-127"/>
              </a:rPr>
              <a:t>Deployment View</a:t>
            </a:r>
            <a:endParaRPr lang="en-US" altLang="ko-KR" sz="2000">
              <a:latin typeface="Arial Narrow" panose="020B0606020202030204" pitchFamily="34" charset="0"/>
              <a:ea typeface="굴림" panose="020B0600000101010101" pitchFamily="34" charset="-127"/>
            </a:endParaRPr>
          </a:p>
        </p:txBody>
      </p:sp>
      <p:grpSp>
        <p:nvGrpSpPr>
          <p:cNvPr id="5" name="Group 20">
            <a:extLst>
              <a:ext uri="{FF2B5EF4-FFF2-40B4-BE49-F238E27FC236}">
                <a16:creationId xmlns:a16="http://schemas.microsoft.com/office/drawing/2014/main" id="{84EADF32-C6C3-829C-89D7-5B7D9643617C}"/>
              </a:ext>
            </a:extLst>
          </p:cNvPr>
          <p:cNvGrpSpPr>
            <a:grpSpLocks/>
          </p:cNvGrpSpPr>
          <p:nvPr/>
        </p:nvGrpSpPr>
        <p:grpSpPr bwMode="auto">
          <a:xfrm>
            <a:off x="8721725" y="3760788"/>
            <a:ext cx="944563" cy="1854200"/>
            <a:chOff x="4534" y="2369"/>
            <a:chExt cx="595" cy="1168"/>
          </a:xfrm>
        </p:grpSpPr>
        <p:sp>
          <p:nvSpPr>
            <p:cNvPr id="83989" name="Rectangle 21">
              <a:extLst>
                <a:ext uri="{FF2B5EF4-FFF2-40B4-BE49-F238E27FC236}">
                  <a16:creationId xmlns:a16="http://schemas.microsoft.com/office/drawing/2014/main" id="{500AC11E-D873-FAB2-6FEB-7D20E9D4514B}"/>
                </a:ext>
              </a:extLst>
            </p:cNvPr>
            <p:cNvSpPr>
              <a:spLocks noChangeArrowheads="1"/>
            </p:cNvSpPr>
            <p:nvPr/>
          </p:nvSpPr>
          <p:spPr bwMode="auto">
            <a:xfrm>
              <a:off x="4698" y="3319"/>
              <a:ext cx="43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lgn="ctr" defTabSz="1014413">
                <a:defRPr sz="1600">
                  <a:solidFill>
                    <a:schemeClr val="tx1"/>
                  </a:solidFill>
                  <a:latin typeface="Arial" panose="020B0604020202020204" pitchFamily="34" charset="0"/>
                </a:defRPr>
              </a:lvl1pPr>
              <a:lvl2pPr marL="742950" indent="-285750" algn="ctr" defTabSz="1014413">
                <a:defRPr sz="1600">
                  <a:solidFill>
                    <a:schemeClr val="tx1"/>
                  </a:solidFill>
                  <a:latin typeface="Arial" panose="020B0604020202020204" pitchFamily="34" charset="0"/>
                </a:defRPr>
              </a:lvl2pPr>
              <a:lvl3pPr marL="1143000" indent="-228600" algn="ctr" defTabSz="1014413">
                <a:defRPr sz="1600">
                  <a:solidFill>
                    <a:schemeClr val="tx1"/>
                  </a:solidFill>
                  <a:latin typeface="Arial" panose="020B0604020202020204" pitchFamily="34" charset="0"/>
                </a:defRPr>
              </a:lvl3pPr>
              <a:lvl4pPr marL="1600200" indent="-228600" algn="ctr" defTabSz="1014413">
                <a:defRPr sz="1600">
                  <a:solidFill>
                    <a:schemeClr val="tx1"/>
                  </a:solidFill>
                  <a:latin typeface="Arial" panose="020B0604020202020204" pitchFamily="34" charset="0"/>
                </a:defRPr>
              </a:lvl4pPr>
              <a:lvl5pPr marL="2057400" indent="-228600" algn="ctr" defTabSz="1014413">
                <a:defRPr sz="1600">
                  <a:solidFill>
                    <a:schemeClr val="tx1"/>
                  </a:solidFill>
                  <a:latin typeface="Arial" panose="020B0604020202020204" pitchFamily="34" charset="0"/>
                </a:defRPr>
              </a:lvl5pPr>
              <a:lvl6pPr marL="2514600" indent="-228600" algn="ctr"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1014413" eaLnBrk="0" fontAlgn="base" hangingPunct="0">
                <a:spcBef>
                  <a:spcPct val="0"/>
                </a:spcBef>
                <a:spcAft>
                  <a:spcPct val="0"/>
                </a:spcAft>
                <a:defRPr sz="1600">
                  <a:solidFill>
                    <a:schemeClr val="tx1"/>
                  </a:solidFill>
                  <a:latin typeface="Arial" panose="020B0604020202020204" pitchFamily="34" charset="0"/>
                </a:defRPr>
              </a:lvl9pPr>
            </a:lstStyle>
            <a:p>
              <a:pPr algn="r"/>
              <a:r>
                <a:rPr lang="en-US" altLang="ko-KR">
                  <a:solidFill>
                    <a:srgbClr val="FF3300"/>
                  </a:solidFill>
                  <a:latin typeface="Arial Narrow" panose="020B0606020202030204" pitchFamily="34" charset="0"/>
                  <a:ea typeface="굴림" panose="020B0600000101010101" pitchFamily="34" charset="-127"/>
                </a:rPr>
                <a:t>Nodes</a:t>
              </a:r>
            </a:p>
          </p:txBody>
        </p:sp>
        <p:grpSp>
          <p:nvGrpSpPr>
            <p:cNvPr id="83990" name="Group 22">
              <a:extLst>
                <a:ext uri="{FF2B5EF4-FFF2-40B4-BE49-F238E27FC236}">
                  <a16:creationId xmlns:a16="http://schemas.microsoft.com/office/drawing/2014/main" id="{89248889-6EB7-DFAF-76E9-368EFFB3141B}"/>
                </a:ext>
              </a:extLst>
            </p:cNvPr>
            <p:cNvGrpSpPr>
              <a:grpSpLocks/>
            </p:cNvGrpSpPr>
            <p:nvPr/>
          </p:nvGrpSpPr>
          <p:grpSpPr bwMode="auto">
            <a:xfrm>
              <a:off x="4534" y="2369"/>
              <a:ext cx="437" cy="485"/>
              <a:chOff x="4534" y="2369"/>
              <a:chExt cx="437" cy="485"/>
            </a:xfrm>
          </p:grpSpPr>
          <p:sp>
            <p:nvSpPr>
              <p:cNvPr id="83991" name="Rectangle 23">
                <a:extLst>
                  <a:ext uri="{FF2B5EF4-FFF2-40B4-BE49-F238E27FC236}">
                    <a16:creationId xmlns:a16="http://schemas.microsoft.com/office/drawing/2014/main" id="{A18F83D9-CC02-F63A-3808-F357C91629ED}"/>
                  </a:ext>
                </a:extLst>
              </p:cNvPr>
              <p:cNvSpPr>
                <a:spLocks noChangeArrowheads="1"/>
              </p:cNvSpPr>
              <p:nvPr/>
            </p:nvSpPr>
            <p:spPr bwMode="auto">
              <a:xfrm>
                <a:off x="4534" y="2390"/>
                <a:ext cx="102" cy="107"/>
              </a:xfrm>
              <a:prstGeom prst="rect">
                <a:avLst/>
              </a:prstGeom>
              <a:solidFill>
                <a:srgbClr val="48A089"/>
              </a:solidFill>
              <a:ln w="0">
                <a:solidFill>
                  <a:srgbClr val="000000"/>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92" name="Freeform 24">
                <a:extLst>
                  <a:ext uri="{FF2B5EF4-FFF2-40B4-BE49-F238E27FC236}">
                    <a16:creationId xmlns:a16="http://schemas.microsoft.com/office/drawing/2014/main" id="{AB1503C0-9591-314C-B2F6-A90FF47F182E}"/>
                  </a:ext>
                </a:extLst>
              </p:cNvPr>
              <p:cNvSpPr>
                <a:spLocks/>
              </p:cNvSpPr>
              <p:nvPr/>
            </p:nvSpPr>
            <p:spPr bwMode="auto">
              <a:xfrm>
                <a:off x="4534" y="2369"/>
                <a:ext cx="142" cy="21"/>
              </a:xfrm>
              <a:custGeom>
                <a:avLst/>
                <a:gdLst>
                  <a:gd name="T0" fmla="*/ 0 w 691"/>
                  <a:gd name="T1" fmla="*/ 21 h 96"/>
                  <a:gd name="T2" fmla="*/ 57 w 691"/>
                  <a:gd name="T3" fmla="*/ 0 h 96"/>
                  <a:gd name="T4" fmla="*/ 142 w 691"/>
                  <a:gd name="T5" fmla="*/ 0 h 96"/>
                  <a:gd name="T6" fmla="*/ 102 w 691"/>
                  <a:gd name="T7" fmla="*/ 21 h 96"/>
                  <a:gd name="T8" fmla="*/ 0 w 691"/>
                  <a:gd name="T9" fmla="*/ 21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p>
                <a:endParaRPr lang="fr-MA"/>
              </a:p>
            </p:txBody>
          </p:sp>
          <p:sp>
            <p:nvSpPr>
              <p:cNvPr id="83993" name="Freeform 25">
                <a:extLst>
                  <a:ext uri="{FF2B5EF4-FFF2-40B4-BE49-F238E27FC236}">
                    <a16:creationId xmlns:a16="http://schemas.microsoft.com/office/drawing/2014/main" id="{59B4C710-9B03-6B93-A59A-A0F8B91623FC}"/>
                  </a:ext>
                </a:extLst>
              </p:cNvPr>
              <p:cNvSpPr>
                <a:spLocks/>
              </p:cNvSpPr>
              <p:nvPr/>
            </p:nvSpPr>
            <p:spPr bwMode="auto">
              <a:xfrm>
                <a:off x="4636" y="2369"/>
                <a:ext cx="40" cy="128"/>
              </a:xfrm>
              <a:custGeom>
                <a:avLst/>
                <a:gdLst>
                  <a:gd name="T0" fmla="*/ 0 w 196"/>
                  <a:gd name="T1" fmla="*/ 21 h 577"/>
                  <a:gd name="T2" fmla="*/ 40 w 196"/>
                  <a:gd name="T3" fmla="*/ 0 h 577"/>
                  <a:gd name="T4" fmla="*/ 40 w 196"/>
                  <a:gd name="T5" fmla="*/ 96 h 577"/>
                  <a:gd name="T6" fmla="*/ 0 w 196"/>
                  <a:gd name="T7" fmla="*/ 128 h 577"/>
                  <a:gd name="T8" fmla="*/ 0 w 196"/>
                  <a:gd name="T9" fmla="*/ 21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48A089"/>
              </a:solidFill>
              <a:ln w="0">
                <a:solidFill>
                  <a:srgbClr val="000000"/>
                </a:solidFill>
                <a:round/>
                <a:headEnd/>
                <a:tailEnd/>
              </a:ln>
            </p:spPr>
            <p:txBody>
              <a:bodyPr/>
              <a:lstStyle/>
              <a:p>
                <a:endParaRPr lang="fr-MA"/>
              </a:p>
            </p:txBody>
          </p:sp>
          <p:sp>
            <p:nvSpPr>
              <p:cNvPr id="83994" name="Rectangle 26">
                <a:extLst>
                  <a:ext uri="{FF2B5EF4-FFF2-40B4-BE49-F238E27FC236}">
                    <a16:creationId xmlns:a16="http://schemas.microsoft.com/office/drawing/2014/main" id="{7802B8A8-1FF2-6634-D7AA-C87EBCBAA453}"/>
                  </a:ext>
                </a:extLst>
              </p:cNvPr>
              <p:cNvSpPr>
                <a:spLocks noChangeArrowheads="1"/>
              </p:cNvSpPr>
              <p:nvPr/>
            </p:nvSpPr>
            <p:spPr bwMode="auto">
              <a:xfrm>
                <a:off x="4829" y="2417"/>
                <a:ext cx="102" cy="106"/>
              </a:xfrm>
              <a:prstGeom prst="rect">
                <a:avLst/>
              </a:prstGeom>
              <a:solidFill>
                <a:srgbClr val="48A089"/>
              </a:solidFill>
              <a:ln w="0">
                <a:solidFill>
                  <a:srgbClr val="000000"/>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95" name="Freeform 27">
                <a:extLst>
                  <a:ext uri="{FF2B5EF4-FFF2-40B4-BE49-F238E27FC236}">
                    <a16:creationId xmlns:a16="http://schemas.microsoft.com/office/drawing/2014/main" id="{DE55ACFD-0118-DA89-D649-1E7A6A80BB48}"/>
                  </a:ext>
                </a:extLst>
              </p:cNvPr>
              <p:cNvSpPr>
                <a:spLocks/>
              </p:cNvSpPr>
              <p:nvPr/>
            </p:nvSpPr>
            <p:spPr bwMode="auto">
              <a:xfrm>
                <a:off x="4829" y="2395"/>
                <a:ext cx="142" cy="22"/>
              </a:xfrm>
              <a:custGeom>
                <a:avLst/>
                <a:gdLst>
                  <a:gd name="T0" fmla="*/ 0 w 691"/>
                  <a:gd name="T1" fmla="*/ 22 h 96"/>
                  <a:gd name="T2" fmla="*/ 57 w 691"/>
                  <a:gd name="T3" fmla="*/ 0 h 96"/>
                  <a:gd name="T4" fmla="*/ 142 w 691"/>
                  <a:gd name="T5" fmla="*/ 0 h 96"/>
                  <a:gd name="T6" fmla="*/ 102 w 691"/>
                  <a:gd name="T7" fmla="*/ 22 h 96"/>
                  <a:gd name="T8" fmla="*/ 0 w 691"/>
                  <a:gd name="T9" fmla="*/ 22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p>
                <a:endParaRPr lang="fr-MA"/>
              </a:p>
            </p:txBody>
          </p:sp>
          <p:sp>
            <p:nvSpPr>
              <p:cNvPr id="83996" name="Freeform 28">
                <a:extLst>
                  <a:ext uri="{FF2B5EF4-FFF2-40B4-BE49-F238E27FC236}">
                    <a16:creationId xmlns:a16="http://schemas.microsoft.com/office/drawing/2014/main" id="{9CC40DFB-45AD-688E-97C2-75A352982ADD}"/>
                  </a:ext>
                </a:extLst>
              </p:cNvPr>
              <p:cNvSpPr>
                <a:spLocks/>
              </p:cNvSpPr>
              <p:nvPr/>
            </p:nvSpPr>
            <p:spPr bwMode="auto">
              <a:xfrm>
                <a:off x="4931" y="2395"/>
                <a:ext cx="40" cy="128"/>
              </a:xfrm>
              <a:custGeom>
                <a:avLst/>
                <a:gdLst>
                  <a:gd name="T0" fmla="*/ 0 w 196"/>
                  <a:gd name="T1" fmla="*/ 21 h 577"/>
                  <a:gd name="T2" fmla="*/ 40 w 196"/>
                  <a:gd name="T3" fmla="*/ 0 h 577"/>
                  <a:gd name="T4" fmla="*/ 40 w 196"/>
                  <a:gd name="T5" fmla="*/ 96 h 577"/>
                  <a:gd name="T6" fmla="*/ 0 w 196"/>
                  <a:gd name="T7" fmla="*/ 128 h 577"/>
                  <a:gd name="T8" fmla="*/ 0 w 196"/>
                  <a:gd name="T9" fmla="*/ 21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round/>
                <a:headEnd/>
                <a:tailEnd/>
              </a:ln>
            </p:spPr>
            <p:txBody>
              <a:bodyPr/>
              <a:lstStyle/>
              <a:p>
                <a:endParaRPr lang="fr-MA"/>
              </a:p>
            </p:txBody>
          </p:sp>
          <p:sp>
            <p:nvSpPr>
              <p:cNvPr id="83997" name="Line 29">
                <a:extLst>
                  <a:ext uri="{FF2B5EF4-FFF2-40B4-BE49-F238E27FC236}">
                    <a16:creationId xmlns:a16="http://schemas.microsoft.com/office/drawing/2014/main" id="{9C1B175C-66EB-41FD-95F7-D11CF06003A2}"/>
                  </a:ext>
                </a:extLst>
              </p:cNvPr>
              <p:cNvSpPr>
                <a:spLocks noChangeShapeType="1"/>
              </p:cNvSpPr>
              <p:nvPr/>
            </p:nvSpPr>
            <p:spPr bwMode="auto">
              <a:xfrm>
                <a:off x="4656" y="2433"/>
                <a:ext cx="173"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83998" name="Rectangle 30">
                <a:extLst>
                  <a:ext uri="{FF2B5EF4-FFF2-40B4-BE49-F238E27FC236}">
                    <a16:creationId xmlns:a16="http://schemas.microsoft.com/office/drawing/2014/main" id="{206E78A4-7541-067C-9D9E-42EDD7F8E99D}"/>
                  </a:ext>
                </a:extLst>
              </p:cNvPr>
              <p:cNvSpPr>
                <a:spLocks noChangeArrowheads="1"/>
              </p:cNvSpPr>
              <p:nvPr/>
            </p:nvSpPr>
            <p:spPr bwMode="auto">
              <a:xfrm>
                <a:off x="4534" y="2589"/>
                <a:ext cx="102" cy="106"/>
              </a:xfrm>
              <a:prstGeom prst="rect">
                <a:avLst/>
              </a:prstGeom>
              <a:solidFill>
                <a:srgbClr val="48A089"/>
              </a:solidFill>
              <a:ln w="0">
                <a:solidFill>
                  <a:srgbClr val="000000"/>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99" name="Freeform 31">
                <a:extLst>
                  <a:ext uri="{FF2B5EF4-FFF2-40B4-BE49-F238E27FC236}">
                    <a16:creationId xmlns:a16="http://schemas.microsoft.com/office/drawing/2014/main" id="{7C23F8E2-2527-41AF-064A-D1E9B57F95DE}"/>
                  </a:ext>
                </a:extLst>
              </p:cNvPr>
              <p:cNvSpPr>
                <a:spLocks/>
              </p:cNvSpPr>
              <p:nvPr/>
            </p:nvSpPr>
            <p:spPr bwMode="auto">
              <a:xfrm>
                <a:off x="4534" y="2567"/>
                <a:ext cx="142" cy="22"/>
              </a:xfrm>
              <a:custGeom>
                <a:avLst/>
                <a:gdLst>
                  <a:gd name="T0" fmla="*/ 0 w 691"/>
                  <a:gd name="T1" fmla="*/ 22 h 96"/>
                  <a:gd name="T2" fmla="*/ 57 w 691"/>
                  <a:gd name="T3" fmla="*/ 0 h 96"/>
                  <a:gd name="T4" fmla="*/ 142 w 691"/>
                  <a:gd name="T5" fmla="*/ 0 h 96"/>
                  <a:gd name="T6" fmla="*/ 102 w 691"/>
                  <a:gd name="T7" fmla="*/ 22 h 96"/>
                  <a:gd name="T8" fmla="*/ 0 w 691"/>
                  <a:gd name="T9" fmla="*/ 22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round/>
                <a:headEnd/>
                <a:tailEnd/>
              </a:ln>
            </p:spPr>
            <p:txBody>
              <a:bodyPr/>
              <a:lstStyle/>
              <a:p>
                <a:endParaRPr lang="fr-MA"/>
              </a:p>
            </p:txBody>
          </p:sp>
          <p:sp>
            <p:nvSpPr>
              <p:cNvPr id="84000" name="Freeform 32">
                <a:extLst>
                  <a:ext uri="{FF2B5EF4-FFF2-40B4-BE49-F238E27FC236}">
                    <a16:creationId xmlns:a16="http://schemas.microsoft.com/office/drawing/2014/main" id="{1149A1EC-9511-F6D0-A51C-C7186E6CC621}"/>
                  </a:ext>
                </a:extLst>
              </p:cNvPr>
              <p:cNvSpPr>
                <a:spLocks/>
              </p:cNvSpPr>
              <p:nvPr/>
            </p:nvSpPr>
            <p:spPr bwMode="auto">
              <a:xfrm>
                <a:off x="4636" y="2567"/>
                <a:ext cx="40" cy="128"/>
              </a:xfrm>
              <a:custGeom>
                <a:avLst/>
                <a:gdLst>
                  <a:gd name="T0" fmla="*/ 0 w 196"/>
                  <a:gd name="T1" fmla="*/ 21 h 577"/>
                  <a:gd name="T2" fmla="*/ 40 w 196"/>
                  <a:gd name="T3" fmla="*/ 0 h 577"/>
                  <a:gd name="T4" fmla="*/ 40 w 196"/>
                  <a:gd name="T5" fmla="*/ 96 h 577"/>
                  <a:gd name="T6" fmla="*/ 0 w 196"/>
                  <a:gd name="T7" fmla="*/ 128 h 577"/>
                  <a:gd name="T8" fmla="*/ 0 w 196"/>
                  <a:gd name="T9" fmla="*/ 21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round/>
                <a:headEnd/>
                <a:tailEnd/>
              </a:ln>
            </p:spPr>
            <p:txBody>
              <a:bodyPr/>
              <a:lstStyle/>
              <a:p>
                <a:endParaRPr lang="fr-MA"/>
              </a:p>
            </p:txBody>
          </p:sp>
          <p:sp>
            <p:nvSpPr>
              <p:cNvPr id="84001" name="Line 33">
                <a:extLst>
                  <a:ext uri="{FF2B5EF4-FFF2-40B4-BE49-F238E27FC236}">
                    <a16:creationId xmlns:a16="http://schemas.microsoft.com/office/drawing/2014/main" id="{0D81530D-8708-68FF-1618-7D60F2931416}"/>
                  </a:ext>
                </a:extLst>
              </p:cNvPr>
              <p:cNvSpPr>
                <a:spLocks noChangeShapeType="1"/>
              </p:cNvSpPr>
              <p:nvPr/>
            </p:nvSpPr>
            <p:spPr bwMode="auto">
              <a:xfrm flipV="1">
                <a:off x="4656" y="2459"/>
                <a:ext cx="173" cy="1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MA"/>
              </a:p>
            </p:txBody>
          </p:sp>
          <p:sp>
            <p:nvSpPr>
              <p:cNvPr id="84002" name="Rectangle 34">
                <a:extLst>
                  <a:ext uri="{FF2B5EF4-FFF2-40B4-BE49-F238E27FC236}">
                    <a16:creationId xmlns:a16="http://schemas.microsoft.com/office/drawing/2014/main" id="{75850A16-A22D-DE87-DB9B-DE7819358A20}"/>
                  </a:ext>
                </a:extLst>
              </p:cNvPr>
              <p:cNvSpPr>
                <a:spLocks noChangeArrowheads="1"/>
              </p:cNvSpPr>
              <p:nvPr/>
            </p:nvSpPr>
            <p:spPr bwMode="auto">
              <a:xfrm>
                <a:off x="4829" y="2642"/>
                <a:ext cx="102" cy="106"/>
              </a:xfrm>
              <a:prstGeom prst="rect">
                <a:avLst/>
              </a:prstGeom>
              <a:solidFill>
                <a:srgbClr val="48A089"/>
              </a:solidFill>
              <a:ln w="0">
                <a:solidFill>
                  <a:srgbClr val="000000"/>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4003" name="Freeform 35">
                <a:extLst>
                  <a:ext uri="{FF2B5EF4-FFF2-40B4-BE49-F238E27FC236}">
                    <a16:creationId xmlns:a16="http://schemas.microsoft.com/office/drawing/2014/main" id="{17DE51D6-EF46-897E-7FDD-06B3EA33E401}"/>
                  </a:ext>
                </a:extLst>
              </p:cNvPr>
              <p:cNvSpPr>
                <a:spLocks/>
              </p:cNvSpPr>
              <p:nvPr/>
            </p:nvSpPr>
            <p:spPr bwMode="auto">
              <a:xfrm>
                <a:off x="4829" y="2620"/>
                <a:ext cx="142" cy="22"/>
              </a:xfrm>
              <a:custGeom>
                <a:avLst/>
                <a:gdLst>
                  <a:gd name="T0" fmla="*/ 0 w 691"/>
                  <a:gd name="T1" fmla="*/ 22 h 97"/>
                  <a:gd name="T2" fmla="*/ 57 w 691"/>
                  <a:gd name="T3" fmla="*/ 0 h 97"/>
                  <a:gd name="T4" fmla="*/ 142 w 691"/>
                  <a:gd name="T5" fmla="*/ 0 h 97"/>
                  <a:gd name="T6" fmla="*/ 102 w 691"/>
                  <a:gd name="T7" fmla="*/ 22 h 97"/>
                  <a:gd name="T8" fmla="*/ 0 w 691"/>
                  <a:gd name="T9" fmla="*/ 22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round/>
                <a:headEnd/>
                <a:tailEnd/>
              </a:ln>
            </p:spPr>
            <p:txBody>
              <a:bodyPr/>
              <a:lstStyle/>
              <a:p>
                <a:endParaRPr lang="fr-MA"/>
              </a:p>
            </p:txBody>
          </p:sp>
          <p:sp>
            <p:nvSpPr>
              <p:cNvPr id="84004" name="Freeform 36">
                <a:extLst>
                  <a:ext uri="{FF2B5EF4-FFF2-40B4-BE49-F238E27FC236}">
                    <a16:creationId xmlns:a16="http://schemas.microsoft.com/office/drawing/2014/main" id="{983E851C-C6ED-EAE4-BB48-DE4C0C31713E}"/>
                  </a:ext>
                </a:extLst>
              </p:cNvPr>
              <p:cNvSpPr>
                <a:spLocks/>
              </p:cNvSpPr>
              <p:nvPr/>
            </p:nvSpPr>
            <p:spPr bwMode="auto">
              <a:xfrm>
                <a:off x="4931" y="2620"/>
                <a:ext cx="40" cy="128"/>
              </a:xfrm>
              <a:custGeom>
                <a:avLst/>
                <a:gdLst>
                  <a:gd name="T0" fmla="*/ 0 w 196"/>
                  <a:gd name="T1" fmla="*/ 22 h 577"/>
                  <a:gd name="T2" fmla="*/ 40 w 196"/>
                  <a:gd name="T3" fmla="*/ 0 h 577"/>
                  <a:gd name="T4" fmla="*/ 40 w 196"/>
                  <a:gd name="T5" fmla="*/ 96 h 577"/>
                  <a:gd name="T6" fmla="*/ 0 w 196"/>
                  <a:gd name="T7" fmla="*/ 128 h 577"/>
                  <a:gd name="T8" fmla="*/ 0 w 196"/>
                  <a:gd name="T9" fmla="*/ 22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round/>
                <a:headEnd/>
                <a:tailEnd/>
              </a:ln>
            </p:spPr>
            <p:txBody>
              <a:bodyPr/>
              <a:lstStyle/>
              <a:p>
                <a:endParaRPr lang="fr-MA"/>
              </a:p>
            </p:txBody>
          </p:sp>
          <p:sp>
            <p:nvSpPr>
              <p:cNvPr id="84005" name="Rectangle 37">
                <a:extLst>
                  <a:ext uri="{FF2B5EF4-FFF2-40B4-BE49-F238E27FC236}">
                    <a16:creationId xmlns:a16="http://schemas.microsoft.com/office/drawing/2014/main" id="{48525481-D181-91BB-7519-2228A0CA4D73}"/>
                  </a:ext>
                </a:extLst>
              </p:cNvPr>
              <p:cNvSpPr>
                <a:spLocks noChangeArrowheads="1"/>
              </p:cNvSpPr>
              <p:nvPr/>
            </p:nvSpPr>
            <p:spPr bwMode="auto">
              <a:xfrm>
                <a:off x="4534" y="2747"/>
                <a:ext cx="102" cy="107"/>
              </a:xfrm>
              <a:prstGeom prst="rect">
                <a:avLst/>
              </a:prstGeom>
              <a:solidFill>
                <a:srgbClr val="48A089"/>
              </a:solidFill>
              <a:ln w="0">
                <a:solidFill>
                  <a:srgbClr val="000000"/>
                </a:solidFill>
                <a:miter lim="800000"/>
                <a:headEnd/>
                <a:tailEnd/>
              </a:ln>
            </p:spPr>
            <p:txBody>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4006" name="Freeform 38">
                <a:extLst>
                  <a:ext uri="{FF2B5EF4-FFF2-40B4-BE49-F238E27FC236}">
                    <a16:creationId xmlns:a16="http://schemas.microsoft.com/office/drawing/2014/main" id="{183D78D6-4DA3-A55C-5354-3C2947CE1F1F}"/>
                  </a:ext>
                </a:extLst>
              </p:cNvPr>
              <p:cNvSpPr>
                <a:spLocks/>
              </p:cNvSpPr>
              <p:nvPr/>
            </p:nvSpPr>
            <p:spPr bwMode="auto">
              <a:xfrm>
                <a:off x="4534" y="2726"/>
                <a:ext cx="142" cy="21"/>
              </a:xfrm>
              <a:custGeom>
                <a:avLst/>
                <a:gdLst>
                  <a:gd name="T0" fmla="*/ 0 w 691"/>
                  <a:gd name="T1" fmla="*/ 21 h 97"/>
                  <a:gd name="T2" fmla="*/ 57 w 691"/>
                  <a:gd name="T3" fmla="*/ 0 h 97"/>
                  <a:gd name="T4" fmla="*/ 142 w 691"/>
                  <a:gd name="T5" fmla="*/ 0 h 97"/>
                  <a:gd name="T6" fmla="*/ 102 w 691"/>
                  <a:gd name="T7" fmla="*/ 21 h 97"/>
                  <a:gd name="T8" fmla="*/ 0 w 691"/>
                  <a:gd name="T9" fmla="*/ 21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round/>
                <a:headEnd/>
                <a:tailEnd/>
              </a:ln>
            </p:spPr>
            <p:txBody>
              <a:bodyPr/>
              <a:lstStyle/>
              <a:p>
                <a:endParaRPr lang="fr-MA"/>
              </a:p>
            </p:txBody>
          </p:sp>
          <p:sp>
            <p:nvSpPr>
              <p:cNvPr id="84007" name="Freeform 39">
                <a:extLst>
                  <a:ext uri="{FF2B5EF4-FFF2-40B4-BE49-F238E27FC236}">
                    <a16:creationId xmlns:a16="http://schemas.microsoft.com/office/drawing/2014/main" id="{AAFD664E-364C-AB7C-58B5-10275ABF0FFD}"/>
                  </a:ext>
                </a:extLst>
              </p:cNvPr>
              <p:cNvSpPr>
                <a:spLocks/>
              </p:cNvSpPr>
              <p:nvPr/>
            </p:nvSpPr>
            <p:spPr bwMode="auto">
              <a:xfrm>
                <a:off x="4636" y="2726"/>
                <a:ext cx="40" cy="128"/>
              </a:xfrm>
              <a:custGeom>
                <a:avLst/>
                <a:gdLst>
                  <a:gd name="T0" fmla="*/ 0 w 196"/>
                  <a:gd name="T1" fmla="*/ 22 h 577"/>
                  <a:gd name="T2" fmla="*/ 40 w 196"/>
                  <a:gd name="T3" fmla="*/ 0 h 577"/>
                  <a:gd name="T4" fmla="*/ 40 w 196"/>
                  <a:gd name="T5" fmla="*/ 96 h 577"/>
                  <a:gd name="T6" fmla="*/ 0 w 196"/>
                  <a:gd name="T7" fmla="*/ 128 h 577"/>
                  <a:gd name="T8" fmla="*/ 0 w 196"/>
                  <a:gd name="T9" fmla="*/ 22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round/>
                <a:headEnd/>
                <a:tailEnd/>
              </a:ln>
            </p:spPr>
            <p:txBody>
              <a:bodyPr/>
              <a:lstStyle/>
              <a:p>
                <a:endParaRPr lang="fr-MA"/>
              </a:p>
            </p:txBody>
          </p:sp>
          <p:sp>
            <p:nvSpPr>
              <p:cNvPr id="84008" name="Line 40">
                <a:extLst>
                  <a:ext uri="{FF2B5EF4-FFF2-40B4-BE49-F238E27FC236}">
                    <a16:creationId xmlns:a16="http://schemas.microsoft.com/office/drawing/2014/main" id="{4D2F3009-39AD-88A1-1246-04933CFDCB86}"/>
                  </a:ext>
                </a:extLst>
              </p:cNvPr>
              <p:cNvSpPr>
                <a:spLocks noChangeShapeType="1"/>
              </p:cNvSpPr>
              <p:nvPr/>
            </p:nvSpPr>
            <p:spPr bwMode="auto">
              <a:xfrm flipV="1">
                <a:off x="4656" y="2684"/>
                <a:ext cx="173" cy="1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MA"/>
              </a:p>
            </p:txBody>
          </p:sp>
        </p:grpSp>
      </p:grpSp>
      <p:grpSp>
        <p:nvGrpSpPr>
          <p:cNvPr id="83983" name="Group 41">
            <a:extLst>
              <a:ext uri="{FF2B5EF4-FFF2-40B4-BE49-F238E27FC236}">
                <a16:creationId xmlns:a16="http://schemas.microsoft.com/office/drawing/2014/main" id="{0805D164-EE3A-6B35-88D8-89E7C3D6AF7D}"/>
              </a:ext>
            </a:extLst>
          </p:cNvPr>
          <p:cNvGrpSpPr>
            <a:grpSpLocks/>
          </p:cNvGrpSpPr>
          <p:nvPr/>
        </p:nvGrpSpPr>
        <p:grpSpPr bwMode="auto">
          <a:xfrm>
            <a:off x="4560888" y="2717800"/>
            <a:ext cx="2830512" cy="1514475"/>
            <a:chOff x="1913" y="1712"/>
            <a:chExt cx="1783" cy="954"/>
          </a:xfrm>
        </p:grpSpPr>
        <p:sp>
          <p:nvSpPr>
            <p:cNvPr id="83987" name="Oval 42">
              <a:extLst>
                <a:ext uri="{FF2B5EF4-FFF2-40B4-BE49-F238E27FC236}">
                  <a16:creationId xmlns:a16="http://schemas.microsoft.com/office/drawing/2014/main" id="{4E551436-EB12-61E6-17F8-DB6F03C06533}"/>
                </a:ext>
              </a:extLst>
            </p:cNvPr>
            <p:cNvSpPr>
              <a:spLocks noChangeArrowheads="1"/>
            </p:cNvSpPr>
            <p:nvPr/>
          </p:nvSpPr>
          <p:spPr bwMode="auto">
            <a:xfrm>
              <a:off x="1913" y="1712"/>
              <a:ext cx="1783" cy="954"/>
            </a:xfrm>
            <a:prstGeom prst="ellipse">
              <a:avLst/>
            </a:prstGeom>
            <a:solidFill>
              <a:srgbClr val="FFFF99"/>
            </a:solidFill>
            <a:ln w="12700">
              <a:solidFill>
                <a:srgbClr val="5F5F5F"/>
              </a:solidFill>
              <a:round/>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3988" name="Rectangle 43">
              <a:extLst>
                <a:ext uri="{FF2B5EF4-FFF2-40B4-BE49-F238E27FC236}">
                  <a16:creationId xmlns:a16="http://schemas.microsoft.com/office/drawing/2014/main" id="{57516B49-8311-6C96-B37E-B11EECD0F3C3}"/>
                </a:ext>
              </a:extLst>
            </p:cNvPr>
            <p:cNvSpPr>
              <a:spLocks noChangeArrowheads="1"/>
            </p:cNvSpPr>
            <p:nvPr/>
          </p:nvSpPr>
          <p:spPr bwMode="auto">
            <a:xfrm>
              <a:off x="2360" y="2288"/>
              <a:ext cx="11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sz="2000">
                  <a:solidFill>
                    <a:schemeClr val="bg2"/>
                  </a:solidFill>
                  <a:latin typeface="Arial Narrow" panose="020B0606020202030204" pitchFamily="34" charset="0"/>
                  <a:ea typeface="굴림" panose="020B0600000101010101" pitchFamily="34" charset="-127"/>
                </a:rPr>
                <a:t>Use Case View</a:t>
              </a:r>
              <a:endParaRPr lang="en-US" altLang="ko-KR" sz="2000">
                <a:latin typeface="Arial Narrow" panose="020B0606020202030204" pitchFamily="34" charset="0"/>
                <a:ea typeface="굴림" panose="020B0600000101010101" pitchFamily="34" charset="-127"/>
              </a:endParaRPr>
            </a:p>
          </p:txBody>
        </p:sp>
      </p:grpSp>
      <p:grpSp>
        <p:nvGrpSpPr>
          <p:cNvPr id="8" name="Group 44">
            <a:extLst>
              <a:ext uri="{FF2B5EF4-FFF2-40B4-BE49-F238E27FC236}">
                <a16:creationId xmlns:a16="http://schemas.microsoft.com/office/drawing/2014/main" id="{B74E6098-7693-4A1D-BAF3-7DBC1F03EBE0}"/>
              </a:ext>
            </a:extLst>
          </p:cNvPr>
          <p:cNvGrpSpPr>
            <a:grpSpLocks/>
          </p:cNvGrpSpPr>
          <p:nvPr/>
        </p:nvGrpSpPr>
        <p:grpSpPr bwMode="auto">
          <a:xfrm>
            <a:off x="4638675" y="2794000"/>
            <a:ext cx="2046288" cy="857250"/>
            <a:chOff x="1962" y="1760"/>
            <a:chExt cx="1289" cy="540"/>
          </a:xfrm>
        </p:grpSpPr>
        <p:graphicFrame>
          <p:nvGraphicFramePr>
            <p:cNvPr id="83985" name="Object 45">
              <a:extLst>
                <a:ext uri="{FF2B5EF4-FFF2-40B4-BE49-F238E27FC236}">
                  <a16:creationId xmlns:a16="http://schemas.microsoft.com/office/drawing/2014/main" id="{9CB13437-D968-21E0-021B-494846364FE2}"/>
                </a:ext>
              </a:extLst>
            </p:cNvPr>
            <p:cNvGraphicFramePr>
              <a:graphicFrameLocks/>
            </p:cNvGraphicFramePr>
            <p:nvPr/>
          </p:nvGraphicFramePr>
          <p:xfrm>
            <a:off x="2496" y="1760"/>
            <a:ext cx="755" cy="468"/>
          </p:xfrm>
          <a:graphic>
            <a:graphicData uri="http://schemas.openxmlformats.org/presentationml/2006/ole">
              <mc:AlternateContent xmlns:mc="http://schemas.openxmlformats.org/markup-compatibility/2006">
                <mc:Choice xmlns:v="urn:schemas-microsoft-com:vml" Requires="v">
                  <p:oleObj name="CorelDRAW 6.0" r:id="rId7" imgW="914400" imgH="914400" progId="CorelDRAW.Graphic.6">
                    <p:embed/>
                  </p:oleObj>
                </mc:Choice>
                <mc:Fallback>
                  <p:oleObj name="CorelDRAW 6.0" r:id="rId7" imgW="914400" imgH="914400" progId="CorelDRAW.Graphic.6">
                    <p:embed/>
                    <p:pic>
                      <p:nvPicPr>
                        <p:cNvPr id="0" name="Object 4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6" y="1760"/>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6" name="Rectangle 46">
              <a:extLst>
                <a:ext uri="{FF2B5EF4-FFF2-40B4-BE49-F238E27FC236}">
                  <a16:creationId xmlns:a16="http://schemas.microsoft.com/office/drawing/2014/main" id="{96F9C36E-FFB3-1D39-5EFC-B7EDDB21F2A8}"/>
                </a:ext>
              </a:extLst>
            </p:cNvPr>
            <p:cNvSpPr>
              <a:spLocks noChangeArrowheads="1"/>
            </p:cNvSpPr>
            <p:nvPr/>
          </p:nvSpPr>
          <p:spPr bwMode="auto">
            <a:xfrm>
              <a:off x="1962" y="2100"/>
              <a:ext cx="56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lgn="ctr" defTabSz="1014413">
                <a:defRPr sz="1600">
                  <a:solidFill>
                    <a:schemeClr val="tx1"/>
                  </a:solidFill>
                  <a:latin typeface="Arial" panose="020B0604020202020204" pitchFamily="34" charset="0"/>
                </a:defRPr>
              </a:lvl1pPr>
              <a:lvl2pPr marL="742950" indent="-285750" algn="ctr" defTabSz="1014413">
                <a:defRPr sz="1600">
                  <a:solidFill>
                    <a:schemeClr val="tx1"/>
                  </a:solidFill>
                  <a:latin typeface="Arial" panose="020B0604020202020204" pitchFamily="34" charset="0"/>
                </a:defRPr>
              </a:lvl2pPr>
              <a:lvl3pPr marL="1143000" indent="-228600" algn="ctr" defTabSz="1014413">
                <a:defRPr sz="1600">
                  <a:solidFill>
                    <a:schemeClr val="tx1"/>
                  </a:solidFill>
                  <a:latin typeface="Arial" panose="020B0604020202020204" pitchFamily="34" charset="0"/>
                </a:defRPr>
              </a:lvl3pPr>
              <a:lvl4pPr marL="1600200" indent="-228600" algn="ctr" defTabSz="1014413">
                <a:defRPr sz="1600">
                  <a:solidFill>
                    <a:schemeClr val="tx1"/>
                  </a:solidFill>
                  <a:latin typeface="Arial" panose="020B0604020202020204" pitchFamily="34" charset="0"/>
                </a:defRPr>
              </a:lvl4pPr>
              <a:lvl5pPr marL="2057400" indent="-228600" algn="ctr" defTabSz="1014413">
                <a:defRPr sz="1600">
                  <a:solidFill>
                    <a:schemeClr val="tx1"/>
                  </a:solidFill>
                  <a:latin typeface="Arial" panose="020B0604020202020204" pitchFamily="34" charset="0"/>
                </a:defRPr>
              </a:lvl5pPr>
              <a:lvl6pPr marL="2514600" indent="-228600" algn="ctr" defTabSz="1014413"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1014413"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1014413"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1014413"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ko-KR" sz="1400">
                  <a:solidFill>
                    <a:srgbClr val="FF3300"/>
                  </a:solidFill>
                  <a:latin typeface="Arial Narrow" panose="020B0606020202030204" pitchFamily="34" charset="0"/>
                  <a:ea typeface="굴림" panose="020B0600000101010101" pitchFamily="34" charset="-127"/>
                </a:rPr>
                <a:t>Use cases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8001521-B7DC-3844-45E0-4A2613A10A45}"/>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4995" name="Rectangle 3">
            <a:extLst>
              <a:ext uri="{FF2B5EF4-FFF2-40B4-BE49-F238E27FC236}">
                <a16:creationId xmlns:a16="http://schemas.microsoft.com/office/drawing/2014/main" id="{6A1EFA95-7DDA-B503-5F8F-46E5D6E72D02}"/>
              </a:ext>
            </a:extLst>
          </p:cNvPr>
          <p:cNvSpPr>
            <a:spLocks noGrp="1" noChangeArrowheads="1"/>
          </p:cNvSpPr>
          <p:nvPr>
            <p:ph type="body" idx="1"/>
          </p:nvPr>
        </p:nvSpPr>
        <p:spPr/>
        <p:txBody>
          <a:bodyPr/>
          <a:lstStyle/>
          <a:p>
            <a:r>
              <a:rPr lang="fr-FR" altLang="fr-FR" sz="2400"/>
              <a:t>Diagrammes UML</a:t>
            </a:r>
          </a:p>
          <a:p>
            <a:pPr lvl="1"/>
            <a:r>
              <a:rPr lang="fr-FR" altLang="fr-FR" sz="2000" u="sng"/>
              <a:t>Les diagrammes des cas d’utilisation</a:t>
            </a:r>
            <a:r>
              <a:rPr lang="fr-FR" altLang="fr-FR" sz="2000"/>
              <a:t>: les fonctions du système, du point de vue de l’utilisateur ou d’un système extérieur - l’usage que l’on en fait</a:t>
            </a:r>
          </a:p>
          <a:p>
            <a:pPr lvl="1"/>
            <a:r>
              <a:rPr lang="fr-FR" altLang="fr-FR" sz="2000" u="sng"/>
              <a:t>Les diagrammes de classes</a:t>
            </a:r>
            <a:r>
              <a:rPr lang="fr-FR" altLang="fr-FR" sz="2000"/>
              <a:t>: une description statique des relations entre les classes					</a:t>
            </a:r>
          </a:p>
          <a:p>
            <a:pPr lvl="1"/>
            <a:r>
              <a:rPr lang="fr-FR" altLang="fr-FR" sz="2000" u="sng"/>
              <a:t>Les diagrammes d’objet</a:t>
            </a:r>
            <a:r>
              <a:rPr lang="fr-FR" altLang="fr-FR" sz="2000"/>
              <a:t>: une description statique des objets et de leurs relations. Une version « instanciée » du précédent</a:t>
            </a:r>
          </a:p>
          <a:p>
            <a:pPr lvl="1"/>
            <a:r>
              <a:rPr lang="fr-FR" altLang="fr-FR" sz="2000" u="sng"/>
              <a:t>Les diagrammes de séquence</a:t>
            </a:r>
            <a:r>
              <a:rPr lang="fr-FR" altLang="fr-FR" sz="2000"/>
              <a:t>: un déroulement temporel des objets et de leurs interactions</a:t>
            </a:r>
          </a:p>
          <a:p>
            <a:pPr lvl="1"/>
            <a:r>
              <a:rPr lang="fr-FR" altLang="fr-FR" sz="2000" u="sng"/>
              <a:t>Les diagrammes de collaboration</a:t>
            </a:r>
            <a:r>
              <a:rPr lang="fr-FR" altLang="fr-FR" sz="2000"/>
              <a:t>: les objets et leurs interactions en termes d ’envois de message + prise en compte de la séquentialité</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BC00C21-6E8E-4DDE-6F95-226DC100340C}"/>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6019" name="Rectangle 3">
            <a:extLst>
              <a:ext uri="{FF2B5EF4-FFF2-40B4-BE49-F238E27FC236}">
                <a16:creationId xmlns:a16="http://schemas.microsoft.com/office/drawing/2014/main" id="{4D8AD206-8ACC-5917-E2AE-C03400C5B80E}"/>
              </a:ext>
            </a:extLst>
          </p:cNvPr>
          <p:cNvSpPr>
            <a:spLocks noGrp="1" noChangeArrowheads="1"/>
          </p:cNvSpPr>
          <p:nvPr>
            <p:ph type="body" idx="1"/>
          </p:nvPr>
        </p:nvSpPr>
        <p:spPr/>
        <p:txBody>
          <a:bodyPr/>
          <a:lstStyle/>
          <a:p>
            <a:r>
              <a:rPr lang="fr-FR" altLang="fr-FR" sz="2400"/>
              <a:t>Diagrammes UML</a:t>
            </a:r>
          </a:p>
          <a:p>
            <a:pPr lvl="1"/>
            <a:r>
              <a:rPr lang="fr-FR" altLang="fr-FR" sz="2000" u="sng"/>
              <a:t>Les diagrammes d’états-transitions</a:t>
            </a:r>
            <a:r>
              <a:rPr lang="fr-FR" altLang="fr-FR" sz="2000"/>
              <a:t>: scrute les cycles 		      de vie d’une classe d’objet, la succession d ’états et les transitions</a:t>
            </a:r>
          </a:p>
          <a:p>
            <a:pPr lvl="1"/>
            <a:r>
              <a:rPr lang="fr-FR" altLang="fr-FR" sz="2000" u="sng"/>
              <a:t>Les diagrammes d’activité</a:t>
            </a:r>
            <a:r>
              <a:rPr lang="fr-FR" altLang="fr-FR" sz="2000"/>
              <a:t>: le comportement des différentes opérations en termes d’actions</a:t>
            </a:r>
          </a:p>
          <a:p>
            <a:pPr lvl="1"/>
            <a:r>
              <a:rPr lang="fr-FR" altLang="fr-FR" sz="2000" u="sng"/>
              <a:t>Les diagrammes de composants</a:t>
            </a:r>
            <a:r>
              <a:rPr lang="fr-FR" altLang="fr-FR" sz="2000"/>
              <a:t>: représente les composants physiques d ’une application</a:t>
            </a:r>
          </a:p>
          <a:p>
            <a:pPr lvl="1"/>
            <a:r>
              <a:rPr lang="fr-FR" altLang="fr-FR" sz="2000" u="sng"/>
              <a:t>Les diagrammes de déploiements</a:t>
            </a:r>
            <a:r>
              <a:rPr lang="fr-FR" altLang="fr-FR" sz="2000"/>
              <a:t>: le déploiement des composants sur les dispositifs et les supports matériels</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DB42989-3371-40ED-94DF-E819DDFF832B}"/>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7043" name="Rectangle 3">
            <a:extLst>
              <a:ext uri="{FF2B5EF4-FFF2-40B4-BE49-F238E27FC236}">
                <a16:creationId xmlns:a16="http://schemas.microsoft.com/office/drawing/2014/main" id="{86EB3DB8-D3E1-D44F-8F2F-C130DB5388D7}"/>
              </a:ext>
            </a:extLst>
          </p:cNvPr>
          <p:cNvSpPr>
            <a:spLocks noGrp="1" noChangeArrowheads="1"/>
          </p:cNvSpPr>
          <p:nvPr>
            <p:ph type="body" idx="1"/>
          </p:nvPr>
        </p:nvSpPr>
        <p:spPr/>
        <p:txBody>
          <a:bodyPr/>
          <a:lstStyle/>
          <a:p>
            <a:r>
              <a:rPr lang="fr-FR" altLang="fr-FR"/>
              <a:t>Diagramme de cas d’utilisation</a:t>
            </a:r>
          </a:p>
          <a:p>
            <a:pPr lvl="1"/>
            <a:r>
              <a:rPr lang="fr-FR" altLang="fr-FR"/>
              <a:t>Cela répond aux spécifications du système:</a:t>
            </a:r>
          </a:p>
          <a:p>
            <a:pPr lvl="2"/>
            <a:r>
              <a:rPr lang="fr-FR" altLang="fr-FR"/>
              <a:t>Ses fonctionnalités, son utilisation, les attentes de l ’utilisateur</a:t>
            </a:r>
          </a:p>
          <a:p>
            <a:r>
              <a:rPr lang="fr-FR" altLang="fr-FR"/>
              <a:t>Ex: Distributeur MisterCash</a:t>
            </a:r>
          </a:p>
          <a:p>
            <a:endParaRPr lang="fr-FR" altLang="fr-FR"/>
          </a:p>
        </p:txBody>
      </p:sp>
      <p:grpSp>
        <p:nvGrpSpPr>
          <p:cNvPr id="87044" name="Group 4">
            <a:extLst>
              <a:ext uri="{FF2B5EF4-FFF2-40B4-BE49-F238E27FC236}">
                <a16:creationId xmlns:a16="http://schemas.microsoft.com/office/drawing/2014/main" id="{EAFF891A-E1ED-1F64-81FF-61D88361F7D4}"/>
              </a:ext>
            </a:extLst>
          </p:cNvPr>
          <p:cNvGrpSpPr>
            <a:grpSpLocks/>
          </p:cNvGrpSpPr>
          <p:nvPr/>
        </p:nvGrpSpPr>
        <p:grpSpPr bwMode="auto">
          <a:xfrm>
            <a:off x="2819400" y="3886200"/>
            <a:ext cx="457200" cy="990600"/>
            <a:chOff x="864" y="2016"/>
            <a:chExt cx="288" cy="624"/>
          </a:xfrm>
        </p:grpSpPr>
        <p:sp>
          <p:nvSpPr>
            <p:cNvPr id="87077" name="Oval 5">
              <a:extLst>
                <a:ext uri="{FF2B5EF4-FFF2-40B4-BE49-F238E27FC236}">
                  <a16:creationId xmlns:a16="http://schemas.microsoft.com/office/drawing/2014/main" id="{0E05A42A-083D-5BE1-9A7D-5CFADEB342DB}"/>
                </a:ext>
              </a:extLst>
            </p:cNvPr>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78" name="Line 6">
              <a:extLst>
                <a:ext uri="{FF2B5EF4-FFF2-40B4-BE49-F238E27FC236}">
                  <a16:creationId xmlns:a16="http://schemas.microsoft.com/office/drawing/2014/main" id="{91D62057-E9C3-451B-2CDD-831C7232C498}"/>
                </a:ext>
              </a:extLst>
            </p:cNvPr>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79" name="Line 7">
              <a:extLst>
                <a:ext uri="{FF2B5EF4-FFF2-40B4-BE49-F238E27FC236}">
                  <a16:creationId xmlns:a16="http://schemas.microsoft.com/office/drawing/2014/main" id="{915B6E28-76E0-6336-F278-EB1ECE259E30}"/>
                </a:ext>
              </a:extLst>
            </p:cNvPr>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80" name="Line 8">
              <a:extLst>
                <a:ext uri="{FF2B5EF4-FFF2-40B4-BE49-F238E27FC236}">
                  <a16:creationId xmlns:a16="http://schemas.microsoft.com/office/drawing/2014/main" id="{FA2136D8-98DE-C4B4-A947-39334FB2EB58}"/>
                </a:ext>
              </a:extLst>
            </p:cNvPr>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81" name="Line 9">
              <a:extLst>
                <a:ext uri="{FF2B5EF4-FFF2-40B4-BE49-F238E27FC236}">
                  <a16:creationId xmlns:a16="http://schemas.microsoft.com/office/drawing/2014/main" id="{D0CE2275-0FD0-29AB-01B2-C789B806EE04}"/>
                </a:ext>
              </a:extLst>
            </p:cNvPr>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grpSp>
        <p:nvGrpSpPr>
          <p:cNvPr id="87045" name="Group 10">
            <a:extLst>
              <a:ext uri="{FF2B5EF4-FFF2-40B4-BE49-F238E27FC236}">
                <a16:creationId xmlns:a16="http://schemas.microsoft.com/office/drawing/2014/main" id="{D42BC05A-EC3C-F170-E375-FFB1205CA077}"/>
              </a:ext>
            </a:extLst>
          </p:cNvPr>
          <p:cNvGrpSpPr>
            <a:grpSpLocks/>
          </p:cNvGrpSpPr>
          <p:nvPr/>
        </p:nvGrpSpPr>
        <p:grpSpPr bwMode="auto">
          <a:xfrm>
            <a:off x="8001000" y="4876800"/>
            <a:ext cx="457200" cy="990600"/>
            <a:chOff x="864" y="2016"/>
            <a:chExt cx="288" cy="624"/>
          </a:xfrm>
        </p:grpSpPr>
        <p:sp>
          <p:nvSpPr>
            <p:cNvPr id="87072" name="Oval 11">
              <a:extLst>
                <a:ext uri="{FF2B5EF4-FFF2-40B4-BE49-F238E27FC236}">
                  <a16:creationId xmlns:a16="http://schemas.microsoft.com/office/drawing/2014/main" id="{F37FF4B2-BBBF-6A7A-9A4D-870CD4431FCC}"/>
                </a:ext>
              </a:extLst>
            </p:cNvPr>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73" name="Line 12">
              <a:extLst>
                <a:ext uri="{FF2B5EF4-FFF2-40B4-BE49-F238E27FC236}">
                  <a16:creationId xmlns:a16="http://schemas.microsoft.com/office/drawing/2014/main" id="{4A941B29-D734-B806-961C-86692C57105F}"/>
                </a:ext>
              </a:extLst>
            </p:cNvPr>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74" name="Line 13">
              <a:extLst>
                <a:ext uri="{FF2B5EF4-FFF2-40B4-BE49-F238E27FC236}">
                  <a16:creationId xmlns:a16="http://schemas.microsoft.com/office/drawing/2014/main" id="{1C1145FA-246D-551C-B57E-120F51178339}"/>
                </a:ext>
              </a:extLst>
            </p:cNvPr>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75" name="Line 14">
              <a:extLst>
                <a:ext uri="{FF2B5EF4-FFF2-40B4-BE49-F238E27FC236}">
                  <a16:creationId xmlns:a16="http://schemas.microsoft.com/office/drawing/2014/main" id="{69EF64B9-8E9F-16F0-F7EB-132AC32665C3}"/>
                </a:ext>
              </a:extLst>
            </p:cNvPr>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76" name="Line 15">
              <a:extLst>
                <a:ext uri="{FF2B5EF4-FFF2-40B4-BE49-F238E27FC236}">
                  <a16:creationId xmlns:a16="http://schemas.microsoft.com/office/drawing/2014/main" id="{D6F36563-D673-4412-06EE-FA90BAB6ADB2}"/>
                </a:ext>
              </a:extLst>
            </p:cNvPr>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grpSp>
        <p:nvGrpSpPr>
          <p:cNvPr id="87046" name="Group 16">
            <a:extLst>
              <a:ext uri="{FF2B5EF4-FFF2-40B4-BE49-F238E27FC236}">
                <a16:creationId xmlns:a16="http://schemas.microsoft.com/office/drawing/2014/main" id="{2180A28A-B000-ADF4-ED41-65F7F40A256A}"/>
              </a:ext>
            </a:extLst>
          </p:cNvPr>
          <p:cNvGrpSpPr>
            <a:grpSpLocks/>
          </p:cNvGrpSpPr>
          <p:nvPr/>
        </p:nvGrpSpPr>
        <p:grpSpPr bwMode="auto">
          <a:xfrm>
            <a:off x="7696200" y="3352800"/>
            <a:ext cx="457200" cy="990600"/>
            <a:chOff x="864" y="2016"/>
            <a:chExt cx="288" cy="624"/>
          </a:xfrm>
        </p:grpSpPr>
        <p:sp>
          <p:nvSpPr>
            <p:cNvPr id="87067" name="Oval 17">
              <a:extLst>
                <a:ext uri="{FF2B5EF4-FFF2-40B4-BE49-F238E27FC236}">
                  <a16:creationId xmlns:a16="http://schemas.microsoft.com/office/drawing/2014/main" id="{0FB9D8A1-C7D2-6049-6C12-674E31BFF23D}"/>
                </a:ext>
              </a:extLst>
            </p:cNvPr>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68" name="Line 18">
              <a:extLst>
                <a:ext uri="{FF2B5EF4-FFF2-40B4-BE49-F238E27FC236}">
                  <a16:creationId xmlns:a16="http://schemas.microsoft.com/office/drawing/2014/main" id="{52B47B01-C331-0968-DD1A-48942A8A1EA0}"/>
                </a:ext>
              </a:extLst>
            </p:cNvPr>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69" name="Line 19">
              <a:extLst>
                <a:ext uri="{FF2B5EF4-FFF2-40B4-BE49-F238E27FC236}">
                  <a16:creationId xmlns:a16="http://schemas.microsoft.com/office/drawing/2014/main" id="{161E773A-290D-0A49-F476-86A461A9454C}"/>
                </a:ext>
              </a:extLst>
            </p:cNvPr>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70" name="Line 20">
              <a:extLst>
                <a:ext uri="{FF2B5EF4-FFF2-40B4-BE49-F238E27FC236}">
                  <a16:creationId xmlns:a16="http://schemas.microsoft.com/office/drawing/2014/main" id="{95C563CB-4329-6961-BDE5-CDDC33E06FA3}"/>
                </a:ext>
              </a:extLst>
            </p:cNvPr>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71" name="Line 21">
              <a:extLst>
                <a:ext uri="{FF2B5EF4-FFF2-40B4-BE49-F238E27FC236}">
                  <a16:creationId xmlns:a16="http://schemas.microsoft.com/office/drawing/2014/main" id="{E5D92E33-7174-2D18-4F5D-B53751105CB3}"/>
                </a:ext>
              </a:extLst>
            </p:cNvPr>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sp>
        <p:nvSpPr>
          <p:cNvPr id="87047" name="Rectangle 22">
            <a:extLst>
              <a:ext uri="{FF2B5EF4-FFF2-40B4-BE49-F238E27FC236}">
                <a16:creationId xmlns:a16="http://schemas.microsoft.com/office/drawing/2014/main" id="{835CEB3E-1B63-83F2-1062-9BF2A2BE682B}"/>
              </a:ext>
            </a:extLst>
          </p:cNvPr>
          <p:cNvSpPr>
            <a:spLocks noChangeArrowheads="1"/>
          </p:cNvSpPr>
          <p:nvPr/>
        </p:nvSpPr>
        <p:spPr bwMode="auto">
          <a:xfrm>
            <a:off x="3886200" y="3124200"/>
            <a:ext cx="358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48" name="Rectangle 23">
            <a:extLst>
              <a:ext uri="{FF2B5EF4-FFF2-40B4-BE49-F238E27FC236}">
                <a16:creationId xmlns:a16="http://schemas.microsoft.com/office/drawing/2014/main" id="{EDD29483-FC93-82F3-0CC0-FA4F2A5839F0}"/>
              </a:ext>
            </a:extLst>
          </p:cNvPr>
          <p:cNvSpPr>
            <a:spLocks noChangeArrowheads="1"/>
          </p:cNvSpPr>
          <p:nvPr/>
        </p:nvSpPr>
        <p:spPr bwMode="auto">
          <a:xfrm>
            <a:off x="3886200" y="2971800"/>
            <a:ext cx="36576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49" name="Oval 24">
            <a:extLst>
              <a:ext uri="{FF2B5EF4-FFF2-40B4-BE49-F238E27FC236}">
                <a16:creationId xmlns:a16="http://schemas.microsoft.com/office/drawing/2014/main" id="{2BE6E501-DBBB-E700-574F-C54D41C06DB2}"/>
              </a:ext>
            </a:extLst>
          </p:cNvPr>
          <p:cNvSpPr>
            <a:spLocks noChangeArrowheads="1"/>
          </p:cNvSpPr>
          <p:nvPr/>
        </p:nvSpPr>
        <p:spPr bwMode="auto">
          <a:xfrm>
            <a:off x="4267200" y="3200400"/>
            <a:ext cx="990600" cy="6858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50" name="Oval 25">
            <a:extLst>
              <a:ext uri="{FF2B5EF4-FFF2-40B4-BE49-F238E27FC236}">
                <a16:creationId xmlns:a16="http://schemas.microsoft.com/office/drawing/2014/main" id="{443E69E3-99C7-3CEC-E923-D8D6D88F5798}"/>
              </a:ext>
            </a:extLst>
          </p:cNvPr>
          <p:cNvSpPr>
            <a:spLocks noChangeArrowheads="1"/>
          </p:cNvSpPr>
          <p:nvPr/>
        </p:nvSpPr>
        <p:spPr bwMode="auto">
          <a:xfrm>
            <a:off x="6019800" y="3657600"/>
            <a:ext cx="1066800" cy="6858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51" name="Oval 26">
            <a:extLst>
              <a:ext uri="{FF2B5EF4-FFF2-40B4-BE49-F238E27FC236}">
                <a16:creationId xmlns:a16="http://schemas.microsoft.com/office/drawing/2014/main" id="{B1E2B1B1-F563-99EB-8C1C-95EE7E3EF69C}"/>
              </a:ext>
            </a:extLst>
          </p:cNvPr>
          <p:cNvSpPr>
            <a:spLocks noChangeArrowheads="1"/>
          </p:cNvSpPr>
          <p:nvPr/>
        </p:nvSpPr>
        <p:spPr bwMode="auto">
          <a:xfrm>
            <a:off x="4495800" y="4343400"/>
            <a:ext cx="1143000" cy="7620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52" name="Oval 27">
            <a:extLst>
              <a:ext uri="{FF2B5EF4-FFF2-40B4-BE49-F238E27FC236}">
                <a16:creationId xmlns:a16="http://schemas.microsoft.com/office/drawing/2014/main" id="{6E976D43-0E5E-1B56-157D-98A60B48C17E}"/>
              </a:ext>
            </a:extLst>
          </p:cNvPr>
          <p:cNvSpPr>
            <a:spLocks noChangeArrowheads="1"/>
          </p:cNvSpPr>
          <p:nvPr/>
        </p:nvSpPr>
        <p:spPr bwMode="auto">
          <a:xfrm>
            <a:off x="4267200" y="5334000"/>
            <a:ext cx="1295400" cy="6096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53" name="Oval 28">
            <a:extLst>
              <a:ext uri="{FF2B5EF4-FFF2-40B4-BE49-F238E27FC236}">
                <a16:creationId xmlns:a16="http://schemas.microsoft.com/office/drawing/2014/main" id="{E8320899-4578-0558-7D59-6852C56E9F2A}"/>
              </a:ext>
            </a:extLst>
          </p:cNvPr>
          <p:cNvSpPr>
            <a:spLocks noChangeArrowheads="1"/>
          </p:cNvSpPr>
          <p:nvPr/>
        </p:nvSpPr>
        <p:spPr bwMode="auto">
          <a:xfrm>
            <a:off x="6096000" y="4876800"/>
            <a:ext cx="1143000" cy="7620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7054" name="Text Box 29">
            <a:extLst>
              <a:ext uri="{FF2B5EF4-FFF2-40B4-BE49-F238E27FC236}">
                <a16:creationId xmlns:a16="http://schemas.microsoft.com/office/drawing/2014/main" id="{AD517D1B-BC58-6C80-8846-FA637A3C9DE2}"/>
              </a:ext>
            </a:extLst>
          </p:cNvPr>
          <p:cNvSpPr txBox="1">
            <a:spLocks noChangeArrowheads="1"/>
          </p:cNvSpPr>
          <p:nvPr/>
        </p:nvSpPr>
        <p:spPr bwMode="auto">
          <a:xfrm>
            <a:off x="2057400" y="4191000"/>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Le client</a:t>
            </a:r>
          </a:p>
        </p:txBody>
      </p:sp>
      <p:sp>
        <p:nvSpPr>
          <p:cNvPr id="87055" name="Text Box 30">
            <a:extLst>
              <a:ext uri="{FF2B5EF4-FFF2-40B4-BE49-F238E27FC236}">
                <a16:creationId xmlns:a16="http://schemas.microsoft.com/office/drawing/2014/main" id="{6F4D70C7-CCA6-5B6A-A502-48CA22B3BEC4}"/>
              </a:ext>
            </a:extLst>
          </p:cNvPr>
          <p:cNvSpPr txBox="1">
            <a:spLocks noChangeArrowheads="1"/>
          </p:cNvSpPr>
          <p:nvPr/>
        </p:nvSpPr>
        <p:spPr bwMode="auto">
          <a:xfrm>
            <a:off x="8001000" y="3429000"/>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La Banque</a:t>
            </a:r>
          </a:p>
        </p:txBody>
      </p:sp>
      <p:sp>
        <p:nvSpPr>
          <p:cNvPr id="87056" name="Text Box 31">
            <a:extLst>
              <a:ext uri="{FF2B5EF4-FFF2-40B4-BE49-F238E27FC236}">
                <a16:creationId xmlns:a16="http://schemas.microsoft.com/office/drawing/2014/main" id="{00A0A47E-DFEB-AF54-8537-AEB1AA472912}"/>
              </a:ext>
            </a:extLst>
          </p:cNvPr>
          <p:cNvSpPr txBox="1">
            <a:spLocks noChangeArrowheads="1"/>
          </p:cNvSpPr>
          <p:nvPr/>
        </p:nvSpPr>
        <p:spPr bwMode="auto">
          <a:xfrm>
            <a:off x="8382000" y="5181600"/>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Un employé</a:t>
            </a:r>
          </a:p>
        </p:txBody>
      </p:sp>
      <p:sp>
        <p:nvSpPr>
          <p:cNvPr id="87057" name="Text Box 32">
            <a:extLst>
              <a:ext uri="{FF2B5EF4-FFF2-40B4-BE49-F238E27FC236}">
                <a16:creationId xmlns:a16="http://schemas.microsoft.com/office/drawing/2014/main" id="{F14D72FC-8FAD-2DA5-40EB-6C29F38EF566}"/>
              </a:ext>
            </a:extLst>
          </p:cNvPr>
          <p:cNvSpPr txBox="1">
            <a:spLocks noChangeArrowheads="1"/>
          </p:cNvSpPr>
          <p:nvPr/>
        </p:nvSpPr>
        <p:spPr bwMode="auto">
          <a:xfrm>
            <a:off x="4262438" y="3194050"/>
            <a:ext cx="111918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Effectuer</a:t>
            </a:r>
          </a:p>
          <a:p>
            <a:pPr>
              <a:spcBef>
                <a:spcPct val="50000"/>
              </a:spcBef>
            </a:pPr>
            <a:r>
              <a:rPr lang="fr-BE" altLang="fr-FR" sz="1400">
                <a:solidFill>
                  <a:schemeClr val="bg2"/>
                </a:solidFill>
              </a:rPr>
              <a:t>un virement</a:t>
            </a:r>
          </a:p>
        </p:txBody>
      </p:sp>
      <p:sp>
        <p:nvSpPr>
          <p:cNvPr id="87058" name="Text Box 33">
            <a:extLst>
              <a:ext uri="{FF2B5EF4-FFF2-40B4-BE49-F238E27FC236}">
                <a16:creationId xmlns:a16="http://schemas.microsoft.com/office/drawing/2014/main" id="{8DAEA68D-DB02-1DCC-B59C-7CE1D40D03F4}"/>
              </a:ext>
            </a:extLst>
          </p:cNvPr>
          <p:cNvSpPr txBox="1">
            <a:spLocks noChangeArrowheads="1"/>
          </p:cNvSpPr>
          <p:nvPr/>
        </p:nvSpPr>
        <p:spPr bwMode="auto">
          <a:xfrm>
            <a:off x="4567238" y="4413250"/>
            <a:ext cx="10699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Retirer</a:t>
            </a:r>
          </a:p>
          <a:p>
            <a:pPr>
              <a:spcBef>
                <a:spcPct val="50000"/>
              </a:spcBef>
            </a:pPr>
            <a:r>
              <a:rPr lang="fr-BE" altLang="fr-FR" sz="1400">
                <a:solidFill>
                  <a:schemeClr val="bg2"/>
                </a:solidFill>
              </a:rPr>
              <a:t>de l ’argent</a:t>
            </a:r>
          </a:p>
        </p:txBody>
      </p:sp>
      <p:sp>
        <p:nvSpPr>
          <p:cNvPr id="87059" name="Text Box 34">
            <a:extLst>
              <a:ext uri="{FF2B5EF4-FFF2-40B4-BE49-F238E27FC236}">
                <a16:creationId xmlns:a16="http://schemas.microsoft.com/office/drawing/2014/main" id="{BFEC37E7-E612-C57C-4E34-F873658556FB}"/>
              </a:ext>
            </a:extLst>
          </p:cNvPr>
          <p:cNvSpPr txBox="1">
            <a:spLocks noChangeArrowheads="1"/>
          </p:cNvSpPr>
          <p:nvPr/>
        </p:nvSpPr>
        <p:spPr bwMode="auto">
          <a:xfrm>
            <a:off x="4414838" y="5327650"/>
            <a:ext cx="1020762"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Consulter</a:t>
            </a:r>
          </a:p>
          <a:p>
            <a:pPr>
              <a:spcBef>
                <a:spcPct val="50000"/>
              </a:spcBef>
            </a:pPr>
            <a:r>
              <a:rPr lang="fr-BE" altLang="fr-FR" sz="1400">
                <a:solidFill>
                  <a:schemeClr val="bg2"/>
                </a:solidFill>
              </a:rPr>
              <a:t>un compte</a:t>
            </a:r>
          </a:p>
        </p:txBody>
      </p:sp>
      <p:sp>
        <p:nvSpPr>
          <p:cNvPr id="87060" name="Line 35">
            <a:extLst>
              <a:ext uri="{FF2B5EF4-FFF2-40B4-BE49-F238E27FC236}">
                <a16:creationId xmlns:a16="http://schemas.microsoft.com/office/drawing/2014/main" id="{939DBB62-9533-2155-CF49-29B9871AEDB4}"/>
              </a:ext>
            </a:extLst>
          </p:cNvPr>
          <p:cNvSpPr>
            <a:spLocks noChangeShapeType="1"/>
          </p:cNvSpPr>
          <p:nvPr/>
        </p:nvSpPr>
        <p:spPr bwMode="auto">
          <a:xfrm flipV="1">
            <a:off x="3276600" y="3733800"/>
            <a:ext cx="1066800" cy="6096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61" name="Line 36">
            <a:extLst>
              <a:ext uri="{FF2B5EF4-FFF2-40B4-BE49-F238E27FC236}">
                <a16:creationId xmlns:a16="http://schemas.microsoft.com/office/drawing/2014/main" id="{B0171F41-7BD8-D489-FC6A-A4413910B497}"/>
              </a:ext>
            </a:extLst>
          </p:cNvPr>
          <p:cNvSpPr>
            <a:spLocks noChangeShapeType="1"/>
          </p:cNvSpPr>
          <p:nvPr/>
        </p:nvSpPr>
        <p:spPr bwMode="auto">
          <a:xfrm>
            <a:off x="3276600" y="4343400"/>
            <a:ext cx="1143000" cy="304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62" name="Line 37">
            <a:extLst>
              <a:ext uri="{FF2B5EF4-FFF2-40B4-BE49-F238E27FC236}">
                <a16:creationId xmlns:a16="http://schemas.microsoft.com/office/drawing/2014/main" id="{9DBCD5CD-4E84-02B2-1053-EEA6CD6CCBB4}"/>
              </a:ext>
            </a:extLst>
          </p:cNvPr>
          <p:cNvSpPr>
            <a:spLocks noChangeShapeType="1"/>
          </p:cNvSpPr>
          <p:nvPr/>
        </p:nvSpPr>
        <p:spPr bwMode="auto">
          <a:xfrm>
            <a:off x="3276600" y="4419600"/>
            <a:ext cx="1066800" cy="1066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63" name="Line 38">
            <a:extLst>
              <a:ext uri="{FF2B5EF4-FFF2-40B4-BE49-F238E27FC236}">
                <a16:creationId xmlns:a16="http://schemas.microsoft.com/office/drawing/2014/main" id="{F887DCB9-03EA-E3EE-7407-023930DC210E}"/>
              </a:ext>
            </a:extLst>
          </p:cNvPr>
          <p:cNvSpPr>
            <a:spLocks noChangeShapeType="1"/>
          </p:cNvSpPr>
          <p:nvPr/>
        </p:nvSpPr>
        <p:spPr bwMode="auto">
          <a:xfrm flipV="1">
            <a:off x="7162800" y="3657600"/>
            <a:ext cx="609600" cy="304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64" name="Line 39">
            <a:extLst>
              <a:ext uri="{FF2B5EF4-FFF2-40B4-BE49-F238E27FC236}">
                <a16:creationId xmlns:a16="http://schemas.microsoft.com/office/drawing/2014/main" id="{091213EF-D809-B169-0C1C-CE0024B2C1FD}"/>
              </a:ext>
            </a:extLst>
          </p:cNvPr>
          <p:cNvSpPr>
            <a:spLocks noChangeShapeType="1"/>
          </p:cNvSpPr>
          <p:nvPr/>
        </p:nvSpPr>
        <p:spPr bwMode="auto">
          <a:xfrm flipH="1" flipV="1">
            <a:off x="7239000" y="5257800"/>
            <a:ext cx="685800" cy="762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87065" name="Text Box 40">
            <a:extLst>
              <a:ext uri="{FF2B5EF4-FFF2-40B4-BE49-F238E27FC236}">
                <a16:creationId xmlns:a16="http://schemas.microsoft.com/office/drawing/2014/main" id="{3A432373-22F6-50CD-DDF2-08EF5605182C}"/>
              </a:ext>
            </a:extLst>
          </p:cNvPr>
          <p:cNvSpPr txBox="1">
            <a:spLocks noChangeArrowheads="1"/>
          </p:cNvSpPr>
          <p:nvPr/>
        </p:nvSpPr>
        <p:spPr bwMode="auto">
          <a:xfrm>
            <a:off x="6015038" y="3651250"/>
            <a:ext cx="10699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Gérer le</a:t>
            </a:r>
          </a:p>
          <a:p>
            <a:pPr>
              <a:spcBef>
                <a:spcPct val="50000"/>
              </a:spcBef>
            </a:pPr>
            <a:r>
              <a:rPr lang="fr-BE" altLang="fr-FR" sz="1400">
                <a:solidFill>
                  <a:schemeClr val="bg2"/>
                </a:solidFill>
              </a:rPr>
              <a:t>distributeur</a:t>
            </a:r>
          </a:p>
        </p:txBody>
      </p:sp>
      <p:sp>
        <p:nvSpPr>
          <p:cNvPr id="87066" name="Text Box 41">
            <a:extLst>
              <a:ext uri="{FF2B5EF4-FFF2-40B4-BE49-F238E27FC236}">
                <a16:creationId xmlns:a16="http://schemas.microsoft.com/office/drawing/2014/main" id="{DF2D5830-E4B8-3889-1E3D-7AEA60691A5A}"/>
              </a:ext>
            </a:extLst>
          </p:cNvPr>
          <p:cNvSpPr txBox="1">
            <a:spLocks noChangeArrowheads="1"/>
          </p:cNvSpPr>
          <p:nvPr/>
        </p:nvSpPr>
        <p:spPr bwMode="auto">
          <a:xfrm>
            <a:off x="6061075" y="4946650"/>
            <a:ext cx="12080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BE" altLang="fr-FR" sz="1400">
                <a:solidFill>
                  <a:schemeClr val="bg2"/>
                </a:solidFill>
              </a:rPr>
              <a:t>Effectuer la </a:t>
            </a:r>
          </a:p>
          <a:p>
            <a:pPr>
              <a:spcBef>
                <a:spcPct val="50000"/>
              </a:spcBef>
            </a:pPr>
            <a:r>
              <a:rPr lang="fr-BE" altLang="fr-FR" sz="1400">
                <a:solidFill>
                  <a:schemeClr val="bg2"/>
                </a:solidFill>
              </a:rPr>
              <a:t>maintenance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44448620-16E0-A096-6F17-00D7F9D15EEA}"/>
              </a:ext>
            </a:extLst>
          </p:cNvPr>
          <p:cNvSpPr>
            <a:spLocks noGrp="1" noChangeArrowheads="1"/>
          </p:cNvSpPr>
          <p:nvPr>
            <p:ph type="title"/>
          </p:nvPr>
        </p:nvSpPr>
        <p:spPr/>
        <p:txBody>
          <a:bodyPr/>
          <a:lstStyle/>
          <a:p>
            <a:r>
              <a:rPr lang="fr-BE" altLang="fr-FR"/>
              <a:t>Objectifs du cours  (2/2)</a:t>
            </a:r>
            <a:endParaRPr lang="en-GB" altLang="fr-FR"/>
          </a:p>
        </p:txBody>
      </p:sp>
      <p:sp>
        <p:nvSpPr>
          <p:cNvPr id="13315" name="Rectangle 5">
            <a:extLst>
              <a:ext uri="{FF2B5EF4-FFF2-40B4-BE49-F238E27FC236}">
                <a16:creationId xmlns:a16="http://schemas.microsoft.com/office/drawing/2014/main" id="{DB37EE34-225E-54E9-3D2D-FA28EB6FE495}"/>
              </a:ext>
            </a:extLst>
          </p:cNvPr>
          <p:cNvSpPr>
            <a:spLocks noGrp="1" noChangeArrowheads="1"/>
          </p:cNvSpPr>
          <p:nvPr>
            <p:ph type="body" idx="1"/>
          </p:nvPr>
        </p:nvSpPr>
        <p:spPr/>
        <p:txBody>
          <a:bodyPr/>
          <a:lstStyle/>
          <a:p>
            <a:r>
              <a:rPr lang="fr-BE" altLang="fr-FR" sz="2400"/>
              <a:t>Développer un programme qui utilise une interface graphique pour introduire les données à traiter</a:t>
            </a:r>
          </a:p>
          <a:p>
            <a:r>
              <a:rPr lang="fr-BE" altLang="fr-FR" sz="2400"/>
              <a:t>Comprendre la gestion des événements</a:t>
            </a:r>
          </a:p>
          <a:p>
            <a:r>
              <a:rPr lang="fr-BE" altLang="fr-FR" sz="2400"/>
              <a:t>Comprendre un diagramme de classes et de séquences (UML)</a:t>
            </a:r>
          </a:p>
          <a:p>
            <a:r>
              <a:rPr lang="fr-BE" altLang="fr-FR" sz="2400"/>
              <a:t>Lire et écrire sur des fichiers</a:t>
            </a:r>
          </a:p>
          <a:p>
            <a:r>
              <a:rPr lang="fr-BE" altLang="fr-FR" sz="2400"/>
              <a:t>Comprendre les bases du </a:t>
            </a:r>
            <a:r>
              <a:rPr lang="fr-BE" altLang="fr-FR" sz="2400" i="1"/>
              <a:t>multithreading</a:t>
            </a:r>
            <a:r>
              <a:rPr lang="fr-BE" altLang="fr-FR" sz="2400"/>
              <a:t> </a:t>
            </a:r>
          </a:p>
          <a:p>
            <a:r>
              <a:rPr lang="fr-BE" altLang="fr-FR" sz="2400"/>
              <a:t>Développer des applications </a:t>
            </a:r>
            <a:r>
              <a:rPr lang="fr-BE" altLang="fr-FR" sz="2400" i="1"/>
              <a:t>multiprocess</a:t>
            </a:r>
            <a:endParaRPr lang="en-GB" altLang="fr-FR" sz="2400" i="1"/>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3EFB448-0AB7-24CE-A762-B48FC0CE52D8}"/>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8067" name="Rectangle 3">
            <a:extLst>
              <a:ext uri="{FF2B5EF4-FFF2-40B4-BE49-F238E27FC236}">
                <a16:creationId xmlns:a16="http://schemas.microsoft.com/office/drawing/2014/main" id="{E9FA1CF0-6A32-89A8-84F8-EF16123895A7}"/>
              </a:ext>
            </a:extLst>
          </p:cNvPr>
          <p:cNvSpPr>
            <a:spLocks noGrp="1" noChangeArrowheads="1"/>
          </p:cNvSpPr>
          <p:nvPr>
            <p:ph type="body" idx="1"/>
          </p:nvPr>
        </p:nvSpPr>
        <p:spPr>
          <a:xfrm>
            <a:off x="1676400" y="1155700"/>
            <a:ext cx="8839200" cy="4887913"/>
          </a:xfrm>
        </p:spPr>
        <p:txBody>
          <a:bodyPr/>
          <a:lstStyle/>
          <a:p>
            <a:r>
              <a:rPr lang="fr-FR" altLang="fr-FR"/>
              <a:t>Exemple de diagramme de cas d’utilisation détaillé</a:t>
            </a:r>
          </a:p>
        </p:txBody>
      </p:sp>
      <p:sp>
        <p:nvSpPr>
          <p:cNvPr id="88068" name="Line 4">
            <a:extLst>
              <a:ext uri="{FF2B5EF4-FFF2-40B4-BE49-F238E27FC236}">
                <a16:creationId xmlns:a16="http://schemas.microsoft.com/office/drawing/2014/main" id="{FDE28088-FC93-0D71-D95F-F993B950C50A}"/>
              </a:ext>
            </a:extLst>
          </p:cNvPr>
          <p:cNvSpPr>
            <a:spLocks noChangeShapeType="1"/>
          </p:cNvSpPr>
          <p:nvPr/>
        </p:nvSpPr>
        <p:spPr bwMode="auto">
          <a:xfrm>
            <a:off x="3822700" y="2760663"/>
            <a:ext cx="0" cy="3657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grpSp>
        <p:nvGrpSpPr>
          <p:cNvPr id="88069" name="Group 5">
            <a:extLst>
              <a:ext uri="{FF2B5EF4-FFF2-40B4-BE49-F238E27FC236}">
                <a16:creationId xmlns:a16="http://schemas.microsoft.com/office/drawing/2014/main" id="{455F8D14-6964-2CE1-801B-B1B07E47BB60}"/>
              </a:ext>
            </a:extLst>
          </p:cNvPr>
          <p:cNvGrpSpPr>
            <a:grpSpLocks/>
          </p:cNvGrpSpPr>
          <p:nvPr/>
        </p:nvGrpSpPr>
        <p:grpSpPr bwMode="auto">
          <a:xfrm>
            <a:off x="3670300" y="1617663"/>
            <a:ext cx="328613" cy="685800"/>
            <a:chOff x="528" y="1824"/>
            <a:chExt cx="192" cy="576"/>
          </a:xfrm>
        </p:grpSpPr>
        <p:sp>
          <p:nvSpPr>
            <p:cNvPr id="88091" name="Oval 6">
              <a:extLst>
                <a:ext uri="{FF2B5EF4-FFF2-40B4-BE49-F238E27FC236}">
                  <a16:creationId xmlns:a16="http://schemas.microsoft.com/office/drawing/2014/main" id="{EBA6A87E-CFE0-98A6-AA88-49BC9EE59C18}"/>
                </a:ext>
              </a:extLst>
            </p:cNvPr>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8092" name="Line 7">
              <a:extLst>
                <a:ext uri="{FF2B5EF4-FFF2-40B4-BE49-F238E27FC236}">
                  <a16:creationId xmlns:a16="http://schemas.microsoft.com/office/drawing/2014/main" id="{B74B683E-526B-C367-5430-CA37F0EF1757}"/>
                </a:ext>
              </a:extLst>
            </p:cNvPr>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88093" name="Line 8">
              <a:extLst>
                <a:ext uri="{FF2B5EF4-FFF2-40B4-BE49-F238E27FC236}">
                  <a16:creationId xmlns:a16="http://schemas.microsoft.com/office/drawing/2014/main" id="{974865AC-A931-ABB9-BF5C-10F1B8125502}"/>
                </a:ext>
              </a:extLst>
            </p:cNvPr>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88094" name="Line 9">
              <a:extLst>
                <a:ext uri="{FF2B5EF4-FFF2-40B4-BE49-F238E27FC236}">
                  <a16:creationId xmlns:a16="http://schemas.microsoft.com/office/drawing/2014/main" id="{A2213A21-3D3A-B04F-AFA7-B0075FBD7F09}"/>
                </a:ext>
              </a:extLst>
            </p:cNvPr>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88095" name="Line 10">
              <a:extLst>
                <a:ext uri="{FF2B5EF4-FFF2-40B4-BE49-F238E27FC236}">
                  <a16:creationId xmlns:a16="http://schemas.microsoft.com/office/drawing/2014/main" id="{58D62562-A3D7-FBC3-F1DB-48EC11404871}"/>
                </a:ext>
              </a:extLst>
            </p:cNvPr>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grpSp>
      <p:sp>
        <p:nvSpPr>
          <p:cNvPr id="88070" name="Text Box 11">
            <a:extLst>
              <a:ext uri="{FF2B5EF4-FFF2-40B4-BE49-F238E27FC236}">
                <a16:creationId xmlns:a16="http://schemas.microsoft.com/office/drawing/2014/main" id="{FE86A32F-A77B-7F5D-45B8-733B1E1418E6}"/>
              </a:ext>
            </a:extLst>
          </p:cNvPr>
          <p:cNvSpPr txBox="1">
            <a:spLocks noChangeArrowheads="1"/>
          </p:cNvSpPr>
          <p:nvPr/>
        </p:nvSpPr>
        <p:spPr bwMode="auto">
          <a:xfrm>
            <a:off x="3124200" y="2303463"/>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u="sng">
                <a:latin typeface="Helvetica" panose="020B0604020202020204" pitchFamily="34" charset="0"/>
              </a:rPr>
              <a:t>paul : Client</a:t>
            </a:r>
            <a:endParaRPr lang="fr-FR" altLang="fr-FR" sz="2400" u="sng">
              <a:latin typeface="Times New Roman" panose="02020603050405020304" pitchFamily="18" charset="0"/>
            </a:endParaRPr>
          </a:p>
        </p:txBody>
      </p:sp>
      <p:sp>
        <p:nvSpPr>
          <p:cNvPr id="88071" name="Line 12">
            <a:extLst>
              <a:ext uri="{FF2B5EF4-FFF2-40B4-BE49-F238E27FC236}">
                <a16:creationId xmlns:a16="http://schemas.microsoft.com/office/drawing/2014/main" id="{19EF0908-B53F-20D2-CD4D-AB79A1F8A279}"/>
              </a:ext>
            </a:extLst>
          </p:cNvPr>
          <p:cNvSpPr>
            <a:spLocks noChangeShapeType="1"/>
          </p:cNvSpPr>
          <p:nvPr/>
        </p:nvSpPr>
        <p:spPr bwMode="auto">
          <a:xfrm>
            <a:off x="7404100" y="2760663"/>
            <a:ext cx="0" cy="3657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88072" name="Text Box 13">
            <a:extLst>
              <a:ext uri="{FF2B5EF4-FFF2-40B4-BE49-F238E27FC236}">
                <a16:creationId xmlns:a16="http://schemas.microsoft.com/office/drawing/2014/main" id="{3582C7D4-5A5E-38C1-8E81-AF7F7C29443A}"/>
              </a:ext>
            </a:extLst>
          </p:cNvPr>
          <p:cNvSpPr txBox="1">
            <a:spLocks noChangeArrowheads="1"/>
          </p:cNvSpPr>
          <p:nvPr/>
        </p:nvSpPr>
        <p:spPr bwMode="auto">
          <a:xfrm>
            <a:off x="6756400" y="2303463"/>
            <a:ext cx="1287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sz="1800" u="sng">
                <a:latin typeface="Helvetica" panose="020B0604020202020204" pitchFamily="34" charset="0"/>
              </a:rPr>
              <a:t>le système</a:t>
            </a:r>
            <a:endParaRPr lang="fr-FR" altLang="fr-FR" sz="2400" u="sng">
              <a:latin typeface="Times New Roman" panose="02020603050405020304" pitchFamily="18" charset="0"/>
            </a:endParaRPr>
          </a:p>
        </p:txBody>
      </p:sp>
      <p:sp>
        <p:nvSpPr>
          <p:cNvPr id="88073" name="Rectangle 14">
            <a:extLst>
              <a:ext uri="{FF2B5EF4-FFF2-40B4-BE49-F238E27FC236}">
                <a16:creationId xmlns:a16="http://schemas.microsoft.com/office/drawing/2014/main" id="{AA9AC566-09FB-13D1-C5E9-29A45E7646E1}"/>
              </a:ext>
            </a:extLst>
          </p:cNvPr>
          <p:cNvSpPr>
            <a:spLocks noChangeArrowheads="1"/>
          </p:cNvSpPr>
          <p:nvPr/>
        </p:nvSpPr>
        <p:spPr bwMode="auto">
          <a:xfrm>
            <a:off x="6642100" y="2227263"/>
            <a:ext cx="15240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88074" name="Line 15">
            <a:extLst>
              <a:ext uri="{FF2B5EF4-FFF2-40B4-BE49-F238E27FC236}">
                <a16:creationId xmlns:a16="http://schemas.microsoft.com/office/drawing/2014/main" id="{C9DFEE35-F9D1-045C-EBA5-BB782969764A}"/>
              </a:ext>
            </a:extLst>
          </p:cNvPr>
          <p:cNvSpPr>
            <a:spLocks noChangeShapeType="1"/>
          </p:cNvSpPr>
          <p:nvPr/>
        </p:nvSpPr>
        <p:spPr bwMode="auto">
          <a:xfrm>
            <a:off x="3822700" y="31416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88075" name="Text Box 16">
            <a:extLst>
              <a:ext uri="{FF2B5EF4-FFF2-40B4-BE49-F238E27FC236}">
                <a16:creationId xmlns:a16="http://schemas.microsoft.com/office/drawing/2014/main" id="{A801DB0F-3598-B188-6C04-DAFE389AE0D2}"/>
              </a:ext>
            </a:extLst>
          </p:cNvPr>
          <p:cNvSpPr txBox="1">
            <a:spLocks noChangeArrowheads="1"/>
          </p:cNvSpPr>
          <p:nvPr/>
        </p:nvSpPr>
        <p:spPr bwMode="auto">
          <a:xfrm>
            <a:off x="4965700" y="2878138"/>
            <a:ext cx="132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a:latin typeface="Helvetica" panose="020B0604020202020204" pitchFamily="34" charset="0"/>
              </a:rPr>
              <a:t>Insérer carte</a:t>
            </a:r>
          </a:p>
        </p:txBody>
      </p:sp>
      <p:sp>
        <p:nvSpPr>
          <p:cNvPr id="88076" name="Line 17">
            <a:extLst>
              <a:ext uri="{FF2B5EF4-FFF2-40B4-BE49-F238E27FC236}">
                <a16:creationId xmlns:a16="http://schemas.microsoft.com/office/drawing/2014/main" id="{436E3D57-E8A6-15D5-9717-0290F7F03251}"/>
              </a:ext>
            </a:extLst>
          </p:cNvPr>
          <p:cNvSpPr>
            <a:spLocks noChangeShapeType="1"/>
          </p:cNvSpPr>
          <p:nvPr/>
        </p:nvSpPr>
        <p:spPr bwMode="auto">
          <a:xfrm>
            <a:off x="3822700" y="43608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88077" name="Text Box 18">
            <a:extLst>
              <a:ext uri="{FF2B5EF4-FFF2-40B4-BE49-F238E27FC236}">
                <a16:creationId xmlns:a16="http://schemas.microsoft.com/office/drawing/2014/main" id="{AA47D201-2AC5-D9D6-5959-E9A46C5D04B0}"/>
              </a:ext>
            </a:extLst>
          </p:cNvPr>
          <p:cNvSpPr txBox="1">
            <a:spLocks noChangeArrowheads="1"/>
          </p:cNvSpPr>
          <p:nvPr/>
        </p:nvSpPr>
        <p:spPr bwMode="auto">
          <a:xfrm>
            <a:off x="4737100" y="4056063"/>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a:latin typeface="Helvetica" panose="020B0604020202020204" pitchFamily="34" charset="0"/>
              </a:rPr>
              <a:t>Entrer code ‘1234 ’ </a:t>
            </a:r>
          </a:p>
        </p:txBody>
      </p:sp>
      <p:sp>
        <p:nvSpPr>
          <p:cNvPr id="88078" name="Line 19">
            <a:extLst>
              <a:ext uri="{FF2B5EF4-FFF2-40B4-BE49-F238E27FC236}">
                <a16:creationId xmlns:a16="http://schemas.microsoft.com/office/drawing/2014/main" id="{19E8D8B0-8F8C-D2C8-6812-178CFB15D8AA}"/>
              </a:ext>
            </a:extLst>
          </p:cNvPr>
          <p:cNvSpPr>
            <a:spLocks noChangeShapeType="1"/>
          </p:cNvSpPr>
          <p:nvPr/>
        </p:nvSpPr>
        <p:spPr bwMode="auto">
          <a:xfrm flipH="1">
            <a:off x="3822700" y="37512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88079" name="Text Box 20">
            <a:extLst>
              <a:ext uri="{FF2B5EF4-FFF2-40B4-BE49-F238E27FC236}">
                <a16:creationId xmlns:a16="http://schemas.microsoft.com/office/drawing/2014/main" id="{1CCBEF59-1BB8-04D8-B602-BE9D759483E1}"/>
              </a:ext>
            </a:extLst>
          </p:cNvPr>
          <p:cNvSpPr txBox="1">
            <a:spLocks noChangeArrowheads="1"/>
          </p:cNvSpPr>
          <p:nvPr/>
        </p:nvSpPr>
        <p:spPr bwMode="auto">
          <a:xfrm>
            <a:off x="4818063" y="3446463"/>
            <a:ext cx="162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anose="020B0604020202020204" pitchFamily="34" charset="0"/>
              </a:rPr>
              <a:t>Demander code</a:t>
            </a:r>
          </a:p>
        </p:txBody>
      </p:sp>
      <p:sp>
        <p:nvSpPr>
          <p:cNvPr id="88080" name="Line 21">
            <a:extLst>
              <a:ext uri="{FF2B5EF4-FFF2-40B4-BE49-F238E27FC236}">
                <a16:creationId xmlns:a16="http://schemas.microsoft.com/office/drawing/2014/main" id="{ECABAE59-A06C-3330-A178-7323D1665921}"/>
              </a:ext>
            </a:extLst>
          </p:cNvPr>
          <p:cNvSpPr>
            <a:spLocks noChangeShapeType="1"/>
          </p:cNvSpPr>
          <p:nvPr/>
        </p:nvSpPr>
        <p:spPr bwMode="auto">
          <a:xfrm flipH="1">
            <a:off x="3822700" y="49704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88081" name="Text Box 22">
            <a:extLst>
              <a:ext uri="{FF2B5EF4-FFF2-40B4-BE49-F238E27FC236}">
                <a16:creationId xmlns:a16="http://schemas.microsoft.com/office/drawing/2014/main" id="{AF2DF308-7AE4-4488-BCA5-12407CDA3B28}"/>
              </a:ext>
            </a:extLst>
          </p:cNvPr>
          <p:cNvSpPr txBox="1">
            <a:spLocks noChangeArrowheads="1"/>
          </p:cNvSpPr>
          <p:nvPr/>
        </p:nvSpPr>
        <p:spPr bwMode="auto">
          <a:xfrm>
            <a:off x="4727575" y="4665663"/>
            <a:ext cx="1822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anose="020B0604020202020204" pitchFamily="34" charset="0"/>
              </a:rPr>
              <a:t>Message d ’erreur</a:t>
            </a:r>
          </a:p>
        </p:txBody>
      </p:sp>
      <p:sp>
        <p:nvSpPr>
          <p:cNvPr id="88082" name="Line 23">
            <a:extLst>
              <a:ext uri="{FF2B5EF4-FFF2-40B4-BE49-F238E27FC236}">
                <a16:creationId xmlns:a16="http://schemas.microsoft.com/office/drawing/2014/main" id="{F30C1928-5253-B2C2-864C-F0F991858DE1}"/>
              </a:ext>
            </a:extLst>
          </p:cNvPr>
          <p:cNvSpPr>
            <a:spLocks noChangeShapeType="1"/>
          </p:cNvSpPr>
          <p:nvPr/>
        </p:nvSpPr>
        <p:spPr bwMode="auto">
          <a:xfrm flipH="1">
            <a:off x="3822700" y="55038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88083" name="Text Box 24">
            <a:extLst>
              <a:ext uri="{FF2B5EF4-FFF2-40B4-BE49-F238E27FC236}">
                <a16:creationId xmlns:a16="http://schemas.microsoft.com/office/drawing/2014/main" id="{4A48720F-62CD-AF20-0298-E7F7A988B747}"/>
              </a:ext>
            </a:extLst>
          </p:cNvPr>
          <p:cNvSpPr txBox="1">
            <a:spLocks noChangeArrowheads="1"/>
          </p:cNvSpPr>
          <p:nvPr/>
        </p:nvSpPr>
        <p:spPr bwMode="auto">
          <a:xfrm>
            <a:off x="4832350" y="5199063"/>
            <a:ext cx="162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fr-FR" altLang="fr-FR">
                <a:latin typeface="Helvetica" panose="020B0604020202020204" pitchFamily="34" charset="0"/>
              </a:rPr>
              <a:t>Demander code</a:t>
            </a:r>
          </a:p>
        </p:txBody>
      </p:sp>
      <p:sp>
        <p:nvSpPr>
          <p:cNvPr id="88084" name="Line 25">
            <a:extLst>
              <a:ext uri="{FF2B5EF4-FFF2-40B4-BE49-F238E27FC236}">
                <a16:creationId xmlns:a16="http://schemas.microsoft.com/office/drawing/2014/main" id="{7C42AAA5-FFCA-8E24-6CE2-1189BAC325EF}"/>
              </a:ext>
            </a:extLst>
          </p:cNvPr>
          <p:cNvSpPr>
            <a:spLocks noChangeShapeType="1"/>
          </p:cNvSpPr>
          <p:nvPr/>
        </p:nvSpPr>
        <p:spPr bwMode="auto">
          <a:xfrm>
            <a:off x="3822700" y="6113463"/>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88085" name="Text Box 26">
            <a:extLst>
              <a:ext uri="{FF2B5EF4-FFF2-40B4-BE49-F238E27FC236}">
                <a16:creationId xmlns:a16="http://schemas.microsoft.com/office/drawing/2014/main" id="{DD59F1D4-7E25-F6CC-54BD-B67033BE4FF4}"/>
              </a:ext>
            </a:extLst>
          </p:cNvPr>
          <p:cNvSpPr txBox="1">
            <a:spLocks noChangeArrowheads="1"/>
          </p:cNvSpPr>
          <p:nvPr/>
        </p:nvSpPr>
        <p:spPr bwMode="auto">
          <a:xfrm>
            <a:off x="4737100" y="5808663"/>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a:latin typeface="Helvetica" panose="020B0604020202020204" pitchFamily="34" charset="0"/>
              </a:rPr>
              <a:t>Entrer code ‘6622 ’ </a:t>
            </a:r>
          </a:p>
        </p:txBody>
      </p:sp>
      <p:sp>
        <p:nvSpPr>
          <p:cNvPr id="88086" name="Freeform 27">
            <a:extLst>
              <a:ext uri="{FF2B5EF4-FFF2-40B4-BE49-F238E27FC236}">
                <a16:creationId xmlns:a16="http://schemas.microsoft.com/office/drawing/2014/main" id="{1D7CDE28-AB46-AFBE-33A3-474B75A1EC82}"/>
              </a:ext>
            </a:extLst>
          </p:cNvPr>
          <p:cNvSpPr>
            <a:spLocks/>
          </p:cNvSpPr>
          <p:nvPr/>
        </p:nvSpPr>
        <p:spPr bwMode="auto">
          <a:xfrm>
            <a:off x="7404100" y="3217863"/>
            <a:ext cx="381000" cy="381000"/>
          </a:xfrm>
          <a:custGeom>
            <a:avLst/>
            <a:gdLst>
              <a:gd name="T0" fmla="*/ 0 w 240"/>
              <a:gd name="T1" fmla="*/ 0 h 240"/>
              <a:gd name="T2" fmla="*/ 381000 w 240"/>
              <a:gd name="T3" fmla="*/ 0 h 240"/>
              <a:gd name="T4" fmla="*/ 381000 w 240"/>
              <a:gd name="T5" fmla="*/ 381000 h 240"/>
              <a:gd name="T6" fmla="*/ 76200 w 240"/>
              <a:gd name="T7" fmla="*/ 381000 h 240"/>
              <a:gd name="T8" fmla="*/ 0 60000 65536"/>
              <a:gd name="T9" fmla="*/ 0 60000 65536"/>
              <a:gd name="T10" fmla="*/ 0 60000 65536"/>
              <a:gd name="T11" fmla="*/ 0 60000 65536"/>
              <a:gd name="T12" fmla="*/ 0 w 240"/>
              <a:gd name="T13" fmla="*/ 0 h 240"/>
              <a:gd name="T14" fmla="*/ 240 w 240"/>
              <a:gd name="T15" fmla="*/ 240 h 240"/>
            </a:gdLst>
            <a:ahLst/>
            <a:cxnLst>
              <a:cxn ang="T8">
                <a:pos x="T0" y="T1"/>
              </a:cxn>
              <a:cxn ang="T9">
                <a:pos x="T2" y="T3"/>
              </a:cxn>
              <a:cxn ang="T10">
                <a:pos x="T4" y="T5"/>
              </a:cxn>
              <a:cxn ang="T11">
                <a:pos x="T6" y="T7"/>
              </a:cxn>
            </a:cxnLst>
            <a:rect l="T12" t="T13" r="T14" b="T15"/>
            <a:pathLst>
              <a:path w="240" h="240">
                <a:moveTo>
                  <a:pt x="0" y="0"/>
                </a:moveTo>
                <a:lnTo>
                  <a:pt x="240" y="0"/>
                </a:lnTo>
                <a:lnTo>
                  <a:pt x="240" y="240"/>
                </a:lnTo>
                <a:lnTo>
                  <a:pt x="48" y="24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MA"/>
          </a:p>
        </p:txBody>
      </p:sp>
      <p:sp>
        <p:nvSpPr>
          <p:cNvPr id="88087" name="Freeform 28">
            <a:extLst>
              <a:ext uri="{FF2B5EF4-FFF2-40B4-BE49-F238E27FC236}">
                <a16:creationId xmlns:a16="http://schemas.microsoft.com/office/drawing/2014/main" id="{FFA360E8-B39A-4013-E209-FAA21E92A138}"/>
              </a:ext>
            </a:extLst>
          </p:cNvPr>
          <p:cNvSpPr>
            <a:spLocks/>
          </p:cNvSpPr>
          <p:nvPr/>
        </p:nvSpPr>
        <p:spPr bwMode="auto">
          <a:xfrm>
            <a:off x="7404100" y="4437063"/>
            <a:ext cx="381000" cy="381000"/>
          </a:xfrm>
          <a:custGeom>
            <a:avLst/>
            <a:gdLst>
              <a:gd name="T0" fmla="*/ 0 w 240"/>
              <a:gd name="T1" fmla="*/ 0 h 240"/>
              <a:gd name="T2" fmla="*/ 381000 w 240"/>
              <a:gd name="T3" fmla="*/ 0 h 240"/>
              <a:gd name="T4" fmla="*/ 381000 w 240"/>
              <a:gd name="T5" fmla="*/ 381000 h 240"/>
              <a:gd name="T6" fmla="*/ 76200 w 240"/>
              <a:gd name="T7" fmla="*/ 381000 h 240"/>
              <a:gd name="T8" fmla="*/ 0 60000 65536"/>
              <a:gd name="T9" fmla="*/ 0 60000 65536"/>
              <a:gd name="T10" fmla="*/ 0 60000 65536"/>
              <a:gd name="T11" fmla="*/ 0 60000 65536"/>
              <a:gd name="T12" fmla="*/ 0 w 240"/>
              <a:gd name="T13" fmla="*/ 0 h 240"/>
              <a:gd name="T14" fmla="*/ 240 w 240"/>
              <a:gd name="T15" fmla="*/ 240 h 240"/>
            </a:gdLst>
            <a:ahLst/>
            <a:cxnLst>
              <a:cxn ang="T8">
                <a:pos x="T0" y="T1"/>
              </a:cxn>
              <a:cxn ang="T9">
                <a:pos x="T2" y="T3"/>
              </a:cxn>
              <a:cxn ang="T10">
                <a:pos x="T4" y="T5"/>
              </a:cxn>
              <a:cxn ang="T11">
                <a:pos x="T6" y="T7"/>
              </a:cxn>
            </a:cxnLst>
            <a:rect l="T12" t="T13" r="T14" b="T15"/>
            <a:pathLst>
              <a:path w="240" h="240">
                <a:moveTo>
                  <a:pt x="0" y="0"/>
                </a:moveTo>
                <a:lnTo>
                  <a:pt x="240" y="0"/>
                </a:lnTo>
                <a:lnTo>
                  <a:pt x="240" y="240"/>
                </a:lnTo>
                <a:lnTo>
                  <a:pt x="48" y="240"/>
                </a:ln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MA"/>
          </a:p>
        </p:txBody>
      </p:sp>
      <p:sp>
        <p:nvSpPr>
          <p:cNvPr id="88088" name="Text Box 29">
            <a:extLst>
              <a:ext uri="{FF2B5EF4-FFF2-40B4-BE49-F238E27FC236}">
                <a16:creationId xmlns:a16="http://schemas.microsoft.com/office/drawing/2014/main" id="{164622E8-D317-CA70-1D06-27380C814B2E}"/>
              </a:ext>
            </a:extLst>
          </p:cNvPr>
          <p:cNvSpPr txBox="1">
            <a:spLocks noChangeArrowheads="1"/>
          </p:cNvSpPr>
          <p:nvPr/>
        </p:nvSpPr>
        <p:spPr bwMode="auto">
          <a:xfrm>
            <a:off x="7785100" y="3294063"/>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a:latin typeface="Helvetica" panose="020B0604020202020204" pitchFamily="34" charset="0"/>
              </a:rPr>
              <a:t>Vérifier carte</a:t>
            </a:r>
          </a:p>
        </p:txBody>
      </p:sp>
      <p:sp>
        <p:nvSpPr>
          <p:cNvPr id="88089" name="Text Box 30">
            <a:extLst>
              <a:ext uri="{FF2B5EF4-FFF2-40B4-BE49-F238E27FC236}">
                <a16:creationId xmlns:a16="http://schemas.microsoft.com/office/drawing/2014/main" id="{1A9426A8-B591-D3C3-CA37-006A943E169F}"/>
              </a:ext>
            </a:extLst>
          </p:cNvPr>
          <p:cNvSpPr txBox="1">
            <a:spLocks noChangeArrowheads="1"/>
          </p:cNvSpPr>
          <p:nvPr/>
        </p:nvSpPr>
        <p:spPr bwMode="auto">
          <a:xfrm>
            <a:off x="7861300" y="4513263"/>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a:latin typeface="Helvetica" panose="020B0604020202020204" pitchFamily="34" charset="0"/>
              </a:rPr>
              <a:t>Vérifier code</a:t>
            </a:r>
          </a:p>
        </p:txBody>
      </p:sp>
      <p:sp>
        <p:nvSpPr>
          <p:cNvPr id="88090" name="Text Box 31">
            <a:extLst>
              <a:ext uri="{FF2B5EF4-FFF2-40B4-BE49-F238E27FC236}">
                <a16:creationId xmlns:a16="http://schemas.microsoft.com/office/drawing/2014/main" id="{D6430348-7D2A-1CAD-F4D1-F3E5D5C9AFB4}"/>
              </a:ext>
            </a:extLst>
          </p:cNvPr>
          <p:cNvSpPr txBox="1">
            <a:spLocks noChangeArrowheads="1"/>
          </p:cNvSpPr>
          <p:nvPr/>
        </p:nvSpPr>
        <p:spPr bwMode="auto">
          <a:xfrm>
            <a:off x="5422900" y="6181725"/>
            <a:ext cx="436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2400">
                <a:latin typeface="Helvetica" panose="020B0604020202020204" pitchFamily="34" charset="0"/>
              </a:rPr>
              <a:t>...</a:t>
            </a:r>
            <a:endParaRPr lang="fr-FR" altLang="fr-FR">
              <a:latin typeface="Helvetica" panose="020B0604020202020204" pitchFamily="34"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74B465A-1E08-E765-396F-A17978F15325}"/>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89091" name="Rectangle 3">
            <a:extLst>
              <a:ext uri="{FF2B5EF4-FFF2-40B4-BE49-F238E27FC236}">
                <a16:creationId xmlns:a16="http://schemas.microsoft.com/office/drawing/2014/main" id="{E473A5D0-A95B-22C6-9DED-F1324DF6FC30}"/>
              </a:ext>
            </a:extLst>
          </p:cNvPr>
          <p:cNvSpPr>
            <a:spLocks noGrp="1" noChangeArrowheads="1"/>
          </p:cNvSpPr>
          <p:nvPr>
            <p:ph type="body" idx="1"/>
          </p:nvPr>
        </p:nvSpPr>
        <p:spPr>
          <a:xfrm>
            <a:off x="1676400" y="1295400"/>
            <a:ext cx="8839200" cy="5116513"/>
          </a:xfrm>
        </p:spPr>
        <p:txBody>
          <a:bodyPr/>
          <a:lstStyle/>
          <a:p>
            <a:r>
              <a:rPr lang="fr-FR" altLang="fr-FR"/>
              <a:t>Diagramme de classes</a:t>
            </a:r>
          </a:p>
          <a:p>
            <a:pPr lvl="1"/>
            <a:r>
              <a:rPr lang="fr-FR" altLang="fr-FR"/>
              <a:t>Le but du diagramme de classes est de représenter les classes au sein d’un modèle</a:t>
            </a:r>
          </a:p>
          <a:p>
            <a:pPr lvl="1"/>
            <a:r>
              <a:rPr lang="fr-FR" altLang="fr-FR"/>
              <a:t>Dans une application OO, les classes possèdent:</a:t>
            </a:r>
          </a:p>
          <a:p>
            <a:pPr lvl="2"/>
            <a:r>
              <a:rPr lang="fr-FR" altLang="fr-FR"/>
              <a:t>Des attributs (variables membres)</a:t>
            </a:r>
          </a:p>
          <a:p>
            <a:pPr lvl="2"/>
            <a:r>
              <a:rPr lang="fr-FR" altLang="fr-FR"/>
              <a:t>Des méthodes (fonctions membres)</a:t>
            </a:r>
          </a:p>
          <a:p>
            <a:pPr lvl="2"/>
            <a:r>
              <a:rPr lang="fr-FR" altLang="fr-FR"/>
              <a:t>Des relations avec d’autres classes</a:t>
            </a:r>
          </a:p>
          <a:p>
            <a:pPr lvl="1"/>
            <a:r>
              <a:rPr lang="fr-FR" altLang="fr-FR"/>
              <a:t>C’est tout cela que le diagramme de classes représente</a:t>
            </a:r>
          </a:p>
          <a:p>
            <a:pPr lvl="1"/>
            <a:r>
              <a:rPr lang="fr-FR" altLang="fr-FR"/>
              <a:t>L’encapsulation est représentée par:</a:t>
            </a:r>
          </a:p>
          <a:p>
            <a:pPr lvl="2">
              <a:buFont typeface="Wingdings" panose="05000000000000000000" pitchFamily="2" charset="2"/>
              <a:buNone/>
            </a:pPr>
            <a:r>
              <a:rPr lang="fr-FR" altLang="fr-FR"/>
              <a:t>- (private), + (public), # (protected)</a:t>
            </a:r>
          </a:p>
          <a:p>
            <a:pPr lvl="1"/>
            <a:r>
              <a:rPr lang="fr-FR" altLang="fr-FR"/>
              <a:t>Les attributs s’écrivent:</a:t>
            </a:r>
          </a:p>
          <a:p>
            <a:pPr lvl="2">
              <a:buFont typeface="Wingdings" panose="05000000000000000000" pitchFamily="2" charset="2"/>
              <a:buNone/>
            </a:pPr>
            <a:r>
              <a:rPr lang="fr-FR" altLang="fr-FR"/>
              <a:t>+/-/# nomVariable : Type</a:t>
            </a:r>
          </a:p>
          <a:p>
            <a:pPr lvl="1"/>
            <a:r>
              <a:rPr lang="fr-FR" altLang="fr-FR"/>
              <a:t>Les méthodes s’écrivent:</a:t>
            </a:r>
          </a:p>
          <a:p>
            <a:pPr lvl="2">
              <a:buFont typeface="Wingdings" panose="05000000000000000000" pitchFamily="2" charset="2"/>
              <a:buNone/>
            </a:pPr>
            <a:r>
              <a:rPr lang="fr-FR" altLang="fr-FR"/>
              <a:t>+/-/# nomMethode(Type des arguments) : Type du retour ou « </a:t>
            </a:r>
            <a:r>
              <a:rPr lang="fr-FR" altLang="fr-FR" i="1"/>
              <a:t>void</a:t>
            </a:r>
            <a:r>
              <a:rPr lang="fr-FR" altLang="fr-FR"/>
              <a:t> »</a:t>
            </a:r>
          </a:p>
        </p:txBody>
      </p:sp>
      <p:sp>
        <p:nvSpPr>
          <p:cNvPr id="89092" name="Rectangle 4">
            <a:extLst>
              <a:ext uri="{FF2B5EF4-FFF2-40B4-BE49-F238E27FC236}">
                <a16:creationId xmlns:a16="http://schemas.microsoft.com/office/drawing/2014/main" id="{02135ADB-30D5-25AC-4370-141213DE0629}"/>
              </a:ext>
            </a:extLst>
          </p:cNvPr>
          <p:cNvSpPr>
            <a:spLocks noChangeArrowheads="1"/>
          </p:cNvSpPr>
          <p:nvPr/>
        </p:nvSpPr>
        <p:spPr bwMode="auto">
          <a:xfrm>
            <a:off x="8008938" y="4240213"/>
            <a:ext cx="1689100" cy="381000"/>
          </a:xfrm>
          <a:prstGeom prst="rect">
            <a:avLst/>
          </a:prstGeom>
          <a:solidFill>
            <a:schemeClr val="tx2"/>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solidFill>
                  <a:schemeClr val="bg1"/>
                </a:solidFill>
              </a:rPr>
              <a:t>Nom Classe</a:t>
            </a:r>
            <a:endParaRPr lang="en-US" altLang="fr-FR" sz="1800">
              <a:solidFill>
                <a:schemeClr val="bg1"/>
              </a:solidFill>
            </a:endParaRPr>
          </a:p>
        </p:txBody>
      </p:sp>
      <p:sp>
        <p:nvSpPr>
          <p:cNvPr id="89093" name="Rectangle 5">
            <a:extLst>
              <a:ext uri="{FF2B5EF4-FFF2-40B4-BE49-F238E27FC236}">
                <a16:creationId xmlns:a16="http://schemas.microsoft.com/office/drawing/2014/main" id="{EBBBF50B-0304-522C-213C-43F46A317996}"/>
              </a:ext>
            </a:extLst>
          </p:cNvPr>
          <p:cNvSpPr>
            <a:spLocks noChangeArrowheads="1"/>
          </p:cNvSpPr>
          <p:nvPr/>
        </p:nvSpPr>
        <p:spPr bwMode="auto">
          <a:xfrm>
            <a:off x="8008938" y="4621213"/>
            <a:ext cx="1689100" cy="339725"/>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Attributs</a:t>
            </a:r>
            <a:endParaRPr lang="en-US" altLang="fr-FR" sz="1400"/>
          </a:p>
        </p:txBody>
      </p:sp>
      <p:sp>
        <p:nvSpPr>
          <p:cNvPr id="89094" name="Rectangle 6">
            <a:extLst>
              <a:ext uri="{FF2B5EF4-FFF2-40B4-BE49-F238E27FC236}">
                <a16:creationId xmlns:a16="http://schemas.microsoft.com/office/drawing/2014/main" id="{4BF40FEF-999D-9CEF-907F-094FAE865191}"/>
              </a:ext>
            </a:extLst>
          </p:cNvPr>
          <p:cNvSpPr>
            <a:spLocks noChangeArrowheads="1"/>
          </p:cNvSpPr>
          <p:nvPr/>
        </p:nvSpPr>
        <p:spPr bwMode="auto">
          <a:xfrm>
            <a:off x="8008938" y="4960938"/>
            <a:ext cx="1689100" cy="327025"/>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Méthodes()</a:t>
            </a:r>
            <a:endParaRPr lang="en-US" altLang="fr-FR" sz="14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AA6EAD1-EE06-8646-BD2C-E37F1DA1D64B}"/>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90115" name="Rectangle 3">
            <a:extLst>
              <a:ext uri="{FF2B5EF4-FFF2-40B4-BE49-F238E27FC236}">
                <a16:creationId xmlns:a16="http://schemas.microsoft.com/office/drawing/2014/main" id="{16B0464C-2738-1E42-A238-003741AB57BF}"/>
              </a:ext>
            </a:extLst>
          </p:cNvPr>
          <p:cNvSpPr>
            <a:spLocks noGrp="1" noChangeArrowheads="1"/>
          </p:cNvSpPr>
          <p:nvPr>
            <p:ph type="body" idx="1"/>
          </p:nvPr>
        </p:nvSpPr>
        <p:spPr>
          <a:xfrm>
            <a:off x="1676400" y="1295400"/>
            <a:ext cx="8839200" cy="5116513"/>
          </a:xfrm>
          <a:noFill/>
        </p:spPr>
        <p:txBody>
          <a:bodyPr/>
          <a:lstStyle/>
          <a:p>
            <a:r>
              <a:rPr lang="fr-FR" altLang="fr-FR"/>
              <a:t>Les relations d’</a:t>
            </a:r>
            <a:r>
              <a:rPr lang="fr-FR" altLang="fr-FR" u="sng"/>
              <a:t>héritage</a:t>
            </a:r>
            <a:r>
              <a:rPr lang="fr-FR" altLang="fr-FR"/>
              <a:t> sont représentées par:</a:t>
            </a:r>
          </a:p>
          <a:p>
            <a:endParaRPr lang="fr-FR" altLang="fr-FR"/>
          </a:p>
          <a:p>
            <a:pPr lvl="1"/>
            <a:r>
              <a:rPr lang="fr-FR" altLang="fr-FR"/>
              <a:t>A			B signifie que la classe A hérite de la classe B</a:t>
            </a:r>
          </a:p>
          <a:p>
            <a:endParaRPr lang="fr-FR" altLang="fr-FR"/>
          </a:p>
          <a:p>
            <a:r>
              <a:rPr lang="fr-FR" altLang="fr-FR"/>
              <a:t>L’</a:t>
            </a:r>
            <a:r>
              <a:rPr lang="fr-FR" altLang="fr-FR" u="sng"/>
              <a:t>agrégation faible</a:t>
            </a:r>
            <a:r>
              <a:rPr lang="fr-FR" altLang="fr-FR"/>
              <a:t> est représentée par:</a:t>
            </a:r>
          </a:p>
          <a:p>
            <a:endParaRPr lang="fr-FR" altLang="fr-FR"/>
          </a:p>
          <a:p>
            <a:pPr lvl="1"/>
            <a:r>
              <a:rPr lang="fr-FR" altLang="fr-FR"/>
              <a:t>A			B signifie que la classe A possède</a:t>
            </a:r>
            <a:br>
              <a:rPr lang="fr-FR" altLang="fr-FR"/>
            </a:br>
            <a:r>
              <a:rPr lang="fr-FR" altLang="fr-FR"/>
              <a:t>			un ou plusieurs attributs B</a:t>
            </a:r>
          </a:p>
          <a:p>
            <a:endParaRPr lang="fr-FR" altLang="fr-FR"/>
          </a:p>
          <a:p>
            <a:r>
              <a:rPr lang="fr-FR" altLang="fr-FR"/>
              <a:t>L’</a:t>
            </a:r>
            <a:r>
              <a:rPr lang="fr-FR" altLang="fr-FR" u="sng"/>
              <a:t>agrégation forte</a:t>
            </a:r>
            <a:r>
              <a:rPr lang="fr-FR" altLang="fr-FR"/>
              <a:t> (ou </a:t>
            </a:r>
            <a:r>
              <a:rPr lang="fr-FR" altLang="fr-FR" u="sng"/>
              <a:t>composition</a:t>
            </a:r>
            <a:r>
              <a:rPr lang="fr-FR" altLang="fr-FR"/>
              <a:t>) est représentée par:</a:t>
            </a:r>
          </a:p>
          <a:p>
            <a:endParaRPr lang="fr-FR" altLang="fr-FR"/>
          </a:p>
          <a:p>
            <a:pPr lvl="1"/>
            <a:r>
              <a:rPr lang="fr-FR" altLang="fr-FR"/>
              <a:t>A			B signifie que les objets de la classe B ne peuvent exister</a:t>
            </a:r>
            <a:br>
              <a:rPr lang="fr-FR" altLang="fr-FR"/>
            </a:br>
            <a:r>
              <a:rPr lang="fr-FR" altLang="fr-FR"/>
              <a:t>		   	qu’au sein d’objets de type A</a:t>
            </a:r>
          </a:p>
        </p:txBody>
      </p:sp>
      <p:grpSp>
        <p:nvGrpSpPr>
          <p:cNvPr id="90116" name="Group 4">
            <a:extLst>
              <a:ext uri="{FF2B5EF4-FFF2-40B4-BE49-F238E27FC236}">
                <a16:creationId xmlns:a16="http://schemas.microsoft.com/office/drawing/2014/main" id="{9E9E043F-6718-9AD6-8937-EFCBB8E9670F}"/>
              </a:ext>
            </a:extLst>
          </p:cNvPr>
          <p:cNvGrpSpPr>
            <a:grpSpLocks/>
          </p:cNvGrpSpPr>
          <p:nvPr/>
        </p:nvGrpSpPr>
        <p:grpSpPr bwMode="auto">
          <a:xfrm>
            <a:off x="2974975" y="2162175"/>
            <a:ext cx="1165225" cy="193675"/>
            <a:chOff x="518" y="1362"/>
            <a:chExt cx="734" cy="122"/>
          </a:xfrm>
        </p:grpSpPr>
        <p:sp>
          <p:nvSpPr>
            <p:cNvPr id="90123" name="AutoShape 5">
              <a:extLst>
                <a:ext uri="{FF2B5EF4-FFF2-40B4-BE49-F238E27FC236}">
                  <a16:creationId xmlns:a16="http://schemas.microsoft.com/office/drawing/2014/main" id="{F13C1FC0-2087-4162-1E6D-CD5123C0D7D9}"/>
                </a:ext>
              </a:extLst>
            </p:cNvPr>
            <p:cNvSpPr>
              <a:spLocks noChangeArrowheads="1"/>
            </p:cNvSpPr>
            <p:nvPr/>
          </p:nvSpPr>
          <p:spPr bwMode="auto">
            <a:xfrm rot="5400000">
              <a:off x="1080" y="1311"/>
              <a:ext cx="122" cy="223"/>
            </a:xfrm>
            <a:prstGeom prst="triangle">
              <a:avLst>
                <a:gd name="adj" fmla="val 50000"/>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0124" name="Line 6">
              <a:extLst>
                <a:ext uri="{FF2B5EF4-FFF2-40B4-BE49-F238E27FC236}">
                  <a16:creationId xmlns:a16="http://schemas.microsoft.com/office/drawing/2014/main" id="{DBA73F5B-3B3A-6B71-0F10-48BC219659EA}"/>
                </a:ext>
              </a:extLst>
            </p:cNvPr>
            <p:cNvSpPr>
              <a:spLocks noChangeShapeType="1"/>
            </p:cNvSpPr>
            <p:nvPr/>
          </p:nvSpPr>
          <p:spPr bwMode="auto">
            <a:xfrm flipH="1">
              <a:off x="518" y="1418"/>
              <a:ext cx="51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grpSp>
        <p:nvGrpSpPr>
          <p:cNvPr id="90117" name="Group 7">
            <a:extLst>
              <a:ext uri="{FF2B5EF4-FFF2-40B4-BE49-F238E27FC236}">
                <a16:creationId xmlns:a16="http://schemas.microsoft.com/office/drawing/2014/main" id="{43BD3729-9020-309A-5B8A-882BB4D67E20}"/>
              </a:ext>
            </a:extLst>
          </p:cNvPr>
          <p:cNvGrpSpPr>
            <a:grpSpLocks/>
          </p:cNvGrpSpPr>
          <p:nvPr/>
        </p:nvGrpSpPr>
        <p:grpSpPr bwMode="auto">
          <a:xfrm>
            <a:off x="2968625" y="3706813"/>
            <a:ext cx="1138238" cy="193675"/>
            <a:chOff x="514" y="2335"/>
            <a:chExt cx="717" cy="122"/>
          </a:xfrm>
        </p:grpSpPr>
        <p:sp>
          <p:nvSpPr>
            <p:cNvPr id="90121" name="Freeform 8">
              <a:extLst>
                <a:ext uri="{FF2B5EF4-FFF2-40B4-BE49-F238E27FC236}">
                  <a16:creationId xmlns:a16="http://schemas.microsoft.com/office/drawing/2014/main" id="{78626965-360F-EF01-E229-53C1B348AD62}"/>
                </a:ext>
              </a:extLst>
            </p:cNvPr>
            <p:cNvSpPr>
              <a:spLocks/>
            </p:cNvSpPr>
            <p:nvPr/>
          </p:nvSpPr>
          <p:spPr bwMode="auto">
            <a:xfrm>
              <a:off x="514" y="2335"/>
              <a:ext cx="118" cy="122"/>
            </a:xfrm>
            <a:custGeom>
              <a:avLst/>
              <a:gdLst>
                <a:gd name="T0" fmla="*/ 0 w 96"/>
                <a:gd name="T1" fmla="*/ 54 h 86"/>
                <a:gd name="T2" fmla="*/ 59 w 96"/>
                <a:gd name="T3" fmla="*/ 122 h 86"/>
                <a:gd name="T4" fmla="*/ 118 w 96"/>
                <a:gd name="T5" fmla="*/ 54 h 86"/>
                <a:gd name="T6" fmla="*/ 61 w 96"/>
                <a:gd name="T7" fmla="*/ 0 h 86"/>
                <a:gd name="T8" fmla="*/ 0 w 96"/>
                <a:gd name="T9" fmla="*/ 54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noFill/>
            <a:ln w="1905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fr-MA"/>
            </a:p>
          </p:txBody>
        </p:sp>
        <p:sp>
          <p:nvSpPr>
            <p:cNvPr id="90122" name="Line 9">
              <a:extLst>
                <a:ext uri="{FF2B5EF4-FFF2-40B4-BE49-F238E27FC236}">
                  <a16:creationId xmlns:a16="http://schemas.microsoft.com/office/drawing/2014/main" id="{AED71D51-0F05-5531-56BA-FE426B9DA6D6}"/>
                </a:ext>
              </a:extLst>
            </p:cNvPr>
            <p:cNvSpPr>
              <a:spLocks noChangeShapeType="1"/>
            </p:cNvSpPr>
            <p:nvPr/>
          </p:nvSpPr>
          <p:spPr bwMode="auto">
            <a:xfrm>
              <a:off x="626" y="2383"/>
              <a:ext cx="60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grpSp>
        <p:nvGrpSpPr>
          <p:cNvPr id="90118" name="Group 10">
            <a:extLst>
              <a:ext uri="{FF2B5EF4-FFF2-40B4-BE49-F238E27FC236}">
                <a16:creationId xmlns:a16="http://schemas.microsoft.com/office/drawing/2014/main" id="{D3A50984-FBA4-FE8A-330E-F968121EA280}"/>
              </a:ext>
            </a:extLst>
          </p:cNvPr>
          <p:cNvGrpSpPr>
            <a:grpSpLocks/>
          </p:cNvGrpSpPr>
          <p:nvPr/>
        </p:nvGrpSpPr>
        <p:grpSpPr bwMode="auto">
          <a:xfrm>
            <a:off x="3013075" y="5540375"/>
            <a:ext cx="1138238" cy="193675"/>
            <a:chOff x="514" y="2335"/>
            <a:chExt cx="717" cy="122"/>
          </a:xfrm>
        </p:grpSpPr>
        <p:sp>
          <p:nvSpPr>
            <p:cNvPr id="90119" name="Freeform 11">
              <a:extLst>
                <a:ext uri="{FF2B5EF4-FFF2-40B4-BE49-F238E27FC236}">
                  <a16:creationId xmlns:a16="http://schemas.microsoft.com/office/drawing/2014/main" id="{9EE8C0BE-09CD-1D28-197F-DB9CC32B069A}"/>
                </a:ext>
              </a:extLst>
            </p:cNvPr>
            <p:cNvSpPr>
              <a:spLocks/>
            </p:cNvSpPr>
            <p:nvPr/>
          </p:nvSpPr>
          <p:spPr bwMode="auto">
            <a:xfrm>
              <a:off x="514" y="2335"/>
              <a:ext cx="118" cy="122"/>
            </a:xfrm>
            <a:custGeom>
              <a:avLst/>
              <a:gdLst>
                <a:gd name="T0" fmla="*/ 0 w 96"/>
                <a:gd name="T1" fmla="*/ 54 h 86"/>
                <a:gd name="T2" fmla="*/ 59 w 96"/>
                <a:gd name="T3" fmla="*/ 122 h 86"/>
                <a:gd name="T4" fmla="*/ 118 w 96"/>
                <a:gd name="T5" fmla="*/ 54 h 86"/>
                <a:gd name="T6" fmla="*/ 61 w 96"/>
                <a:gd name="T7" fmla="*/ 0 h 86"/>
                <a:gd name="T8" fmla="*/ 0 w 96"/>
                <a:gd name="T9" fmla="*/ 54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chemeClr val="bg2"/>
            </a:solidFill>
            <a:ln w="19050">
              <a:solidFill>
                <a:schemeClr val="bg2"/>
              </a:solidFill>
              <a:round/>
              <a:headEnd/>
              <a:tailEnd/>
            </a:ln>
          </p:spPr>
          <p:txBody>
            <a:bodyPr/>
            <a:lstStyle/>
            <a:p>
              <a:endParaRPr lang="fr-MA"/>
            </a:p>
          </p:txBody>
        </p:sp>
        <p:sp>
          <p:nvSpPr>
            <p:cNvPr id="90120" name="Line 12">
              <a:extLst>
                <a:ext uri="{FF2B5EF4-FFF2-40B4-BE49-F238E27FC236}">
                  <a16:creationId xmlns:a16="http://schemas.microsoft.com/office/drawing/2014/main" id="{70A04ED2-0770-B29D-A9CC-E322693705C4}"/>
                </a:ext>
              </a:extLst>
            </p:cNvPr>
            <p:cNvSpPr>
              <a:spLocks noChangeShapeType="1"/>
            </p:cNvSpPr>
            <p:nvPr/>
          </p:nvSpPr>
          <p:spPr bwMode="auto">
            <a:xfrm>
              <a:off x="626" y="2383"/>
              <a:ext cx="605"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964D37E-1EE6-57E8-2C9D-A02E803A6D9B}"/>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91139" name="Rectangle 3">
            <a:extLst>
              <a:ext uri="{FF2B5EF4-FFF2-40B4-BE49-F238E27FC236}">
                <a16:creationId xmlns:a16="http://schemas.microsoft.com/office/drawing/2014/main" id="{83E00534-3D00-DC02-C99E-90C1309071DE}"/>
              </a:ext>
            </a:extLst>
          </p:cNvPr>
          <p:cNvSpPr>
            <a:spLocks noGrp="1" noChangeArrowheads="1"/>
          </p:cNvSpPr>
          <p:nvPr>
            <p:ph type="body" idx="1"/>
          </p:nvPr>
        </p:nvSpPr>
        <p:spPr>
          <a:xfrm>
            <a:off x="1676400" y="981075"/>
            <a:ext cx="8839200" cy="5430838"/>
          </a:xfrm>
        </p:spPr>
        <p:txBody>
          <a:bodyPr/>
          <a:lstStyle/>
          <a:p>
            <a:r>
              <a:rPr lang="fr-FR" altLang="fr-FR"/>
              <a:t>Exemple de diagramme de classes</a:t>
            </a:r>
          </a:p>
        </p:txBody>
      </p:sp>
      <p:cxnSp>
        <p:nvCxnSpPr>
          <p:cNvPr id="91140" name="AutoShape 4">
            <a:extLst>
              <a:ext uri="{FF2B5EF4-FFF2-40B4-BE49-F238E27FC236}">
                <a16:creationId xmlns:a16="http://schemas.microsoft.com/office/drawing/2014/main" id="{8C534EC1-971F-9A9C-2C09-F7B1775FD52D}"/>
              </a:ext>
            </a:extLst>
          </p:cNvPr>
          <p:cNvCxnSpPr>
            <a:cxnSpLocks noChangeShapeType="1"/>
            <a:stCxn id="91144" idx="2"/>
            <a:endCxn id="91158" idx="0"/>
          </p:cNvCxnSpPr>
          <p:nvPr/>
        </p:nvCxnSpPr>
        <p:spPr bwMode="auto">
          <a:xfrm rot="5400000">
            <a:off x="2987675" y="4448175"/>
            <a:ext cx="838200" cy="914400"/>
          </a:xfrm>
          <a:prstGeom prst="bentConnector3">
            <a:avLst>
              <a:gd name="adj1" fmla="val 50000"/>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91141" name="AutoShape 5">
            <a:extLst>
              <a:ext uri="{FF2B5EF4-FFF2-40B4-BE49-F238E27FC236}">
                <a16:creationId xmlns:a16="http://schemas.microsoft.com/office/drawing/2014/main" id="{8E99BED2-9ACD-88DD-1748-056A7E1EAEA7}"/>
              </a:ext>
            </a:extLst>
          </p:cNvPr>
          <p:cNvCxnSpPr>
            <a:cxnSpLocks noChangeShapeType="1"/>
            <a:stCxn id="91144" idx="2"/>
            <a:endCxn id="91161" idx="0"/>
          </p:cNvCxnSpPr>
          <p:nvPr/>
        </p:nvCxnSpPr>
        <p:spPr bwMode="auto">
          <a:xfrm rot="16200000" flipH="1">
            <a:off x="4321175" y="4029075"/>
            <a:ext cx="838200" cy="1752600"/>
          </a:xfrm>
          <a:prstGeom prst="bentConnector3">
            <a:avLst>
              <a:gd name="adj1" fmla="val 50000"/>
            </a:avLst>
          </a:prstGeom>
          <a:noFill/>
          <a:ln w="9525">
            <a:solidFill>
              <a:schemeClr val="tx1"/>
            </a:solidFill>
            <a:miter lim="800000"/>
            <a:headEnd type="stealth" w="med" len="med"/>
            <a:tailEnd/>
          </a:ln>
          <a:extLst>
            <a:ext uri="{909E8E84-426E-40DD-AFC4-6F175D3DCCD1}">
              <a14:hiddenFill xmlns:a14="http://schemas.microsoft.com/office/drawing/2010/main">
                <a:noFill/>
              </a14:hiddenFill>
            </a:ext>
          </a:extLst>
        </p:spPr>
      </p:cxnSp>
      <p:sp>
        <p:nvSpPr>
          <p:cNvPr id="91142" name="Rectangle 6">
            <a:extLst>
              <a:ext uri="{FF2B5EF4-FFF2-40B4-BE49-F238E27FC236}">
                <a16:creationId xmlns:a16="http://schemas.microsoft.com/office/drawing/2014/main" id="{6B7DA17E-267D-D2FC-98CF-22DB8ADA0030}"/>
              </a:ext>
            </a:extLst>
          </p:cNvPr>
          <p:cNvSpPr>
            <a:spLocks noChangeArrowheads="1"/>
          </p:cNvSpPr>
          <p:nvPr/>
        </p:nvSpPr>
        <p:spPr bwMode="auto">
          <a:xfrm>
            <a:off x="2759075" y="1438275"/>
            <a:ext cx="2209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i="1"/>
              <a:t>BankAccount</a:t>
            </a:r>
            <a:endParaRPr lang="en-US" altLang="fr-FR" sz="1800" i="1"/>
          </a:p>
        </p:txBody>
      </p:sp>
      <p:sp>
        <p:nvSpPr>
          <p:cNvPr id="91143" name="Rectangle 7">
            <a:extLst>
              <a:ext uri="{FF2B5EF4-FFF2-40B4-BE49-F238E27FC236}">
                <a16:creationId xmlns:a16="http://schemas.microsoft.com/office/drawing/2014/main" id="{4EE27942-6420-DB8D-530C-F3F4BF30C4DA}"/>
              </a:ext>
            </a:extLst>
          </p:cNvPr>
          <p:cNvSpPr>
            <a:spLocks noChangeArrowheads="1"/>
          </p:cNvSpPr>
          <p:nvPr/>
        </p:nvSpPr>
        <p:spPr bwMode="auto">
          <a:xfrm>
            <a:off x="2759075" y="1819275"/>
            <a:ext cx="2209800" cy="1066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 owner : String</a:t>
            </a:r>
          </a:p>
          <a:p>
            <a:pPr algn="l" eaLnBrk="1" hangingPunct="1"/>
            <a:r>
              <a:rPr lang="fr-BE" altLang="fr-FR" sz="1400"/>
              <a:t>- number : String</a:t>
            </a:r>
          </a:p>
          <a:p>
            <a:pPr algn="l" eaLnBrk="1" hangingPunct="1"/>
            <a:r>
              <a:rPr lang="fr-BE" altLang="fr-FR" sz="1400"/>
              <a:t>- solde : int</a:t>
            </a:r>
          </a:p>
          <a:p>
            <a:pPr algn="l" eaLnBrk="1" hangingPunct="1"/>
            <a:r>
              <a:rPr lang="fr-BE" altLang="fr-FR" sz="1400"/>
              <a:t>- interest : double</a:t>
            </a:r>
            <a:endParaRPr lang="en-US" altLang="fr-FR" sz="1400"/>
          </a:p>
        </p:txBody>
      </p:sp>
      <p:sp>
        <p:nvSpPr>
          <p:cNvPr id="91144" name="Rectangle 8">
            <a:extLst>
              <a:ext uri="{FF2B5EF4-FFF2-40B4-BE49-F238E27FC236}">
                <a16:creationId xmlns:a16="http://schemas.microsoft.com/office/drawing/2014/main" id="{BE36C7A6-B755-44E7-F2B6-889484D1DD0D}"/>
              </a:ext>
            </a:extLst>
          </p:cNvPr>
          <p:cNvSpPr>
            <a:spLocks noChangeArrowheads="1"/>
          </p:cNvSpPr>
          <p:nvPr/>
        </p:nvSpPr>
        <p:spPr bwMode="auto">
          <a:xfrm>
            <a:off x="2759075" y="2886075"/>
            <a:ext cx="2209800" cy="1600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deposit(int):int</a:t>
            </a:r>
          </a:p>
          <a:p>
            <a:pPr algn="l" eaLnBrk="1" hangingPunct="1"/>
            <a:r>
              <a:rPr lang="fr-BE" altLang="fr-FR" sz="1400"/>
              <a:t>withdraw(int):int</a:t>
            </a:r>
          </a:p>
          <a:p>
            <a:pPr algn="l" eaLnBrk="1" hangingPunct="1"/>
            <a:r>
              <a:rPr lang="fr-BE" altLang="fr-FR" sz="1400"/>
              <a:t>addALoan(Loan l):void</a:t>
            </a:r>
          </a:p>
          <a:p>
            <a:pPr algn="l" eaLnBrk="1" hangingPunct="1"/>
            <a:r>
              <a:rPr lang="fr-BE" altLang="fr-FR" sz="1400"/>
              <a:t>payYourLoans():void</a:t>
            </a:r>
          </a:p>
          <a:p>
            <a:pPr algn="l" eaLnBrk="1" hangingPunct="1"/>
            <a:r>
              <a:rPr lang="fr-BE" altLang="fr-FR" sz="1400" i="1"/>
              <a:t>calculInterest():int</a:t>
            </a:r>
          </a:p>
          <a:p>
            <a:pPr algn="l" eaLnBrk="1" hangingPunct="1"/>
            <a:r>
              <a:rPr lang="fr-BE" altLang="fr-FR" sz="1400"/>
              <a:t>isReimbursed(int):void</a:t>
            </a:r>
            <a:endParaRPr lang="en-US" altLang="fr-FR" sz="1400"/>
          </a:p>
        </p:txBody>
      </p:sp>
      <p:sp>
        <p:nvSpPr>
          <p:cNvPr id="91145" name="Rectangle 9">
            <a:extLst>
              <a:ext uri="{FF2B5EF4-FFF2-40B4-BE49-F238E27FC236}">
                <a16:creationId xmlns:a16="http://schemas.microsoft.com/office/drawing/2014/main" id="{10414513-1631-891F-B0B4-89C937BD8995}"/>
              </a:ext>
            </a:extLst>
          </p:cNvPr>
          <p:cNvSpPr>
            <a:spLocks noChangeArrowheads="1"/>
          </p:cNvSpPr>
          <p:nvPr/>
        </p:nvSpPr>
        <p:spPr bwMode="auto">
          <a:xfrm>
            <a:off x="7178675" y="39528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Loan</a:t>
            </a:r>
            <a:endParaRPr lang="en-US" altLang="fr-FR" sz="1800"/>
          </a:p>
        </p:txBody>
      </p:sp>
      <p:sp>
        <p:nvSpPr>
          <p:cNvPr id="91146" name="Rectangle 10">
            <a:extLst>
              <a:ext uri="{FF2B5EF4-FFF2-40B4-BE49-F238E27FC236}">
                <a16:creationId xmlns:a16="http://schemas.microsoft.com/office/drawing/2014/main" id="{DF4B827B-5810-1713-9C33-88F0247BBDE7}"/>
              </a:ext>
            </a:extLst>
          </p:cNvPr>
          <p:cNvSpPr>
            <a:spLocks noChangeArrowheads="1"/>
          </p:cNvSpPr>
          <p:nvPr/>
        </p:nvSpPr>
        <p:spPr bwMode="auto">
          <a:xfrm>
            <a:off x="7178675" y="4333875"/>
            <a:ext cx="2362200" cy="533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 amount : int</a:t>
            </a:r>
          </a:p>
          <a:p>
            <a:pPr algn="l" eaLnBrk="1" hangingPunct="1"/>
            <a:r>
              <a:rPr lang="fr-BE" altLang="fr-FR" sz="1400"/>
              <a:t>- mensuality : int</a:t>
            </a:r>
            <a:endParaRPr lang="en-US" altLang="fr-FR" sz="1400"/>
          </a:p>
        </p:txBody>
      </p:sp>
      <p:sp>
        <p:nvSpPr>
          <p:cNvPr id="91147" name="Rectangle 11">
            <a:extLst>
              <a:ext uri="{FF2B5EF4-FFF2-40B4-BE49-F238E27FC236}">
                <a16:creationId xmlns:a16="http://schemas.microsoft.com/office/drawing/2014/main" id="{F89F3F92-702B-3B16-0018-F26C052D1044}"/>
              </a:ext>
            </a:extLst>
          </p:cNvPr>
          <p:cNvSpPr>
            <a:spLocks noChangeArrowheads="1"/>
          </p:cNvSpPr>
          <p:nvPr/>
        </p:nvSpPr>
        <p:spPr bwMode="auto">
          <a:xfrm>
            <a:off x="7178675" y="4867275"/>
            <a:ext cx="2362200" cy="762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Loan(int,int,BankAccount)</a:t>
            </a:r>
          </a:p>
          <a:p>
            <a:pPr algn="l" eaLnBrk="1" hangingPunct="1"/>
            <a:r>
              <a:rPr lang="fr-BE" altLang="fr-FR" sz="1400"/>
              <a:t>reimbourse():void</a:t>
            </a:r>
            <a:endParaRPr lang="en-US" altLang="fr-FR" sz="1400"/>
          </a:p>
        </p:txBody>
      </p:sp>
      <p:cxnSp>
        <p:nvCxnSpPr>
          <p:cNvPr id="91148" name="AutoShape 12">
            <a:extLst>
              <a:ext uri="{FF2B5EF4-FFF2-40B4-BE49-F238E27FC236}">
                <a16:creationId xmlns:a16="http://schemas.microsoft.com/office/drawing/2014/main" id="{4F876B70-E314-A647-487C-BEAAFCDC07E1}"/>
              </a:ext>
            </a:extLst>
          </p:cNvPr>
          <p:cNvCxnSpPr>
            <a:cxnSpLocks noChangeShapeType="1"/>
            <a:stCxn id="91143" idx="3"/>
            <a:endCxn id="91146" idx="1"/>
          </p:cNvCxnSpPr>
          <p:nvPr/>
        </p:nvCxnSpPr>
        <p:spPr bwMode="auto">
          <a:xfrm>
            <a:off x="4968875" y="2352675"/>
            <a:ext cx="2209800" cy="2247900"/>
          </a:xfrm>
          <a:prstGeom prst="bentConnector3">
            <a:avLst>
              <a:gd name="adj1" fmla="val 50000"/>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91149" name="Rectangle 13">
            <a:extLst>
              <a:ext uri="{FF2B5EF4-FFF2-40B4-BE49-F238E27FC236}">
                <a16:creationId xmlns:a16="http://schemas.microsoft.com/office/drawing/2014/main" id="{0330E0DD-557A-BF38-5CD6-E9D608577E41}"/>
              </a:ext>
            </a:extLst>
          </p:cNvPr>
          <p:cNvSpPr>
            <a:spLocks noChangeArrowheads="1"/>
          </p:cNvSpPr>
          <p:nvPr/>
        </p:nvSpPr>
        <p:spPr bwMode="auto">
          <a:xfrm>
            <a:off x="7864475" y="31146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Bank</a:t>
            </a:r>
            <a:endParaRPr lang="en-US" altLang="fr-FR" sz="1800"/>
          </a:p>
        </p:txBody>
      </p:sp>
      <p:sp>
        <p:nvSpPr>
          <p:cNvPr id="91150" name="Rectangle 14">
            <a:extLst>
              <a:ext uri="{FF2B5EF4-FFF2-40B4-BE49-F238E27FC236}">
                <a16:creationId xmlns:a16="http://schemas.microsoft.com/office/drawing/2014/main" id="{1375CBD5-79B8-1E7D-B4BF-493BDE418BB9}"/>
              </a:ext>
            </a:extLst>
          </p:cNvPr>
          <p:cNvSpPr>
            <a:spLocks noChangeArrowheads="1"/>
          </p:cNvSpPr>
          <p:nvPr/>
        </p:nvSpPr>
        <p:spPr bwMode="auto">
          <a:xfrm>
            <a:off x="7864475" y="34956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91151" name="Rectangle 15">
            <a:extLst>
              <a:ext uri="{FF2B5EF4-FFF2-40B4-BE49-F238E27FC236}">
                <a16:creationId xmlns:a16="http://schemas.microsoft.com/office/drawing/2014/main" id="{A1E1D50A-8119-DDCF-51AC-372C6BEE4FC8}"/>
              </a:ext>
            </a:extLst>
          </p:cNvPr>
          <p:cNvSpPr>
            <a:spLocks noChangeArrowheads="1"/>
          </p:cNvSpPr>
          <p:nvPr/>
        </p:nvSpPr>
        <p:spPr bwMode="auto">
          <a:xfrm>
            <a:off x="7864475" y="36480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cxnSp>
        <p:nvCxnSpPr>
          <p:cNvPr id="91152" name="AutoShape 16">
            <a:extLst>
              <a:ext uri="{FF2B5EF4-FFF2-40B4-BE49-F238E27FC236}">
                <a16:creationId xmlns:a16="http://schemas.microsoft.com/office/drawing/2014/main" id="{6576D8B7-4BC9-8F04-3FE1-F44FFF31DF13}"/>
              </a:ext>
            </a:extLst>
          </p:cNvPr>
          <p:cNvCxnSpPr>
            <a:cxnSpLocks noChangeShapeType="1"/>
            <a:stCxn id="91142" idx="3"/>
            <a:endCxn id="91149" idx="1"/>
          </p:cNvCxnSpPr>
          <p:nvPr/>
        </p:nvCxnSpPr>
        <p:spPr bwMode="auto">
          <a:xfrm>
            <a:off x="4968875" y="1628775"/>
            <a:ext cx="2895600" cy="16764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1153" name="Freeform 17">
            <a:extLst>
              <a:ext uri="{FF2B5EF4-FFF2-40B4-BE49-F238E27FC236}">
                <a16:creationId xmlns:a16="http://schemas.microsoft.com/office/drawing/2014/main" id="{E60A878E-B703-D70B-4B9D-24AD33715F5A}"/>
              </a:ext>
            </a:extLst>
          </p:cNvPr>
          <p:cNvSpPr>
            <a:spLocks/>
          </p:cNvSpPr>
          <p:nvPr/>
        </p:nvSpPr>
        <p:spPr bwMode="auto">
          <a:xfrm>
            <a:off x="7026275" y="4562475"/>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
        <p:nvSpPr>
          <p:cNvPr id="91154" name="Freeform 18">
            <a:extLst>
              <a:ext uri="{FF2B5EF4-FFF2-40B4-BE49-F238E27FC236}">
                <a16:creationId xmlns:a16="http://schemas.microsoft.com/office/drawing/2014/main" id="{5E0B3780-CA84-1E16-4EAE-15C094683D1D}"/>
              </a:ext>
            </a:extLst>
          </p:cNvPr>
          <p:cNvSpPr>
            <a:spLocks/>
          </p:cNvSpPr>
          <p:nvPr/>
        </p:nvSpPr>
        <p:spPr bwMode="auto">
          <a:xfrm>
            <a:off x="7712075" y="3243263"/>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chemeClr val="tx1"/>
          </a:solidFill>
          <a:ln w="9525">
            <a:solidFill>
              <a:schemeClr val="tx1"/>
            </a:solidFill>
            <a:round/>
            <a:headEnd/>
            <a:tailEnd/>
          </a:ln>
        </p:spPr>
        <p:txBody>
          <a:bodyPr/>
          <a:lstStyle/>
          <a:p>
            <a:endParaRPr lang="fr-MA"/>
          </a:p>
        </p:txBody>
      </p:sp>
      <p:sp>
        <p:nvSpPr>
          <p:cNvPr id="91155" name="Freeform 19">
            <a:extLst>
              <a:ext uri="{FF2B5EF4-FFF2-40B4-BE49-F238E27FC236}">
                <a16:creationId xmlns:a16="http://schemas.microsoft.com/office/drawing/2014/main" id="{3105FEC0-9C86-EB0C-4E31-38FCFB0EE6F0}"/>
              </a:ext>
            </a:extLst>
          </p:cNvPr>
          <p:cNvSpPr>
            <a:spLocks/>
          </p:cNvSpPr>
          <p:nvPr/>
        </p:nvSpPr>
        <p:spPr bwMode="auto">
          <a:xfrm>
            <a:off x="4968875" y="2276475"/>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
        <p:nvSpPr>
          <p:cNvPr id="91156" name="Text Box 20">
            <a:extLst>
              <a:ext uri="{FF2B5EF4-FFF2-40B4-BE49-F238E27FC236}">
                <a16:creationId xmlns:a16="http://schemas.microsoft.com/office/drawing/2014/main" id="{EE16C248-3349-7909-716B-ECC7DA42AC21}"/>
              </a:ext>
            </a:extLst>
          </p:cNvPr>
          <p:cNvSpPr txBox="1">
            <a:spLocks noChangeArrowheads="1"/>
          </p:cNvSpPr>
          <p:nvPr/>
        </p:nvSpPr>
        <p:spPr bwMode="auto">
          <a:xfrm>
            <a:off x="7343775" y="29194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a:t>1</a:t>
            </a:r>
            <a:endParaRPr lang="en-US" altLang="fr-FR"/>
          </a:p>
        </p:txBody>
      </p:sp>
      <p:sp>
        <p:nvSpPr>
          <p:cNvPr id="91157" name="Text Box 21">
            <a:extLst>
              <a:ext uri="{FF2B5EF4-FFF2-40B4-BE49-F238E27FC236}">
                <a16:creationId xmlns:a16="http://schemas.microsoft.com/office/drawing/2014/main" id="{0071E3E9-1C16-7D25-CD60-1ADA28D68BCD}"/>
              </a:ext>
            </a:extLst>
          </p:cNvPr>
          <p:cNvSpPr txBox="1">
            <a:spLocks noChangeArrowheads="1"/>
          </p:cNvSpPr>
          <p:nvPr/>
        </p:nvSpPr>
        <p:spPr bwMode="auto">
          <a:xfrm>
            <a:off x="4992688" y="136525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400"/>
              <a:t>*</a:t>
            </a:r>
            <a:endParaRPr lang="en-US" altLang="fr-FR" sz="2400"/>
          </a:p>
        </p:txBody>
      </p:sp>
      <p:sp>
        <p:nvSpPr>
          <p:cNvPr id="91158" name="Rectangle 22">
            <a:extLst>
              <a:ext uri="{FF2B5EF4-FFF2-40B4-BE49-F238E27FC236}">
                <a16:creationId xmlns:a16="http://schemas.microsoft.com/office/drawing/2014/main" id="{CEF61BB4-D7A9-471F-670B-1836BDE9DCD7}"/>
              </a:ext>
            </a:extLst>
          </p:cNvPr>
          <p:cNvSpPr>
            <a:spLocks noChangeArrowheads="1"/>
          </p:cNvSpPr>
          <p:nvPr/>
        </p:nvSpPr>
        <p:spPr bwMode="auto">
          <a:xfrm>
            <a:off x="1844675" y="5324475"/>
            <a:ext cx="2209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NormalAccount</a:t>
            </a:r>
            <a:endParaRPr lang="en-US" altLang="fr-FR" sz="1800"/>
          </a:p>
        </p:txBody>
      </p:sp>
      <p:sp>
        <p:nvSpPr>
          <p:cNvPr id="91159" name="Rectangle 23">
            <a:extLst>
              <a:ext uri="{FF2B5EF4-FFF2-40B4-BE49-F238E27FC236}">
                <a16:creationId xmlns:a16="http://schemas.microsoft.com/office/drawing/2014/main" id="{948C9D51-94A5-1611-76E5-39C59A151797}"/>
              </a:ext>
            </a:extLst>
          </p:cNvPr>
          <p:cNvSpPr>
            <a:spLocks noChangeArrowheads="1"/>
          </p:cNvSpPr>
          <p:nvPr/>
        </p:nvSpPr>
        <p:spPr bwMode="auto">
          <a:xfrm>
            <a:off x="1844675" y="5705475"/>
            <a:ext cx="2209800" cy="76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91160" name="Rectangle 24">
            <a:extLst>
              <a:ext uri="{FF2B5EF4-FFF2-40B4-BE49-F238E27FC236}">
                <a16:creationId xmlns:a16="http://schemas.microsoft.com/office/drawing/2014/main" id="{BB76E85F-1B3C-93A1-5F0D-21005B192417}"/>
              </a:ext>
            </a:extLst>
          </p:cNvPr>
          <p:cNvSpPr>
            <a:spLocks noChangeArrowheads="1"/>
          </p:cNvSpPr>
          <p:nvPr/>
        </p:nvSpPr>
        <p:spPr bwMode="auto">
          <a:xfrm>
            <a:off x="1844675" y="5781675"/>
            <a:ext cx="22098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calculInterest():int</a:t>
            </a:r>
            <a:endParaRPr lang="en-US" altLang="fr-FR" sz="1400"/>
          </a:p>
        </p:txBody>
      </p:sp>
      <p:sp>
        <p:nvSpPr>
          <p:cNvPr id="91161" name="Rectangle 25">
            <a:extLst>
              <a:ext uri="{FF2B5EF4-FFF2-40B4-BE49-F238E27FC236}">
                <a16:creationId xmlns:a16="http://schemas.microsoft.com/office/drawing/2014/main" id="{419EDC6A-65E1-E99E-4533-B6ABA1F5E6CC}"/>
              </a:ext>
            </a:extLst>
          </p:cNvPr>
          <p:cNvSpPr>
            <a:spLocks noChangeArrowheads="1"/>
          </p:cNvSpPr>
          <p:nvPr/>
        </p:nvSpPr>
        <p:spPr bwMode="auto">
          <a:xfrm>
            <a:off x="4511675" y="5324475"/>
            <a:ext cx="2209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SparingAccount</a:t>
            </a:r>
            <a:endParaRPr lang="en-US" altLang="fr-FR" sz="1800"/>
          </a:p>
        </p:txBody>
      </p:sp>
      <p:sp>
        <p:nvSpPr>
          <p:cNvPr id="91162" name="Rectangle 26">
            <a:extLst>
              <a:ext uri="{FF2B5EF4-FFF2-40B4-BE49-F238E27FC236}">
                <a16:creationId xmlns:a16="http://schemas.microsoft.com/office/drawing/2014/main" id="{6ADAD9D6-5A25-5098-8E1F-DE1C85BBCA8C}"/>
              </a:ext>
            </a:extLst>
          </p:cNvPr>
          <p:cNvSpPr>
            <a:spLocks noChangeArrowheads="1"/>
          </p:cNvSpPr>
          <p:nvPr/>
        </p:nvSpPr>
        <p:spPr bwMode="auto">
          <a:xfrm>
            <a:off x="4511675" y="5705475"/>
            <a:ext cx="2209800" cy="762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91163" name="Rectangle 27">
            <a:extLst>
              <a:ext uri="{FF2B5EF4-FFF2-40B4-BE49-F238E27FC236}">
                <a16:creationId xmlns:a16="http://schemas.microsoft.com/office/drawing/2014/main" id="{A07B110A-5273-6EF8-457F-C9CD8DF79AA5}"/>
              </a:ext>
            </a:extLst>
          </p:cNvPr>
          <p:cNvSpPr>
            <a:spLocks noChangeArrowheads="1"/>
          </p:cNvSpPr>
          <p:nvPr/>
        </p:nvSpPr>
        <p:spPr bwMode="auto">
          <a:xfrm>
            <a:off x="4511675" y="5781675"/>
            <a:ext cx="2209800" cy="3048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1400"/>
              <a:t>calculInterest():int</a:t>
            </a:r>
            <a:endParaRPr lang="en-US" altLang="fr-FR" sz="1400"/>
          </a:p>
        </p:txBody>
      </p:sp>
      <p:sp>
        <p:nvSpPr>
          <p:cNvPr id="91164" name="Rectangle 28">
            <a:extLst>
              <a:ext uri="{FF2B5EF4-FFF2-40B4-BE49-F238E27FC236}">
                <a16:creationId xmlns:a16="http://schemas.microsoft.com/office/drawing/2014/main" id="{3090E702-664D-F416-AB85-623F4407C2A6}"/>
              </a:ext>
            </a:extLst>
          </p:cNvPr>
          <p:cNvSpPr>
            <a:spLocks noChangeArrowheads="1"/>
          </p:cNvSpPr>
          <p:nvPr/>
        </p:nvSpPr>
        <p:spPr bwMode="auto">
          <a:xfrm>
            <a:off x="7635875" y="1666875"/>
            <a:ext cx="23622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1800"/>
              <a:t>MyProgram</a:t>
            </a:r>
            <a:endParaRPr lang="en-US" altLang="fr-FR" sz="1800"/>
          </a:p>
        </p:txBody>
      </p:sp>
      <p:sp>
        <p:nvSpPr>
          <p:cNvPr id="91165" name="Rectangle 29">
            <a:extLst>
              <a:ext uri="{FF2B5EF4-FFF2-40B4-BE49-F238E27FC236}">
                <a16:creationId xmlns:a16="http://schemas.microsoft.com/office/drawing/2014/main" id="{1B73DF17-61BB-C297-1C97-BBA2F1DBA2F9}"/>
              </a:ext>
            </a:extLst>
          </p:cNvPr>
          <p:cNvSpPr>
            <a:spLocks noChangeArrowheads="1"/>
          </p:cNvSpPr>
          <p:nvPr/>
        </p:nvSpPr>
        <p:spPr bwMode="auto">
          <a:xfrm>
            <a:off x="7635875" y="20478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sp>
        <p:nvSpPr>
          <p:cNvPr id="91166" name="Rectangle 30">
            <a:extLst>
              <a:ext uri="{FF2B5EF4-FFF2-40B4-BE49-F238E27FC236}">
                <a16:creationId xmlns:a16="http://schemas.microsoft.com/office/drawing/2014/main" id="{79A72748-8A2C-5EF0-1928-27DF7825A792}"/>
              </a:ext>
            </a:extLst>
          </p:cNvPr>
          <p:cNvSpPr>
            <a:spLocks noChangeArrowheads="1"/>
          </p:cNvSpPr>
          <p:nvPr/>
        </p:nvSpPr>
        <p:spPr bwMode="auto">
          <a:xfrm>
            <a:off x="7635875" y="2200275"/>
            <a:ext cx="2362200" cy="1524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endParaRPr lang="en-GB" altLang="fr-FR" sz="1400"/>
          </a:p>
        </p:txBody>
      </p:sp>
      <p:cxnSp>
        <p:nvCxnSpPr>
          <p:cNvPr id="91167" name="AutoShape 31">
            <a:extLst>
              <a:ext uri="{FF2B5EF4-FFF2-40B4-BE49-F238E27FC236}">
                <a16:creationId xmlns:a16="http://schemas.microsoft.com/office/drawing/2014/main" id="{B21C7B02-09F2-27B1-C245-18839A05C629}"/>
              </a:ext>
            </a:extLst>
          </p:cNvPr>
          <p:cNvCxnSpPr>
            <a:cxnSpLocks noChangeShapeType="1"/>
            <a:stCxn id="91149" idx="0"/>
            <a:endCxn id="91164" idx="1"/>
          </p:cNvCxnSpPr>
          <p:nvPr/>
        </p:nvCxnSpPr>
        <p:spPr bwMode="auto">
          <a:xfrm rot="5400000" flipH="1">
            <a:off x="7712075" y="1781175"/>
            <a:ext cx="1257300" cy="1409700"/>
          </a:xfrm>
          <a:prstGeom prst="bentConnector4">
            <a:avLst>
              <a:gd name="adj1" fmla="val 42426"/>
              <a:gd name="adj2" fmla="val 11621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1168" name="Freeform 32">
            <a:extLst>
              <a:ext uri="{FF2B5EF4-FFF2-40B4-BE49-F238E27FC236}">
                <a16:creationId xmlns:a16="http://schemas.microsoft.com/office/drawing/2014/main" id="{C5700D38-A4DE-0A38-F2FA-22A3AFF07203}"/>
              </a:ext>
            </a:extLst>
          </p:cNvPr>
          <p:cNvSpPr>
            <a:spLocks/>
          </p:cNvSpPr>
          <p:nvPr/>
        </p:nvSpPr>
        <p:spPr bwMode="auto">
          <a:xfrm>
            <a:off x="7483475" y="1789113"/>
            <a:ext cx="152400" cy="136525"/>
          </a:xfrm>
          <a:custGeom>
            <a:avLst/>
            <a:gdLst>
              <a:gd name="T0" fmla="*/ 0 w 96"/>
              <a:gd name="T1" fmla="*/ 60325 h 86"/>
              <a:gd name="T2" fmla="*/ 76200 w 96"/>
              <a:gd name="T3" fmla="*/ 136525 h 86"/>
              <a:gd name="T4" fmla="*/ 152400 w 96"/>
              <a:gd name="T5" fmla="*/ 60325 h 86"/>
              <a:gd name="T6" fmla="*/ 79375 w 96"/>
              <a:gd name="T7" fmla="*/ 0 h 86"/>
              <a:gd name="T8" fmla="*/ 0 w 96"/>
              <a:gd name="T9" fmla="*/ 60325 h 86"/>
              <a:gd name="T10" fmla="*/ 0 60000 65536"/>
              <a:gd name="T11" fmla="*/ 0 60000 65536"/>
              <a:gd name="T12" fmla="*/ 0 60000 65536"/>
              <a:gd name="T13" fmla="*/ 0 60000 65536"/>
              <a:gd name="T14" fmla="*/ 0 60000 65536"/>
              <a:gd name="T15" fmla="*/ 0 w 96"/>
              <a:gd name="T16" fmla="*/ 0 h 86"/>
              <a:gd name="T17" fmla="*/ 96 w 96"/>
              <a:gd name="T18" fmla="*/ 86 h 86"/>
            </a:gdLst>
            <a:ahLst/>
            <a:cxnLst>
              <a:cxn ang="T10">
                <a:pos x="T0" y="T1"/>
              </a:cxn>
              <a:cxn ang="T11">
                <a:pos x="T2" y="T3"/>
              </a:cxn>
              <a:cxn ang="T12">
                <a:pos x="T4" y="T5"/>
              </a:cxn>
              <a:cxn ang="T13">
                <a:pos x="T6" y="T7"/>
              </a:cxn>
              <a:cxn ang="T14">
                <a:pos x="T8" y="T9"/>
              </a:cxn>
            </a:cxnLst>
            <a:rect l="T15" t="T16" r="T17" b="T18"/>
            <a:pathLst>
              <a:path w="96" h="86">
                <a:moveTo>
                  <a:pt x="0" y="38"/>
                </a:moveTo>
                <a:lnTo>
                  <a:pt x="48" y="86"/>
                </a:lnTo>
                <a:lnTo>
                  <a:pt x="96" y="38"/>
                </a:lnTo>
                <a:lnTo>
                  <a:pt x="50" y="0"/>
                </a:lnTo>
                <a:lnTo>
                  <a:pt x="0" y="38"/>
                </a:lnTo>
                <a:close/>
              </a:path>
            </a:pathLst>
          </a:custGeom>
          <a:solidFill>
            <a:srgbClr val="E6F4FF"/>
          </a:solidFill>
          <a:ln w="9525">
            <a:solidFill>
              <a:schemeClr val="tx1"/>
            </a:solidFill>
            <a:round/>
            <a:headEnd/>
            <a:tailEnd/>
          </a:ln>
        </p:spPr>
        <p:txBody>
          <a:bodyPr/>
          <a:lstStyle/>
          <a:p>
            <a:endParaRPr lang="fr-MA"/>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ED53387-AE69-8D45-CEFD-F0815417D00E}"/>
              </a:ext>
            </a:extLst>
          </p:cNvPr>
          <p:cNvSpPr>
            <a:spLocks noGrp="1" noChangeArrowheads="1"/>
          </p:cNvSpPr>
          <p:nvPr>
            <p:ph type="title"/>
          </p:nvPr>
        </p:nvSpPr>
        <p:spPr/>
        <p:txBody>
          <a:bodyPr/>
          <a:lstStyle/>
          <a:p>
            <a:r>
              <a:rPr lang="fr-FR" altLang="fr-FR"/>
              <a:t>Les concepts de l’OO</a:t>
            </a:r>
            <a:br>
              <a:rPr lang="fr-FR" altLang="fr-FR"/>
            </a:br>
            <a:r>
              <a:rPr lang="fr-FR" altLang="fr-FR" sz="2800"/>
              <a:t>La modélisation devient la référence</a:t>
            </a:r>
          </a:p>
        </p:txBody>
      </p:sp>
      <p:sp>
        <p:nvSpPr>
          <p:cNvPr id="92163" name="Rectangle 3">
            <a:extLst>
              <a:ext uri="{FF2B5EF4-FFF2-40B4-BE49-F238E27FC236}">
                <a16:creationId xmlns:a16="http://schemas.microsoft.com/office/drawing/2014/main" id="{533BF4BD-C599-0E57-AB85-A2A2E1981CF8}"/>
              </a:ext>
            </a:extLst>
          </p:cNvPr>
          <p:cNvSpPr>
            <a:spLocks noGrp="1" noChangeArrowheads="1"/>
          </p:cNvSpPr>
          <p:nvPr>
            <p:ph type="body" idx="1"/>
          </p:nvPr>
        </p:nvSpPr>
        <p:spPr>
          <a:xfrm>
            <a:off x="1676400" y="990600"/>
            <a:ext cx="8839200" cy="4953000"/>
          </a:xfrm>
        </p:spPr>
        <p:txBody>
          <a:bodyPr/>
          <a:lstStyle/>
          <a:p>
            <a:r>
              <a:rPr lang="fr-FR" altLang="fr-FR"/>
              <a:t>Exemple de diagramme de séquence</a:t>
            </a:r>
          </a:p>
        </p:txBody>
      </p:sp>
      <p:sp>
        <p:nvSpPr>
          <p:cNvPr id="92164" name="Rectangle 4">
            <a:extLst>
              <a:ext uri="{FF2B5EF4-FFF2-40B4-BE49-F238E27FC236}">
                <a16:creationId xmlns:a16="http://schemas.microsoft.com/office/drawing/2014/main" id="{80DD3572-C66F-5166-362F-5FBC76AB6F05}"/>
              </a:ext>
            </a:extLst>
          </p:cNvPr>
          <p:cNvSpPr>
            <a:spLocks noChangeArrowheads="1"/>
          </p:cNvSpPr>
          <p:nvPr/>
        </p:nvSpPr>
        <p:spPr bwMode="auto">
          <a:xfrm>
            <a:off x="8620125" y="2224088"/>
            <a:ext cx="18129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2165" name="Text Box 5">
            <a:extLst>
              <a:ext uri="{FF2B5EF4-FFF2-40B4-BE49-F238E27FC236}">
                <a16:creationId xmlns:a16="http://schemas.microsoft.com/office/drawing/2014/main" id="{327EBF01-8AB4-5DCE-1951-2B00A4A514B3}"/>
              </a:ext>
            </a:extLst>
          </p:cNvPr>
          <p:cNvSpPr txBox="1">
            <a:spLocks noChangeArrowheads="1"/>
          </p:cNvSpPr>
          <p:nvPr/>
        </p:nvSpPr>
        <p:spPr bwMode="auto">
          <a:xfrm>
            <a:off x="8604250" y="2286000"/>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800">
                <a:latin typeface="Helvetica" panose="020B0604020202020204" pitchFamily="34" charset="0"/>
              </a:rPr>
              <a:t> </a:t>
            </a:r>
            <a:r>
              <a:rPr lang="fr-FR" altLang="fr-FR" sz="1800" u="sng">
                <a:latin typeface="Helvetica" panose="020B0604020202020204" pitchFamily="34" charset="0"/>
              </a:rPr>
              <a:t>le compte de P.</a:t>
            </a:r>
            <a:endParaRPr lang="fr-FR" altLang="fr-FR" sz="1800">
              <a:latin typeface="Helvetica" panose="020B0604020202020204" pitchFamily="34" charset="0"/>
            </a:endParaRPr>
          </a:p>
        </p:txBody>
      </p:sp>
      <p:sp>
        <p:nvSpPr>
          <p:cNvPr id="92166" name="Rectangle 6">
            <a:extLst>
              <a:ext uri="{FF2B5EF4-FFF2-40B4-BE49-F238E27FC236}">
                <a16:creationId xmlns:a16="http://schemas.microsoft.com/office/drawing/2014/main" id="{8CE6E195-E600-40FF-CD50-123269B566C0}"/>
              </a:ext>
            </a:extLst>
          </p:cNvPr>
          <p:cNvSpPr>
            <a:spLocks noChangeArrowheads="1"/>
          </p:cNvSpPr>
          <p:nvPr/>
        </p:nvSpPr>
        <p:spPr bwMode="auto">
          <a:xfrm>
            <a:off x="2828925" y="2224088"/>
            <a:ext cx="10509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2167" name="Text Box 7">
            <a:extLst>
              <a:ext uri="{FF2B5EF4-FFF2-40B4-BE49-F238E27FC236}">
                <a16:creationId xmlns:a16="http://schemas.microsoft.com/office/drawing/2014/main" id="{8CE02B35-2FBA-FECF-3847-3A7EAE3887BF}"/>
              </a:ext>
            </a:extLst>
          </p:cNvPr>
          <p:cNvSpPr txBox="1">
            <a:spLocks noChangeArrowheads="1"/>
          </p:cNvSpPr>
          <p:nvPr/>
        </p:nvSpPr>
        <p:spPr bwMode="auto">
          <a:xfrm>
            <a:off x="2813050" y="2286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800" u="sng">
                <a:latin typeface="Helvetica" panose="020B0604020202020204" pitchFamily="34" charset="0"/>
              </a:rPr>
              <a:t>le distrib.</a:t>
            </a:r>
            <a:endParaRPr lang="fr-FR" altLang="fr-FR" sz="1800">
              <a:latin typeface="Helvetica" panose="020B0604020202020204" pitchFamily="34" charset="0"/>
            </a:endParaRPr>
          </a:p>
        </p:txBody>
      </p:sp>
      <p:sp>
        <p:nvSpPr>
          <p:cNvPr id="92168" name="Rectangle 8">
            <a:extLst>
              <a:ext uri="{FF2B5EF4-FFF2-40B4-BE49-F238E27FC236}">
                <a16:creationId xmlns:a16="http://schemas.microsoft.com/office/drawing/2014/main" id="{E7D5CE39-013D-4151-0991-B519CC812B6E}"/>
              </a:ext>
            </a:extLst>
          </p:cNvPr>
          <p:cNvSpPr>
            <a:spLocks noChangeArrowheads="1"/>
          </p:cNvSpPr>
          <p:nvPr/>
        </p:nvSpPr>
        <p:spPr bwMode="auto">
          <a:xfrm>
            <a:off x="7172325" y="2224088"/>
            <a:ext cx="12795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2169" name="Text Box 9">
            <a:extLst>
              <a:ext uri="{FF2B5EF4-FFF2-40B4-BE49-F238E27FC236}">
                <a16:creationId xmlns:a16="http://schemas.microsoft.com/office/drawing/2014/main" id="{A24C30B1-3A7C-48B2-23EB-C5B5CAAF4F00}"/>
              </a:ext>
            </a:extLst>
          </p:cNvPr>
          <p:cNvSpPr txBox="1">
            <a:spLocks noChangeArrowheads="1"/>
          </p:cNvSpPr>
          <p:nvPr/>
        </p:nvSpPr>
        <p:spPr bwMode="auto">
          <a:xfrm>
            <a:off x="7156450" y="2286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800">
                <a:latin typeface="Helvetica" panose="020B0604020202020204" pitchFamily="34" charset="0"/>
              </a:rPr>
              <a:t> </a:t>
            </a:r>
            <a:r>
              <a:rPr lang="fr-FR" altLang="fr-FR" sz="1800" u="sng">
                <a:latin typeface="Helvetica" panose="020B0604020202020204" pitchFamily="34" charset="0"/>
              </a:rPr>
              <a:t>la banque</a:t>
            </a:r>
            <a:endParaRPr lang="fr-FR" altLang="fr-FR" sz="1800">
              <a:latin typeface="Helvetica" panose="020B0604020202020204" pitchFamily="34" charset="0"/>
            </a:endParaRPr>
          </a:p>
        </p:txBody>
      </p:sp>
      <p:sp>
        <p:nvSpPr>
          <p:cNvPr id="92170" name="Text Box 10">
            <a:extLst>
              <a:ext uri="{FF2B5EF4-FFF2-40B4-BE49-F238E27FC236}">
                <a16:creationId xmlns:a16="http://schemas.microsoft.com/office/drawing/2014/main" id="{3A2EF56E-13A6-E44A-C4B1-DF1E8E6F2D0D}"/>
              </a:ext>
            </a:extLst>
          </p:cNvPr>
          <p:cNvSpPr txBox="1">
            <a:spLocks noChangeArrowheads="1"/>
          </p:cNvSpPr>
          <p:nvPr/>
        </p:nvSpPr>
        <p:spPr bwMode="auto">
          <a:xfrm>
            <a:off x="1822450" y="2286000"/>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800" u="sng">
                <a:latin typeface="Helvetica" panose="020B0604020202020204" pitchFamily="34" charset="0"/>
              </a:rPr>
              <a:t>paul</a:t>
            </a:r>
            <a:endParaRPr lang="fr-FR" altLang="fr-FR" sz="1800">
              <a:latin typeface="Helvetica" panose="020B0604020202020204" pitchFamily="34" charset="0"/>
            </a:endParaRPr>
          </a:p>
        </p:txBody>
      </p:sp>
      <p:sp>
        <p:nvSpPr>
          <p:cNvPr id="92171" name="Line 11">
            <a:extLst>
              <a:ext uri="{FF2B5EF4-FFF2-40B4-BE49-F238E27FC236}">
                <a16:creationId xmlns:a16="http://schemas.microsoft.com/office/drawing/2014/main" id="{1A0B0DA2-6008-A109-E336-F72109C7A76D}"/>
              </a:ext>
            </a:extLst>
          </p:cNvPr>
          <p:cNvSpPr>
            <a:spLocks noChangeShapeType="1"/>
          </p:cNvSpPr>
          <p:nvPr/>
        </p:nvSpPr>
        <p:spPr bwMode="auto">
          <a:xfrm>
            <a:off x="2127250" y="2667000"/>
            <a:ext cx="0" cy="34290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grpSp>
        <p:nvGrpSpPr>
          <p:cNvPr id="92172" name="Group 12">
            <a:extLst>
              <a:ext uri="{FF2B5EF4-FFF2-40B4-BE49-F238E27FC236}">
                <a16:creationId xmlns:a16="http://schemas.microsoft.com/office/drawing/2014/main" id="{CD13A791-DADC-90B9-C903-13A53962C1EC}"/>
              </a:ext>
            </a:extLst>
          </p:cNvPr>
          <p:cNvGrpSpPr>
            <a:grpSpLocks/>
          </p:cNvGrpSpPr>
          <p:nvPr/>
        </p:nvGrpSpPr>
        <p:grpSpPr bwMode="auto">
          <a:xfrm>
            <a:off x="1974850" y="1600200"/>
            <a:ext cx="328613" cy="685800"/>
            <a:chOff x="528" y="1824"/>
            <a:chExt cx="192" cy="576"/>
          </a:xfrm>
        </p:grpSpPr>
        <p:sp>
          <p:nvSpPr>
            <p:cNvPr id="92197" name="Oval 13">
              <a:extLst>
                <a:ext uri="{FF2B5EF4-FFF2-40B4-BE49-F238E27FC236}">
                  <a16:creationId xmlns:a16="http://schemas.microsoft.com/office/drawing/2014/main" id="{65DBE539-9AF9-089A-CD30-9B5C5E78119E}"/>
                </a:ext>
              </a:extLst>
            </p:cNvPr>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2198" name="Line 14">
              <a:extLst>
                <a:ext uri="{FF2B5EF4-FFF2-40B4-BE49-F238E27FC236}">
                  <a16:creationId xmlns:a16="http://schemas.microsoft.com/office/drawing/2014/main" id="{09C95CF9-A50A-750E-E095-AD9EDD5EFE9D}"/>
                </a:ext>
              </a:extLst>
            </p:cNvPr>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99" name="Line 15">
              <a:extLst>
                <a:ext uri="{FF2B5EF4-FFF2-40B4-BE49-F238E27FC236}">
                  <a16:creationId xmlns:a16="http://schemas.microsoft.com/office/drawing/2014/main" id="{1C8B452B-BA4A-1052-017F-7BA9EA269012}"/>
                </a:ext>
              </a:extLst>
            </p:cNvPr>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200" name="Line 16">
              <a:extLst>
                <a:ext uri="{FF2B5EF4-FFF2-40B4-BE49-F238E27FC236}">
                  <a16:creationId xmlns:a16="http://schemas.microsoft.com/office/drawing/2014/main" id="{D57D775A-E39E-B3F5-6944-DCFEDF5577F0}"/>
                </a:ext>
              </a:extLst>
            </p:cNvPr>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201" name="Line 17">
              <a:extLst>
                <a:ext uri="{FF2B5EF4-FFF2-40B4-BE49-F238E27FC236}">
                  <a16:creationId xmlns:a16="http://schemas.microsoft.com/office/drawing/2014/main" id="{3235AA90-11C9-65F4-48CE-5EE16C41BE72}"/>
                </a:ext>
              </a:extLst>
            </p:cNvPr>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grpSp>
      <p:sp>
        <p:nvSpPr>
          <p:cNvPr id="92173" name="Line 18">
            <a:extLst>
              <a:ext uri="{FF2B5EF4-FFF2-40B4-BE49-F238E27FC236}">
                <a16:creationId xmlns:a16="http://schemas.microsoft.com/office/drawing/2014/main" id="{C5C8231F-98CD-1972-5856-72B63879ECEB}"/>
              </a:ext>
            </a:extLst>
          </p:cNvPr>
          <p:cNvSpPr>
            <a:spLocks noChangeShapeType="1"/>
          </p:cNvSpPr>
          <p:nvPr/>
        </p:nvSpPr>
        <p:spPr bwMode="auto">
          <a:xfrm>
            <a:off x="3575050" y="2667000"/>
            <a:ext cx="0" cy="32004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74" name="Line 19">
            <a:extLst>
              <a:ext uri="{FF2B5EF4-FFF2-40B4-BE49-F238E27FC236}">
                <a16:creationId xmlns:a16="http://schemas.microsoft.com/office/drawing/2014/main" id="{675FCA38-594D-5581-035A-976DCB76A0C5}"/>
              </a:ext>
            </a:extLst>
          </p:cNvPr>
          <p:cNvSpPr>
            <a:spLocks noChangeShapeType="1"/>
          </p:cNvSpPr>
          <p:nvPr/>
        </p:nvSpPr>
        <p:spPr bwMode="auto">
          <a:xfrm>
            <a:off x="2127250" y="3276600"/>
            <a:ext cx="1371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92175" name="Text Box 20">
            <a:extLst>
              <a:ext uri="{FF2B5EF4-FFF2-40B4-BE49-F238E27FC236}">
                <a16:creationId xmlns:a16="http://schemas.microsoft.com/office/drawing/2014/main" id="{29E15162-77F1-085C-F427-811E95548015}"/>
              </a:ext>
            </a:extLst>
          </p:cNvPr>
          <p:cNvSpPr txBox="1">
            <a:spLocks noChangeArrowheads="1"/>
          </p:cNvSpPr>
          <p:nvPr/>
        </p:nvSpPr>
        <p:spPr bwMode="auto">
          <a:xfrm>
            <a:off x="2203450" y="2995613"/>
            <a:ext cx="1058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400">
                <a:latin typeface="Helvetica" panose="020B0604020202020204" pitchFamily="34" charset="0"/>
              </a:rPr>
              <a:t>retirer(500)</a:t>
            </a:r>
          </a:p>
        </p:txBody>
      </p:sp>
      <p:sp>
        <p:nvSpPr>
          <p:cNvPr id="92176" name="Line 21">
            <a:extLst>
              <a:ext uri="{FF2B5EF4-FFF2-40B4-BE49-F238E27FC236}">
                <a16:creationId xmlns:a16="http://schemas.microsoft.com/office/drawing/2014/main" id="{DFD9F443-C474-D91B-DBF3-8F8CDA6C62B6}"/>
              </a:ext>
            </a:extLst>
          </p:cNvPr>
          <p:cNvSpPr>
            <a:spLocks noChangeShapeType="1"/>
          </p:cNvSpPr>
          <p:nvPr/>
        </p:nvSpPr>
        <p:spPr bwMode="auto">
          <a:xfrm>
            <a:off x="7766050" y="2667000"/>
            <a:ext cx="0" cy="3352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77" name="Line 22">
            <a:extLst>
              <a:ext uri="{FF2B5EF4-FFF2-40B4-BE49-F238E27FC236}">
                <a16:creationId xmlns:a16="http://schemas.microsoft.com/office/drawing/2014/main" id="{5073DEE1-DF70-763B-04DF-0EDEDB23CFAF}"/>
              </a:ext>
            </a:extLst>
          </p:cNvPr>
          <p:cNvSpPr>
            <a:spLocks noChangeShapeType="1"/>
          </p:cNvSpPr>
          <p:nvPr/>
        </p:nvSpPr>
        <p:spPr bwMode="auto">
          <a:xfrm>
            <a:off x="9747250" y="2667000"/>
            <a:ext cx="0" cy="3352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78" name="Line 23">
            <a:extLst>
              <a:ext uri="{FF2B5EF4-FFF2-40B4-BE49-F238E27FC236}">
                <a16:creationId xmlns:a16="http://schemas.microsoft.com/office/drawing/2014/main" id="{25F12F70-2933-4A32-2FC0-0CE751A68571}"/>
              </a:ext>
            </a:extLst>
          </p:cNvPr>
          <p:cNvSpPr>
            <a:spLocks noChangeShapeType="1"/>
          </p:cNvSpPr>
          <p:nvPr/>
        </p:nvSpPr>
        <p:spPr bwMode="auto">
          <a:xfrm>
            <a:off x="3575050" y="4343400"/>
            <a:ext cx="411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92179" name="Line 24">
            <a:extLst>
              <a:ext uri="{FF2B5EF4-FFF2-40B4-BE49-F238E27FC236}">
                <a16:creationId xmlns:a16="http://schemas.microsoft.com/office/drawing/2014/main" id="{B1A730A2-0141-FE8A-A852-D2FCBE32C6DB}"/>
              </a:ext>
            </a:extLst>
          </p:cNvPr>
          <p:cNvSpPr>
            <a:spLocks noChangeShapeType="1"/>
          </p:cNvSpPr>
          <p:nvPr/>
        </p:nvSpPr>
        <p:spPr bwMode="auto">
          <a:xfrm>
            <a:off x="7842250" y="5029200"/>
            <a:ext cx="1828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92180" name="Text Box 25">
            <a:extLst>
              <a:ext uri="{FF2B5EF4-FFF2-40B4-BE49-F238E27FC236}">
                <a16:creationId xmlns:a16="http://schemas.microsoft.com/office/drawing/2014/main" id="{74B2FAC6-10DB-8B83-AAFE-F3D5F946C4EF}"/>
              </a:ext>
            </a:extLst>
          </p:cNvPr>
          <p:cNvSpPr txBox="1">
            <a:spLocks noChangeArrowheads="1"/>
          </p:cNvSpPr>
          <p:nvPr/>
        </p:nvSpPr>
        <p:spPr bwMode="auto">
          <a:xfrm>
            <a:off x="7994650" y="4724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400">
                <a:latin typeface="Helvetica" panose="020B0604020202020204" pitchFamily="34" charset="0"/>
              </a:rPr>
              <a:t>débiter(500)</a:t>
            </a:r>
          </a:p>
        </p:txBody>
      </p:sp>
      <p:sp>
        <p:nvSpPr>
          <p:cNvPr id="92181" name="Rectangle 26">
            <a:extLst>
              <a:ext uri="{FF2B5EF4-FFF2-40B4-BE49-F238E27FC236}">
                <a16:creationId xmlns:a16="http://schemas.microsoft.com/office/drawing/2014/main" id="{3AA87025-CCE4-0173-33D5-3A7F30B83165}"/>
              </a:ext>
            </a:extLst>
          </p:cNvPr>
          <p:cNvSpPr>
            <a:spLocks noChangeArrowheads="1"/>
          </p:cNvSpPr>
          <p:nvPr/>
        </p:nvSpPr>
        <p:spPr bwMode="auto">
          <a:xfrm>
            <a:off x="4124325" y="2224088"/>
            <a:ext cx="15081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2182" name="Text Box 27">
            <a:extLst>
              <a:ext uri="{FF2B5EF4-FFF2-40B4-BE49-F238E27FC236}">
                <a16:creationId xmlns:a16="http://schemas.microsoft.com/office/drawing/2014/main" id="{2D73D2F9-1370-0712-C1B4-A7318B265D88}"/>
              </a:ext>
            </a:extLst>
          </p:cNvPr>
          <p:cNvSpPr txBox="1">
            <a:spLocks noChangeArrowheads="1"/>
          </p:cNvSpPr>
          <p:nvPr/>
        </p:nvSpPr>
        <p:spPr bwMode="auto">
          <a:xfrm>
            <a:off x="4108450" y="228600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800" u="sng">
                <a:latin typeface="Helvetica" panose="020B0604020202020204" pitchFamily="34" charset="0"/>
              </a:rPr>
              <a:t>la carte de P.</a:t>
            </a:r>
            <a:endParaRPr lang="fr-FR" altLang="fr-FR" sz="1800">
              <a:latin typeface="Helvetica" panose="020B0604020202020204" pitchFamily="34" charset="0"/>
            </a:endParaRPr>
          </a:p>
        </p:txBody>
      </p:sp>
      <p:sp>
        <p:nvSpPr>
          <p:cNvPr id="92183" name="Line 28">
            <a:extLst>
              <a:ext uri="{FF2B5EF4-FFF2-40B4-BE49-F238E27FC236}">
                <a16:creationId xmlns:a16="http://schemas.microsoft.com/office/drawing/2014/main" id="{C1ADB764-1A33-2573-9061-C1384D1BD86A}"/>
              </a:ext>
            </a:extLst>
          </p:cNvPr>
          <p:cNvSpPr>
            <a:spLocks noChangeShapeType="1"/>
          </p:cNvSpPr>
          <p:nvPr/>
        </p:nvSpPr>
        <p:spPr bwMode="auto">
          <a:xfrm>
            <a:off x="4870450" y="2667000"/>
            <a:ext cx="0" cy="1371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84" name="Line 29">
            <a:extLst>
              <a:ext uri="{FF2B5EF4-FFF2-40B4-BE49-F238E27FC236}">
                <a16:creationId xmlns:a16="http://schemas.microsoft.com/office/drawing/2014/main" id="{3E0426A8-8A0E-9A64-858F-8D0396EB9A9D}"/>
              </a:ext>
            </a:extLst>
          </p:cNvPr>
          <p:cNvSpPr>
            <a:spLocks noChangeShapeType="1"/>
          </p:cNvSpPr>
          <p:nvPr/>
        </p:nvSpPr>
        <p:spPr bwMode="auto">
          <a:xfrm>
            <a:off x="3575050" y="3581400"/>
            <a:ext cx="1295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92185" name="Text Box 30">
            <a:extLst>
              <a:ext uri="{FF2B5EF4-FFF2-40B4-BE49-F238E27FC236}">
                <a16:creationId xmlns:a16="http://schemas.microsoft.com/office/drawing/2014/main" id="{90EE13F2-6D31-F9B9-733C-23490767A540}"/>
              </a:ext>
            </a:extLst>
          </p:cNvPr>
          <p:cNvSpPr txBox="1">
            <a:spLocks noChangeArrowheads="1"/>
          </p:cNvSpPr>
          <p:nvPr/>
        </p:nvSpPr>
        <p:spPr bwMode="auto">
          <a:xfrm>
            <a:off x="3575050" y="3300413"/>
            <a:ext cx="1362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400">
                <a:latin typeface="Helvetica" panose="020B0604020202020204" pitchFamily="34" charset="0"/>
              </a:rPr>
              <a:t>lireN°Compte()</a:t>
            </a:r>
          </a:p>
        </p:txBody>
      </p:sp>
      <p:sp>
        <p:nvSpPr>
          <p:cNvPr id="92186" name="Rectangle 31">
            <a:extLst>
              <a:ext uri="{FF2B5EF4-FFF2-40B4-BE49-F238E27FC236}">
                <a16:creationId xmlns:a16="http://schemas.microsoft.com/office/drawing/2014/main" id="{6058617E-33FC-B5D0-3DF2-0D58DBD21F3D}"/>
              </a:ext>
            </a:extLst>
          </p:cNvPr>
          <p:cNvSpPr>
            <a:spLocks noChangeArrowheads="1"/>
          </p:cNvSpPr>
          <p:nvPr/>
        </p:nvSpPr>
        <p:spPr bwMode="auto">
          <a:xfrm>
            <a:off x="5800725" y="2224088"/>
            <a:ext cx="12795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92187" name="Text Box 32">
            <a:extLst>
              <a:ext uri="{FF2B5EF4-FFF2-40B4-BE49-F238E27FC236}">
                <a16:creationId xmlns:a16="http://schemas.microsoft.com/office/drawing/2014/main" id="{016B4DC7-B96E-6153-BBCF-03A6D29396A2}"/>
              </a:ext>
            </a:extLst>
          </p:cNvPr>
          <p:cNvSpPr txBox="1">
            <a:spLocks noChangeArrowheads="1"/>
          </p:cNvSpPr>
          <p:nvPr/>
        </p:nvSpPr>
        <p:spPr bwMode="auto">
          <a:xfrm>
            <a:off x="5784850" y="22860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800">
                <a:latin typeface="Helvetica" panose="020B0604020202020204" pitchFamily="34" charset="0"/>
              </a:rPr>
              <a:t> </a:t>
            </a:r>
            <a:r>
              <a:rPr lang="fr-FR" altLang="fr-FR" sz="1800" u="sng">
                <a:latin typeface="Helvetica" panose="020B0604020202020204" pitchFamily="34" charset="0"/>
              </a:rPr>
              <a:t>la reserve</a:t>
            </a:r>
            <a:endParaRPr lang="fr-FR" altLang="fr-FR" sz="1800">
              <a:latin typeface="Helvetica" panose="020B0604020202020204" pitchFamily="34" charset="0"/>
            </a:endParaRPr>
          </a:p>
        </p:txBody>
      </p:sp>
      <p:sp>
        <p:nvSpPr>
          <p:cNvPr id="92188" name="Line 33">
            <a:extLst>
              <a:ext uri="{FF2B5EF4-FFF2-40B4-BE49-F238E27FC236}">
                <a16:creationId xmlns:a16="http://schemas.microsoft.com/office/drawing/2014/main" id="{0331CEAC-C7DE-C11D-3424-06253A41537A}"/>
              </a:ext>
            </a:extLst>
          </p:cNvPr>
          <p:cNvSpPr>
            <a:spLocks noChangeShapeType="1"/>
          </p:cNvSpPr>
          <p:nvPr/>
        </p:nvSpPr>
        <p:spPr bwMode="auto">
          <a:xfrm>
            <a:off x="6470650" y="2667000"/>
            <a:ext cx="0" cy="1371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89" name="Text Box 34">
            <a:extLst>
              <a:ext uri="{FF2B5EF4-FFF2-40B4-BE49-F238E27FC236}">
                <a16:creationId xmlns:a16="http://schemas.microsoft.com/office/drawing/2014/main" id="{24C4BA30-98C3-229C-AD8C-4F8558E6F8D5}"/>
              </a:ext>
            </a:extLst>
          </p:cNvPr>
          <p:cNvSpPr txBox="1">
            <a:spLocks noChangeArrowheads="1"/>
          </p:cNvSpPr>
          <p:nvPr/>
        </p:nvSpPr>
        <p:spPr bwMode="auto">
          <a:xfrm>
            <a:off x="4565650" y="4038600"/>
            <a:ext cx="2447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400">
                <a:latin typeface="Helvetica" panose="020B0604020202020204" pitchFamily="34" charset="0"/>
              </a:rPr>
              <a:t>retirerDeLArgent(500,88219)</a:t>
            </a:r>
          </a:p>
        </p:txBody>
      </p:sp>
      <p:sp>
        <p:nvSpPr>
          <p:cNvPr id="92190" name="Line 35">
            <a:extLst>
              <a:ext uri="{FF2B5EF4-FFF2-40B4-BE49-F238E27FC236}">
                <a16:creationId xmlns:a16="http://schemas.microsoft.com/office/drawing/2014/main" id="{9BEF7CB4-6EEA-4CA2-C91B-37087EB4681A}"/>
              </a:ext>
            </a:extLst>
          </p:cNvPr>
          <p:cNvSpPr>
            <a:spLocks noChangeShapeType="1"/>
          </p:cNvSpPr>
          <p:nvPr/>
        </p:nvSpPr>
        <p:spPr bwMode="auto">
          <a:xfrm>
            <a:off x="6470650" y="4419600"/>
            <a:ext cx="0" cy="1546225"/>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91" name="Line 36">
            <a:extLst>
              <a:ext uri="{FF2B5EF4-FFF2-40B4-BE49-F238E27FC236}">
                <a16:creationId xmlns:a16="http://schemas.microsoft.com/office/drawing/2014/main" id="{361165CD-AE3D-9D3E-39EE-25FEDE7E3B73}"/>
              </a:ext>
            </a:extLst>
          </p:cNvPr>
          <p:cNvSpPr>
            <a:spLocks noChangeShapeType="1"/>
          </p:cNvSpPr>
          <p:nvPr/>
        </p:nvSpPr>
        <p:spPr bwMode="auto">
          <a:xfrm>
            <a:off x="4870450" y="4473575"/>
            <a:ext cx="0" cy="784225"/>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92" name="Line 37">
            <a:extLst>
              <a:ext uri="{FF2B5EF4-FFF2-40B4-BE49-F238E27FC236}">
                <a16:creationId xmlns:a16="http://schemas.microsoft.com/office/drawing/2014/main" id="{4872F415-F49E-D4FD-5886-488F496612E3}"/>
              </a:ext>
            </a:extLst>
          </p:cNvPr>
          <p:cNvSpPr>
            <a:spLocks noChangeShapeType="1"/>
          </p:cNvSpPr>
          <p:nvPr/>
        </p:nvSpPr>
        <p:spPr bwMode="auto">
          <a:xfrm>
            <a:off x="3651250" y="5562600"/>
            <a:ext cx="2743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92193" name="Text Box 38">
            <a:extLst>
              <a:ext uri="{FF2B5EF4-FFF2-40B4-BE49-F238E27FC236}">
                <a16:creationId xmlns:a16="http://schemas.microsoft.com/office/drawing/2014/main" id="{156A52B7-D688-31A7-86F7-AF6894647C99}"/>
              </a:ext>
            </a:extLst>
          </p:cNvPr>
          <p:cNvSpPr txBox="1">
            <a:spLocks noChangeArrowheads="1"/>
          </p:cNvSpPr>
          <p:nvPr/>
        </p:nvSpPr>
        <p:spPr bwMode="auto">
          <a:xfrm>
            <a:off x="3727450" y="525780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400">
                <a:latin typeface="Helvetica" panose="020B0604020202020204" pitchFamily="34" charset="0"/>
              </a:rPr>
              <a:t>sortirDesBillets(5)</a:t>
            </a:r>
          </a:p>
        </p:txBody>
      </p:sp>
      <p:sp>
        <p:nvSpPr>
          <p:cNvPr id="92194" name="Line 39">
            <a:extLst>
              <a:ext uri="{FF2B5EF4-FFF2-40B4-BE49-F238E27FC236}">
                <a16:creationId xmlns:a16="http://schemas.microsoft.com/office/drawing/2014/main" id="{63EBF5C0-1A25-8024-2431-6AF1E64DB1AB}"/>
              </a:ext>
            </a:extLst>
          </p:cNvPr>
          <p:cNvSpPr>
            <a:spLocks noChangeShapeType="1"/>
          </p:cNvSpPr>
          <p:nvPr/>
        </p:nvSpPr>
        <p:spPr bwMode="auto">
          <a:xfrm>
            <a:off x="4870450" y="5638800"/>
            <a:ext cx="0" cy="228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MA"/>
          </a:p>
        </p:txBody>
      </p:sp>
      <p:sp>
        <p:nvSpPr>
          <p:cNvPr id="92195" name="Line 40">
            <a:extLst>
              <a:ext uri="{FF2B5EF4-FFF2-40B4-BE49-F238E27FC236}">
                <a16:creationId xmlns:a16="http://schemas.microsoft.com/office/drawing/2014/main" id="{332A3E26-EDAA-AD66-7F72-FB6BF5BEC03D}"/>
              </a:ext>
            </a:extLst>
          </p:cNvPr>
          <p:cNvSpPr>
            <a:spLocks noChangeShapeType="1"/>
          </p:cNvSpPr>
          <p:nvPr/>
        </p:nvSpPr>
        <p:spPr bwMode="auto">
          <a:xfrm flipH="1">
            <a:off x="2127250" y="5943600"/>
            <a:ext cx="434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MA"/>
          </a:p>
        </p:txBody>
      </p:sp>
      <p:sp>
        <p:nvSpPr>
          <p:cNvPr id="92196" name="Text Box 41">
            <a:extLst>
              <a:ext uri="{FF2B5EF4-FFF2-40B4-BE49-F238E27FC236}">
                <a16:creationId xmlns:a16="http://schemas.microsoft.com/office/drawing/2014/main" id="{C19931A1-BABF-0E58-E9E0-54A8391DABE5}"/>
              </a:ext>
            </a:extLst>
          </p:cNvPr>
          <p:cNvSpPr txBox="1">
            <a:spLocks noChangeArrowheads="1"/>
          </p:cNvSpPr>
          <p:nvPr/>
        </p:nvSpPr>
        <p:spPr bwMode="auto">
          <a:xfrm>
            <a:off x="3346450" y="5943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sz="1400">
                <a:latin typeface="Helvetica" panose="020B0604020202020204" pitchFamily="34" charset="0"/>
              </a:rPr>
              <a:t>sortirBillets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1908A4C-76A0-C4F0-53A5-0AE26F878FEA}"/>
              </a:ext>
            </a:extLst>
          </p:cNvPr>
          <p:cNvSpPr>
            <a:spLocks noGrp="1" noChangeArrowheads="1"/>
          </p:cNvSpPr>
          <p:nvPr>
            <p:ph type="title"/>
          </p:nvPr>
        </p:nvSpPr>
        <p:spPr/>
        <p:txBody>
          <a:bodyPr/>
          <a:lstStyle/>
          <a:p>
            <a:r>
              <a:rPr lang="fr-FR" altLang="fr-FR"/>
              <a:t>Les concepts de l’OO</a:t>
            </a:r>
            <a:br>
              <a:rPr lang="fr-FR" altLang="fr-FR"/>
            </a:br>
            <a:r>
              <a:rPr lang="fr-FR" altLang="fr-FR" sz="2800"/>
              <a:t>Les avantages de l’OO</a:t>
            </a:r>
          </a:p>
        </p:txBody>
      </p:sp>
      <p:sp>
        <p:nvSpPr>
          <p:cNvPr id="735235" name="Rectangle 3">
            <a:extLst>
              <a:ext uri="{FF2B5EF4-FFF2-40B4-BE49-F238E27FC236}">
                <a16:creationId xmlns:a16="http://schemas.microsoft.com/office/drawing/2014/main" id="{A64C32FA-059E-47D2-A33D-8653E629F305}"/>
              </a:ext>
            </a:extLst>
          </p:cNvPr>
          <p:cNvSpPr>
            <a:spLocks noGrp="1" noChangeArrowheads="1"/>
          </p:cNvSpPr>
          <p:nvPr>
            <p:ph type="body" idx="1"/>
          </p:nvPr>
        </p:nvSpPr>
        <p:spPr>
          <a:xfrm>
            <a:off x="1676400" y="1295400"/>
            <a:ext cx="8839200" cy="5105400"/>
          </a:xfrm>
        </p:spPr>
        <p:txBody>
          <a:bodyPr/>
          <a:lstStyle/>
          <a:p>
            <a:pPr>
              <a:lnSpc>
                <a:spcPct val="90000"/>
              </a:lnSpc>
            </a:pPr>
            <a:r>
              <a:rPr lang="fr-FR" altLang="fr-FR"/>
              <a:t>Les programmes sont plus stables, plus robustes et plus faciles à maintenir car le couplage est faible entre les classes («encapsulation»)</a:t>
            </a:r>
          </a:p>
          <a:p>
            <a:pPr>
              <a:lnSpc>
                <a:spcPct val="90000"/>
              </a:lnSpc>
            </a:pPr>
            <a:r>
              <a:rPr lang="fr-FR" altLang="fr-FR"/>
              <a:t>elle facilite grandement le ré-emploi des programmes: par petite adaptation, par agrégation ou par héritage</a:t>
            </a:r>
          </a:p>
          <a:p>
            <a:pPr>
              <a:lnSpc>
                <a:spcPct val="90000"/>
              </a:lnSpc>
            </a:pPr>
            <a:r>
              <a:rPr lang="fr-FR" altLang="fr-FR"/>
              <a:t>émergence des «design patterns»</a:t>
            </a:r>
          </a:p>
          <a:p>
            <a:pPr>
              <a:lnSpc>
                <a:spcPct val="90000"/>
              </a:lnSpc>
            </a:pPr>
            <a:r>
              <a:rPr lang="fr-FR" altLang="fr-FR"/>
              <a:t>il est plus facile de travailler de manière itérée et évolutive car les programmes sont facilement extensibles. On peut donc graduellement réduire le risque plutôt que de laisser la seule évaluation pour la fin.</a:t>
            </a:r>
          </a:p>
          <a:p>
            <a:pPr>
              <a:lnSpc>
                <a:spcPct val="90000"/>
              </a:lnSpc>
            </a:pPr>
            <a:r>
              <a:rPr lang="fr-FR" altLang="fr-FR"/>
              <a:t>l’OO permet de faire une bonne analyse du problème suffisamment détachée de l’étape d’écriture du code - on peut travailler de manière très abstraite </a:t>
            </a:r>
            <a:r>
              <a:rPr lang="fr-FR" altLang="fr-FR">
                <a:sym typeface="Wingdings" panose="05000000000000000000" pitchFamily="2" charset="2"/>
              </a:rPr>
              <a:t> </a:t>
            </a:r>
            <a:r>
              <a:rPr lang="fr-FR" altLang="fr-FR"/>
              <a:t>UML</a:t>
            </a:r>
          </a:p>
          <a:p>
            <a:pPr>
              <a:lnSpc>
                <a:spcPct val="90000"/>
              </a:lnSpc>
            </a:pPr>
            <a:r>
              <a:rPr lang="fr-FR" altLang="fr-FR"/>
              <a:t>l’OO colle beaucoup mieux à notre façon de percevoir et de découper le monde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5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5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5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5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AD716A0-A5D7-14BC-BD1C-B8BB44A26270}"/>
              </a:ext>
            </a:extLst>
          </p:cNvPr>
          <p:cNvSpPr>
            <a:spLocks noGrp="1" noChangeArrowheads="1"/>
          </p:cNvSpPr>
          <p:nvPr>
            <p:ph type="title"/>
          </p:nvPr>
        </p:nvSpPr>
        <p:spPr/>
        <p:txBody>
          <a:bodyPr/>
          <a:lstStyle/>
          <a:p>
            <a:r>
              <a:rPr lang="fr-FR" altLang="fr-FR"/>
              <a:t>Les concepts de l’OO</a:t>
            </a:r>
            <a:br>
              <a:rPr lang="fr-FR" altLang="fr-FR"/>
            </a:br>
            <a:r>
              <a:rPr lang="fr-FR" altLang="fr-FR" sz="2800"/>
              <a:t>Les avantages de l’OO</a:t>
            </a:r>
          </a:p>
        </p:txBody>
      </p:sp>
      <p:sp>
        <p:nvSpPr>
          <p:cNvPr id="94211" name="Rectangle 3">
            <a:extLst>
              <a:ext uri="{FF2B5EF4-FFF2-40B4-BE49-F238E27FC236}">
                <a16:creationId xmlns:a16="http://schemas.microsoft.com/office/drawing/2014/main" id="{88925C8C-462D-21FC-1C5B-DE2518EBCB15}"/>
              </a:ext>
            </a:extLst>
          </p:cNvPr>
          <p:cNvSpPr>
            <a:spLocks noGrp="1" noChangeArrowheads="1"/>
          </p:cNvSpPr>
          <p:nvPr>
            <p:ph type="body" idx="1"/>
          </p:nvPr>
        </p:nvSpPr>
        <p:spPr>
          <a:xfrm>
            <a:off x="1676400" y="1295400"/>
            <a:ext cx="8839200" cy="5105400"/>
          </a:xfrm>
        </p:spPr>
        <p:txBody>
          <a:bodyPr/>
          <a:lstStyle/>
          <a:p>
            <a:r>
              <a:rPr lang="fr-FR" altLang="fr-FR"/>
              <a:t>Tous ces avantages de l’OO se font de plus en plus évidents avec le grossissement des projets informatiques et la multiplication des acteurs. Des aspects tels l’encapsulation, l’héritage ou le polymorphisme prennent vraiment tout leur sens. On appréhende mieux les bénéfices de langage plus stable, plus facilement extensible et plus facilement ré-employable</a:t>
            </a:r>
          </a:p>
          <a:p>
            <a:r>
              <a:rPr lang="fr-FR" altLang="fr-FR"/>
              <a:t>JAVA est un langage strictement OO qui a été propulsé sur la scène par sa complémentarité avec Internet mais cette même complémentarité (avec ce réseau complètement ouvert) rend encore plus précieux les aspects de stabilité et de sécurité</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55104EB-D3A9-E3E5-2C30-E61E8703072A}"/>
              </a:ext>
            </a:extLst>
          </p:cNvPr>
          <p:cNvSpPr>
            <a:spLocks noGrp="1" noChangeArrowheads="1"/>
          </p:cNvSpPr>
          <p:nvPr>
            <p:ph type="title"/>
          </p:nvPr>
        </p:nvSpPr>
        <p:spPr/>
        <p:txBody>
          <a:bodyPr/>
          <a:lstStyle/>
          <a:p>
            <a:r>
              <a:rPr lang="fr-FR" altLang="fr-FR"/>
              <a:t>Les concepts de l’OO</a:t>
            </a:r>
            <a:br>
              <a:rPr lang="fr-FR" altLang="fr-FR"/>
            </a:br>
            <a:r>
              <a:rPr lang="fr-FR" altLang="fr-FR" sz="2800"/>
              <a:t>Langages et plateformes</a:t>
            </a:r>
          </a:p>
        </p:txBody>
      </p:sp>
      <p:sp>
        <p:nvSpPr>
          <p:cNvPr id="95235" name="Rectangle 3">
            <a:extLst>
              <a:ext uri="{FF2B5EF4-FFF2-40B4-BE49-F238E27FC236}">
                <a16:creationId xmlns:a16="http://schemas.microsoft.com/office/drawing/2014/main" id="{9231B6E8-F15A-EFE1-4D18-55D8750FD09D}"/>
              </a:ext>
            </a:extLst>
          </p:cNvPr>
          <p:cNvSpPr>
            <a:spLocks noGrp="1" noChangeArrowheads="1"/>
          </p:cNvSpPr>
          <p:nvPr>
            <p:ph type="body" idx="1"/>
          </p:nvPr>
        </p:nvSpPr>
        <p:spPr>
          <a:xfrm>
            <a:off x="1676400" y="990600"/>
            <a:ext cx="8839200" cy="5334000"/>
          </a:xfrm>
        </p:spPr>
        <p:txBody>
          <a:bodyPr/>
          <a:lstStyle/>
          <a:p>
            <a:r>
              <a:rPr lang="fr-FR" altLang="fr-FR"/>
              <a:t>Quels sont les principaux langages orienté objet aujourd’hui?</a:t>
            </a:r>
          </a:p>
          <a:p>
            <a:pPr lvl="1"/>
            <a:r>
              <a:rPr lang="fr-FR" altLang="fr-FR"/>
              <a:t>C++</a:t>
            </a:r>
          </a:p>
          <a:p>
            <a:pPr lvl="2"/>
            <a:r>
              <a:rPr lang="fr-FR" altLang="fr-FR"/>
              <a:t>Hybride, permet la coexistence d’OO et procédural</a:t>
            </a:r>
          </a:p>
          <a:p>
            <a:pPr lvl="2"/>
            <a:r>
              <a:rPr lang="fr-FR" altLang="fr-FR"/>
              <a:t>Puissant et plus complexe</a:t>
            </a:r>
          </a:p>
          <a:p>
            <a:pPr lvl="2"/>
            <a:r>
              <a:rPr lang="fr-FR" altLang="fr-FR"/>
              <a:t>Pas de « ramasse-miettes », multihéritage, etc.</a:t>
            </a:r>
          </a:p>
          <a:p>
            <a:pPr lvl="1"/>
            <a:r>
              <a:rPr lang="fr-FR" altLang="fr-FR"/>
              <a:t>Java</a:t>
            </a:r>
          </a:p>
          <a:p>
            <a:pPr lvl="2"/>
            <a:r>
              <a:rPr lang="fr-FR" altLang="fr-FR"/>
              <a:t>Très épuré et strictement OO</a:t>
            </a:r>
          </a:p>
          <a:p>
            <a:pPr lvl="2"/>
            <a:r>
              <a:rPr lang="fr-FR" altLang="fr-FR"/>
              <a:t>Neutre architecturalement (Multi-plateformes)</a:t>
            </a:r>
          </a:p>
          <a:p>
            <a:pPr lvl="2"/>
            <a:r>
              <a:rPr lang="fr-FR" altLang="fr-FR"/>
              <a:t>Ramasse-miettes, pas de multihéritage, nombreuses librairies disponibles</a:t>
            </a:r>
          </a:p>
          <a:p>
            <a:pPr lvl="1"/>
            <a:r>
              <a:rPr lang="fr-FR" altLang="fr-FR"/>
              <a:t>C#</a:t>
            </a:r>
          </a:p>
          <a:p>
            <a:pPr lvl="2"/>
            <a:r>
              <a:rPr lang="fr-FR" altLang="fr-FR"/>
              <a:t>Très proche de Java</a:t>
            </a:r>
          </a:p>
          <a:p>
            <a:pPr lvl="2"/>
            <a:r>
              <a:rPr lang="fr-FR" altLang="fr-FR"/>
              <a:t>Conçu par Microsoft</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91841D66-700D-E631-E036-F213DEC7F014}"/>
              </a:ext>
            </a:extLst>
          </p:cNvPr>
          <p:cNvSpPr>
            <a:spLocks noGrp="1" noChangeArrowheads="1"/>
          </p:cNvSpPr>
          <p:nvPr>
            <p:ph type="title"/>
          </p:nvPr>
        </p:nvSpPr>
        <p:spPr/>
        <p:txBody>
          <a:bodyPr/>
          <a:lstStyle/>
          <a:p>
            <a:r>
              <a:rPr lang="fr-FR" altLang="fr-FR"/>
              <a:t>Les concepts de l’OO</a:t>
            </a:r>
            <a:br>
              <a:rPr lang="fr-FR" altLang="fr-FR"/>
            </a:br>
            <a:r>
              <a:rPr lang="fr-FR" altLang="fr-FR" sz="2800"/>
              <a:t>En résumé</a:t>
            </a:r>
            <a:endParaRPr lang="en-US" altLang="fr-FR" sz="2400"/>
          </a:p>
        </p:txBody>
      </p:sp>
      <p:sp>
        <p:nvSpPr>
          <p:cNvPr id="96259" name="Rectangle 7">
            <a:extLst>
              <a:ext uri="{FF2B5EF4-FFF2-40B4-BE49-F238E27FC236}">
                <a16:creationId xmlns:a16="http://schemas.microsoft.com/office/drawing/2014/main" id="{9DB0B46C-BA4C-04E8-26BF-3015101C3B9F}"/>
              </a:ext>
            </a:extLst>
          </p:cNvPr>
          <p:cNvSpPr>
            <a:spLocks noGrp="1" noChangeArrowheads="1"/>
          </p:cNvSpPr>
          <p:nvPr>
            <p:ph type="body" idx="1"/>
          </p:nvPr>
        </p:nvSpPr>
        <p:spPr>
          <a:xfrm>
            <a:off x="1676400" y="1173163"/>
            <a:ext cx="8839200" cy="5318125"/>
          </a:xfrm>
        </p:spPr>
        <p:txBody>
          <a:bodyPr/>
          <a:lstStyle/>
          <a:p>
            <a:r>
              <a:rPr lang="fr-BE" altLang="fr-FR" sz="1800"/>
              <a:t>Tout est un objet</a:t>
            </a:r>
          </a:p>
          <a:p>
            <a:r>
              <a:rPr lang="fr-BE" altLang="fr-FR" sz="1800"/>
              <a:t>L’exécution d’un programme est réalisée par échanges de messages entre objets</a:t>
            </a:r>
          </a:p>
          <a:p>
            <a:r>
              <a:rPr lang="fr-BE" altLang="fr-FR" sz="1800"/>
              <a:t>Un message est une demande d’action, caractérisée par les paramètres nécessaires à la réalisation de cette action</a:t>
            </a:r>
          </a:p>
          <a:p>
            <a:r>
              <a:rPr lang="fr-BE" altLang="fr-FR" sz="1800"/>
              <a:t>Tout objet est une instance de classe, qui est le « moule » générique des objets de ce type</a:t>
            </a:r>
          </a:p>
          <a:p>
            <a:r>
              <a:rPr lang="fr-BE" altLang="fr-FR" sz="1800"/>
              <a:t>Les classes définissent les comportements possibles de leurs objets</a:t>
            </a:r>
          </a:p>
          <a:p>
            <a:r>
              <a:rPr lang="fr-BE" altLang="fr-FR" sz="1800"/>
              <a:t>Les classes sont organisées en une structure arborescente à racine unique : la hiérarchie d’héritage</a:t>
            </a:r>
          </a:p>
          <a:p>
            <a:r>
              <a:rPr lang="fr-BE" altLang="fr-FR" sz="1800"/>
              <a:t>Tout le code des programmes de trouve entièrement et exclusivement dans le corps des classes</a:t>
            </a:r>
          </a:p>
          <a:p>
            <a:r>
              <a:rPr lang="fr-BE" altLang="fr-FR" sz="1800"/>
              <a:t>A l’exception toutefois de deux instructions:</a:t>
            </a:r>
          </a:p>
          <a:p>
            <a:pPr lvl="1"/>
            <a:r>
              <a:rPr lang="fr-BE" altLang="fr-FR" sz="1600"/>
              <a:t>package </a:t>
            </a:r>
            <a:r>
              <a:rPr lang="fr-BE" altLang="fr-FR" sz="1600">
                <a:sym typeface="Wingdings" panose="05000000000000000000" pitchFamily="2" charset="2"/>
              </a:rPr>
              <a:t> définit l’ensemble auquel la classe appartient</a:t>
            </a:r>
          </a:p>
          <a:p>
            <a:pPr lvl="1"/>
            <a:r>
              <a:rPr lang="fr-BE" altLang="fr-FR" sz="1600"/>
              <a:t>import </a:t>
            </a:r>
            <a:r>
              <a:rPr lang="fr-BE" altLang="fr-FR" sz="1600">
                <a:sym typeface="Wingdings" panose="05000000000000000000" pitchFamily="2" charset="2"/>
              </a:rPr>
              <a:t> permet l’utilisation de classes extérieures au package</a:t>
            </a:r>
          </a:p>
          <a:p>
            <a:r>
              <a:rPr lang="fr-BE" altLang="fr-FR" sz="1800"/>
              <a:t>UML permet la représentation graphique des applications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EBEB7C38-A60A-DF65-6005-1583994CB3BF}"/>
              </a:ext>
            </a:extLst>
          </p:cNvPr>
          <p:cNvSpPr>
            <a:spLocks noGrp="1" noChangeArrowheads="1"/>
          </p:cNvSpPr>
          <p:nvPr>
            <p:ph type="ctrTitle"/>
          </p:nvPr>
        </p:nvSpPr>
        <p:spPr>
          <a:xfrm>
            <a:off x="1776413" y="2420938"/>
            <a:ext cx="10415587" cy="1074737"/>
          </a:xfrm>
          <a:solidFill>
            <a:schemeClr val="bg1">
              <a:alpha val="50195"/>
            </a:schemeClr>
          </a:solidFill>
          <a:ln>
            <a:miter lim="800000"/>
            <a:headEnd/>
            <a:tailEnd/>
          </a:ln>
        </p:spPr>
        <p:txBody>
          <a:bodyPr/>
          <a:lstStyle/>
          <a:p>
            <a:r>
              <a:rPr lang="fr-FR" altLang="fr-FR">
                <a:latin typeface="Arial" panose="020B0604020202020204" pitchFamily="34" charset="0"/>
              </a:rPr>
              <a:t>Introduction à Java</a:t>
            </a:r>
          </a:p>
        </p:txBody>
      </p:sp>
      <p:sp>
        <p:nvSpPr>
          <p:cNvPr id="97283" name="Rectangle 4">
            <a:extLst>
              <a:ext uri="{FF2B5EF4-FFF2-40B4-BE49-F238E27FC236}">
                <a16:creationId xmlns:a16="http://schemas.microsoft.com/office/drawing/2014/main" id="{6FB5A023-04D7-549B-C389-61C304C9152A}"/>
              </a:ext>
            </a:extLst>
          </p:cNvPr>
          <p:cNvSpPr>
            <a:spLocks noGrp="1" noChangeArrowheads="1"/>
          </p:cNvSpPr>
          <p:nvPr>
            <p:ph type="subTitle" idx="1"/>
          </p:nvPr>
        </p:nvSpPr>
        <p:spPr>
          <a:xfrm>
            <a:off x="1776413" y="3492500"/>
            <a:ext cx="10415587" cy="993775"/>
          </a:xfrm>
          <a:ln w="9525"/>
          <a:extLst>
            <a:ext uri="{91240B29-F687-4F45-9708-019B960494DF}">
              <a14:hiddenLine xmlns:a14="http://schemas.microsoft.com/office/drawing/2010/main" w="19050">
                <a:solidFill>
                  <a:srgbClr val="000000"/>
                </a:solidFill>
                <a:miter lim="800000"/>
                <a:headEnd/>
                <a:tailEnd/>
              </a14:hiddenLine>
            </a:ext>
          </a:extLst>
        </p:spPr>
        <p:txBody>
          <a:bodyPr/>
          <a:lstStyle/>
          <a:p>
            <a:r>
              <a:rPr lang="fr-FR" altLang="fr-FR"/>
              <a:t>V. Programmation orientée objets en Java</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052">
            <a:extLst>
              <a:ext uri="{FF2B5EF4-FFF2-40B4-BE49-F238E27FC236}">
                <a16:creationId xmlns:a16="http://schemas.microsoft.com/office/drawing/2014/main" id="{267661F7-DB3C-37D5-F52E-B52DCD25DFE7}"/>
              </a:ext>
            </a:extLst>
          </p:cNvPr>
          <p:cNvSpPr>
            <a:spLocks noGrp="1" noChangeArrowheads="1"/>
          </p:cNvSpPr>
          <p:nvPr>
            <p:ph type="title"/>
          </p:nvPr>
        </p:nvSpPr>
        <p:spPr/>
        <p:txBody>
          <a:bodyPr/>
          <a:lstStyle/>
          <a:p>
            <a:r>
              <a:rPr lang="fr-BE" altLang="fr-FR"/>
              <a:t>Quelques sujets non couverts</a:t>
            </a:r>
            <a:endParaRPr lang="en-GB" altLang="fr-FR"/>
          </a:p>
        </p:txBody>
      </p:sp>
      <p:sp>
        <p:nvSpPr>
          <p:cNvPr id="14339" name="Rectangle 2053">
            <a:extLst>
              <a:ext uri="{FF2B5EF4-FFF2-40B4-BE49-F238E27FC236}">
                <a16:creationId xmlns:a16="http://schemas.microsoft.com/office/drawing/2014/main" id="{0A451394-A817-2A07-0164-6C1DBE283408}"/>
              </a:ext>
            </a:extLst>
          </p:cNvPr>
          <p:cNvSpPr>
            <a:spLocks noGrp="1" noChangeArrowheads="1"/>
          </p:cNvSpPr>
          <p:nvPr>
            <p:ph type="body" idx="1"/>
          </p:nvPr>
        </p:nvSpPr>
        <p:spPr/>
        <p:txBody>
          <a:bodyPr/>
          <a:lstStyle/>
          <a:p>
            <a:r>
              <a:rPr lang="fr-BE" altLang="fr-FR" sz="2400"/>
              <a:t>Développement des applets</a:t>
            </a:r>
          </a:p>
          <a:p>
            <a:r>
              <a:rPr lang="fr-BE" altLang="fr-FR" sz="2400"/>
              <a:t>Le package Swing</a:t>
            </a:r>
          </a:p>
          <a:p>
            <a:r>
              <a:rPr lang="fr-BE" altLang="fr-FR" sz="2400"/>
              <a:t>Développement d’application clients/serveur</a:t>
            </a:r>
          </a:p>
          <a:p>
            <a:pPr lvl="1"/>
            <a:r>
              <a:rPr lang="fr-BE" altLang="fr-FR" sz="2000"/>
              <a:t>TCP/IP</a:t>
            </a:r>
          </a:p>
          <a:p>
            <a:pPr lvl="1"/>
            <a:r>
              <a:rPr lang="fr-BE" altLang="fr-FR" sz="2000"/>
              <a:t>UDP</a:t>
            </a:r>
          </a:p>
          <a:p>
            <a:r>
              <a:rPr lang="fr-BE" altLang="fr-FR" sz="2400"/>
              <a:t>Enterprise Java Beans (EJB)</a:t>
            </a:r>
          </a:p>
          <a:p>
            <a:r>
              <a:rPr lang="fr-BE" altLang="fr-FR" sz="2400"/>
              <a:t>Servlets et Java Server Pages (JSP)</a:t>
            </a:r>
          </a:p>
          <a:p>
            <a:r>
              <a:rPr lang="fr-BE" altLang="fr-FR" sz="2400"/>
              <a:t>Connections à des bases de données (JDBC)</a:t>
            </a:r>
          </a:p>
          <a:p>
            <a:endParaRPr lang="en-GB" altLang="fr-FR" sz="240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a:extLst>
              <a:ext uri="{FF2B5EF4-FFF2-40B4-BE49-F238E27FC236}">
                <a16:creationId xmlns:a16="http://schemas.microsoft.com/office/drawing/2014/main" id="{1BD5EE99-B0C3-219A-CAFE-6A97C54A7B0B}"/>
              </a:ext>
            </a:extLst>
          </p:cNvPr>
          <p:cNvSpPr>
            <a:spLocks noGrp="1" noChangeArrowheads="1"/>
          </p:cNvSpPr>
          <p:nvPr>
            <p:ph type="title"/>
          </p:nvPr>
        </p:nvSpPr>
        <p:spPr/>
        <p:txBody>
          <a:bodyPr/>
          <a:lstStyle/>
          <a:p>
            <a:r>
              <a:rPr lang="fr-FR" altLang="fr-FR"/>
              <a:t>Survol du chapitre</a:t>
            </a:r>
          </a:p>
        </p:txBody>
      </p:sp>
      <p:sp>
        <p:nvSpPr>
          <p:cNvPr id="98307" name="Rectangle 5">
            <a:extLst>
              <a:ext uri="{FF2B5EF4-FFF2-40B4-BE49-F238E27FC236}">
                <a16:creationId xmlns:a16="http://schemas.microsoft.com/office/drawing/2014/main" id="{B0C0E50B-D6FC-DAA3-59D9-76F1750E041E}"/>
              </a:ext>
            </a:extLst>
          </p:cNvPr>
          <p:cNvSpPr>
            <a:spLocks noGrp="1" noChangeArrowheads="1"/>
          </p:cNvSpPr>
          <p:nvPr>
            <p:ph type="body" idx="1"/>
          </p:nvPr>
        </p:nvSpPr>
        <p:spPr>
          <a:xfrm>
            <a:off x="1676400" y="1196975"/>
            <a:ext cx="8839200" cy="4895850"/>
          </a:xfrm>
        </p:spPr>
        <p:txBody>
          <a:bodyPr/>
          <a:lstStyle/>
          <a:p>
            <a:r>
              <a:rPr lang="fr-FR" altLang="fr-FR" sz="2200"/>
              <a:t>La création d’objets: Constructeurs et mot-clé « new »</a:t>
            </a:r>
          </a:p>
          <a:p>
            <a:r>
              <a:rPr lang="fr-FR" altLang="fr-FR" sz="2200"/>
              <a:t>Les variables: Déclaration et portée</a:t>
            </a:r>
          </a:p>
          <a:p>
            <a:r>
              <a:rPr lang="fr-FR" altLang="fr-FR" sz="2200"/>
              <a:t>Les méthodes: Déclaration, interface et surcharge</a:t>
            </a:r>
          </a:p>
          <a:p>
            <a:r>
              <a:rPr lang="fr-FR" altLang="fr-FR" sz="2200"/>
              <a:t>L’encapsulation: « public », « private » et « protected »</a:t>
            </a:r>
          </a:p>
          <a:p>
            <a:r>
              <a:rPr lang="fr-FR" altLang="fr-FR" sz="2200"/>
              <a:t>Les membres d’instance et de classe: « static »</a:t>
            </a:r>
          </a:p>
          <a:p>
            <a:r>
              <a:rPr lang="fr-FR" altLang="fr-FR" sz="2200"/>
              <a:t>Utilisation de l’héritage: « this » et « super »</a:t>
            </a:r>
          </a:p>
          <a:p>
            <a:r>
              <a:rPr lang="fr-FR" altLang="fr-FR" sz="2200"/>
              <a:t>Conversion de types</a:t>
            </a:r>
          </a:p>
          <a:p>
            <a:r>
              <a:rPr lang="fr-FR" altLang="fr-FR" sz="2200"/>
              <a:t>Polymorphisme</a:t>
            </a:r>
          </a:p>
          <a:p>
            <a:r>
              <a:rPr lang="fr-FR" altLang="fr-FR" sz="2200"/>
              <a:t>Classes abstraites</a:t>
            </a:r>
          </a:p>
          <a:p>
            <a:r>
              <a:rPr lang="fr-FR" altLang="fr-FR" sz="2200"/>
              <a:t>Interfaces</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64DD6BD-A111-F2EC-03C9-EA4F1F8B5D72}"/>
              </a:ext>
            </a:extLst>
          </p:cNvPr>
          <p:cNvSpPr>
            <a:spLocks noGrp="1" noChangeArrowheads="1"/>
          </p:cNvSpPr>
          <p:nvPr>
            <p:ph type="title"/>
          </p:nvPr>
        </p:nvSpPr>
        <p:spPr/>
        <p:txBody>
          <a:bodyPr/>
          <a:lstStyle/>
          <a:p>
            <a:r>
              <a:rPr lang="fr-FR" altLang="fr-FR"/>
              <a:t>La création d’objets (1/2)</a:t>
            </a:r>
            <a:br>
              <a:rPr lang="fr-FR" altLang="fr-FR"/>
            </a:br>
            <a:r>
              <a:rPr lang="fr-FR" altLang="fr-FR" sz="2800"/>
              <a:t>Le constructeur</a:t>
            </a:r>
          </a:p>
        </p:txBody>
      </p:sp>
      <p:sp>
        <p:nvSpPr>
          <p:cNvPr id="99331" name="Rectangle 3">
            <a:extLst>
              <a:ext uri="{FF2B5EF4-FFF2-40B4-BE49-F238E27FC236}">
                <a16:creationId xmlns:a16="http://schemas.microsoft.com/office/drawing/2014/main" id="{325DBDFC-07D3-5511-C0A6-4DB30944B1CD}"/>
              </a:ext>
            </a:extLst>
          </p:cNvPr>
          <p:cNvSpPr>
            <a:spLocks noGrp="1" noChangeArrowheads="1"/>
          </p:cNvSpPr>
          <p:nvPr>
            <p:ph type="body" sz="half" idx="1"/>
          </p:nvPr>
        </p:nvSpPr>
        <p:spPr>
          <a:xfrm>
            <a:off x="1676400" y="1211263"/>
            <a:ext cx="5218113" cy="5027612"/>
          </a:xfrm>
        </p:spPr>
        <p:txBody>
          <a:bodyPr/>
          <a:lstStyle/>
          <a:p>
            <a:r>
              <a:rPr lang="fr-FR" altLang="fr-FR" sz="1800"/>
              <a:t>A le même nom que la classe</a:t>
            </a:r>
          </a:p>
          <a:p>
            <a:r>
              <a:rPr lang="fr-FR" altLang="fr-FR" sz="1800"/>
              <a:t>Quand un objet est créé, on invoque tout d’abord le constructeur de la classe</a:t>
            </a:r>
          </a:p>
          <a:p>
            <a:r>
              <a:rPr lang="fr-FR" altLang="fr-FR" sz="1800"/>
              <a:t>Un constructeur utilise comme arguments des variables initialisant son état interne</a:t>
            </a:r>
          </a:p>
          <a:p>
            <a:r>
              <a:rPr lang="fr-FR" altLang="fr-FR" sz="1800"/>
              <a:t>On peut surcharger les constructeurs, i.e définir de multiples constructeurs</a:t>
            </a:r>
          </a:p>
          <a:p>
            <a:r>
              <a:rPr lang="fr-FR" altLang="fr-FR" sz="1800"/>
              <a:t>Il existe toujours un constructeur.  S’il n’est pas explicitement défini, il sera un constructeur par défaut, sans arguments </a:t>
            </a:r>
          </a:p>
          <a:p>
            <a:r>
              <a:rPr lang="fr-FR" altLang="fr-FR" sz="1800"/>
              <a:t>Signature d’un constructeur:</a:t>
            </a:r>
          </a:p>
          <a:p>
            <a:pPr lvl="1"/>
            <a:r>
              <a:rPr lang="fr-FR" altLang="fr-FR" sz="1600"/>
              <a:t>Modificateur d’accès ( en général public)</a:t>
            </a:r>
          </a:p>
          <a:p>
            <a:pPr lvl="1"/>
            <a:r>
              <a:rPr lang="fr-FR" altLang="fr-FR" sz="1600"/>
              <a:t>Pas de type de retour</a:t>
            </a:r>
          </a:p>
          <a:p>
            <a:pPr lvl="1"/>
            <a:r>
              <a:rPr lang="fr-FR" altLang="fr-FR" sz="1600"/>
              <a:t>Le même nom que la classe</a:t>
            </a:r>
          </a:p>
          <a:p>
            <a:pPr lvl="1"/>
            <a:r>
              <a:rPr lang="fr-FR" altLang="fr-FR" sz="1600"/>
              <a:t>Les arguments sont utilisés pour initialiser les variables de la classe</a:t>
            </a:r>
          </a:p>
        </p:txBody>
      </p:sp>
      <p:sp>
        <p:nvSpPr>
          <p:cNvPr id="99332" name="Rectangle 4">
            <a:extLst>
              <a:ext uri="{FF2B5EF4-FFF2-40B4-BE49-F238E27FC236}">
                <a16:creationId xmlns:a16="http://schemas.microsoft.com/office/drawing/2014/main" id="{7FD05839-141A-9D7E-B2FD-819DD6D1E945}"/>
              </a:ext>
            </a:extLst>
          </p:cNvPr>
          <p:cNvSpPr>
            <a:spLocks noGrp="1" noChangeArrowheads="1"/>
          </p:cNvSpPr>
          <p:nvPr>
            <p:ph type="body" sz="half" idx="2"/>
          </p:nvPr>
        </p:nvSpPr>
        <p:spPr>
          <a:xfrm>
            <a:off x="6883400" y="1341438"/>
            <a:ext cx="3632200" cy="4648200"/>
          </a:xfrm>
          <a:solidFill>
            <a:srgbClr val="E6F4FF"/>
          </a:solidFill>
          <a:ln>
            <a:solidFill>
              <a:schemeClr val="tx1"/>
            </a:solidFill>
            <a:miter lim="800000"/>
            <a:headEnd/>
            <a:tailEnd/>
          </a:ln>
        </p:spPr>
        <p:txBody>
          <a:bodyPr/>
          <a:lstStyle/>
          <a:p>
            <a:pPr>
              <a:lnSpc>
                <a:spcPct val="90000"/>
              </a:lnSpc>
              <a:buFont typeface="Symbol" panose="05050102010706020507" pitchFamily="18" charset="2"/>
              <a:buNone/>
            </a:pPr>
            <a:endParaRPr lang="fr-BE" altLang="fr-FR" sz="1600" b="0">
              <a:solidFill>
                <a:schemeClr val="tx1"/>
              </a:solidFill>
              <a:latin typeface="Courier New" panose="02070309020205020404" pitchFamily="49" charset="0"/>
            </a:endParaRP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public BankAccount(String n,int s,int i)</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	name=n ;</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	solde=s;</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	interest=i;</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a:t>
            </a:r>
          </a:p>
          <a:p>
            <a:pPr>
              <a:lnSpc>
                <a:spcPct val="90000"/>
              </a:lnSpc>
              <a:buFont typeface="Symbol" panose="05050102010706020507" pitchFamily="18" charset="2"/>
              <a:buNone/>
            </a:pPr>
            <a:endParaRPr lang="fr-FR" altLang="fr-FR" sz="1600" b="0">
              <a:solidFill>
                <a:schemeClr val="tx1"/>
              </a:solidFill>
              <a:latin typeface="Courier New" panose="02070309020205020404" pitchFamily="49" charset="0"/>
            </a:endParaRP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public BankAccount(String n)</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	name=n ;</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	solde=0;</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	interest=10;</a:t>
            </a:r>
          </a:p>
          <a:p>
            <a:pPr>
              <a:lnSpc>
                <a:spcPct val="90000"/>
              </a:lnSpc>
              <a:buFont typeface="Symbol" panose="05050102010706020507" pitchFamily="18" charset="2"/>
              <a:buNone/>
            </a:pPr>
            <a:r>
              <a:rPr lang="fr-BE" altLang="fr-FR" sz="1600" b="0">
                <a:solidFill>
                  <a:schemeClr val="tx1"/>
                </a:solidFill>
                <a:latin typeface="Courier New" panose="02070309020205020404" pitchFamily="49" charset="0"/>
              </a:rPr>
              <a:t>}</a:t>
            </a:r>
            <a:endParaRPr lang="fr-FR" altLang="fr-FR" sz="1600" b="0">
              <a:solidFill>
                <a:schemeClr val="tx1"/>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a:extLst>
              <a:ext uri="{FF2B5EF4-FFF2-40B4-BE49-F238E27FC236}">
                <a16:creationId xmlns:a16="http://schemas.microsoft.com/office/drawing/2014/main" id="{EB5C7B23-C4A3-F314-D667-1F6545CDDA2F}"/>
              </a:ext>
            </a:extLst>
          </p:cNvPr>
          <p:cNvSpPr>
            <a:spLocks noGrp="1" noChangeArrowheads="1"/>
          </p:cNvSpPr>
          <p:nvPr>
            <p:ph type="title"/>
          </p:nvPr>
        </p:nvSpPr>
        <p:spPr/>
        <p:txBody>
          <a:bodyPr/>
          <a:lstStyle/>
          <a:p>
            <a:r>
              <a:rPr lang="fr-FR" altLang="fr-FR"/>
              <a:t>La création d’objets (2/2)</a:t>
            </a:r>
            <a:br>
              <a:rPr lang="fr-FR" altLang="fr-FR"/>
            </a:br>
            <a:r>
              <a:rPr lang="fr-FR" altLang="fr-FR" sz="2800"/>
              <a:t>L’appel au constructeur</a:t>
            </a:r>
          </a:p>
        </p:txBody>
      </p:sp>
      <p:sp>
        <p:nvSpPr>
          <p:cNvPr id="100355" name="Rectangle 1027">
            <a:extLst>
              <a:ext uri="{FF2B5EF4-FFF2-40B4-BE49-F238E27FC236}">
                <a16:creationId xmlns:a16="http://schemas.microsoft.com/office/drawing/2014/main" id="{9E71D151-AA12-0E80-3F0E-625E103A8E86}"/>
              </a:ext>
            </a:extLst>
          </p:cNvPr>
          <p:cNvSpPr>
            <a:spLocks noGrp="1" noChangeArrowheads="1"/>
          </p:cNvSpPr>
          <p:nvPr>
            <p:ph type="body" sz="half" idx="1"/>
          </p:nvPr>
        </p:nvSpPr>
        <p:spPr>
          <a:xfrm>
            <a:off x="1676400" y="1358900"/>
            <a:ext cx="8740775" cy="1863725"/>
          </a:xfrm>
        </p:spPr>
        <p:txBody>
          <a:bodyPr/>
          <a:lstStyle/>
          <a:p>
            <a:r>
              <a:rPr lang="fr-FR" altLang="fr-FR" sz="2000"/>
              <a:t>Se fait pour initialiser un objet</a:t>
            </a:r>
          </a:p>
          <a:p>
            <a:pPr lvl="1">
              <a:buFont typeface="Wingdings" panose="05000000000000000000" pitchFamily="2" charset="2"/>
              <a:buChar char="è"/>
            </a:pPr>
            <a:r>
              <a:rPr lang="fr-FR" altLang="fr-FR" sz="1800">
                <a:sym typeface="Wingdings" panose="05000000000000000000" pitchFamily="2" charset="2"/>
              </a:rPr>
              <a:t>Provoque la création réelle de l’objet en mémoire</a:t>
            </a:r>
            <a:endParaRPr lang="fr-FR" altLang="fr-FR" sz="1800"/>
          </a:p>
          <a:p>
            <a:pPr lvl="1">
              <a:buFont typeface="Wingdings" panose="05000000000000000000" pitchFamily="2" charset="2"/>
              <a:buChar char="è"/>
            </a:pPr>
            <a:r>
              <a:rPr lang="fr-FR" altLang="fr-FR" sz="1800">
                <a:sym typeface="Wingdings" panose="05000000000000000000" pitchFamily="2" charset="2"/>
              </a:rPr>
              <a:t>Par l’initialisation de ses variables internes propres</a:t>
            </a:r>
          </a:p>
          <a:p>
            <a:r>
              <a:rPr lang="fr-FR" altLang="fr-FR" sz="2000"/>
              <a:t>Se fait par l’emploi du mot clé « new »</a:t>
            </a:r>
          </a:p>
        </p:txBody>
      </p:sp>
      <p:sp>
        <p:nvSpPr>
          <p:cNvPr id="100356" name="Rectangle 1028">
            <a:extLst>
              <a:ext uri="{FF2B5EF4-FFF2-40B4-BE49-F238E27FC236}">
                <a16:creationId xmlns:a16="http://schemas.microsoft.com/office/drawing/2014/main" id="{D4095842-7C51-3463-9B87-328A349E4496}"/>
              </a:ext>
            </a:extLst>
          </p:cNvPr>
          <p:cNvSpPr>
            <a:spLocks noGrp="1" noChangeArrowheads="1"/>
          </p:cNvSpPr>
          <p:nvPr>
            <p:ph type="body" sz="half" idx="2"/>
          </p:nvPr>
        </p:nvSpPr>
        <p:spPr>
          <a:xfrm>
            <a:off x="2616200" y="3389313"/>
            <a:ext cx="6480175" cy="2665412"/>
          </a:xfrm>
          <a:solidFill>
            <a:srgbClr val="E6F4FF"/>
          </a:solidFill>
          <a:ln>
            <a:solidFill>
              <a:schemeClr val="tx1"/>
            </a:solidFill>
            <a:miter lim="800000"/>
            <a:headEnd/>
            <a:tailEnd/>
          </a:ln>
        </p:spPr>
        <p:txBody>
          <a:bodyPr/>
          <a:lstStyle/>
          <a:p>
            <a:pPr>
              <a:buFont typeface="Symbol" panose="05050102010706020507" pitchFamily="18" charset="2"/>
              <a:buNone/>
            </a:pPr>
            <a:endParaRPr lang="fr-BE" altLang="fr-FR" sz="1800" b="0">
              <a:solidFill>
                <a:schemeClr val="tx1"/>
              </a:solidFill>
              <a:latin typeface="Courier New" panose="02070309020205020404" pitchFamily="49" charset="0"/>
            </a:endParaRPr>
          </a:p>
          <a:p>
            <a:pPr>
              <a:buFont typeface="Symbol" panose="05050102010706020507" pitchFamily="18" charset="2"/>
              <a:buNone/>
            </a:pPr>
            <a:r>
              <a:rPr lang="fr-BE" altLang="fr-FR" sz="1800" b="0">
                <a:solidFill>
                  <a:schemeClr val="tx1"/>
                </a:solidFill>
                <a:latin typeface="Courier New" panose="02070309020205020404" pitchFamily="49" charset="0"/>
              </a:rPr>
              <a:t>BankAccount ba1, ba2;</a:t>
            </a:r>
          </a:p>
          <a:p>
            <a:pPr>
              <a:buFont typeface="Symbol" panose="05050102010706020507" pitchFamily="18" charset="2"/>
              <a:buNone/>
            </a:pPr>
            <a:endParaRPr lang="fr-BE" altLang="fr-FR" sz="1800" b="0">
              <a:solidFill>
                <a:schemeClr val="tx1"/>
              </a:solidFill>
              <a:latin typeface="Courier New" panose="02070309020205020404" pitchFamily="49" charset="0"/>
            </a:endParaRPr>
          </a:p>
          <a:p>
            <a:pPr>
              <a:buFont typeface="Symbol" panose="05050102010706020507" pitchFamily="18" charset="2"/>
              <a:buNone/>
            </a:pPr>
            <a:r>
              <a:rPr lang="fr-BE" altLang="fr-FR" sz="1800" b="0">
                <a:solidFill>
                  <a:schemeClr val="tx1"/>
                </a:solidFill>
                <a:latin typeface="Courier New" panose="02070309020205020404" pitchFamily="49" charset="0"/>
              </a:rPr>
              <a:t>ba1 = new BankAccount("Bersini", 10.000, 7);</a:t>
            </a:r>
          </a:p>
          <a:p>
            <a:pPr>
              <a:buFont typeface="Symbol" panose="05050102010706020507" pitchFamily="18" charset="2"/>
              <a:buNone/>
            </a:pPr>
            <a:endParaRPr lang="fr-BE" altLang="fr-FR" sz="1800" b="0">
              <a:solidFill>
                <a:schemeClr val="tx1"/>
              </a:solidFill>
              <a:latin typeface="Courier New" panose="02070309020205020404" pitchFamily="49" charset="0"/>
            </a:endParaRPr>
          </a:p>
          <a:p>
            <a:pPr>
              <a:buFont typeface="Symbol" panose="05050102010706020507" pitchFamily="18" charset="2"/>
              <a:buNone/>
            </a:pPr>
            <a:r>
              <a:rPr lang="fr-BE" altLang="fr-FR" sz="1800" b="0">
                <a:solidFill>
                  <a:schemeClr val="tx1"/>
                </a:solidFill>
                <a:latin typeface="Courier New" panose="02070309020205020404" pitchFamily="49" charset="0"/>
              </a:rPr>
              <a:t>ba2 = new BankAccount("Bersini");</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B41F55EE-5D7C-2516-EB8B-E7ACB84B4BDF}"/>
              </a:ext>
            </a:extLst>
          </p:cNvPr>
          <p:cNvSpPr>
            <a:spLocks noGrp="1" noChangeArrowheads="1"/>
          </p:cNvSpPr>
          <p:nvPr>
            <p:ph type="title"/>
          </p:nvPr>
        </p:nvSpPr>
        <p:spPr/>
        <p:txBody>
          <a:bodyPr/>
          <a:lstStyle/>
          <a:p>
            <a:r>
              <a:rPr lang="fr-FR" altLang="fr-FR"/>
              <a:t>Les variables</a:t>
            </a:r>
            <a:br>
              <a:rPr lang="fr-FR" altLang="fr-FR"/>
            </a:br>
            <a:r>
              <a:rPr lang="fr-FR" altLang="fr-FR" sz="2800"/>
              <a:t>Déclaration des variables membres (1/2)</a:t>
            </a:r>
          </a:p>
        </p:txBody>
      </p:sp>
      <p:sp>
        <p:nvSpPr>
          <p:cNvPr id="101379" name="Rectangle 3">
            <a:extLst>
              <a:ext uri="{FF2B5EF4-FFF2-40B4-BE49-F238E27FC236}">
                <a16:creationId xmlns:a16="http://schemas.microsoft.com/office/drawing/2014/main" id="{588A3049-595C-9016-13F7-879D3D06AC6D}"/>
              </a:ext>
            </a:extLst>
          </p:cNvPr>
          <p:cNvSpPr>
            <a:spLocks noGrp="1" noChangeArrowheads="1"/>
          </p:cNvSpPr>
          <p:nvPr>
            <p:ph type="body" idx="1"/>
          </p:nvPr>
        </p:nvSpPr>
        <p:spPr/>
        <p:txBody>
          <a:bodyPr/>
          <a:lstStyle/>
          <a:p>
            <a:r>
              <a:rPr lang="fr-FR" altLang="fr-FR"/>
              <a:t>Une variable est un endroit de la mémoire à laquelle on a donné un nom de sorte que l’on puisse y faire facilement référence dans le programme</a:t>
            </a:r>
          </a:p>
          <a:p>
            <a:r>
              <a:rPr lang="fr-FR" altLang="fr-FR"/>
              <a:t>Une variable a une valeur, correspondant à un certain type</a:t>
            </a:r>
          </a:p>
          <a:p>
            <a:r>
              <a:rPr lang="fr-FR" altLang="fr-FR"/>
              <a:t>La valeur d’une variable peut changer au cours de l’exécution du programme</a:t>
            </a:r>
          </a:p>
          <a:p>
            <a:r>
              <a:rPr lang="fr-FR" altLang="fr-FR"/>
              <a:t>Une variable Java est conçue pour un type particulier de donnée</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6765F968-B302-64AF-46E6-822926676F1B}"/>
              </a:ext>
            </a:extLst>
          </p:cNvPr>
          <p:cNvSpPr>
            <a:spLocks noGrp="1" noChangeArrowheads="1"/>
          </p:cNvSpPr>
          <p:nvPr>
            <p:ph type="title"/>
          </p:nvPr>
        </p:nvSpPr>
        <p:spPr/>
        <p:txBody>
          <a:bodyPr/>
          <a:lstStyle/>
          <a:p>
            <a:r>
              <a:rPr lang="fr-FR" altLang="fr-FR"/>
              <a:t>Les variables</a:t>
            </a:r>
            <a:br>
              <a:rPr lang="fr-FR" altLang="fr-FR"/>
            </a:br>
            <a:r>
              <a:rPr lang="fr-FR" altLang="fr-FR" sz="2800"/>
              <a:t>Déclaration des variables membres (2/2)</a:t>
            </a:r>
          </a:p>
        </p:txBody>
      </p:sp>
      <p:sp>
        <p:nvSpPr>
          <p:cNvPr id="102403" name="Rectangle 7">
            <a:extLst>
              <a:ext uri="{FF2B5EF4-FFF2-40B4-BE49-F238E27FC236}">
                <a16:creationId xmlns:a16="http://schemas.microsoft.com/office/drawing/2014/main" id="{CE4AB662-DD8B-D3F0-A574-931E98372871}"/>
              </a:ext>
            </a:extLst>
          </p:cNvPr>
          <p:cNvSpPr>
            <a:spLocks noGrp="1" noChangeArrowheads="1"/>
          </p:cNvSpPr>
          <p:nvPr>
            <p:ph type="body" idx="1"/>
          </p:nvPr>
        </p:nvSpPr>
        <p:spPr>
          <a:xfrm>
            <a:off x="1676400" y="1268413"/>
            <a:ext cx="8839200" cy="4968875"/>
          </a:xfrm>
        </p:spPr>
        <p:txBody>
          <a:bodyPr/>
          <a:lstStyle/>
          <a:p>
            <a:r>
              <a:rPr lang="fr-BE" altLang="fr-FR" sz="2200"/>
              <a:t>Rappel: toute variable doit être déclarée </a:t>
            </a:r>
            <a:r>
              <a:rPr lang="fr-BE" altLang="fr-FR" sz="2200" u="sng"/>
              <a:t>et</a:t>
            </a:r>
            <a:r>
              <a:rPr lang="fr-BE" altLang="fr-FR" sz="2200"/>
              <a:t> initialisée</a:t>
            </a:r>
          </a:p>
          <a:p>
            <a:r>
              <a:rPr lang="fr-BE" altLang="fr-FR" sz="2200"/>
              <a:t>Les variables membres sont des variables déclarées à l’intérieur du corps de la classe mais à l’extérieur d’une méthode particulière, elles sont donc accessibles depuis n’importe où dans la classe.</a:t>
            </a:r>
          </a:p>
          <a:p>
            <a:r>
              <a:rPr lang="fr-BE" altLang="fr-FR" sz="2200"/>
              <a:t>La signature de la variable :</a:t>
            </a:r>
          </a:p>
          <a:p>
            <a:pPr lvl="2"/>
            <a:r>
              <a:rPr lang="fr-BE" altLang="fr-FR" sz="1800"/>
              <a:t>Les modificateurs d’accès: indiquent le niveau d’accessibilité de la variable</a:t>
            </a:r>
          </a:p>
          <a:p>
            <a:pPr lvl="2"/>
            <a:r>
              <a:rPr lang="fr-BE" altLang="fr-FR" sz="1800"/>
              <a:t>[static]: permet la déclaration d’une variable de classe </a:t>
            </a:r>
          </a:p>
          <a:p>
            <a:pPr lvl="2"/>
            <a:r>
              <a:rPr lang="fr-BE" altLang="fr-FR" sz="1800"/>
              <a:t>[final]: empêche la modification de la variable</a:t>
            </a:r>
          </a:p>
          <a:p>
            <a:pPr lvl="2"/>
            <a:r>
              <a:rPr lang="fr-BE" altLang="fr-FR" sz="1800"/>
              <a:t>[transient]: on ne tient pas compte de la variable en sérialisant l’objet</a:t>
            </a:r>
          </a:p>
          <a:p>
            <a:pPr lvl="2"/>
            <a:r>
              <a:rPr lang="fr-BE" altLang="fr-FR" sz="1800"/>
              <a:t>[volatile]: pour le multithreading</a:t>
            </a:r>
          </a:p>
          <a:p>
            <a:pPr lvl="2"/>
            <a:r>
              <a:rPr lang="fr-BE" altLang="fr-FR" sz="1800"/>
              <a:t>Le type de la variable (ex: int, String, double, RacingBike,…)</a:t>
            </a:r>
          </a:p>
          <a:p>
            <a:pPr lvl="2"/>
            <a:r>
              <a:rPr lang="fr-BE" altLang="fr-FR" sz="1800"/>
              <a:t>Le nom de la variable (identificateur)</a:t>
            </a:r>
          </a:p>
        </p:txBody>
      </p:sp>
      <p:sp>
        <p:nvSpPr>
          <p:cNvPr id="102404" name="Text Box 5">
            <a:extLst>
              <a:ext uri="{FF2B5EF4-FFF2-40B4-BE49-F238E27FC236}">
                <a16:creationId xmlns:a16="http://schemas.microsoft.com/office/drawing/2014/main" id="{5B9F2B44-E253-DD1C-12DD-50B79A8B7271}"/>
              </a:ext>
            </a:extLst>
          </p:cNvPr>
          <p:cNvSpPr txBox="1">
            <a:spLocks noChangeArrowheads="1"/>
          </p:cNvSpPr>
          <p:nvPr/>
        </p:nvSpPr>
        <p:spPr bwMode="auto">
          <a:xfrm rot="-5400000">
            <a:off x="1611313" y="4467225"/>
            <a:ext cx="1098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b="1">
                <a:solidFill>
                  <a:srgbClr val="800000"/>
                </a:solidFill>
              </a:rPr>
              <a:t>optionnel</a:t>
            </a:r>
            <a:endParaRPr lang="en-US" altLang="fr-FR" b="1">
              <a:solidFill>
                <a:srgbClr val="800000"/>
              </a:solidFill>
            </a:endParaRPr>
          </a:p>
        </p:txBody>
      </p:sp>
      <p:sp>
        <p:nvSpPr>
          <p:cNvPr id="102405" name="AutoShape 7">
            <a:extLst>
              <a:ext uri="{FF2B5EF4-FFF2-40B4-BE49-F238E27FC236}">
                <a16:creationId xmlns:a16="http://schemas.microsoft.com/office/drawing/2014/main" id="{5495BD03-81D4-C30E-F43F-7C8E55F84988}"/>
              </a:ext>
            </a:extLst>
          </p:cNvPr>
          <p:cNvSpPr>
            <a:spLocks/>
          </p:cNvSpPr>
          <p:nvPr/>
        </p:nvSpPr>
        <p:spPr bwMode="auto">
          <a:xfrm>
            <a:off x="2424113" y="3941763"/>
            <a:ext cx="142875" cy="1368425"/>
          </a:xfrm>
          <a:prstGeom prst="leftBrace">
            <a:avLst>
              <a:gd name="adj1" fmla="val 79815"/>
              <a:gd name="adj2" fmla="val 50000"/>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a:extLst>
              <a:ext uri="{FF2B5EF4-FFF2-40B4-BE49-F238E27FC236}">
                <a16:creationId xmlns:a16="http://schemas.microsoft.com/office/drawing/2014/main" id="{73F82314-65ED-5786-7FD1-91ABCCEB0EC0}"/>
              </a:ext>
            </a:extLst>
          </p:cNvPr>
          <p:cNvSpPr>
            <a:spLocks noGrp="1" noChangeArrowheads="1"/>
          </p:cNvSpPr>
          <p:nvPr>
            <p:ph type="title"/>
          </p:nvPr>
        </p:nvSpPr>
        <p:spPr/>
        <p:txBody>
          <a:bodyPr/>
          <a:lstStyle/>
          <a:p>
            <a:r>
              <a:rPr lang="fr-FR" altLang="fr-FR"/>
              <a:t>Les variables</a:t>
            </a:r>
            <a:br>
              <a:rPr lang="fr-FR" altLang="fr-FR"/>
            </a:br>
            <a:r>
              <a:rPr lang="fr-FR" altLang="fr-FR" sz="2800"/>
              <a:t>Portée d’une variable et des attributs</a:t>
            </a:r>
          </a:p>
        </p:txBody>
      </p:sp>
      <p:sp>
        <p:nvSpPr>
          <p:cNvPr id="103427" name="Rectangle 6">
            <a:extLst>
              <a:ext uri="{FF2B5EF4-FFF2-40B4-BE49-F238E27FC236}">
                <a16:creationId xmlns:a16="http://schemas.microsoft.com/office/drawing/2014/main" id="{6B900C8D-6333-E9A2-B751-364C8F5BBADC}"/>
              </a:ext>
            </a:extLst>
          </p:cNvPr>
          <p:cNvSpPr>
            <a:spLocks noGrp="1" noChangeArrowheads="1"/>
          </p:cNvSpPr>
          <p:nvPr>
            <p:ph type="body" idx="1"/>
          </p:nvPr>
        </p:nvSpPr>
        <p:spPr>
          <a:xfrm>
            <a:off x="1676400" y="1125538"/>
            <a:ext cx="8839200" cy="5327650"/>
          </a:xfrm>
        </p:spPr>
        <p:txBody>
          <a:bodyPr/>
          <a:lstStyle/>
          <a:p>
            <a:pPr>
              <a:lnSpc>
                <a:spcPct val="90000"/>
              </a:lnSpc>
            </a:pPr>
            <a:r>
              <a:rPr lang="fr-FR" altLang="fr-FR"/>
              <a:t>Portée = Section du programme dans laquelle une variable existe</a:t>
            </a:r>
          </a:p>
          <a:p>
            <a:pPr>
              <a:lnSpc>
                <a:spcPct val="90000"/>
              </a:lnSpc>
            </a:pPr>
            <a:r>
              <a:rPr lang="fr-FR" altLang="fr-FR"/>
              <a:t>La variable ne peut donc pas être utilisée en dehors de cette section</a:t>
            </a:r>
          </a:p>
          <a:p>
            <a:pPr>
              <a:lnSpc>
                <a:spcPct val="90000"/>
              </a:lnSpc>
            </a:pPr>
            <a:r>
              <a:rPr lang="fr-FR" altLang="fr-FR"/>
              <a:t>La portée est définie par les accolades qui l’entourent directement</a:t>
            </a:r>
          </a:p>
          <a:p>
            <a:pPr>
              <a:lnSpc>
                <a:spcPct val="90000"/>
              </a:lnSpc>
            </a:pPr>
            <a:r>
              <a:rPr lang="fr-FR" altLang="fr-FR"/>
              <a:t>Exemple:</a:t>
            </a:r>
          </a:p>
          <a:p>
            <a:pPr>
              <a:lnSpc>
                <a:spcPct val="90000"/>
              </a:lnSpc>
            </a:pPr>
            <a:endParaRPr lang="fr-FR" altLang="fr-FR"/>
          </a:p>
          <a:p>
            <a:pPr>
              <a:lnSpc>
                <a:spcPct val="90000"/>
              </a:lnSpc>
            </a:pPr>
            <a:endParaRPr lang="fr-FR" altLang="fr-FR" sz="2400"/>
          </a:p>
          <a:p>
            <a:pPr>
              <a:lnSpc>
                <a:spcPct val="90000"/>
              </a:lnSpc>
            </a:pPr>
            <a:endParaRPr lang="fr-FR" altLang="fr-FR" sz="2400"/>
          </a:p>
          <a:p>
            <a:pPr>
              <a:lnSpc>
                <a:spcPct val="90000"/>
              </a:lnSpc>
            </a:pPr>
            <a:endParaRPr lang="fr-FR" altLang="fr-FR"/>
          </a:p>
          <a:p>
            <a:pPr>
              <a:lnSpc>
                <a:spcPct val="90000"/>
              </a:lnSpc>
            </a:pPr>
            <a:endParaRPr lang="fr-FR" altLang="fr-FR"/>
          </a:p>
          <a:p>
            <a:pPr>
              <a:lnSpc>
                <a:spcPct val="90000"/>
              </a:lnSpc>
            </a:pPr>
            <a:endParaRPr lang="fr-FR" altLang="fr-FR"/>
          </a:p>
          <a:p>
            <a:pPr>
              <a:lnSpc>
                <a:spcPct val="90000"/>
              </a:lnSpc>
            </a:pPr>
            <a:endParaRPr lang="fr-FR" altLang="fr-FR"/>
          </a:p>
          <a:p>
            <a:pPr>
              <a:lnSpc>
                <a:spcPct val="90000"/>
              </a:lnSpc>
            </a:pPr>
            <a:r>
              <a:rPr lang="fr-FR" altLang="fr-FR"/>
              <a:t>Avantages</a:t>
            </a:r>
          </a:p>
          <a:p>
            <a:pPr lvl="1">
              <a:lnSpc>
                <a:spcPct val="90000"/>
              </a:lnSpc>
            </a:pPr>
            <a:r>
              <a:rPr lang="fr-FR" altLang="fr-FR"/>
              <a:t>Rend les programmes plus faciles à corriger</a:t>
            </a:r>
          </a:p>
          <a:p>
            <a:pPr lvl="1">
              <a:lnSpc>
                <a:spcPct val="90000"/>
              </a:lnSpc>
            </a:pPr>
            <a:r>
              <a:rPr lang="fr-FR" altLang="fr-FR"/>
              <a:t>Limite le risque d’erreurs liées au réemploi d’un nom pour différentes variables</a:t>
            </a:r>
          </a:p>
        </p:txBody>
      </p:sp>
      <p:sp>
        <p:nvSpPr>
          <p:cNvPr id="103428" name="Rectangle 52">
            <a:extLst>
              <a:ext uri="{FF2B5EF4-FFF2-40B4-BE49-F238E27FC236}">
                <a16:creationId xmlns:a16="http://schemas.microsoft.com/office/drawing/2014/main" id="{935A6DBF-12FF-E6E3-1A11-873906DE3446}"/>
              </a:ext>
            </a:extLst>
          </p:cNvPr>
          <p:cNvSpPr>
            <a:spLocks noChangeArrowheads="1"/>
          </p:cNvSpPr>
          <p:nvPr/>
        </p:nvSpPr>
        <p:spPr bwMode="auto">
          <a:xfrm>
            <a:off x="2135188" y="2659063"/>
            <a:ext cx="7921625" cy="2555875"/>
          </a:xfrm>
          <a:prstGeom prst="rect">
            <a:avLst/>
          </a:prstGeom>
          <a:solidFill>
            <a:srgbClr val="E6F4FF"/>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fr-FR" altLang="fr-FR">
                <a:solidFill>
                  <a:schemeClr val="tx2"/>
                </a:solidFill>
                <a:latin typeface="Courier New" panose="02070309020205020404" pitchFamily="49" charset="0"/>
              </a:rPr>
              <a:t>if(solde &lt; 0){</a:t>
            </a:r>
          </a:p>
          <a:p>
            <a:pPr algn="l"/>
            <a:r>
              <a:rPr lang="fr-FR" altLang="fr-FR">
                <a:solidFill>
                  <a:schemeClr val="tx2"/>
                </a:solidFill>
                <a:latin typeface="Courier New" panose="02070309020205020404" pitchFamily="49" charset="0"/>
              </a:rPr>
              <a:t>  String avertissement = "Attention, solde négatif !"</a:t>
            </a:r>
          </a:p>
          <a:p>
            <a:pPr algn="l"/>
            <a:r>
              <a:rPr lang="fr-FR" altLang="fr-FR">
                <a:solidFill>
                  <a:schemeClr val="tx2"/>
                </a:solidFill>
                <a:latin typeface="Courier New" panose="02070309020205020404" pitchFamily="49" charset="0"/>
              </a:rPr>
              <a:t>}</a:t>
            </a:r>
          </a:p>
          <a:p>
            <a:pPr algn="l"/>
            <a:r>
              <a:rPr lang="fr-FR" altLang="fr-FR">
                <a:solidFill>
                  <a:schemeClr val="tx2"/>
                </a:solidFill>
                <a:latin typeface="Courier New" panose="02070309020205020404" pitchFamily="49" charset="0"/>
              </a:rPr>
              <a:t>else{</a:t>
            </a:r>
          </a:p>
          <a:p>
            <a:pPr algn="l"/>
            <a:r>
              <a:rPr lang="fr-FR" altLang="fr-FR">
                <a:solidFill>
                  <a:schemeClr val="tx2"/>
                </a:solidFill>
                <a:latin typeface="Courier New" panose="02070309020205020404" pitchFamily="49" charset="0"/>
              </a:rPr>
              <a:t>  String avertissement = "Tutti va bene !"</a:t>
            </a:r>
          </a:p>
          <a:p>
            <a:pPr algn="l"/>
            <a:r>
              <a:rPr lang="fr-FR" altLang="fr-FR">
                <a:solidFill>
                  <a:schemeClr val="tx2"/>
                </a:solidFill>
                <a:latin typeface="Courier New" panose="02070309020205020404" pitchFamily="49" charset="0"/>
              </a:rPr>
              <a:t>}</a:t>
            </a:r>
          </a:p>
          <a:p>
            <a:pPr algn="l"/>
            <a:r>
              <a:rPr lang="fr-FR" altLang="fr-FR">
                <a:solidFill>
                  <a:schemeClr val="tx2"/>
                </a:solidFill>
                <a:latin typeface="Courier New" panose="02070309020205020404" pitchFamily="49" charset="0"/>
              </a:rPr>
              <a:t>System.out.println(avertissement);</a:t>
            </a:r>
            <a:br>
              <a:rPr lang="fr-FR" altLang="fr-FR">
                <a:solidFill>
                  <a:schemeClr val="tx2"/>
                </a:solidFill>
                <a:latin typeface="Courier New" panose="02070309020205020404" pitchFamily="49" charset="0"/>
              </a:rPr>
            </a:br>
            <a:endParaRPr lang="fr-FR" altLang="fr-FR">
              <a:solidFill>
                <a:schemeClr val="tx2"/>
              </a:solidFill>
              <a:latin typeface="Courier New" panose="02070309020205020404" pitchFamily="49" charset="0"/>
            </a:endParaRPr>
          </a:p>
          <a:p>
            <a:pPr algn="l"/>
            <a:r>
              <a:rPr lang="fr-FR" altLang="fr-FR">
                <a:solidFill>
                  <a:schemeClr val="tx2"/>
                </a:solidFill>
                <a:latin typeface="Courier New" panose="02070309020205020404" pitchFamily="49" charset="0"/>
              </a:rPr>
              <a:t>// Une erreur apparaîtra dès la compilation, car la variable</a:t>
            </a:r>
            <a:br>
              <a:rPr lang="fr-FR" altLang="fr-FR">
                <a:solidFill>
                  <a:schemeClr val="tx2"/>
                </a:solidFill>
                <a:latin typeface="Courier New" panose="02070309020205020404" pitchFamily="49" charset="0"/>
              </a:rPr>
            </a:br>
            <a:r>
              <a:rPr lang="fr-FR" altLang="fr-FR">
                <a:solidFill>
                  <a:schemeClr val="tx2"/>
                </a:solidFill>
                <a:latin typeface="Courier New" panose="02070309020205020404" pitchFamily="49" charset="0"/>
              </a:rPr>
              <a:t>// « avertissement » n’existe pas en dehors du bloc IF</a:t>
            </a:r>
          </a:p>
        </p:txBody>
      </p:sp>
      <p:sp>
        <p:nvSpPr>
          <p:cNvPr id="103429" name="Oval 53">
            <a:extLst>
              <a:ext uri="{FF2B5EF4-FFF2-40B4-BE49-F238E27FC236}">
                <a16:creationId xmlns:a16="http://schemas.microsoft.com/office/drawing/2014/main" id="{04324508-6BCF-4A6C-0278-FFFD4E34FEC9}"/>
              </a:ext>
            </a:extLst>
          </p:cNvPr>
          <p:cNvSpPr>
            <a:spLocks noChangeArrowheads="1"/>
          </p:cNvSpPr>
          <p:nvPr/>
        </p:nvSpPr>
        <p:spPr bwMode="auto">
          <a:xfrm>
            <a:off x="4333875" y="4003675"/>
            <a:ext cx="2089150" cy="576263"/>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a:extLst>
              <a:ext uri="{FF2B5EF4-FFF2-40B4-BE49-F238E27FC236}">
                <a16:creationId xmlns:a16="http://schemas.microsoft.com/office/drawing/2014/main" id="{885E8895-092F-537C-F7EA-9327AEE8E6CB}"/>
              </a:ext>
            </a:extLst>
          </p:cNvPr>
          <p:cNvSpPr>
            <a:spLocks noGrp="1" noChangeArrowheads="1"/>
          </p:cNvSpPr>
          <p:nvPr>
            <p:ph type="title"/>
          </p:nvPr>
        </p:nvSpPr>
        <p:spPr/>
        <p:txBody>
          <a:bodyPr/>
          <a:lstStyle/>
          <a:p>
            <a:r>
              <a:rPr lang="fr-FR" altLang="fr-FR"/>
              <a:t>Exercices</a:t>
            </a:r>
          </a:p>
        </p:txBody>
      </p:sp>
      <p:sp>
        <p:nvSpPr>
          <p:cNvPr id="104451" name="Rectangle 6">
            <a:extLst>
              <a:ext uri="{FF2B5EF4-FFF2-40B4-BE49-F238E27FC236}">
                <a16:creationId xmlns:a16="http://schemas.microsoft.com/office/drawing/2014/main" id="{EEDAF1E4-691F-104A-6D69-DCF2961C2802}"/>
              </a:ext>
            </a:extLst>
          </p:cNvPr>
          <p:cNvSpPr>
            <a:spLocks noGrp="1" noChangeArrowheads="1"/>
          </p:cNvSpPr>
          <p:nvPr>
            <p:ph type="body" idx="1"/>
          </p:nvPr>
        </p:nvSpPr>
        <p:spPr>
          <a:xfrm>
            <a:off x="1676400" y="1125538"/>
            <a:ext cx="8839200" cy="5319712"/>
          </a:xfrm>
        </p:spPr>
        <p:txBody>
          <a:bodyPr/>
          <a:lstStyle/>
          <a:p>
            <a:r>
              <a:rPr lang="fr-FR" altLang="fr-FR"/>
              <a:t>Analyser la classe Point</a:t>
            </a:r>
          </a:p>
          <a:p>
            <a:pPr lvl="1"/>
            <a:r>
              <a:rPr lang="fr-FR" altLang="fr-FR"/>
              <a:t>Que se passe-t-il à l’exécution du programme?</a:t>
            </a:r>
          </a:p>
          <a:p>
            <a:pPr lvl="1"/>
            <a:r>
              <a:rPr lang="fr-FR" altLang="fr-FR"/>
              <a:t>Exécuter le programme pour vérifier</a:t>
            </a:r>
          </a:p>
          <a:p>
            <a:pPr lvl="1"/>
            <a:endParaRPr lang="fr-FR" altLang="fr-FR"/>
          </a:p>
          <a:p>
            <a:r>
              <a:rPr lang="fr-FR" altLang="fr-FR"/>
              <a:t>Analyser la classe Scope</a:t>
            </a:r>
          </a:p>
          <a:p>
            <a:pPr lvl="1"/>
            <a:r>
              <a:rPr lang="fr-FR" altLang="fr-FR"/>
              <a:t>Que se passe-t-il à l’exécution du programme?</a:t>
            </a:r>
          </a:p>
          <a:p>
            <a:pPr lvl="1"/>
            <a:r>
              <a:rPr lang="fr-FR" altLang="fr-FR"/>
              <a:t>Exécuter le programme pour vérifier</a:t>
            </a:r>
          </a:p>
          <a:p>
            <a:pPr lvl="1"/>
            <a:r>
              <a:rPr lang="fr-FR" altLang="fr-FR"/>
              <a:t>Même question si la méthode job() est redéfinie comme suit:</a:t>
            </a:r>
          </a:p>
          <a:p>
            <a:pPr lvl="1"/>
            <a:endParaRPr lang="fr-FR" altLang="fr-FR"/>
          </a:p>
          <a:p>
            <a:pPr>
              <a:buFont typeface="Symbol" panose="05050102010706020507" pitchFamily="18" charset="2"/>
              <a:buNone/>
            </a:pPr>
            <a:r>
              <a:rPr lang="fr-FR" altLang="fr-FR" sz="1600">
                <a:latin typeface="Courier New" panose="02070309020205020404" pitchFamily="49" charset="0"/>
              </a:rPr>
              <a:t>		</a:t>
            </a:r>
            <a:r>
              <a:rPr lang="fr-FR" altLang="fr-FR" sz="1600" b="0">
                <a:latin typeface="Courier New" panose="02070309020205020404" pitchFamily="49" charset="0"/>
              </a:rPr>
              <a:t>public void job() {</a:t>
            </a:r>
          </a:p>
          <a:p>
            <a:pPr>
              <a:buFont typeface="Symbol" panose="05050102010706020507" pitchFamily="18" charset="2"/>
              <a:buNone/>
            </a:pPr>
            <a:r>
              <a:rPr lang="fr-FR" altLang="fr-FR" sz="1600" b="0">
                <a:latin typeface="Courier New" panose="02070309020205020404" pitchFamily="49" charset="0"/>
              </a:rPr>
              <a:t>		  i=5;</a:t>
            </a:r>
          </a:p>
          <a:p>
            <a:pPr>
              <a:buFont typeface="Symbol" panose="05050102010706020507" pitchFamily="18" charset="2"/>
              <a:buNone/>
            </a:pPr>
            <a:r>
              <a:rPr lang="fr-FR" altLang="fr-FR" sz="1600" b="0">
                <a:latin typeface="Courier New" panose="02070309020205020404" pitchFamily="49" charset="0"/>
              </a:rPr>
              <a:t>		  for(int i=0;i&lt;10;i++) {</a:t>
            </a:r>
          </a:p>
          <a:p>
            <a:pPr>
              <a:buFont typeface="Symbol" panose="05050102010706020507" pitchFamily="18" charset="2"/>
              <a:buNone/>
            </a:pPr>
            <a:r>
              <a:rPr lang="fr-FR" altLang="fr-FR" sz="1600" b="0">
                <a:latin typeface="Courier New" panose="02070309020205020404" pitchFamily="49" charset="0"/>
              </a:rPr>
              <a:t>		    System.out.println(++this.i);</a:t>
            </a:r>
          </a:p>
          <a:p>
            <a:pPr>
              <a:buFont typeface="Symbol" panose="05050102010706020507" pitchFamily="18" charset="2"/>
              <a:buNone/>
            </a:pPr>
            <a:r>
              <a:rPr lang="fr-FR" altLang="fr-FR" sz="1600" b="0">
                <a:latin typeface="Courier New" panose="02070309020205020404" pitchFamily="49" charset="0"/>
              </a:rPr>
              <a:t>		  }</a:t>
            </a:r>
          </a:p>
          <a:p>
            <a:pPr>
              <a:buFont typeface="Symbol" panose="05050102010706020507" pitchFamily="18" charset="2"/>
              <a:buNone/>
            </a:pPr>
            <a:r>
              <a:rPr lang="fr-FR" altLang="fr-FR" sz="1600" b="0">
                <a:latin typeface="Courier New" panose="02070309020205020404" pitchFamily="49" charset="0"/>
              </a:rPr>
              <a:t>		}</a:t>
            </a:r>
          </a:p>
        </p:txBody>
      </p:sp>
      <p:sp>
        <p:nvSpPr>
          <p:cNvPr id="104452" name="Text Box 7">
            <a:extLst>
              <a:ext uri="{FF2B5EF4-FFF2-40B4-BE49-F238E27FC236}">
                <a16:creationId xmlns:a16="http://schemas.microsoft.com/office/drawing/2014/main" id="{D76DD779-45CD-DA6D-0D35-DDF5AF6437C6}"/>
              </a:ext>
            </a:extLst>
          </p:cNvPr>
          <p:cNvSpPr txBox="1">
            <a:spLocks noChangeArrowheads="1"/>
          </p:cNvSpPr>
          <p:nvPr/>
        </p:nvSpPr>
        <p:spPr bwMode="auto">
          <a:xfrm>
            <a:off x="9631363" y="1081088"/>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5.1</a:t>
            </a:r>
          </a:p>
        </p:txBody>
      </p:sp>
      <p:sp>
        <p:nvSpPr>
          <p:cNvPr id="104453" name="Text Box 8">
            <a:extLst>
              <a:ext uri="{FF2B5EF4-FFF2-40B4-BE49-F238E27FC236}">
                <a16:creationId xmlns:a16="http://schemas.microsoft.com/office/drawing/2014/main" id="{0E2CCA65-8C58-504A-571D-11013AB3B0A9}"/>
              </a:ext>
            </a:extLst>
          </p:cNvPr>
          <p:cNvSpPr txBox="1">
            <a:spLocks noChangeArrowheads="1"/>
          </p:cNvSpPr>
          <p:nvPr/>
        </p:nvSpPr>
        <p:spPr bwMode="auto">
          <a:xfrm>
            <a:off x="9631363" y="2614613"/>
            <a:ext cx="882650" cy="3381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EX 5.2</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DD08691-DCED-37DA-6142-122045E2F976}"/>
              </a:ext>
            </a:extLst>
          </p:cNvPr>
          <p:cNvSpPr>
            <a:spLocks noGrp="1" noChangeArrowheads="1"/>
          </p:cNvSpPr>
          <p:nvPr>
            <p:ph type="title"/>
          </p:nvPr>
        </p:nvSpPr>
        <p:spPr/>
        <p:txBody>
          <a:bodyPr/>
          <a:lstStyle/>
          <a:p>
            <a:r>
              <a:rPr lang="fr-FR" altLang="fr-FR"/>
              <a:t>Les variables</a:t>
            </a:r>
            <a:br>
              <a:rPr lang="fr-FR" altLang="fr-FR"/>
            </a:br>
            <a:r>
              <a:rPr lang="fr-FR" altLang="fr-FR" sz="2800"/>
              <a:t>Types de référence (1/3)</a:t>
            </a:r>
            <a:endParaRPr lang="en-US" altLang="fr-FR" sz="2800"/>
          </a:p>
        </p:txBody>
      </p:sp>
      <p:sp>
        <p:nvSpPr>
          <p:cNvPr id="105475" name="Rectangle 3">
            <a:extLst>
              <a:ext uri="{FF2B5EF4-FFF2-40B4-BE49-F238E27FC236}">
                <a16:creationId xmlns:a16="http://schemas.microsoft.com/office/drawing/2014/main" id="{B9A90F67-3432-5AC5-50EB-B48CF741D27C}"/>
              </a:ext>
            </a:extLst>
          </p:cNvPr>
          <p:cNvSpPr>
            <a:spLocks noGrp="1" noChangeArrowheads="1"/>
          </p:cNvSpPr>
          <p:nvPr>
            <p:ph type="body" idx="1"/>
          </p:nvPr>
        </p:nvSpPr>
        <p:spPr>
          <a:xfrm>
            <a:off x="1676400" y="1295400"/>
            <a:ext cx="8839200" cy="981075"/>
          </a:xfrm>
        </p:spPr>
        <p:txBody>
          <a:bodyPr/>
          <a:lstStyle/>
          <a:p>
            <a:r>
              <a:rPr lang="fr-BE" altLang="fr-FR"/>
              <a:t>Tous les types hormis les types primitifs</a:t>
            </a:r>
          </a:p>
          <a:p>
            <a:r>
              <a:rPr lang="fr-BE" altLang="fr-FR"/>
              <a:t>« Pointeur implicite » sur un objet</a:t>
            </a:r>
            <a:endParaRPr lang="en-US" altLang="fr-FR"/>
          </a:p>
        </p:txBody>
      </p:sp>
      <p:sp>
        <p:nvSpPr>
          <p:cNvPr id="105476" name="Rectangle 4">
            <a:extLst>
              <a:ext uri="{FF2B5EF4-FFF2-40B4-BE49-F238E27FC236}">
                <a16:creationId xmlns:a16="http://schemas.microsoft.com/office/drawing/2014/main" id="{A1387BA7-49C9-CCF6-A584-942A7B81CC83}"/>
              </a:ext>
            </a:extLst>
          </p:cNvPr>
          <p:cNvSpPr>
            <a:spLocks noChangeArrowheads="1"/>
          </p:cNvSpPr>
          <p:nvPr/>
        </p:nvSpPr>
        <p:spPr bwMode="auto">
          <a:xfrm>
            <a:off x="5159375" y="2852738"/>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Adresse</a:t>
            </a:r>
            <a:endParaRPr lang="en-US" altLang="fr-FR" sz="2000">
              <a:solidFill>
                <a:schemeClr val="bg1"/>
              </a:solidFill>
            </a:endParaRPr>
          </a:p>
        </p:txBody>
      </p:sp>
      <p:sp>
        <p:nvSpPr>
          <p:cNvPr id="105477" name="Rectangle 5">
            <a:extLst>
              <a:ext uri="{FF2B5EF4-FFF2-40B4-BE49-F238E27FC236}">
                <a16:creationId xmlns:a16="http://schemas.microsoft.com/office/drawing/2014/main" id="{FAD7293B-F86D-CDC6-FA39-DF526474FF03}"/>
              </a:ext>
            </a:extLst>
          </p:cNvPr>
          <p:cNvSpPr>
            <a:spLocks noChangeArrowheads="1"/>
          </p:cNvSpPr>
          <p:nvPr/>
        </p:nvSpPr>
        <p:spPr bwMode="auto">
          <a:xfrm>
            <a:off x="8328025" y="2781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05478" name="Rectangle 6">
            <a:extLst>
              <a:ext uri="{FF2B5EF4-FFF2-40B4-BE49-F238E27FC236}">
                <a16:creationId xmlns:a16="http://schemas.microsoft.com/office/drawing/2014/main" id="{51DE1F54-3A77-D869-DBDF-185D2351A690}"/>
              </a:ext>
            </a:extLst>
          </p:cNvPr>
          <p:cNvSpPr>
            <a:spLocks noChangeArrowheads="1"/>
          </p:cNvSpPr>
          <p:nvPr/>
        </p:nvSpPr>
        <p:spPr bwMode="auto">
          <a:xfrm>
            <a:off x="8328025" y="3162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05479" name="Rectangle 7">
            <a:extLst>
              <a:ext uri="{FF2B5EF4-FFF2-40B4-BE49-F238E27FC236}">
                <a16:creationId xmlns:a16="http://schemas.microsoft.com/office/drawing/2014/main" id="{2EB9D9D2-A142-8B37-F011-DD8965B354BF}"/>
              </a:ext>
            </a:extLst>
          </p:cNvPr>
          <p:cNvSpPr>
            <a:spLocks noChangeArrowheads="1"/>
          </p:cNvSpPr>
          <p:nvPr/>
        </p:nvSpPr>
        <p:spPr bwMode="auto">
          <a:xfrm>
            <a:off x="8328025" y="3543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sp>
        <p:nvSpPr>
          <p:cNvPr id="105480" name="Rectangle 8">
            <a:extLst>
              <a:ext uri="{FF2B5EF4-FFF2-40B4-BE49-F238E27FC236}">
                <a16:creationId xmlns:a16="http://schemas.microsoft.com/office/drawing/2014/main" id="{8D23DE82-099F-FB1D-9F1A-330B1E078EFE}"/>
              </a:ext>
            </a:extLst>
          </p:cNvPr>
          <p:cNvSpPr>
            <a:spLocks noChangeArrowheads="1"/>
          </p:cNvSpPr>
          <p:nvPr/>
        </p:nvSpPr>
        <p:spPr bwMode="auto">
          <a:xfrm>
            <a:off x="8328025" y="3924300"/>
            <a:ext cx="1447800" cy="38100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fr-FR" altLang="fr-FR"/>
          </a:p>
        </p:txBody>
      </p:sp>
      <p:cxnSp>
        <p:nvCxnSpPr>
          <p:cNvPr id="105481" name="AutoShape 9">
            <a:extLst>
              <a:ext uri="{FF2B5EF4-FFF2-40B4-BE49-F238E27FC236}">
                <a16:creationId xmlns:a16="http://schemas.microsoft.com/office/drawing/2014/main" id="{40B3495C-15DF-5F82-267C-5A68156E9183}"/>
              </a:ext>
            </a:extLst>
          </p:cNvPr>
          <p:cNvCxnSpPr>
            <a:cxnSpLocks noChangeShapeType="1"/>
            <a:stCxn id="105476" idx="3"/>
            <a:endCxn id="105478" idx="1"/>
          </p:cNvCxnSpPr>
          <p:nvPr/>
        </p:nvCxnSpPr>
        <p:spPr bwMode="auto">
          <a:xfrm>
            <a:off x="6607175" y="3043238"/>
            <a:ext cx="1720850" cy="309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5482" name="Text Box 10">
            <a:extLst>
              <a:ext uri="{FF2B5EF4-FFF2-40B4-BE49-F238E27FC236}">
                <a16:creationId xmlns:a16="http://schemas.microsoft.com/office/drawing/2014/main" id="{94FB95E3-0EF6-7306-BFD9-898F6BBCF96D}"/>
              </a:ext>
            </a:extLst>
          </p:cNvPr>
          <p:cNvSpPr txBox="1">
            <a:spLocks noChangeArrowheads="1"/>
          </p:cNvSpPr>
          <p:nvPr/>
        </p:nvSpPr>
        <p:spPr bwMode="auto">
          <a:xfrm>
            <a:off x="3719513" y="2852738"/>
            <a:ext cx="1425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Référence:</a:t>
            </a:r>
            <a:endParaRPr lang="en-US" altLang="fr-FR" sz="2000"/>
          </a:p>
        </p:txBody>
      </p:sp>
      <p:sp>
        <p:nvSpPr>
          <p:cNvPr id="105483" name="Rectangle 11">
            <a:extLst>
              <a:ext uri="{FF2B5EF4-FFF2-40B4-BE49-F238E27FC236}">
                <a16:creationId xmlns:a16="http://schemas.microsoft.com/office/drawing/2014/main" id="{8602CBDC-1585-72F4-C560-082A628F45C1}"/>
              </a:ext>
            </a:extLst>
          </p:cNvPr>
          <p:cNvSpPr>
            <a:spLocks noChangeArrowheads="1"/>
          </p:cNvSpPr>
          <p:nvPr/>
        </p:nvSpPr>
        <p:spPr bwMode="auto">
          <a:xfrm>
            <a:off x="1992313" y="3860800"/>
            <a:ext cx="5638800" cy="2027238"/>
          </a:xfrm>
          <a:prstGeom prst="rect">
            <a:avLst/>
          </a:prstGeom>
          <a:solidFill>
            <a:srgbClr val="E6F4FF"/>
          </a:solidFill>
          <a:ln w="9525">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spcBef>
                <a:spcPct val="50000"/>
              </a:spcBef>
            </a:pPr>
            <a:r>
              <a:rPr lang="en-US" altLang="fr-FR" sz="1800">
                <a:latin typeface="Courier New" panose="02070309020205020404" pitchFamily="49" charset="0"/>
              </a:rPr>
              <a:t>class Point{</a:t>
            </a:r>
          </a:p>
          <a:p>
            <a:pPr algn="l" eaLnBrk="1" hangingPunct="1">
              <a:spcBef>
                <a:spcPct val="50000"/>
              </a:spcBef>
            </a:pPr>
            <a:r>
              <a:rPr lang="en-US" altLang="fr-FR" sz="1800">
                <a:latin typeface="Courier New" panose="02070309020205020404" pitchFamily="49" charset="0"/>
              </a:rPr>
              <a:t> int x</a:t>
            </a:r>
            <a:r>
              <a:rPr lang="fr-BE" altLang="fr-FR" sz="1800">
                <a:latin typeface="Courier New" panose="02070309020205020404" pitchFamily="49" charset="0"/>
              </a:rPr>
              <a:t>=7</a:t>
            </a:r>
            <a:r>
              <a:rPr lang="en-US" altLang="fr-FR" sz="1800">
                <a:latin typeface="Courier New" panose="02070309020205020404" pitchFamily="49" charset="0"/>
              </a:rPr>
              <a:t>, y</a:t>
            </a:r>
            <a:r>
              <a:rPr lang="fr-BE" altLang="fr-FR" sz="1800">
                <a:latin typeface="Courier New" panose="02070309020205020404" pitchFamily="49" charset="0"/>
              </a:rPr>
              <a:t>=10</a:t>
            </a:r>
            <a:r>
              <a:rPr lang="en-US" altLang="fr-FR" sz="1800">
                <a:latin typeface="Courier New" panose="02070309020205020404" pitchFamily="49" charset="0"/>
              </a:rPr>
              <a:t>;</a:t>
            </a:r>
          </a:p>
          <a:p>
            <a:pPr algn="l" eaLnBrk="1" hangingPunct="1">
              <a:spcBef>
                <a:spcPct val="50000"/>
              </a:spcBef>
            </a:pPr>
            <a:r>
              <a:rPr lang="en-US" altLang="fr-FR" sz="1800">
                <a:latin typeface="Courier New" panose="02070309020205020404" pitchFamily="49" charset="0"/>
              </a:rPr>
              <a:t> Point(int x,int y){this.x</a:t>
            </a:r>
            <a:r>
              <a:rPr lang="fr-BE" altLang="fr-FR" sz="1800">
                <a:latin typeface="Courier New" panose="02070309020205020404" pitchFamily="49" charset="0"/>
              </a:rPr>
              <a:t>=x</a:t>
            </a:r>
            <a:r>
              <a:rPr lang="en-US" altLang="fr-FR" sz="1800">
                <a:latin typeface="Courier New" panose="02070309020205020404" pitchFamily="49" charset="0"/>
              </a:rPr>
              <a:t>;this.y</a:t>
            </a:r>
            <a:r>
              <a:rPr lang="fr-BE" altLang="fr-FR" sz="1800">
                <a:latin typeface="Courier New" panose="02070309020205020404" pitchFamily="49" charset="0"/>
              </a:rPr>
              <a:t>=y</a:t>
            </a:r>
            <a:r>
              <a:rPr lang="en-US" altLang="fr-FR" sz="1800">
                <a:latin typeface="Courier New" panose="02070309020205020404" pitchFamily="49" charset="0"/>
              </a:rPr>
              <a:t>;}</a:t>
            </a:r>
          </a:p>
          <a:p>
            <a:pPr algn="l" eaLnBrk="1" hangingPunct="1">
              <a:spcBef>
                <a:spcPct val="50000"/>
              </a:spcBef>
            </a:pPr>
            <a:r>
              <a:rPr lang="en-US" altLang="fr-FR" sz="1800">
                <a:latin typeface="Courier New" panose="02070309020205020404" pitchFamily="49" charset="0"/>
              </a:rPr>
              <a:t> void move(int dx,int dy){x+=dx;y+=dy;}</a:t>
            </a:r>
          </a:p>
          <a:p>
            <a:pPr algn="l" eaLnBrk="1" hangingPunct="1">
              <a:spcBef>
                <a:spcPct val="50000"/>
              </a:spcBef>
            </a:pPr>
            <a:r>
              <a:rPr lang="en-US" altLang="fr-FR" sz="1800">
                <a:latin typeface="Courier New" panose="02070309020205020404" pitchFamily="49" charset="0"/>
              </a:rPr>
              <a:t>}</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AA0D2FE-C529-6FE2-D37F-C3D28CB3A629}"/>
              </a:ext>
            </a:extLst>
          </p:cNvPr>
          <p:cNvSpPr>
            <a:spLocks noGrp="1" noChangeArrowheads="1"/>
          </p:cNvSpPr>
          <p:nvPr>
            <p:ph type="title"/>
          </p:nvPr>
        </p:nvSpPr>
        <p:spPr/>
        <p:txBody>
          <a:bodyPr/>
          <a:lstStyle/>
          <a:p>
            <a:r>
              <a:rPr lang="fr-FR" altLang="fr-FR"/>
              <a:t>Les variables</a:t>
            </a:r>
            <a:br>
              <a:rPr lang="fr-FR" altLang="fr-FR"/>
            </a:br>
            <a:r>
              <a:rPr lang="fr-FR" altLang="fr-FR" sz="2800"/>
              <a:t>Types de référence (2/3)</a:t>
            </a:r>
            <a:endParaRPr lang="en-US" altLang="fr-FR" sz="2800"/>
          </a:p>
        </p:txBody>
      </p:sp>
      <p:sp>
        <p:nvSpPr>
          <p:cNvPr id="106499" name="Rectangle 3">
            <a:extLst>
              <a:ext uri="{FF2B5EF4-FFF2-40B4-BE49-F238E27FC236}">
                <a16:creationId xmlns:a16="http://schemas.microsoft.com/office/drawing/2014/main" id="{424819ED-695B-E06A-C540-1CCE32B66981}"/>
              </a:ext>
            </a:extLst>
          </p:cNvPr>
          <p:cNvSpPr>
            <a:spLocks noGrp="1" noChangeArrowheads="1"/>
          </p:cNvSpPr>
          <p:nvPr>
            <p:ph type="body" idx="1"/>
          </p:nvPr>
        </p:nvSpPr>
        <p:spPr/>
        <p:txBody>
          <a:bodyPr/>
          <a:lstStyle/>
          <a:p>
            <a:pPr>
              <a:buFont typeface="Symbol" panose="05050102010706020507" pitchFamily="18" charset="2"/>
              <a:buNone/>
            </a:pPr>
            <a:r>
              <a:rPr lang="fr-BE" altLang="fr-FR" sz="2200"/>
              <a:t>Déclaration et création d’objets</a:t>
            </a:r>
          </a:p>
          <a:p>
            <a:r>
              <a:rPr lang="fr-BE" altLang="fr-FR"/>
              <a:t>Déclaration : </a:t>
            </a:r>
            <a:r>
              <a:rPr lang="fr-BE" altLang="fr-FR">
                <a:latin typeface="Courier New" panose="02070309020205020404" pitchFamily="49" charset="0"/>
              </a:rPr>
              <a:t>Point p;</a:t>
            </a:r>
          </a:p>
          <a:p>
            <a:r>
              <a:rPr lang="fr-BE" altLang="fr-FR"/>
              <a:t>Création : </a:t>
            </a:r>
            <a:r>
              <a:rPr lang="fr-BE" altLang="fr-FR">
                <a:latin typeface="Courier New" panose="02070309020205020404" pitchFamily="49" charset="0"/>
              </a:rPr>
              <a:t>p = new Point(2,3);</a:t>
            </a:r>
            <a:endParaRPr lang="en-US" altLang="fr-FR">
              <a:latin typeface="Courier New" panose="02070309020205020404" pitchFamily="49" charset="0"/>
            </a:endParaRPr>
          </a:p>
        </p:txBody>
      </p:sp>
      <p:sp>
        <p:nvSpPr>
          <p:cNvPr id="106500" name="Rectangle 4">
            <a:extLst>
              <a:ext uri="{FF2B5EF4-FFF2-40B4-BE49-F238E27FC236}">
                <a16:creationId xmlns:a16="http://schemas.microsoft.com/office/drawing/2014/main" id="{762C4185-C6E0-4C50-EF0B-A89BEE62CDDB}"/>
              </a:ext>
            </a:extLst>
          </p:cNvPr>
          <p:cNvSpPr>
            <a:spLocks noChangeArrowheads="1"/>
          </p:cNvSpPr>
          <p:nvPr/>
        </p:nvSpPr>
        <p:spPr bwMode="auto">
          <a:xfrm>
            <a:off x="7772400" y="17399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t>
            </a:r>
            <a:endParaRPr lang="en-US" altLang="fr-FR" sz="2000">
              <a:solidFill>
                <a:schemeClr val="bg1"/>
              </a:solidFill>
            </a:endParaRPr>
          </a:p>
        </p:txBody>
      </p:sp>
      <p:sp>
        <p:nvSpPr>
          <p:cNvPr id="106501" name="Text Box 5">
            <a:extLst>
              <a:ext uri="{FF2B5EF4-FFF2-40B4-BE49-F238E27FC236}">
                <a16:creationId xmlns:a16="http://schemas.microsoft.com/office/drawing/2014/main" id="{84C5322C-7EC0-DEF0-EF29-E762436D62A9}"/>
              </a:ext>
            </a:extLst>
          </p:cNvPr>
          <p:cNvSpPr txBox="1">
            <a:spLocks noChangeArrowheads="1"/>
          </p:cNvSpPr>
          <p:nvPr/>
        </p:nvSpPr>
        <p:spPr bwMode="auto">
          <a:xfrm>
            <a:off x="7315200" y="17367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t>
            </a:r>
            <a:endParaRPr lang="en-US" altLang="fr-FR" sz="2000"/>
          </a:p>
        </p:txBody>
      </p:sp>
      <p:sp>
        <p:nvSpPr>
          <p:cNvPr id="106502" name="Rectangle 6">
            <a:extLst>
              <a:ext uri="{FF2B5EF4-FFF2-40B4-BE49-F238E27FC236}">
                <a16:creationId xmlns:a16="http://schemas.microsoft.com/office/drawing/2014/main" id="{E7FB4498-83FE-B480-E90E-899FD64B78B8}"/>
              </a:ext>
            </a:extLst>
          </p:cNvPr>
          <p:cNvSpPr>
            <a:spLocks noChangeArrowheads="1"/>
          </p:cNvSpPr>
          <p:nvPr/>
        </p:nvSpPr>
        <p:spPr bwMode="auto">
          <a:xfrm>
            <a:off x="5715000" y="27432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t>
            </a:r>
            <a:endParaRPr lang="en-US" altLang="fr-FR" sz="2000">
              <a:solidFill>
                <a:schemeClr val="bg1"/>
              </a:solidFill>
            </a:endParaRPr>
          </a:p>
        </p:txBody>
      </p:sp>
      <p:sp>
        <p:nvSpPr>
          <p:cNvPr id="106503" name="Rectangle 7">
            <a:extLst>
              <a:ext uri="{FF2B5EF4-FFF2-40B4-BE49-F238E27FC236}">
                <a16:creationId xmlns:a16="http://schemas.microsoft.com/office/drawing/2014/main" id="{2D309B3A-A88E-8CA9-CDD7-A5C8F64659F8}"/>
              </a:ext>
            </a:extLst>
          </p:cNvPr>
          <p:cNvSpPr>
            <a:spLocks noChangeArrowheads="1"/>
          </p:cNvSpPr>
          <p:nvPr/>
        </p:nvSpPr>
        <p:spPr bwMode="auto">
          <a:xfrm>
            <a:off x="8458200" y="25908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0</a:t>
            </a:r>
            <a:endParaRPr lang="en-US" altLang="fr-FR" sz="2000">
              <a:solidFill>
                <a:schemeClr val="bg1"/>
              </a:solidFill>
            </a:endParaRPr>
          </a:p>
        </p:txBody>
      </p:sp>
      <p:sp>
        <p:nvSpPr>
          <p:cNvPr id="106504" name="Rectangle 8">
            <a:extLst>
              <a:ext uri="{FF2B5EF4-FFF2-40B4-BE49-F238E27FC236}">
                <a16:creationId xmlns:a16="http://schemas.microsoft.com/office/drawing/2014/main" id="{800BBED5-32E9-3558-C1DA-9E9691F87EF6}"/>
              </a:ext>
            </a:extLst>
          </p:cNvPr>
          <p:cNvSpPr>
            <a:spLocks noChangeArrowheads="1"/>
          </p:cNvSpPr>
          <p:nvPr/>
        </p:nvSpPr>
        <p:spPr bwMode="auto">
          <a:xfrm>
            <a:off x="8458200" y="29718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0</a:t>
            </a:r>
            <a:endParaRPr lang="en-US" altLang="fr-FR" sz="2000">
              <a:solidFill>
                <a:schemeClr val="bg1"/>
              </a:solidFill>
            </a:endParaRPr>
          </a:p>
        </p:txBody>
      </p:sp>
      <p:sp>
        <p:nvSpPr>
          <p:cNvPr id="106505" name="Text Box 9">
            <a:extLst>
              <a:ext uri="{FF2B5EF4-FFF2-40B4-BE49-F238E27FC236}">
                <a16:creationId xmlns:a16="http://schemas.microsoft.com/office/drawing/2014/main" id="{AFA1D29A-7AD9-F843-608C-DB89E1A434DF}"/>
              </a:ext>
            </a:extLst>
          </p:cNvPr>
          <p:cNvSpPr txBox="1">
            <a:spLocks noChangeArrowheads="1"/>
          </p:cNvSpPr>
          <p:nvPr/>
        </p:nvSpPr>
        <p:spPr bwMode="auto">
          <a:xfrm>
            <a:off x="5334000" y="27400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t>
            </a:r>
            <a:endParaRPr lang="en-US" altLang="fr-FR" sz="2000"/>
          </a:p>
        </p:txBody>
      </p:sp>
      <p:sp>
        <p:nvSpPr>
          <p:cNvPr id="106506" name="Text Box 10">
            <a:extLst>
              <a:ext uri="{FF2B5EF4-FFF2-40B4-BE49-F238E27FC236}">
                <a16:creationId xmlns:a16="http://schemas.microsoft.com/office/drawing/2014/main" id="{E4D2F464-EB4E-874A-26D9-D491D569CBDA}"/>
              </a:ext>
            </a:extLst>
          </p:cNvPr>
          <p:cNvSpPr txBox="1">
            <a:spLocks noChangeArrowheads="1"/>
          </p:cNvSpPr>
          <p:nvPr/>
        </p:nvSpPr>
        <p:spPr bwMode="auto">
          <a:xfrm>
            <a:off x="8077200" y="25876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a:t>
            </a:r>
            <a:endParaRPr lang="en-US" altLang="fr-FR" sz="2000"/>
          </a:p>
        </p:txBody>
      </p:sp>
      <p:sp>
        <p:nvSpPr>
          <p:cNvPr id="106507" name="Text Box 11">
            <a:extLst>
              <a:ext uri="{FF2B5EF4-FFF2-40B4-BE49-F238E27FC236}">
                <a16:creationId xmlns:a16="http://schemas.microsoft.com/office/drawing/2014/main" id="{F8D9CDD5-9FDC-3416-95C0-2399AF7E8EC1}"/>
              </a:ext>
            </a:extLst>
          </p:cNvPr>
          <p:cNvSpPr txBox="1">
            <a:spLocks noChangeArrowheads="1"/>
          </p:cNvSpPr>
          <p:nvPr/>
        </p:nvSpPr>
        <p:spPr bwMode="auto">
          <a:xfrm>
            <a:off x="8077200" y="29686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y</a:t>
            </a:r>
            <a:endParaRPr lang="en-US" altLang="fr-FR" sz="2000"/>
          </a:p>
        </p:txBody>
      </p:sp>
      <p:sp>
        <p:nvSpPr>
          <p:cNvPr id="106508" name="Text Box 12">
            <a:extLst>
              <a:ext uri="{FF2B5EF4-FFF2-40B4-BE49-F238E27FC236}">
                <a16:creationId xmlns:a16="http://schemas.microsoft.com/office/drawing/2014/main" id="{2043C5DB-95F6-9F7E-517C-2290B460BBA0}"/>
              </a:ext>
            </a:extLst>
          </p:cNvPr>
          <p:cNvSpPr txBox="1">
            <a:spLocks noChangeArrowheads="1"/>
          </p:cNvSpPr>
          <p:nvPr/>
        </p:nvSpPr>
        <p:spPr bwMode="auto">
          <a:xfrm>
            <a:off x="1774825" y="2816225"/>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1. Cherche une place </a:t>
            </a:r>
            <a:endParaRPr lang="en-US" altLang="fr-FR" sz="2000"/>
          </a:p>
        </p:txBody>
      </p:sp>
      <p:sp>
        <p:nvSpPr>
          <p:cNvPr id="106509" name="Text Box 13">
            <a:extLst>
              <a:ext uri="{FF2B5EF4-FFF2-40B4-BE49-F238E27FC236}">
                <a16:creationId xmlns:a16="http://schemas.microsoft.com/office/drawing/2014/main" id="{53B86EB4-A0EE-3DF5-BBC2-E484A6409AB3}"/>
              </a:ext>
            </a:extLst>
          </p:cNvPr>
          <p:cNvSpPr txBox="1">
            <a:spLocks noChangeArrowheads="1"/>
          </p:cNvSpPr>
          <p:nvPr/>
        </p:nvSpPr>
        <p:spPr bwMode="auto">
          <a:xfrm>
            <a:off x="1774825" y="3730625"/>
            <a:ext cx="330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2. Assignation d’une valeur </a:t>
            </a:r>
            <a:endParaRPr lang="en-US" altLang="fr-FR" sz="2000"/>
          </a:p>
        </p:txBody>
      </p:sp>
      <p:sp>
        <p:nvSpPr>
          <p:cNvPr id="106510" name="Rectangle 14">
            <a:extLst>
              <a:ext uri="{FF2B5EF4-FFF2-40B4-BE49-F238E27FC236}">
                <a16:creationId xmlns:a16="http://schemas.microsoft.com/office/drawing/2014/main" id="{CED0A048-48BD-D642-AD61-0499796B6189}"/>
              </a:ext>
            </a:extLst>
          </p:cNvPr>
          <p:cNvSpPr>
            <a:spLocks noChangeArrowheads="1"/>
          </p:cNvSpPr>
          <p:nvPr/>
        </p:nvSpPr>
        <p:spPr bwMode="auto">
          <a:xfrm>
            <a:off x="5715000" y="37338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t>
            </a:r>
            <a:endParaRPr lang="en-US" altLang="fr-FR" sz="2000">
              <a:solidFill>
                <a:schemeClr val="bg1"/>
              </a:solidFill>
            </a:endParaRPr>
          </a:p>
        </p:txBody>
      </p:sp>
      <p:sp>
        <p:nvSpPr>
          <p:cNvPr id="106511" name="Rectangle 15">
            <a:extLst>
              <a:ext uri="{FF2B5EF4-FFF2-40B4-BE49-F238E27FC236}">
                <a16:creationId xmlns:a16="http://schemas.microsoft.com/office/drawing/2014/main" id="{0879D3E8-0461-92BA-7B90-6D08C891C9C2}"/>
              </a:ext>
            </a:extLst>
          </p:cNvPr>
          <p:cNvSpPr>
            <a:spLocks noChangeArrowheads="1"/>
          </p:cNvSpPr>
          <p:nvPr/>
        </p:nvSpPr>
        <p:spPr bwMode="auto">
          <a:xfrm>
            <a:off x="8458200" y="35814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7</a:t>
            </a:r>
            <a:endParaRPr lang="en-US" altLang="fr-FR" sz="2000">
              <a:solidFill>
                <a:schemeClr val="bg1"/>
              </a:solidFill>
            </a:endParaRPr>
          </a:p>
        </p:txBody>
      </p:sp>
      <p:sp>
        <p:nvSpPr>
          <p:cNvPr id="106512" name="Rectangle 16">
            <a:extLst>
              <a:ext uri="{FF2B5EF4-FFF2-40B4-BE49-F238E27FC236}">
                <a16:creationId xmlns:a16="http://schemas.microsoft.com/office/drawing/2014/main" id="{4E8B14A1-6487-F468-606F-0BDAEEDB8EC3}"/>
              </a:ext>
            </a:extLst>
          </p:cNvPr>
          <p:cNvSpPr>
            <a:spLocks noChangeArrowheads="1"/>
          </p:cNvSpPr>
          <p:nvPr/>
        </p:nvSpPr>
        <p:spPr bwMode="auto">
          <a:xfrm>
            <a:off x="8458200" y="39624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10</a:t>
            </a:r>
            <a:endParaRPr lang="en-US" altLang="fr-FR" sz="2000">
              <a:solidFill>
                <a:schemeClr val="bg1"/>
              </a:solidFill>
            </a:endParaRPr>
          </a:p>
        </p:txBody>
      </p:sp>
      <p:sp>
        <p:nvSpPr>
          <p:cNvPr id="106513" name="Text Box 17">
            <a:extLst>
              <a:ext uri="{FF2B5EF4-FFF2-40B4-BE49-F238E27FC236}">
                <a16:creationId xmlns:a16="http://schemas.microsoft.com/office/drawing/2014/main" id="{77C82E1B-9A43-E7A7-68E7-59B139E57C9F}"/>
              </a:ext>
            </a:extLst>
          </p:cNvPr>
          <p:cNvSpPr txBox="1">
            <a:spLocks noChangeArrowheads="1"/>
          </p:cNvSpPr>
          <p:nvPr/>
        </p:nvSpPr>
        <p:spPr bwMode="auto">
          <a:xfrm>
            <a:off x="5334000" y="37306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t>
            </a:r>
            <a:endParaRPr lang="en-US" altLang="fr-FR" sz="2000"/>
          </a:p>
        </p:txBody>
      </p:sp>
      <p:sp>
        <p:nvSpPr>
          <p:cNvPr id="106514" name="Text Box 18">
            <a:extLst>
              <a:ext uri="{FF2B5EF4-FFF2-40B4-BE49-F238E27FC236}">
                <a16:creationId xmlns:a16="http://schemas.microsoft.com/office/drawing/2014/main" id="{41B0D475-32B0-9EB5-08F4-35D83CC1AE9B}"/>
              </a:ext>
            </a:extLst>
          </p:cNvPr>
          <p:cNvSpPr txBox="1">
            <a:spLocks noChangeArrowheads="1"/>
          </p:cNvSpPr>
          <p:nvPr/>
        </p:nvSpPr>
        <p:spPr bwMode="auto">
          <a:xfrm>
            <a:off x="8077200" y="3578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a:t>
            </a:r>
            <a:endParaRPr lang="en-US" altLang="fr-FR" sz="2000"/>
          </a:p>
        </p:txBody>
      </p:sp>
      <p:sp>
        <p:nvSpPr>
          <p:cNvPr id="106515" name="Text Box 19">
            <a:extLst>
              <a:ext uri="{FF2B5EF4-FFF2-40B4-BE49-F238E27FC236}">
                <a16:creationId xmlns:a16="http://schemas.microsoft.com/office/drawing/2014/main" id="{D85F988E-C098-960D-597A-88BAE1CAC18A}"/>
              </a:ext>
            </a:extLst>
          </p:cNvPr>
          <p:cNvSpPr txBox="1">
            <a:spLocks noChangeArrowheads="1"/>
          </p:cNvSpPr>
          <p:nvPr/>
        </p:nvSpPr>
        <p:spPr bwMode="auto">
          <a:xfrm>
            <a:off x="8077200" y="3959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y</a:t>
            </a:r>
            <a:endParaRPr lang="en-US" altLang="fr-FR" sz="2000"/>
          </a:p>
        </p:txBody>
      </p:sp>
      <p:sp>
        <p:nvSpPr>
          <p:cNvPr id="106516" name="Text Box 20">
            <a:extLst>
              <a:ext uri="{FF2B5EF4-FFF2-40B4-BE49-F238E27FC236}">
                <a16:creationId xmlns:a16="http://schemas.microsoft.com/office/drawing/2014/main" id="{9BEE1AB3-DD06-19D8-C173-49653374832D}"/>
              </a:ext>
            </a:extLst>
          </p:cNvPr>
          <p:cNvSpPr txBox="1">
            <a:spLocks noChangeArrowheads="1"/>
          </p:cNvSpPr>
          <p:nvPr/>
        </p:nvSpPr>
        <p:spPr bwMode="auto">
          <a:xfrm>
            <a:off x="1774825" y="4721225"/>
            <a:ext cx="3398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3. Exécution du constructeur</a:t>
            </a:r>
            <a:endParaRPr lang="en-US" altLang="fr-FR" sz="2000"/>
          </a:p>
        </p:txBody>
      </p:sp>
      <p:sp>
        <p:nvSpPr>
          <p:cNvPr id="106517" name="Text Box 21">
            <a:extLst>
              <a:ext uri="{FF2B5EF4-FFF2-40B4-BE49-F238E27FC236}">
                <a16:creationId xmlns:a16="http://schemas.microsoft.com/office/drawing/2014/main" id="{6A92EA67-038F-E28E-DAB5-40ED5764C8FD}"/>
              </a:ext>
            </a:extLst>
          </p:cNvPr>
          <p:cNvSpPr txBox="1">
            <a:spLocks noChangeArrowheads="1"/>
          </p:cNvSpPr>
          <p:nvPr/>
        </p:nvSpPr>
        <p:spPr bwMode="auto">
          <a:xfrm>
            <a:off x="1774825" y="5635625"/>
            <a:ext cx="2765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4. Création du pointeur</a:t>
            </a:r>
            <a:endParaRPr lang="en-US" altLang="fr-FR" sz="2000"/>
          </a:p>
        </p:txBody>
      </p:sp>
      <p:sp>
        <p:nvSpPr>
          <p:cNvPr id="106518" name="Rectangle 22">
            <a:extLst>
              <a:ext uri="{FF2B5EF4-FFF2-40B4-BE49-F238E27FC236}">
                <a16:creationId xmlns:a16="http://schemas.microsoft.com/office/drawing/2014/main" id="{2E541C3D-9287-D835-F27B-1FA45FDEAFE3}"/>
              </a:ext>
            </a:extLst>
          </p:cNvPr>
          <p:cNvSpPr>
            <a:spLocks noChangeArrowheads="1"/>
          </p:cNvSpPr>
          <p:nvPr/>
        </p:nvSpPr>
        <p:spPr bwMode="auto">
          <a:xfrm>
            <a:off x="5715000" y="47244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a:t>
            </a:r>
            <a:endParaRPr lang="en-US" altLang="fr-FR" sz="2000">
              <a:solidFill>
                <a:schemeClr val="bg1"/>
              </a:solidFill>
            </a:endParaRPr>
          </a:p>
        </p:txBody>
      </p:sp>
      <p:sp>
        <p:nvSpPr>
          <p:cNvPr id="106519" name="Rectangle 23">
            <a:extLst>
              <a:ext uri="{FF2B5EF4-FFF2-40B4-BE49-F238E27FC236}">
                <a16:creationId xmlns:a16="http://schemas.microsoft.com/office/drawing/2014/main" id="{935B66E4-C860-B2F9-10BA-DCE45A2409BF}"/>
              </a:ext>
            </a:extLst>
          </p:cNvPr>
          <p:cNvSpPr>
            <a:spLocks noChangeArrowheads="1"/>
          </p:cNvSpPr>
          <p:nvPr/>
        </p:nvSpPr>
        <p:spPr bwMode="auto">
          <a:xfrm>
            <a:off x="8458200" y="45720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2</a:t>
            </a:r>
            <a:endParaRPr lang="en-US" altLang="fr-FR" sz="2000">
              <a:solidFill>
                <a:schemeClr val="bg1"/>
              </a:solidFill>
            </a:endParaRPr>
          </a:p>
        </p:txBody>
      </p:sp>
      <p:sp>
        <p:nvSpPr>
          <p:cNvPr id="106520" name="Rectangle 24">
            <a:extLst>
              <a:ext uri="{FF2B5EF4-FFF2-40B4-BE49-F238E27FC236}">
                <a16:creationId xmlns:a16="http://schemas.microsoft.com/office/drawing/2014/main" id="{95BA514D-6719-F9B9-9AE9-3DB37B48CA95}"/>
              </a:ext>
            </a:extLst>
          </p:cNvPr>
          <p:cNvSpPr>
            <a:spLocks noChangeArrowheads="1"/>
          </p:cNvSpPr>
          <p:nvPr/>
        </p:nvSpPr>
        <p:spPr bwMode="auto">
          <a:xfrm>
            <a:off x="8458200" y="49530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3</a:t>
            </a:r>
            <a:endParaRPr lang="en-US" altLang="fr-FR" sz="2000">
              <a:solidFill>
                <a:schemeClr val="bg1"/>
              </a:solidFill>
            </a:endParaRPr>
          </a:p>
        </p:txBody>
      </p:sp>
      <p:sp>
        <p:nvSpPr>
          <p:cNvPr id="106521" name="Text Box 25">
            <a:extLst>
              <a:ext uri="{FF2B5EF4-FFF2-40B4-BE49-F238E27FC236}">
                <a16:creationId xmlns:a16="http://schemas.microsoft.com/office/drawing/2014/main" id="{97578962-D4A4-A955-D153-722E99CDE638}"/>
              </a:ext>
            </a:extLst>
          </p:cNvPr>
          <p:cNvSpPr txBox="1">
            <a:spLocks noChangeArrowheads="1"/>
          </p:cNvSpPr>
          <p:nvPr/>
        </p:nvSpPr>
        <p:spPr bwMode="auto">
          <a:xfrm>
            <a:off x="5334000" y="47212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t>
            </a:r>
            <a:endParaRPr lang="en-US" altLang="fr-FR" sz="2000"/>
          </a:p>
        </p:txBody>
      </p:sp>
      <p:sp>
        <p:nvSpPr>
          <p:cNvPr id="106522" name="Text Box 26">
            <a:extLst>
              <a:ext uri="{FF2B5EF4-FFF2-40B4-BE49-F238E27FC236}">
                <a16:creationId xmlns:a16="http://schemas.microsoft.com/office/drawing/2014/main" id="{8811C60C-F262-E298-0E1D-659B116ED152}"/>
              </a:ext>
            </a:extLst>
          </p:cNvPr>
          <p:cNvSpPr txBox="1">
            <a:spLocks noChangeArrowheads="1"/>
          </p:cNvSpPr>
          <p:nvPr/>
        </p:nvSpPr>
        <p:spPr bwMode="auto">
          <a:xfrm>
            <a:off x="8077200" y="4568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a:t>
            </a:r>
            <a:endParaRPr lang="en-US" altLang="fr-FR" sz="2000"/>
          </a:p>
        </p:txBody>
      </p:sp>
      <p:sp>
        <p:nvSpPr>
          <p:cNvPr id="106523" name="Text Box 27">
            <a:extLst>
              <a:ext uri="{FF2B5EF4-FFF2-40B4-BE49-F238E27FC236}">
                <a16:creationId xmlns:a16="http://schemas.microsoft.com/office/drawing/2014/main" id="{20732816-33EA-0563-9708-DB6A6ABDE000}"/>
              </a:ext>
            </a:extLst>
          </p:cNvPr>
          <p:cNvSpPr txBox="1">
            <a:spLocks noChangeArrowheads="1"/>
          </p:cNvSpPr>
          <p:nvPr/>
        </p:nvSpPr>
        <p:spPr bwMode="auto">
          <a:xfrm>
            <a:off x="8077200" y="4949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y</a:t>
            </a:r>
            <a:endParaRPr lang="en-US" altLang="fr-FR" sz="2000"/>
          </a:p>
        </p:txBody>
      </p:sp>
      <p:sp>
        <p:nvSpPr>
          <p:cNvPr id="106524" name="Rectangle 28">
            <a:extLst>
              <a:ext uri="{FF2B5EF4-FFF2-40B4-BE49-F238E27FC236}">
                <a16:creationId xmlns:a16="http://schemas.microsoft.com/office/drawing/2014/main" id="{BBE59DBB-910E-A113-C031-F333F8E9283C}"/>
              </a:ext>
            </a:extLst>
          </p:cNvPr>
          <p:cNvSpPr>
            <a:spLocks noChangeArrowheads="1"/>
          </p:cNvSpPr>
          <p:nvPr/>
        </p:nvSpPr>
        <p:spPr bwMode="auto">
          <a:xfrm>
            <a:off x="5715000" y="56388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ox0123abcd</a:t>
            </a:r>
            <a:endParaRPr lang="en-US" altLang="fr-FR" sz="2000">
              <a:solidFill>
                <a:schemeClr val="bg1"/>
              </a:solidFill>
            </a:endParaRPr>
          </a:p>
        </p:txBody>
      </p:sp>
      <p:sp>
        <p:nvSpPr>
          <p:cNvPr id="106525" name="Rectangle 29">
            <a:extLst>
              <a:ext uri="{FF2B5EF4-FFF2-40B4-BE49-F238E27FC236}">
                <a16:creationId xmlns:a16="http://schemas.microsoft.com/office/drawing/2014/main" id="{27A981EA-FE99-F499-38B8-2CC0FA4CCCAE}"/>
              </a:ext>
            </a:extLst>
          </p:cNvPr>
          <p:cNvSpPr>
            <a:spLocks noChangeArrowheads="1"/>
          </p:cNvSpPr>
          <p:nvPr/>
        </p:nvSpPr>
        <p:spPr bwMode="auto">
          <a:xfrm>
            <a:off x="8458200" y="54864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2</a:t>
            </a:r>
            <a:endParaRPr lang="en-US" altLang="fr-FR" sz="2000">
              <a:solidFill>
                <a:schemeClr val="bg1"/>
              </a:solidFill>
            </a:endParaRPr>
          </a:p>
        </p:txBody>
      </p:sp>
      <p:sp>
        <p:nvSpPr>
          <p:cNvPr id="106526" name="Rectangle 30">
            <a:extLst>
              <a:ext uri="{FF2B5EF4-FFF2-40B4-BE49-F238E27FC236}">
                <a16:creationId xmlns:a16="http://schemas.microsoft.com/office/drawing/2014/main" id="{2730973A-364A-5B99-EDB7-39BFB5C7CA3C}"/>
              </a:ext>
            </a:extLst>
          </p:cNvPr>
          <p:cNvSpPr>
            <a:spLocks noChangeArrowheads="1"/>
          </p:cNvSpPr>
          <p:nvPr/>
        </p:nvSpPr>
        <p:spPr bwMode="auto">
          <a:xfrm>
            <a:off x="8458200" y="5867400"/>
            <a:ext cx="1447800" cy="38100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3</a:t>
            </a:r>
            <a:endParaRPr lang="en-US" altLang="fr-FR" sz="2000">
              <a:solidFill>
                <a:schemeClr val="bg1"/>
              </a:solidFill>
            </a:endParaRPr>
          </a:p>
        </p:txBody>
      </p:sp>
      <p:sp>
        <p:nvSpPr>
          <p:cNvPr id="106527" name="Text Box 31">
            <a:extLst>
              <a:ext uri="{FF2B5EF4-FFF2-40B4-BE49-F238E27FC236}">
                <a16:creationId xmlns:a16="http://schemas.microsoft.com/office/drawing/2014/main" id="{C440578F-EBA7-297B-5328-D78EDFA2B050}"/>
              </a:ext>
            </a:extLst>
          </p:cNvPr>
          <p:cNvSpPr txBox="1">
            <a:spLocks noChangeArrowheads="1"/>
          </p:cNvSpPr>
          <p:nvPr/>
        </p:nvSpPr>
        <p:spPr bwMode="auto">
          <a:xfrm>
            <a:off x="5334000" y="56356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t>
            </a:r>
            <a:endParaRPr lang="en-US" altLang="fr-FR" sz="2000"/>
          </a:p>
        </p:txBody>
      </p:sp>
      <p:sp>
        <p:nvSpPr>
          <p:cNvPr id="106528" name="Text Box 32">
            <a:extLst>
              <a:ext uri="{FF2B5EF4-FFF2-40B4-BE49-F238E27FC236}">
                <a16:creationId xmlns:a16="http://schemas.microsoft.com/office/drawing/2014/main" id="{8C36A397-5BF1-CF2B-7931-04FB734533E4}"/>
              </a:ext>
            </a:extLst>
          </p:cNvPr>
          <p:cNvSpPr txBox="1">
            <a:spLocks noChangeArrowheads="1"/>
          </p:cNvSpPr>
          <p:nvPr/>
        </p:nvSpPr>
        <p:spPr bwMode="auto">
          <a:xfrm>
            <a:off x="8077200" y="5483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a:t>
            </a:r>
            <a:endParaRPr lang="en-US" altLang="fr-FR" sz="2000"/>
          </a:p>
        </p:txBody>
      </p:sp>
      <p:sp>
        <p:nvSpPr>
          <p:cNvPr id="106529" name="Text Box 33">
            <a:extLst>
              <a:ext uri="{FF2B5EF4-FFF2-40B4-BE49-F238E27FC236}">
                <a16:creationId xmlns:a16="http://schemas.microsoft.com/office/drawing/2014/main" id="{85F2EA31-45C9-9233-7FAA-A14C5E86DFDE}"/>
              </a:ext>
            </a:extLst>
          </p:cNvPr>
          <p:cNvSpPr txBox="1">
            <a:spLocks noChangeArrowheads="1"/>
          </p:cNvSpPr>
          <p:nvPr/>
        </p:nvSpPr>
        <p:spPr bwMode="auto">
          <a:xfrm>
            <a:off x="8077200" y="58642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y</a:t>
            </a:r>
            <a:endParaRPr lang="en-US" altLang="fr-FR" sz="2000"/>
          </a:p>
        </p:txBody>
      </p:sp>
      <p:cxnSp>
        <p:nvCxnSpPr>
          <p:cNvPr id="106530" name="AutoShape 34">
            <a:extLst>
              <a:ext uri="{FF2B5EF4-FFF2-40B4-BE49-F238E27FC236}">
                <a16:creationId xmlns:a16="http://schemas.microsoft.com/office/drawing/2014/main" id="{16220086-16CE-4339-9B17-5C65C46DF64B}"/>
              </a:ext>
            </a:extLst>
          </p:cNvPr>
          <p:cNvCxnSpPr>
            <a:cxnSpLocks noChangeShapeType="1"/>
            <a:stCxn id="106524" idx="3"/>
            <a:endCxn id="106528" idx="1"/>
          </p:cNvCxnSpPr>
          <p:nvPr/>
        </p:nvCxnSpPr>
        <p:spPr bwMode="auto">
          <a:xfrm flipV="1">
            <a:off x="7162800" y="5681663"/>
            <a:ext cx="914400" cy="1476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E7731BC-A35B-1E11-8712-C3DBF08C6780}"/>
              </a:ext>
            </a:extLst>
          </p:cNvPr>
          <p:cNvSpPr>
            <a:spLocks noGrp="1" noChangeArrowheads="1"/>
          </p:cNvSpPr>
          <p:nvPr>
            <p:ph type="title"/>
          </p:nvPr>
        </p:nvSpPr>
        <p:spPr/>
        <p:txBody>
          <a:bodyPr/>
          <a:lstStyle/>
          <a:p>
            <a:r>
              <a:rPr lang="fr-FR" altLang="fr-FR"/>
              <a:t>Les variables</a:t>
            </a:r>
            <a:br>
              <a:rPr lang="fr-FR" altLang="fr-FR"/>
            </a:br>
            <a:r>
              <a:rPr lang="fr-FR" altLang="fr-FR" sz="2800"/>
              <a:t>Types de référence (3/3)</a:t>
            </a:r>
            <a:endParaRPr lang="en-US" altLang="fr-FR" sz="2800"/>
          </a:p>
        </p:txBody>
      </p:sp>
      <p:sp>
        <p:nvSpPr>
          <p:cNvPr id="107523" name="Rectangle 3">
            <a:extLst>
              <a:ext uri="{FF2B5EF4-FFF2-40B4-BE49-F238E27FC236}">
                <a16:creationId xmlns:a16="http://schemas.microsoft.com/office/drawing/2014/main" id="{43046CE1-EFC7-3E79-39A9-B11F1B34E6B9}"/>
              </a:ext>
            </a:extLst>
          </p:cNvPr>
          <p:cNvSpPr>
            <a:spLocks noGrp="1" noChangeArrowheads="1"/>
          </p:cNvSpPr>
          <p:nvPr>
            <p:ph type="body" idx="1"/>
          </p:nvPr>
        </p:nvSpPr>
        <p:spPr/>
        <p:txBody>
          <a:bodyPr/>
          <a:lstStyle/>
          <a:p>
            <a:pPr>
              <a:buFont typeface="Symbol" panose="05050102010706020507" pitchFamily="18" charset="2"/>
              <a:buNone/>
            </a:pPr>
            <a:r>
              <a:rPr lang="fr-FR" altLang="fr-FR" sz="2200"/>
              <a:t>Assignation d’un type de référence</a:t>
            </a:r>
          </a:p>
          <a:p>
            <a:r>
              <a:rPr lang="fr-FR" altLang="fr-FR">
                <a:latin typeface="Courier New" panose="02070309020205020404" pitchFamily="49" charset="0"/>
              </a:rPr>
              <a:t>Point start=new Point(4,3);</a:t>
            </a:r>
          </a:p>
          <a:p>
            <a:r>
              <a:rPr lang="fr-FR" altLang="fr-FR">
                <a:latin typeface="Courier New" panose="02070309020205020404" pitchFamily="49" charset="0"/>
              </a:rPr>
              <a:t>Point end=new Point(23,32);</a:t>
            </a:r>
          </a:p>
          <a:p>
            <a:r>
              <a:rPr lang="fr-FR" altLang="fr-FR">
                <a:latin typeface="Courier New" panose="02070309020205020404" pitchFamily="49" charset="0"/>
              </a:rPr>
              <a:t>Point p=end;</a:t>
            </a:r>
          </a:p>
          <a:p>
            <a:r>
              <a:rPr lang="fr-FR" altLang="fr-FR">
                <a:latin typeface="Courier New" panose="02070309020205020404" pitchFamily="49" charset="0"/>
              </a:rPr>
              <a:t>p.x=12;</a:t>
            </a:r>
          </a:p>
          <a:p>
            <a:r>
              <a:rPr lang="fr-FR" altLang="fr-FR">
                <a:latin typeface="Courier New" panose="02070309020205020404" pitchFamily="49" charset="0"/>
              </a:rPr>
              <a:t>start=p;</a:t>
            </a:r>
          </a:p>
        </p:txBody>
      </p:sp>
      <p:grpSp>
        <p:nvGrpSpPr>
          <p:cNvPr id="2" name="Group 4">
            <a:extLst>
              <a:ext uri="{FF2B5EF4-FFF2-40B4-BE49-F238E27FC236}">
                <a16:creationId xmlns:a16="http://schemas.microsoft.com/office/drawing/2014/main" id="{527CB355-DA65-3EC4-4AF0-100727F910FA}"/>
              </a:ext>
            </a:extLst>
          </p:cNvPr>
          <p:cNvGrpSpPr>
            <a:grpSpLocks/>
          </p:cNvGrpSpPr>
          <p:nvPr/>
        </p:nvGrpSpPr>
        <p:grpSpPr bwMode="auto">
          <a:xfrm>
            <a:off x="4495800" y="3044825"/>
            <a:ext cx="5029200" cy="777875"/>
            <a:chOff x="1872" y="1918"/>
            <a:chExt cx="3168" cy="490"/>
          </a:xfrm>
        </p:grpSpPr>
        <p:sp>
          <p:nvSpPr>
            <p:cNvPr id="107547" name="Rectangle 5">
              <a:extLst>
                <a:ext uri="{FF2B5EF4-FFF2-40B4-BE49-F238E27FC236}">
                  <a16:creationId xmlns:a16="http://schemas.microsoft.com/office/drawing/2014/main" id="{F2208828-AFB0-DD83-401F-4506F2B2AFA2}"/>
                </a:ext>
              </a:extLst>
            </p:cNvPr>
            <p:cNvSpPr>
              <a:spLocks noChangeArrowheads="1"/>
            </p:cNvSpPr>
            <p:nvPr/>
          </p:nvSpPr>
          <p:spPr bwMode="auto">
            <a:xfrm>
              <a:off x="2352" y="2016"/>
              <a:ext cx="912" cy="24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ox0123abcd</a:t>
              </a:r>
              <a:endParaRPr lang="en-US" altLang="fr-FR" sz="2000">
                <a:solidFill>
                  <a:schemeClr val="bg1"/>
                </a:solidFill>
              </a:endParaRPr>
            </a:p>
          </p:txBody>
        </p:sp>
        <p:sp>
          <p:nvSpPr>
            <p:cNvPr id="107548" name="Rectangle 6">
              <a:extLst>
                <a:ext uri="{FF2B5EF4-FFF2-40B4-BE49-F238E27FC236}">
                  <a16:creationId xmlns:a16="http://schemas.microsoft.com/office/drawing/2014/main" id="{FCAB5260-2A4C-C25F-D64A-8E0DFBA8DEDB}"/>
                </a:ext>
              </a:extLst>
            </p:cNvPr>
            <p:cNvSpPr>
              <a:spLocks noChangeArrowheads="1"/>
            </p:cNvSpPr>
            <p:nvPr/>
          </p:nvSpPr>
          <p:spPr bwMode="auto">
            <a:xfrm>
              <a:off x="4128" y="1920"/>
              <a:ext cx="912" cy="24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4</a:t>
              </a:r>
              <a:endParaRPr lang="en-US" altLang="fr-FR" sz="2000"/>
            </a:p>
          </p:txBody>
        </p:sp>
        <p:sp>
          <p:nvSpPr>
            <p:cNvPr id="107549" name="Rectangle 7">
              <a:extLst>
                <a:ext uri="{FF2B5EF4-FFF2-40B4-BE49-F238E27FC236}">
                  <a16:creationId xmlns:a16="http://schemas.microsoft.com/office/drawing/2014/main" id="{6DE20B76-C6E3-A4EE-F729-6C50CF1B1A18}"/>
                </a:ext>
              </a:extLst>
            </p:cNvPr>
            <p:cNvSpPr>
              <a:spLocks noChangeArrowheads="1"/>
            </p:cNvSpPr>
            <p:nvPr/>
          </p:nvSpPr>
          <p:spPr bwMode="auto">
            <a:xfrm>
              <a:off x="4128" y="2160"/>
              <a:ext cx="912" cy="24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3</a:t>
              </a:r>
              <a:endParaRPr lang="en-US" altLang="fr-FR" sz="2000"/>
            </a:p>
          </p:txBody>
        </p:sp>
        <p:sp>
          <p:nvSpPr>
            <p:cNvPr id="107550" name="Text Box 8">
              <a:extLst>
                <a:ext uri="{FF2B5EF4-FFF2-40B4-BE49-F238E27FC236}">
                  <a16:creationId xmlns:a16="http://schemas.microsoft.com/office/drawing/2014/main" id="{46B95426-BA0A-6C8B-AFCB-F1172D9DD7BE}"/>
                </a:ext>
              </a:extLst>
            </p:cNvPr>
            <p:cNvSpPr txBox="1">
              <a:spLocks noChangeArrowheads="1"/>
            </p:cNvSpPr>
            <p:nvPr/>
          </p:nvSpPr>
          <p:spPr bwMode="auto">
            <a:xfrm>
              <a:off x="1872" y="2014"/>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start</a:t>
              </a:r>
              <a:endParaRPr lang="en-US" altLang="fr-FR" sz="2000"/>
            </a:p>
          </p:txBody>
        </p:sp>
        <p:sp>
          <p:nvSpPr>
            <p:cNvPr id="107551" name="Text Box 9">
              <a:extLst>
                <a:ext uri="{FF2B5EF4-FFF2-40B4-BE49-F238E27FC236}">
                  <a16:creationId xmlns:a16="http://schemas.microsoft.com/office/drawing/2014/main" id="{FB07D207-7903-4F15-4E31-AD7D92AFAD5B}"/>
                </a:ext>
              </a:extLst>
            </p:cNvPr>
            <p:cNvSpPr txBox="1">
              <a:spLocks noChangeArrowheads="1"/>
            </p:cNvSpPr>
            <p:nvPr/>
          </p:nvSpPr>
          <p:spPr bwMode="auto">
            <a:xfrm>
              <a:off x="3888" y="191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a:t>
              </a:r>
              <a:endParaRPr lang="en-US" altLang="fr-FR" sz="2000"/>
            </a:p>
          </p:txBody>
        </p:sp>
        <p:sp>
          <p:nvSpPr>
            <p:cNvPr id="107552" name="Text Box 10">
              <a:extLst>
                <a:ext uri="{FF2B5EF4-FFF2-40B4-BE49-F238E27FC236}">
                  <a16:creationId xmlns:a16="http://schemas.microsoft.com/office/drawing/2014/main" id="{3AAF9579-2371-D867-CE82-40E0413466C5}"/>
                </a:ext>
              </a:extLst>
            </p:cNvPr>
            <p:cNvSpPr txBox="1">
              <a:spLocks noChangeArrowheads="1"/>
            </p:cNvSpPr>
            <p:nvPr/>
          </p:nvSpPr>
          <p:spPr bwMode="auto">
            <a:xfrm>
              <a:off x="3888" y="215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y</a:t>
              </a:r>
              <a:endParaRPr lang="en-US" altLang="fr-FR" sz="2000"/>
            </a:p>
          </p:txBody>
        </p:sp>
        <p:cxnSp>
          <p:nvCxnSpPr>
            <p:cNvPr id="107553" name="AutoShape 11">
              <a:extLst>
                <a:ext uri="{FF2B5EF4-FFF2-40B4-BE49-F238E27FC236}">
                  <a16:creationId xmlns:a16="http://schemas.microsoft.com/office/drawing/2014/main" id="{DF671401-1216-8E73-B4FE-EA7074A799BC}"/>
                </a:ext>
              </a:extLst>
            </p:cNvPr>
            <p:cNvCxnSpPr>
              <a:cxnSpLocks noChangeShapeType="1"/>
              <a:stCxn id="107547" idx="3"/>
              <a:endCxn id="107551" idx="1"/>
            </p:cNvCxnSpPr>
            <p:nvPr/>
          </p:nvCxnSpPr>
          <p:spPr bwMode="auto">
            <a:xfrm flipV="1">
              <a:off x="3264" y="2043"/>
              <a:ext cx="624" cy="9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12">
            <a:extLst>
              <a:ext uri="{FF2B5EF4-FFF2-40B4-BE49-F238E27FC236}">
                <a16:creationId xmlns:a16="http://schemas.microsoft.com/office/drawing/2014/main" id="{5460993C-C7AE-5249-DEFB-216FAF27EABB}"/>
              </a:ext>
            </a:extLst>
          </p:cNvPr>
          <p:cNvGrpSpPr>
            <a:grpSpLocks/>
          </p:cNvGrpSpPr>
          <p:nvPr/>
        </p:nvGrpSpPr>
        <p:grpSpPr bwMode="auto">
          <a:xfrm>
            <a:off x="4495800" y="4264025"/>
            <a:ext cx="5029200" cy="777875"/>
            <a:chOff x="1872" y="2686"/>
            <a:chExt cx="3168" cy="490"/>
          </a:xfrm>
        </p:grpSpPr>
        <p:sp>
          <p:nvSpPr>
            <p:cNvPr id="107540" name="Rectangle 13">
              <a:extLst>
                <a:ext uri="{FF2B5EF4-FFF2-40B4-BE49-F238E27FC236}">
                  <a16:creationId xmlns:a16="http://schemas.microsoft.com/office/drawing/2014/main" id="{D14BBC45-1BDB-58E3-1ACA-B70C033E76C1}"/>
                </a:ext>
              </a:extLst>
            </p:cNvPr>
            <p:cNvSpPr>
              <a:spLocks noChangeArrowheads="1"/>
            </p:cNvSpPr>
            <p:nvPr/>
          </p:nvSpPr>
          <p:spPr bwMode="auto">
            <a:xfrm>
              <a:off x="2352" y="2784"/>
              <a:ext cx="912" cy="24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oxcafebabe</a:t>
              </a:r>
              <a:endParaRPr lang="en-US" altLang="fr-FR" sz="2000">
                <a:solidFill>
                  <a:schemeClr val="bg1"/>
                </a:solidFill>
              </a:endParaRPr>
            </a:p>
          </p:txBody>
        </p:sp>
        <p:sp>
          <p:nvSpPr>
            <p:cNvPr id="107541" name="Rectangle 14">
              <a:extLst>
                <a:ext uri="{FF2B5EF4-FFF2-40B4-BE49-F238E27FC236}">
                  <a16:creationId xmlns:a16="http://schemas.microsoft.com/office/drawing/2014/main" id="{910F1431-2922-D071-A396-3C80E7F65F83}"/>
                </a:ext>
              </a:extLst>
            </p:cNvPr>
            <p:cNvSpPr>
              <a:spLocks noChangeArrowheads="1"/>
            </p:cNvSpPr>
            <p:nvPr/>
          </p:nvSpPr>
          <p:spPr bwMode="auto">
            <a:xfrm>
              <a:off x="4128" y="2688"/>
              <a:ext cx="912" cy="24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23</a:t>
              </a:r>
              <a:endParaRPr lang="en-US" altLang="fr-FR" sz="2000"/>
            </a:p>
          </p:txBody>
        </p:sp>
        <p:sp>
          <p:nvSpPr>
            <p:cNvPr id="107542" name="Rectangle 15">
              <a:extLst>
                <a:ext uri="{FF2B5EF4-FFF2-40B4-BE49-F238E27FC236}">
                  <a16:creationId xmlns:a16="http://schemas.microsoft.com/office/drawing/2014/main" id="{0AC95EC2-4743-2171-FE09-217A4E7CD630}"/>
                </a:ext>
              </a:extLst>
            </p:cNvPr>
            <p:cNvSpPr>
              <a:spLocks noChangeArrowheads="1"/>
            </p:cNvSpPr>
            <p:nvPr/>
          </p:nvSpPr>
          <p:spPr bwMode="auto">
            <a:xfrm>
              <a:off x="4128" y="2928"/>
              <a:ext cx="912" cy="240"/>
            </a:xfrm>
            <a:prstGeom prst="rect">
              <a:avLst/>
            </a:prstGeom>
            <a:solidFill>
              <a:srgbClr val="E6F4FF"/>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t>32</a:t>
              </a:r>
              <a:endParaRPr lang="en-US" altLang="fr-FR" sz="2000"/>
            </a:p>
          </p:txBody>
        </p:sp>
        <p:sp>
          <p:nvSpPr>
            <p:cNvPr id="107543" name="Text Box 16">
              <a:extLst>
                <a:ext uri="{FF2B5EF4-FFF2-40B4-BE49-F238E27FC236}">
                  <a16:creationId xmlns:a16="http://schemas.microsoft.com/office/drawing/2014/main" id="{3C156F50-D50B-FA04-8328-9A7A59D0350F}"/>
                </a:ext>
              </a:extLst>
            </p:cNvPr>
            <p:cNvSpPr txBox="1">
              <a:spLocks noChangeArrowheads="1"/>
            </p:cNvSpPr>
            <p:nvPr/>
          </p:nvSpPr>
          <p:spPr bwMode="auto">
            <a:xfrm>
              <a:off x="1872" y="2782"/>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end</a:t>
              </a:r>
              <a:endParaRPr lang="en-US" altLang="fr-FR" sz="2000"/>
            </a:p>
          </p:txBody>
        </p:sp>
        <p:sp>
          <p:nvSpPr>
            <p:cNvPr id="107544" name="Text Box 17">
              <a:extLst>
                <a:ext uri="{FF2B5EF4-FFF2-40B4-BE49-F238E27FC236}">
                  <a16:creationId xmlns:a16="http://schemas.microsoft.com/office/drawing/2014/main" id="{206FB911-D1C4-8883-ECF3-B783267823E6}"/>
                </a:ext>
              </a:extLst>
            </p:cNvPr>
            <p:cNvSpPr txBox="1">
              <a:spLocks noChangeArrowheads="1"/>
            </p:cNvSpPr>
            <p:nvPr/>
          </p:nvSpPr>
          <p:spPr bwMode="auto">
            <a:xfrm>
              <a:off x="3888" y="268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x</a:t>
              </a:r>
              <a:endParaRPr lang="en-US" altLang="fr-FR" sz="2000"/>
            </a:p>
          </p:txBody>
        </p:sp>
        <p:sp>
          <p:nvSpPr>
            <p:cNvPr id="107545" name="Text Box 18">
              <a:extLst>
                <a:ext uri="{FF2B5EF4-FFF2-40B4-BE49-F238E27FC236}">
                  <a16:creationId xmlns:a16="http://schemas.microsoft.com/office/drawing/2014/main" id="{1BA48805-3D72-0F9C-705D-8CF5AEE983ED}"/>
                </a:ext>
              </a:extLst>
            </p:cNvPr>
            <p:cNvSpPr txBox="1">
              <a:spLocks noChangeArrowheads="1"/>
            </p:cNvSpPr>
            <p:nvPr/>
          </p:nvSpPr>
          <p:spPr bwMode="auto">
            <a:xfrm>
              <a:off x="3888" y="2926"/>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y</a:t>
              </a:r>
              <a:endParaRPr lang="en-US" altLang="fr-FR" sz="2000"/>
            </a:p>
          </p:txBody>
        </p:sp>
        <p:cxnSp>
          <p:nvCxnSpPr>
            <p:cNvPr id="107546" name="AutoShape 19">
              <a:extLst>
                <a:ext uri="{FF2B5EF4-FFF2-40B4-BE49-F238E27FC236}">
                  <a16:creationId xmlns:a16="http://schemas.microsoft.com/office/drawing/2014/main" id="{677E1FA4-93B9-4562-11DC-7B5B8597F94D}"/>
                </a:ext>
              </a:extLst>
            </p:cNvPr>
            <p:cNvCxnSpPr>
              <a:cxnSpLocks noChangeShapeType="1"/>
              <a:stCxn id="107540" idx="3"/>
              <a:endCxn id="107544" idx="1"/>
            </p:cNvCxnSpPr>
            <p:nvPr/>
          </p:nvCxnSpPr>
          <p:spPr bwMode="auto">
            <a:xfrm flipV="1">
              <a:off x="3264" y="2811"/>
              <a:ext cx="624" cy="9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4" name="Group 20">
            <a:extLst>
              <a:ext uri="{FF2B5EF4-FFF2-40B4-BE49-F238E27FC236}">
                <a16:creationId xmlns:a16="http://schemas.microsoft.com/office/drawing/2014/main" id="{30F37FED-B4AD-3754-9A73-57DB612D113F}"/>
              </a:ext>
            </a:extLst>
          </p:cNvPr>
          <p:cNvGrpSpPr>
            <a:grpSpLocks/>
          </p:cNvGrpSpPr>
          <p:nvPr/>
        </p:nvGrpSpPr>
        <p:grpSpPr bwMode="auto">
          <a:xfrm>
            <a:off x="4495800" y="4462463"/>
            <a:ext cx="3200400" cy="1417637"/>
            <a:chOff x="1872" y="2811"/>
            <a:chExt cx="2016" cy="893"/>
          </a:xfrm>
        </p:grpSpPr>
        <p:sp>
          <p:nvSpPr>
            <p:cNvPr id="107537" name="Rectangle 21">
              <a:extLst>
                <a:ext uri="{FF2B5EF4-FFF2-40B4-BE49-F238E27FC236}">
                  <a16:creationId xmlns:a16="http://schemas.microsoft.com/office/drawing/2014/main" id="{D10F680C-B8B0-3296-1CD4-4C990FC8E619}"/>
                </a:ext>
              </a:extLst>
            </p:cNvPr>
            <p:cNvSpPr>
              <a:spLocks noChangeArrowheads="1"/>
            </p:cNvSpPr>
            <p:nvPr/>
          </p:nvSpPr>
          <p:spPr bwMode="auto">
            <a:xfrm>
              <a:off x="2352" y="3456"/>
              <a:ext cx="912" cy="240"/>
            </a:xfrm>
            <a:prstGeom prst="rect">
              <a:avLst/>
            </a:prstGeom>
            <a:solidFill>
              <a:schemeClr val="accent1"/>
            </a:solidFill>
            <a:ln w="9525">
              <a:solidFill>
                <a:schemeClr val="tx1"/>
              </a:solidFill>
              <a:miter lim="800000"/>
              <a:headEnd/>
              <a:tailEnd/>
            </a:ln>
          </p:spPr>
          <p:txBody>
            <a:bodyPr wrap="none" anchor="ct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fr-BE" altLang="fr-FR" sz="2000">
                  <a:solidFill>
                    <a:schemeClr val="bg1"/>
                  </a:solidFill>
                </a:rPr>
                <a:t>oxcafebabe</a:t>
              </a:r>
              <a:endParaRPr lang="en-US" altLang="fr-FR" sz="2000">
                <a:solidFill>
                  <a:schemeClr val="bg1"/>
                </a:solidFill>
              </a:endParaRPr>
            </a:p>
          </p:txBody>
        </p:sp>
        <p:sp>
          <p:nvSpPr>
            <p:cNvPr id="107538" name="Text Box 22">
              <a:extLst>
                <a:ext uri="{FF2B5EF4-FFF2-40B4-BE49-F238E27FC236}">
                  <a16:creationId xmlns:a16="http://schemas.microsoft.com/office/drawing/2014/main" id="{9085BAAA-E869-C790-5A08-FCD538EB72FF}"/>
                </a:ext>
              </a:extLst>
            </p:cNvPr>
            <p:cNvSpPr txBox="1">
              <a:spLocks noChangeArrowheads="1"/>
            </p:cNvSpPr>
            <p:nvPr/>
          </p:nvSpPr>
          <p:spPr bwMode="auto">
            <a:xfrm>
              <a:off x="1872" y="345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eaLnBrk="1" hangingPunct="1"/>
              <a:r>
                <a:rPr lang="fr-BE" altLang="fr-FR" sz="2000"/>
                <a:t>p</a:t>
              </a:r>
              <a:endParaRPr lang="en-US" altLang="fr-FR" sz="2000"/>
            </a:p>
          </p:txBody>
        </p:sp>
        <p:cxnSp>
          <p:nvCxnSpPr>
            <p:cNvPr id="107539" name="AutoShape 23">
              <a:extLst>
                <a:ext uri="{FF2B5EF4-FFF2-40B4-BE49-F238E27FC236}">
                  <a16:creationId xmlns:a16="http://schemas.microsoft.com/office/drawing/2014/main" id="{CA21521E-0C91-43EA-3353-26C1DBE7CD21}"/>
                </a:ext>
              </a:extLst>
            </p:cNvPr>
            <p:cNvCxnSpPr>
              <a:cxnSpLocks noChangeShapeType="1"/>
              <a:stCxn id="107537" idx="3"/>
              <a:endCxn id="107544" idx="1"/>
            </p:cNvCxnSpPr>
            <p:nvPr/>
          </p:nvCxnSpPr>
          <p:spPr bwMode="auto">
            <a:xfrm flipV="1">
              <a:off x="3264" y="2811"/>
              <a:ext cx="624" cy="76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5" name="Group 24">
            <a:extLst>
              <a:ext uri="{FF2B5EF4-FFF2-40B4-BE49-F238E27FC236}">
                <a16:creationId xmlns:a16="http://schemas.microsoft.com/office/drawing/2014/main" id="{28EF6C6C-0F84-ED3F-2192-8917E1F4C5FE}"/>
              </a:ext>
            </a:extLst>
          </p:cNvPr>
          <p:cNvGrpSpPr>
            <a:grpSpLocks/>
          </p:cNvGrpSpPr>
          <p:nvPr/>
        </p:nvGrpSpPr>
        <p:grpSpPr bwMode="auto">
          <a:xfrm>
            <a:off x="8543925" y="4256088"/>
            <a:ext cx="935038" cy="396875"/>
            <a:chOff x="4422" y="2681"/>
            <a:chExt cx="589" cy="250"/>
          </a:xfrm>
        </p:grpSpPr>
        <p:sp>
          <p:nvSpPr>
            <p:cNvPr id="107535" name="Line 25">
              <a:extLst>
                <a:ext uri="{FF2B5EF4-FFF2-40B4-BE49-F238E27FC236}">
                  <a16:creationId xmlns:a16="http://schemas.microsoft.com/office/drawing/2014/main" id="{6B6B2981-0A5C-A37F-29F1-98CBB7C8D897}"/>
                </a:ext>
              </a:extLst>
            </p:cNvPr>
            <p:cNvSpPr>
              <a:spLocks noChangeShapeType="1"/>
            </p:cNvSpPr>
            <p:nvPr/>
          </p:nvSpPr>
          <p:spPr bwMode="auto">
            <a:xfrm flipV="1">
              <a:off x="4422" y="2704"/>
              <a:ext cx="318" cy="1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107536" name="Text Box 26">
              <a:extLst>
                <a:ext uri="{FF2B5EF4-FFF2-40B4-BE49-F238E27FC236}">
                  <a16:creationId xmlns:a16="http://schemas.microsoft.com/office/drawing/2014/main" id="{FBBC48BE-7E92-A109-7342-A90364C13563}"/>
                </a:ext>
              </a:extLst>
            </p:cNvPr>
            <p:cNvSpPr txBox="1">
              <a:spLocks noChangeArrowheads="1"/>
            </p:cNvSpPr>
            <p:nvPr/>
          </p:nvSpPr>
          <p:spPr bwMode="auto">
            <a:xfrm>
              <a:off x="4694" y="2681"/>
              <a:ext cx="3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sz="2000"/>
                <a:t>12</a:t>
              </a:r>
            </a:p>
          </p:txBody>
        </p:sp>
      </p:grpSp>
      <p:grpSp>
        <p:nvGrpSpPr>
          <p:cNvPr id="6" name="Group 27">
            <a:extLst>
              <a:ext uri="{FF2B5EF4-FFF2-40B4-BE49-F238E27FC236}">
                <a16:creationId xmlns:a16="http://schemas.microsoft.com/office/drawing/2014/main" id="{EDD7A8A7-A6F1-1B2B-A451-D82F2E9EFE7B}"/>
              </a:ext>
            </a:extLst>
          </p:cNvPr>
          <p:cNvGrpSpPr>
            <a:grpSpLocks/>
          </p:cNvGrpSpPr>
          <p:nvPr/>
        </p:nvGrpSpPr>
        <p:grpSpPr bwMode="auto">
          <a:xfrm>
            <a:off x="6705600" y="1066800"/>
            <a:ext cx="3429000" cy="3395663"/>
            <a:chOff x="3264" y="672"/>
            <a:chExt cx="2160" cy="2139"/>
          </a:xfrm>
        </p:grpSpPr>
        <p:cxnSp>
          <p:nvCxnSpPr>
            <p:cNvPr id="107529" name="AutoShape 28">
              <a:extLst>
                <a:ext uri="{FF2B5EF4-FFF2-40B4-BE49-F238E27FC236}">
                  <a16:creationId xmlns:a16="http://schemas.microsoft.com/office/drawing/2014/main" id="{07893B15-C6AB-0386-02B2-90B323A57F79}"/>
                </a:ext>
              </a:extLst>
            </p:cNvPr>
            <p:cNvCxnSpPr>
              <a:cxnSpLocks noChangeShapeType="1"/>
              <a:stCxn id="107547" idx="3"/>
              <a:endCxn id="107544" idx="1"/>
            </p:cNvCxnSpPr>
            <p:nvPr/>
          </p:nvCxnSpPr>
          <p:spPr bwMode="auto">
            <a:xfrm>
              <a:off x="3264" y="2136"/>
              <a:ext cx="624" cy="675"/>
            </a:xfrm>
            <a:prstGeom prst="bentConnector3">
              <a:avLst>
                <a:gd name="adj1" fmla="val 50000"/>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07530" name="Text Box 29">
              <a:extLst>
                <a:ext uri="{FF2B5EF4-FFF2-40B4-BE49-F238E27FC236}">
                  <a16:creationId xmlns:a16="http://schemas.microsoft.com/office/drawing/2014/main" id="{ECA8A4A4-2C6A-4D1B-056F-F094F0FD9FA4}"/>
                </a:ext>
              </a:extLst>
            </p:cNvPr>
            <p:cNvSpPr txBox="1">
              <a:spLocks noChangeArrowheads="1"/>
            </p:cNvSpPr>
            <p:nvPr/>
          </p:nvSpPr>
          <p:spPr bwMode="auto">
            <a:xfrm>
              <a:off x="3744" y="672"/>
              <a:ext cx="1680" cy="840"/>
            </a:xfrm>
            <a:prstGeom prst="rect">
              <a:avLst/>
            </a:prstGeom>
            <a:solidFill>
              <a:schemeClr val="accent2"/>
            </a:solidFill>
            <a:ln w="19050">
              <a:solidFill>
                <a:schemeClr val="tx1"/>
              </a:solidFill>
              <a:miter lim="800000"/>
              <a:headEnd/>
              <a:tailEnd/>
            </a:ln>
          </p:spPr>
          <p:txBody>
            <a:bodyPr>
              <a:spAutoFit/>
            </a:bodyPr>
            <a:lstStyle>
              <a:lvl1pPr algn="ctr">
                <a:defRPr sz="1600">
                  <a:solidFill>
                    <a:schemeClr val="tx1"/>
                  </a:solidFill>
                  <a:latin typeface="Arial" panose="020B0604020202020204" pitchFamily="34" charset="0"/>
                </a:defRPr>
              </a:lvl1pPr>
              <a:lvl2pPr marL="742950" indent="-285750" algn="ctr">
                <a:defRPr sz="1600">
                  <a:solidFill>
                    <a:schemeClr val="tx1"/>
                  </a:solidFill>
                  <a:latin typeface="Arial" panose="020B0604020202020204" pitchFamily="34" charset="0"/>
                </a:defRPr>
              </a:lvl2pPr>
              <a:lvl3pPr marL="1143000" indent="-228600" algn="ctr">
                <a:defRPr sz="1600">
                  <a:solidFill>
                    <a:schemeClr val="tx1"/>
                  </a:solidFill>
                  <a:latin typeface="Arial" panose="020B0604020202020204" pitchFamily="34" charset="0"/>
                </a:defRPr>
              </a:lvl3pPr>
              <a:lvl4pPr marL="1600200" indent="-228600" algn="ctr">
                <a:defRPr sz="1600">
                  <a:solidFill>
                    <a:schemeClr val="tx1"/>
                  </a:solidFill>
                  <a:latin typeface="Arial" panose="020B0604020202020204" pitchFamily="34" charset="0"/>
                </a:defRPr>
              </a:lvl4pPr>
              <a:lvl5pPr marL="2057400" indent="-228600" algn="ctr">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lang="fr-FR" altLang="fr-FR"/>
                <a:t>Il n’y a désormais plus de référence vers l’ancien Point « start », il sera donc détruit par le Garbage Collector</a:t>
              </a:r>
              <a:endParaRPr lang="en-GB" altLang="fr-FR"/>
            </a:p>
          </p:txBody>
        </p:sp>
        <p:cxnSp>
          <p:nvCxnSpPr>
            <p:cNvPr id="107531" name="AutoShape 30">
              <a:extLst>
                <a:ext uri="{FF2B5EF4-FFF2-40B4-BE49-F238E27FC236}">
                  <a16:creationId xmlns:a16="http://schemas.microsoft.com/office/drawing/2014/main" id="{8BC5384B-66DE-1C62-CB9E-82D3A7D49009}"/>
                </a:ext>
              </a:extLst>
            </p:cNvPr>
            <p:cNvCxnSpPr>
              <a:cxnSpLocks noChangeShapeType="1"/>
              <a:stCxn id="107548" idx="0"/>
              <a:endCxn id="107530" idx="2"/>
            </p:cNvCxnSpPr>
            <p:nvPr/>
          </p:nvCxnSpPr>
          <p:spPr bwMode="auto">
            <a:xfrm rot="-5400000">
              <a:off x="4383" y="1719"/>
              <a:ext cx="402" cy="0"/>
            </a:xfrm>
            <a:prstGeom prst="straightConnector1">
              <a:avLst/>
            </a:prstGeom>
            <a:noFill/>
            <a:ln w="19050">
              <a:solidFill>
                <a:schemeClr val="bg2"/>
              </a:solidFill>
              <a:round/>
              <a:headEnd/>
              <a:tailEnd type="triangle" w="med" len="med"/>
            </a:ln>
            <a:extLst>
              <a:ext uri="{909E8E84-426E-40DD-AFC4-6F175D3DCCD1}">
                <a14:hiddenFill xmlns:a14="http://schemas.microsoft.com/office/drawing/2010/main">
                  <a:noFill/>
                </a14:hiddenFill>
              </a:ext>
            </a:extLst>
          </p:spPr>
        </p:cxnSp>
        <p:grpSp>
          <p:nvGrpSpPr>
            <p:cNvPr id="107532" name="Group 31">
              <a:extLst>
                <a:ext uri="{FF2B5EF4-FFF2-40B4-BE49-F238E27FC236}">
                  <a16:creationId xmlns:a16="http://schemas.microsoft.com/office/drawing/2014/main" id="{80C106C0-D728-3B33-E837-F9528413D12C}"/>
                </a:ext>
              </a:extLst>
            </p:cNvPr>
            <p:cNvGrpSpPr>
              <a:grpSpLocks/>
            </p:cNvGrpSpPr>
            <p:nvPr/>
          </p:nvGrpSpPr>
          <p:grpSpPr bwMode="auto">
            <a:xfrm>
              <a:off x="4176" y="1776"/>
              <a:ext cx="816" cy="816"/>
              <a:chOff x="3840" y="1440"/>
              <a:chExt cx="1392" cy="1152"/>
            </a:xfrm>
          </p:grpSpPr>
          <p:sp>
            <p:nvSpPr>
              <p:cNvPr id="107533" name="Line 32">
                <a:extLst>
                  <a:ext uri="{FF2B5EF4-FFF2-40B4-BE49-F238E27FC236}">
                    <a16:creationId xmlns:a16="http://schemas.microsoft.com/office/drawing/2014/main" id="{8606C025-DA40-02CE-1D87-50E9F82BC362}"/>
                  </a:ext>
                </a:extLst>
              </p:cNvPr>
              <p:cNvSpPr>
                <a:spLocks noChangeShapeType="1"/>
              </p:cNvSpPr>
              <p:nvPr/>
            </p:nvSpPr>
            <p:spPr bwMode="auto">
              <a:xfrm>
                <a:off x="3840" y="1440"/>
                <a:ext cx="1392"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sp>
            <p:nvSpPr>
              <p:cNvPr id="107534" name="Line 33">
                <a:extLst>
                  <a:ext uri="{FF2B5EF4-FFF2-40B4-BE49-F238E27FC236}">
                    <a16:creationId xmlns:a16="http://schemas.microsoft.com/office/drawing/2014/main" id="{A24FB256-147D-9CC9-0325-41F32313EF5E}"/>
                  </a:ext>
                </a:extLst>
              </p:cNvPr>
              <p:cNvSpPr>
                <a:spLocks noChangeShapeType="1"/>
              </p:cNvSpPr>
              <p:nvPr/>
            </p:nvSpPr>
            <p:spPr bwMode="auto">
              <a:xfrm flipH="1">
                <a:off x="3840" y="1440"/>
                <a:ext cx="1392" cy="115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fr-MA"/>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EY_ppt_template_white">
  <a:themeElements>
    <a:clrScheme name="CGEY_ppt_template_white 4">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9BCC"/>
      </a:hlink>
      <a:folHlink>
        <a:srgbClr val="E17DC8"/>
      </a:folHlink>
    </a:clrScheme>
    <a:fontScheme name="CGEY_ppt_template_whi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6F4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6F4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GEY_ppt_template_white 1">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33CC33"/>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2">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00FF"/>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3">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E6F4FF"/>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4">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9BCC"/>
        </a:hlink>
        <a:folHlink>
          <a:srgbClr val="E17D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Computer</Template>
  <TotalTime>11456</TotalTime>
  <Words>18343</Words>
  <Application>Microsoft Office PowerPoint</Application>
  <PresentationFormat>Grand écran</PresentationFormat>
  <Paragraphs>2782</Paragraphs>
  <Slides>220</Slides>
  <Notes>2</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5</vt:i4>
      </vt:variant>
      <vt:variant>
        <vt:lpstr>Titres des diapositives</vt:lpstr>
      </vt:variant>
      <vt:variant>
        <vt:i4>220</vt:i4>
      </vt:variant>
    </vt:vector>
  </HeadingPairs>
  <TitlesOfParts>
    <vt:vector size="234" baseType="lpstr">
      <vt:lpstr>Arial</vt:lpstr>
      <vt:lpstr>Arial Narrow</vt:lpstr>
      <vt:lpstr>Symbol</vt:lpstr>
      <vt:lpstr>Wingdings</vt:lpstr>
      <vt:lpstr>Times New Roman</vt:lpstr>
      <vt:lpstr>Courier New</vt:lpstr>
      <vt:lpstr>굴림</vt:lpstr>
      <vt:lpstr>Helvetica</vt:lpstr>
      <vt:lpstr>CGEY_ppt_template_white</vt:lpstr>
      <vt:lpstr>MS Organigramme hiérarchique 2.0</vt:lpstr>
      <vt:lpstr>Microsoft PowerPoint Slide</vt:lpstr>
      <vt:lpstr>CorelDRAW 6.0</vt:lpstr>
      <vt:lpstr>Bitmap Image</vt:lpstr>
      <vt:lpstr>MS Organization Chart 2.0</vt:lpstr>
      <vt:lpstr>Présentation PowerPoint</vt:lpstr>
      <vt:lpstr>Plan du cours (1/4)</vt:lpstr>
      <vt:lpstr>Plan du cours (2/4)</vt:lpstr>
      <vt:lpstr>Plan du cours (3/4)</vt:lpstr>
      <vt:lpstr>Plan du cours (4/4)</vt:lpstr>
      <vt:lpstr>Présentations</vt:lpstr>
      <vt:lpstr>Objectifs du cours (1/2)</vt:lpstr>
      <vt:lpstr>Objectifs du cours  (2/2)</vt:lpstr>
      <vt:lpstr>Quelques sujets non couverts</vt:lpstr>
      <vt:lpstr>Références Web</vt:lpstr>
      <vt:lpstr>Introduction à Java</vt:lpstr>
      <vt:lpstr>Survol du chapitre</vt:lpstr>
      <vt:lpstr>Qu’est-ce que Java ?</vt:lpstr>
      <vt:lpstr>Java comme langage de programmation</vt:lpstr>
      <vt:lpstr>Java comme langage de programmation Simple et orienté objet</vt:lpstr>
      <vt:lpstr>Java comme langage de programmation Robuste et sécurisé</vt:lpstr>
      <vt:lpstr>Java comme langage de programmation Neutre architecturalement</vt:lpstr>
      <vt:lpstr>Java comme langage de programmation Ouvert et distribué</vt:lpstr>
      <vt:lpstr>Java comme langage de programmation Performant</vt:lpstr>
      <vt:lpstr>Java comme Plateforme</vt:lpstr>
      <vt:lpstr>Java comme Plateforme Java Application Programming Interface (API)</vt:lpstr>
      <vt:lpstr>Java comme Plateforme Java Virtual Machine (1/2)</vt:lpstr>
      <vt:lpstr>Java comme Plateforme Java Virtual Machine (2/2)</vt:lpstr>
      <vt:lpstr>Java comme Plateforme Java Runtime Environment</vt:lpstr>
      <vt:lpstr>Déploiement d’un programme (1/2) Paradigme classique de la compilation</vt:lpstr>
      <vt:lpstr>Déploiement d’un programme (2/2) Changement de la vision traditionnelle de la compilation</vt:lpstr>
      <vt:lpstr>Bref Historique</vt:lpstr>
      <vt:lpstr>Introduction à Java</vt:lpstr>
      <vt:lpstr>Comment développer une application?</vt:lpstr>
      <vt:lpstr>Une première application Application versus Applet</vt:lpstr>
      <vt:lpstr>Une première application Application HelloWorld</vt:lpstr>
      <vt:lpstr>Une première application Applet HelloWorldApplet (1/2)</vt:lpstr>
      <vt:lpstr>Une première application Applet HelloWorldApplet (2/2)</vt:lpstr>
      <vt:lpstr>Introduction à Java</vt:lpstr>
      <vt:lpstr>Survol du chapitre</vt:lpstr>
      <vt:lpstr>Conventions d’écriture</vt:lpstr>
      <vt:lpstr>Commentaires dans le code source</vt:lpstr>
      <vt:lpstr>Identificateurs</vt:lpstr>
      <vt:lpstr>Mots-clé</vt:lpstr>
      <vt:lpstr>Types primitifs et types de référence</vt:lpstr>
      <vt:lpstr>Types primitifs et types de référence Types de données primitifs (1/4)</vt:lpstr>
      <vt:lpstr>Types primitifs et types de référence Types de données primitifs (2/4)</vt:lpstr>
      <vt:lpstr>Types primitifs et types de référence Types de données primitifs (3/4)</vt:lpstr>
      <vt:lpstr>Types primitifs et types de référence Types de données primitifs (4/4)</vt:lpstr>
      <vt:lpstr>Types primitifs et types de référence Types de référence</vt:lpstr>
      <vt:lpstr>Les tableaux (“Array”) (1/3)</vt:lpstr>
      <vt:lpstr>Les tableaux (“Array”) (2/3)</vt:lpstr>
      <vt:lpstr>Les tableaux (“Array”) (3/3)</vt:lpstr>
      <vt:lpstr>La classe String</vt:lpstr>
      <vt:lpstr>Arithmétique et opérateurs Arithmétique élémentaire</vt:lpstr>
      <vt:lpstr>Arithmétique et opérateurs Opérateurs de comparaison</vt:lpstr>
      <vt:lpstr>Arithmétique et opérateurs Opérateurs d’assignation (d’affectation)</vt:lpstr>
      <vt:lpstr>Instructions et structures de contrôle Déclarations, instructions, blocs</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Instructions et structures de contrôle Structures de contrôle</vt:lpstr>
      <vt:lpstr>Les packages et les importations</vt:lpstr>
      <vt:lpstr>Exercices</vt:lpstr>
      <vt:lpstr>Exercices</vt:lpstr>
      <vt:lpstr>Introduction à Java</vt:lpstr>
      <vt:lpstr>Les concepts de l’OO Orienté objet?</vt:lpstr>
      <vt:lpstr>Les concepts de l’OO Orienté objet?</vt:lpstr>
      <vt:lpstr>Exercices</vt:lpstr>
      <vt:lpstr>Les concepts de l’OO Héritage</vt:lpstr>
      <vt:lpstr>Les concepts de l’OO Héritage</vt:lpstr>
      <vt:lpstr>Les concepts de l’OO Héritage</vt:lpstr>
      <vt:lpstr>Les concepts de l’OO Héritage</vt:lpstr>
      <vt:lpstr>Exercices</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La modélisation devient la référence</vt:lpstr>
      <vt:lpstr>Les concepts de l’OO Les avantages de l’OO</vt:lpstr>
      <vt:lpstr>Les concepts de l’OO Les avantages de l’OO</vt:lpstr>
      <vt:lpstr>Les concepts de l’OO Langages et plateformes</vt:lpstr>
      <vt:lpstr>Les concepts de l’OO En résumé</vt:lpstr>
      <vt:lpstr>Introduction à Java</vt:lpstr>
      <vt:lpstr>Survol du chapitre</vt:lpstr>
      <vt:lpstr>La création d’objets (1/2) Le constructeur</vt:lpstr>
      <vt:lpstr>La création d’objets (2/2) L’appel au constructeur</vt:lpstr>
      <vt:lpstr>Les variables Déclaration des variables membres (1/2)</vt:lpstr>
      <vt:lpstr>Les variables Déclaration des variables membres (2/2)</vt:lpstr>
      <vt:lpstr>Les variables Portée d’une variable et des attributs</vt:lpstr>
      <vt:lpstr>Exercices</vt:lpstr>
      <vt:lpstr>Les variables Types de référence (1/3)</vt:lpstr>
      <vt:lpstr>Les variables Types de référence (2/3)</vt:lpstr>
      <vt:lpstr>Les variables Types de référence (3/3)</vt:lpstr>
      <vt:lpstr>Exercice</vt:lpstr>
      <vt:lpstr>Les méthodes (1/4) Déclaration d’une méthode</vt:lpstr>
      <vt:lpstr>Les méthodes (2/4) Passage d’arguments</vt:lpstr>
      <vt:lpstr>Les méthodes (3/4) L’interface d’une méthode</vt:lpstr>
      <vt:lpstr>Les méthodes (4/4) La surcharge de méthodes</vt:lpstr>
      <vt:lpstr>L’encapsulation (1/2) Raisons d’être</vt:lpstr>
      <vt:lpstr>L’encapsulation (2/2) Accès aux membres d’une classe</vt:lpstr>
      <vt:lpstr>Exercice</vt:lpstr>
      <vt:lpstr>Membres d’instance et membres de classe (1/2) Le mot-clé « static »</vt:lpstr>
      <vt:lpstr>Membres d’instance et membres de classe (2/2) Le mot-clé « static »</vt:lpstr>
      <vt:lpstr>Exercice</vt:lpstr>
      <vt:lpstr>Utilisation de l’héritage (1/5)</vt:lpstr>
      <vt:lpstr>Utilisation de l’héritage (2/5) Cacher des données membres</vt:lpstr>
      <vt:lpstr>Utilisation de l’héritage (3/5) Les mots-clé « this » et « super »</vt:lpstr>
      <vt:lpstr>Utilisation de l’héritage (4/5) Les mots-clé « this » et « super »</vt:lpstr>
      <vt:lpstr>Utilisation de l’héritage (5/5) Redéfinition de méthodes</vt:lpstr>
      <vt:lpstr>Exercice</vt:lpstr>
      <vt:lpstr>Conversion de types (1/2) Définition</vt:lpstr>
      <vt:lpstr>Conversion de types (2/2) Application</vt:lpstr>
      <vt:lpstr>Exercice</vt:lpstr>
      <vt:lpstr>Polymorphisme (1/2) Définition</vt:lpstr>
      <vt:lpstr>Polymorphisme (2/2) Utilisation du polymorphisme sur des collections hétérogènes</vt:lpstr>
      <vt:lpstr>Exercice</vt:lpstr>
      <vt:lpstr>Les classes abstraites (1/2)</vt:lpstr>
      <vt:lpstr>Les classes abstraites (2/2)</vt:lpstr>
      <vt:lpstr>Les interfaces (1/3) Définition</vt:lpstr>
      <vt:lpstr>Les interfaces (2/3) Raisons d’être</vt:lpstr>
      <vt:lpstr>Les interfaces (3/3) Exemple</vt:lpstr>
      <vt:lpstr>Exercice</vt:lpstr>
      <vt:lpstr>Exercice</vt:lpstr>
      <vt:lpstr>Exercice</vt:lpstr>
      <vt:lpstr>Introduction à Java</vt:lpstr>
      <vt:lpstr>Survol du chapitre</vt:lpstr>
      <vt:lpstr>Introduction Organisation générale des API Java</vt:lpstr>
      <vt:lpstr>Packages JAVA</vt:lpstr>
      <vt:lpstr>Packages JAVAX</vt:lpstr>
      <vt:lpstr>Packages ORG</vt:lpstr>
      <vt:lpstr>Introduction à Java</vt:lpstr>
      <vt:lpstr>Survol du chapitre</vt:lpstr>
      <vt:lpstr>Introduction Le modèle MVC</vt:lpstr>
      <vt:lpstr>Les interfaces graphiques AWT v/s SWING</vt:lpstr>
      <vt:lpstr>Les interfaces graphiques Structure de l’AWT (1/2)</vt:lpstr>
      <vt:lpstr>Les interfaces graphiques Structure de l’AWT (2/2)</vt:lpstr>
      <vt:lpstr>Les interfaces graphiques Les « Components »</vt:lpstr>
      <vt:lpstr>Les interfaces graphiques Les « Containers »</vt:lpstr>
      <vt:lpstr>Les interfaces graphiques Les « LayoutManagers » (1/5)</vt:lpstr>
      <vt:lpstr>Les interfaces graphiques Les « LayoutManagers » (2/5)</vt:lpstr>
      <vt:lpstr>Les interfaces graphiques Les « LayoutManagers » (3/5)</vt:lpstr>
      <vt:lpstr>Les interfaces graphiques Les « LayoutManagers » (4/5)</vt:lpstr>
      <vt:lpstr>Les interfaces graphiques Les « LayoutManagers » (5/5)</vt:lpstr>
      <vt:lpstr>Exercice</vt:lpstr>
      <vt:lpstr>Gestion d’événements Mécanismes et structure (1/4)</vt:lpstr>
      <vt:lpstr>Gestion d’événements Mécanismes et structure (2/4)</vt:lpstr>
      <vt:lpstr>Gestion d’événements Mécanismes et structure (3/4)</vt:lpstr>
      <vt:lpstr>Gestion d’événements Mécanismes et structure (4/4)</vt:lpstr>
      <vt:lpstr>Gestion d’événements Mise en œuvre</vt:lpstr>
      <vt:lpstr>Gestion d’événements Mise en œuvre – Clics de souris</vt:lpstr>
      <vt:lpstr>Gestion d’événements Mise en œuvre – Déplacements de souris</vt:lpstr>
      <vt:lpstr>Gestion d’événements Mise en œuvre – Clavier</vt:lpstr>
      <vt:lpstr>Gestion d’événements Mise en œuvre – Evénements de fenêtre</vt:lpstr>
      <vt:lpstr>Gestion d’événements Mise en œuvre – Actions</vt:lpstr>
      <vt:lpstr>Exercice</vt:lpstr>
      <vt:lpstr>Exercice</vt:lpstr>
      <vt:lpstr>Graphisme 2D Fonctionnement</vt:lpstr>
      <vt:lpstr>Graphisme 2D Classe java.awt.Rectangle</vt:lpstr>
      <vt:lpstr>Exercice</vt:lpstr>
      <vt:lpstr>Introduction à Java</vt:lpstr>
      <vt:lpstr>Survol du chapitre</vt:lpstr>
      <vt:lpstr>Introduction Qu’est-ce qu’un collection?</vt:lpstr>
      <vt:lpstr>Introduction Java Collections Framework</vt:lpstr>
      <vt:lpstr>Interfaces Structure</vt:lpstr>
      <vt:lpstr>Interfaces Collection (1/2)</vt:lpstr>
      <vt:lpstr>Interfaces Collection (2/2)</vt:lpstr>
      <vt:lpstr>Interfaces Map</vt:lpstr>
      <vt:lpstr>Interfaces Iterator</vt:lpstr>
      <vt:lpstr>Interfaces Comparaison (1/3)</vt:lpstr>
      <vt:lpstr>Interfaces Comparaison (2/3)</vt:lpstr>
      <vt:lpstr>Interfaces Comparaison (3/3)</vt:lpstr>
      <vt:lpstr>Implémentations Structure</vt:lpstr>
      <vt:lpstr>Implémentations Sets (1/3)</vt:lpstr>
      <vt:lpstr>Implémentations Sets (2/3)</vt:lpstr>
      <vt:lpstr>Implémentations Sets (3/3)</vt:lpstr>
      <vt:lpstr>Implémentations Lists (1/2)</vt:lpstr>
      <vt:lpstr>Implémentations Lists (2/2)</vt:lpstr>
      <vt:lpstr>Algorithmes Tri</vt:lpstr>
      <vt:lpstr>Algorithmes Autres</vt:lpstr>
      <vt:lpstr>Exercice</vt:lpstr>
      <vt:lpstr>Introduction à Java</vt:lpstr>
      <vt:lpstr>Survol du chapitre</vt:lpstr>
      <vt:lpstr>Introduction La gestion des exceptions en Java</vt:lpstr>
      <vt:lpstr>Hiérarchie des exceptions</vt:lpstr>
      <vt:lpstr>Traitement des exceptions Principes</vt:lpstr>
      <vt:lpstr>Traitement des exceptions Interception par bloc try – catch – finally (1/2)</vt:lpstr>
      <vt:lpstr>Traitement des exceptions Interception par bloc try – catch – finally (2/2)</vt:lpstr>
      <vt:lpstr>Traitement des exceptions Lancement avec les mots-clés throws et throw (1/4)</vt:lpstr>
      <vt:lpstr>Traitement des exceptions Lancement avec les mots-clés throws et throw (2/4)</vt:lpstr>
      <vt:lpstr>Traitement des exceptions Lancement avec les mots-clés throws et throw (3/4)</vt:lpstr>
      <vt:lpstr>Traitement des exceptions Lancement avec les mots-clés throws et throw (4/4)</vt:lpstr>
      <vt:lpstr>Exercice</vt:lpstr>
      <vt:lpstr>Introduction à Java</vt:lpstr>
      <vt:lpstr>Survol du chapitre</vt:lpstr>
      <vt:lpstr>Introduction Qu’est-ce qu’un Thread?</vt:lpstr>
      <vt:lpstr>Introduction Pourquoi le multithreading?</vt:lpstr>
      <vt:lpstr>Création de Thread Mise en œuvre (1/3)</vt:lpstr>
      <vt:lpstr>Création de Thread Mise en œuvre (2/3)</vt:lpstr>
      <vt:lpstr>Création de Thread Mise en œuvre (3/3)</vt:lpstr>
      <vt:lpstr>Gestion des Thread Méthodes de gestion (1/4)</vt:lpstr>
      <vt:lpstr>Gestion des Thread Méthodes de gestion (2/4)</vt:lpstr>
      <vt:lpstr>Gestion des Thread Méthodes de gestion (3/4)</vt:lpstr>
      <vt:lpstr>Gestion des Thread Méthodes de gestion (4/4)</vt:lpstr>
      <vt:lpstr>Gestion des Thread Diagrammes d’état</vt:lpstr>
      <vt:lpstr>Exercice</vt:lpstr>
      <vt:lpstr>Introduction à Java</vt:lpstr>
      <vt:lpstr>Survol du chapitre</vt:lpstr>
      <vt:lpstr>Java et ses concurrents Java v/s CGI</vt:lpstr>
      <vt:lpstr>Java et ses concurrents Java v/s Microsoft .Net</vt:lpstr>
      <vt:lpstr>Java et ses concurrents Java v/s Perl</vt:lpstr>
      <vt:lpstr>Les utilitaires de Java </vt:lpstr>
      <vt:lpstr>Les utilitaires de Java Javac et Java</vt:lpstr>
      <vt:lpstr>Les utilitaires de Java Javadoc – Générateur de documents</vt:lpstr>
      <vt:lpstr>Les utilitaires de Java Jar – Utilitaire d’archivage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Java</dc:title>
  <dc:subject>Cours d'introduction au langage Java</dc:subject>
  <dc:creator>Lenovo</dc:creator>
  <cp:lastModifiedBy>lenovo5 lenovoecs20</cp:lastModifiedBy>
  <cp:revision>368</cp:revision>
  <dcterms:created xsi:type="dcterms:W3CDTF">2000-07-19T18:16:44Z</dcterms:created>
  <dcterms:modified xsi:type="dcterms:W3CDTF">2025-10-19T10:38:12Z</dcterms:modified>
</cp:coreProperties>
</file>