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281" r:id="rId2"/>
    <p:sldId id="337" r:id="rId3"/>
    <p:sldId id="296" r:id="rId4"/>
    <p:sldId id="356" r:id="rId5"/>
    <p:sldId id="391" r:id="rId6"/>
    <p:sldId id="393" r:id="rId7"/>
    <p:sldId id="394" r:id="rId8"/>
    <p:sldId id="405" r:id="rId9"/>
    <p:sldId id="406" r:id="rId10"/>
    <p:sldId id="407" r:id="rId11"/>
    <p:sldId id="395" r:id="rId12"/>
    <p:sldId id="396" r:id="rId13"/>
    <p:sldId id="397" r:id="rId14"/>
    <p:sldId id="398" r:id="rId15"/>
    <p:sldId id="408" r:id="rId16"/>
    <p:sldId id="399" r:id="rId17"/>
    <p:sldId id="400" r:id="rId18"/>
    <p:sldId id="411" r:id="rId19"/>
    <p:sldId id="412" r:id="rId20"/>
    <p:sldId id="413" r:id="rId21"/>
    <p:sldId id="426" r:id="rId22"/>
    <p:sldId id="427" r:id="rId23"/>
    <p:sldId id="401" r:id="rId24"/>
    <p:sldId id="402" r:id="rId25"/>
    <p:sldId id="415" r:id="rId26"/>
    <p:sldId id="414" r:id="rId27"/>
    <p:sldId id="409" r:id="rId28"/>
    <p:sldId id="416" r:id="rId29"/>
    <p:sldId id="419" r:id="rId30"/>
    <p:sldId id="417" r:id="rId31"/>
    <p:sldId id="418" r:id="rId32"/>
    <p:sldId id="420" r:id="rId33"/>
    <p:sldId id="403" r:id="rId34"/>
    <p:sldId id="404" r:id="rId35"/>
    <p:sldId id="422" r:id="rId36"/>
    <p:sldId id="424" r:id="rId37"/>
    <p:sldId id="425" r:id="rId38"/>
    <p:sldId id="423" r:id="rId39"/>
    <p:sldId id="421" r:id="rId40"/>
    <p:sldId id="334" r:id="rId41"/>
    <p:sldId id="256" r:id="rId42"/>
  </p:sldIdLst>
  <p:sldSz cx="9144000" cy="6858000" type="screen4x3"/>
  <p:notesSz cx="6858000" cy="9144000"/>
  <p:defaultTextStyle>
    <a:defPPr>
      <a:defRPr lang="fr-FR"/>
    </a:defPPr>
    <a:lvl1pPr algn="l"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5pPr>
    <a:lvl6pPr marL="2286000" algn="l" defTabSz="914400" rtl="0" eaLnBrk="1" latinLnBrk="0" hangingPunct="1">
      <a:defRPr sz="1400" kern="1200">
        <a:solidFill>
          <a:schemeClr val="tx1"/>
        </a:solidFill>
        <a:latin typeface="Arial" panose="020B0604020202020204" pitchFamily="34" charset="0"/>
        <a:ea typeface="+mn-ea"/>
        <a:cs typeface="+mn-cs"/>
      </a:defRPr>
    </a:lvl6pPr>
    <a:lvl7pPr marL="2743200" algn="l" defTabSz="914400" rtl="0" eaLnBrk="1" latinLnBrk="0" hangingPunct="1">
      <a:defRPr sz="1400" kern="1200">
        <a:solidFill>
          <a:schemeClr val="tx1"/>
        </a:solidFill>
        <a:latin typeface="Arial" panose="020B0604020202020204" pitchFamily="34" charset="0"/>
        <a:ea typeface="+mn-ea"/>
        <a:cs typeface="+mn-cs"/>
      </a:defRPr>
    </a:lvl7pPr>
    <a:lvl8pPr marL="3200400" algn="l" defTabSz="914400" rtl="0" eaLnBrk="1" latinLnBrk="0" hangingPunct="1">
      <a:defRPr sz="1400" kern="1200">
        <a:solidFill>
          <a:schemeClr val="tx1"/>
        </a:solidFill>
        <a:latin typeface="Arial" panose="020B0604020202020204" pitchFamily="34" charset="0"/>
        <a:ea typeface="+mn-ea"/>
        <a:cs typeface="+mn-cs"/>
      </a:defRPr>
    </a:lvl8pPr>
    <a:lvl9pPr marL="3657600" algn="l" defTabSz="914400" rtl="0" eaLnBrk="1" latinLnBrk="0" hangingPunct="1">
      <a:defRPr sz="1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969696"/>
    <a:srgbClr val="D7D7D9"/>
    <a:srgbClr val="D4D4D6"/>
    <a:srgbClr val="D2D2D6"/>
    <a:srgbClr val="EAEAEA"/>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sorterViewPr>
    <p:cViewPr>
      <p:scale>
        <a:sx n="66" d="100"/>
        <a:sy n="66" d="100"/>
      </p:scale>
      <p:origin x="0" y="7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20B716-D2E0-4B9F-FCB5-52CAA23A0CC3}"/>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fr-FR"/>
              <a:t>Modifiez le style du titre</a:t>
            </a:r>
            <a:endParaRPr lang="fr-MA"/>
          </a:p>
        </p:txBody>
      </p:sp>
      <p:sp>
        <p:nvSpPr>
          <p:cNvPr id="3" name="Sous-titre 2">
            <a:extLst>
              <a:ext uri="{FF2B5EF4-FFF2-40B4-BE49-F238E27FC236}">
                <a16:creationId xmlns:a16="http://schemas.microsoft.com/office/drawing/2014/main" id="{B57A0A82-7B87-17A0-8AFC-36ED20D383D3}"/>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MA"/>
          </a:p>
        </p:txBody>
      </p:sp>
    </p:spTree>
    <p:extLst>
      <p:ext uri="{BB962C8B-B14F-4D97-AF65-F5344CB8AC3E}">
        <p14:creationId xmlns:p14="http://schemas.microsoft.com/office/powerpoint/2010/main" val="938127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857B67-8B09-C8F2-AB4E-CE506D43BB00}"/>
              </a:ext>
            </a:extLst>
          </p:cNvPr>
          <p:cNvSpPr>
            <a:spLocks noGrp="1"/>
          </p:cNvSpPr>
          <p:nvPr>
            <p:ph type="title"/>
          </p:nvPr>
        </p:nvSpPr>
        <p:spPr>
          <a:xfrm>
            <a:off x="628650" y="365127"/>
            <a:ext cx="7886700" cy="1325563"/>
          </a:xfrm>
          <a:prstGeom prst="rect">
            <a:avLst/>
          </a:prstGeom>
        </p:spPr>
        <p:txBody>
          <a:bodyPr/>
          <a:lstStyle/>
          <a:p>
            <a:r>
              <a:rPr lang="fr-FR"/>
              <a:t>Modifiez le style du titre</a:t>
            </a:r>
            <a:endParaRPr lang="fr-MA"/>
          </a:p>
        </p:txBody>
      </p:sp>
      <p:sp>
        <p:nvSpPr>
          <p:cNvPr id="3" name="Espace réservé du texte vertical 2">
            <a:extLst>
              <a:ext uri="{FF2B5EF4-FFF2-40B4-BE49-F238E27FC236}">
                <a16:creationId xmlns:a16="http://schemas.microsoft.com/office/drawing/2014/main" id="{33F1DADA-C673-7EEF-72E0-6857E0573838}"/>
              </a:ext>
            </a:extLst>
          </p:cNvPr>
          <p:cNvSpPr>
            <a:spLocks noGrp="1"/>
          </p:cNvSpPr>
          <p:nvPr>
            <p:ph type="body" orient="vert" idx="1"/>
          </p:nvPr>
        </p:nvSpPr>
        <p:spPr>
          <a:xfrm>
            <a:off x="628650" y="1825625"/>
            <a:ext cx="7886700" cy="4351338"/>
          </a:xfrm>
          <a:prstGeom prst="rect">
            <a:avLst/>
          </a:prstGeo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Tree>
    <p:extLst>
      <p:ext uri="{BB962C8B-B14F-4D97-AF65-F5344CB8AC3E}">
        <p14:creationId xmlns:p14="http://schemas.microsoft.com/office/powerpoint/2010/main" val="2524920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714B1CD-4B64-D3A5-EA0B-98A8A2B060C1}"/>
              </a:ext>
            </a:extLst>
          </p:cNvPr>
          <p:cNvSpPr>
            <a:spLocks noGrp="1"/>
          </p:cNvSpPr>
          <p:nvPr>
            <p:ph type="title" orient="vert"/>
          </p:nvPr>
        </p:nvSpPr>
        <p:spPr>
          <a:xfrm>
            <a:off x="6543676" y="365125"/>
            <a:ext cx="1971675" cy="5811838"/>
          </a:xfrm>
          <a:prstGeom prst="rect">
            <a:avLst/>
          </a:prstGeom>
        </p:spPr>
        <p:txBody>
          <a:bodyPr vert="eaVert"/>
          <a:lstStyle/>
          <a:p>
            <a:r>
              <a:rPr lang="fr-FR"/>
              <a:t>Modifiez le style du titre</a:t>
            </a:r>
            <a:endParaRPr lang="fr-MA"/>
          </a:p>
        </p:txBody>
      </p:sp>
      <p:sp>
        <p:nvSpPr>
          <p:cNvPr id="3" name="Espace réservé du texte vertical 2">
            <a:extLst>
              <a:ext uri="{FF2B5EF4-FFF2-40B4-BE49-F238E27FC236}">
                <a16:creationId xmlns:a16="http://schemas.microsoft.com/office/drawing/2014/main" id="{54074D6A-9B2E-CACE-FEC0-4D6814E94637}"/>
              </a:ext>
            </a:extLst>
          </p:cNvPr>
          <p:cNvSpPr>
            <a:spLocks noGrp="1"/>
          </p:cNvSpPr>
          <p:nvPr>
            <p:ph type="body" orient="vert" idx="1"/>
          </p:nvPr>
        </p:nvSpPr>
        <p:spPr>
          <a:xfrm>
            <a:off x="628651" y="365125"/>
            <a:ext cx="5762625" cy="5811838"/>
          </a:xfrm>
          <a:prstGeom prst="rect">
            <a:avLst/>
          </a:prstGeo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Tree>
    <p:extLst>
      <p:ext uri="{BB962C8B-B14F-4D97-AF65-F5344CB8AC3E}">
        <p14:creationId xmlns:p14="http://schemas.microsoft.com/office/powerpoint/2010/main" val="3840605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FB086A-6E59-4187-ADF9-16A471074852}"/>
              </a:ext>
            </a:extLst>
          </p:cNvPr>
          <p:cNvSpPr>
            <a:spLocks noGrp="1"/>
          </p:cNvSpPr>
          <p:nvPr>
            <p:ph type="title"/>
          </p:nvPr>
        </p:nvSpPr>
        <p:spPr>
          <a:xfrm>
            <a:off x="628650" y="365127"/>
            <a:ext cx="7886700" cy="1325563"/>
          </a:xfrm>
          <a:prstGeom prst="rect">
            <a:avLst/>
          </a:prstGeom>
        </p:spPr>
        <p:txBody>
          <a:bodyPr/>
          <a:lstStyle/>
          <a:p>
            <a:r>
              <a:rPr lang="fr-FR"/>
              <a:t>Modifiez le style du titre</a:t>
            </a:r>
            <a:endParaRPr lang="fr-MA"/>
          </a:p>
        </p:txBody>
      </p:sp>
      <p:sp>
        <p:nvSpPr>
          <p:cNvPr id="3" name="Espace réservé du contenu 2">
            <a:extLst>
              <a:ext uri="{FF2B5EF4-FFF2-40B4-BE49-F238E27FC236}">
                <a16:creationId xmlns:a16="http://schemas.microsoft.com/office/drawing/2014/main" id="{F97720B7-DA32-A9ED-4266-9643662AB574}"/>
              </a:ext>
            </a:extLst>
          </p:cNvPr>
          <p:cNvSpPr>
            <a:spLocks noGrp="1"/>
          </p:cNvSpPr>
          <p:nvPr>
            <p:ph idx="1"/>
          </p:nvPr>
        </p:nvSpPr>
        <p:spPr>
          <a:xfrm>
            <a:off x="628650" y="1825625"/>
            <a:ext cx="7886700" cy="4351338"/>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Tree>
    <p:extLst>
      <p:ext uri="{BB962C8B-B14F-4D97-AF65-F5344CB8AC3E}">
        <p14:creationId xmlns:p14="http://schemas.microsoft.com/office/powerpoint/2010/main" val="67800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74BAEF-0B00-96E4-F6F2-4F789B661D4D}"/>
              </a:ext>
            </a:extLst>
          </p:cNvPr>
          <p:cNvSpPr>
            <a:spLocks noGrp="1"/>
          </p:cNvSpPr>
          <p:nvPr>
            <p:ph type="title"/>
          </p:nvPr>
        </p:nvSpPr>
        <p:spPr>
          <a:xfrm>
            <a:off x="623888" y="1709740"/>
            <a:ext cx="7886700" cy="2852737"/>
          </a:xfrm>
          <a:prstGeom prst="rect">
            <a:avLst/>
          </a:prstGeom>
        </p:spPr>
        <p:txBody>
          <a:bodyPr anchor="b"/>
          <a:lstStyle>
            <a:lvl1pPr>
              <a:defRPr sz="6000"/>
            </a:lvl1pPr>
          </a:lstStyle>
          <a:p>
            <a:r>
              <a:rPr lang="fr-FR"/>
              <a:t>Modifiez le style du titre</a:t>
            </a:r>
            <a:endParaRPr lang="fr-MA"/>
          </a:p>
        </p:txBody>
      </p:sp>
      <p:sp>
        <p:nvSpPr>
          <p:cNvPr id="3" name="Espace réservé du texte 2">
            <a:extLst>
              <a:ext uri="{FF2B5EF4-FFF2-40B4-BE49-F238E27FC236}">
                <a16:creationId xmlns:a16="http://schemas.microsoft.com/office/drawing/2014/main" id="{8CCE098A-B5F8-16EF-89DA-62315A2CF5FE}"/>
              </a:ext>
            </a:extLst>
          </p:cNvPr>
          <p:cNvSpPr>
            <a:spLocks noGrp="1"/>
          </p:cNvSpPr>
          <p:nvPr>
            <p:ph type="body" idx="1"/>
          </p:nvPr>
        </p:nvSpPr>
        <p:spPr>
          <a:xfrm>
            <a:off x="623888" y="4589465"/>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fr-FR"/>
              <a:t>Cliquez pour modifier les styles du texte du masque</a:t>
            </a:r>
          </a:p>
        </p:txBody>
      </p:sp>
    </p:spTree>
    <p:extLst>
      <p:ext uri="{BB962C8B-B14F-4D97-AF65-F5344CB8AC3E}">
        <p14:creationId xmlns:p14="http://schemas.microsoft.com/office/powerpoint/2010/main" val="486160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6A5FC1-4E2F-673E-5847-F91DC5240C38}"/>
              </a:ext>
            </a:extLst>
          </p:cNvPr>
          <p:cNvSpPr>
            <a:spLocks noGrp="1"/>
          </p:cNvSpPr>
          <p:nvPr>
            <p:ph type="title"/>
          </p:nvPr>
        </p:nvSpPr>
        <p:spPr>
          <a:xfrm>
            <a:off x="628650" y="365127"/>
            <a:ext cx="7886700" cy="1325563"/>
          </a:xfrm>
          <a:prstGeom prst="rect">
            <a:avLst/>
          </a:prstGeom>
        </p:spPr>
        <p:txBody>
          <a:bodyPr/>
          <a:lstStyle/>
          <a:p>
            <a:r>
              <a:rPr lang="fr-FR"/>
              <a:t>Modifiez le style du titre</a:t>
            </a:r>
            <a:endParaRPr lang="fr-MA"/>
          </a:p>
        </p:txBody>
      </p:sp>
      <p:sp>
        <p:nvSpPr>
          <p:cNvPr id="3" name="Espace réservé du contenu 2">
            <a:extLst>
              <a:ext uri="{FF2B5EF4-FFF2-40B4-BE49-F238E27FC236}">
                <a16:creationId xmlns:a16="http://schemas.microsoft.com/office/drawing/2014/main" id="{3E0301F4-AC97-39BE-94A9-2F3080BA1A92}"/>
              </a:ext>
            </a:extLst>
          </p:cNvPr>
          <p:cNvSpPr>
            <a:spLocks noGrp="1"/>
          </p:cNvSpPr>
          <p:nvPr>
            <p:ph sz="half" idx="1"/>
          </p:nvPr>
        </p:nvSpPr>
        <p:spPr>
          <a:xfrm>
            <a:off x="628650" y="1825625"/>
            <a:ext cx="3867150" cy="4351338"/>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u contenu 3">
            <a:extLst>
              <a:ext uri="{FF2B5EF4-FFF2-40B4-BE49-F238E27FC236}">
                <a16:creationId xmlns:a16="http://schemas.microsoft.com/office/drawing/2014/main" id="{A77C8924-CE9F-60DD-10C2-9C92E47982AF}"/>
              </a:ext>
            </a:extLst>
          </p:cNvPr>
          <p:cNvSpPr>
            <a:spLocks noGrp="1"/>
          </p:cNvSpPr>
          <p:nvPr>
            <p:ph sz="half" idx="2"/>
          </p:nvPr>
        </p:nvSpPr>
        <p:spPr>
          <a:xfrm>
            <a:off x="4648200" y="1825625"/>
            <a:ext cx="3867150" cy="4351338"/>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Tree>
    <p:extLst>
      <p:ext uri="{BB962C8B-B14F-4D97-AF65-F5344CB8AC3E}">
        <p14:creationId xmlns:p14="http://schemas.microsoft.com/office/powerpoint/2010/main" val="630557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CA11C9-77FD-5190-71B8-EC4287FEF6D1}"/>
              </a:ext>
            </a:extLst>
          </p:cNvPr>
          <p:cNvSpPr>
            <a:spLocks noGrp="1"/>
          </p:cNvSpPr>
          <p:nvPr>
            <p:ph type="title"/>
          </p:nvPr>
        </p:nvSpPr>
        <p:spPr>
          <a:xfrm>
            <a:off x="630238" y="365127"/>
            <a:ext cx="7886700" cy="1325563"/>
          </a:xfrm>
          <a:prstGeom prst="rect">
            <a:avLst/>
          </a:prstGeom>
        </p:spPr>
        <p:txBody>
          <a:bodyPr/>
          <a:lstStyle/>
          <a:p>
            <a:r>
              <a:rPr lang="fr-FR"/>
              <a:t>Modifiez le style du titre</a:t>
            </a:r>
            <a:endParaRPr lang="fr-MA"/>
          </a:p>
        </p:txBody>
      </p:sp>
      <p:sp>
        <p:nvSpPr>
          <p:cNvPr id="3" name="Espace réservé du texte 2">
            <a:extLst>
              <a:ext uri="{FF2B5EF4-FFF2-40B4-BE49-F238E27FC236}">
                <a16:creationId xmlns:a16="http://schemas.microsoft.com/office/drawing/2014/main" id="{7779C2EC-D466-9F23-746B-73940BD43AA3}"/>
              </a:ext>
            </a:extLst>
          </p:cNvPr>
          <p:cNvSpPr>
            <a:spLocks noGrp="1"/>
          </p:cNvSpPr>
          <p:nvPr>
            <p:ph type="body" idx="1"/>
          </p:nvPr>
        </p:nvSpPr>
        <p:spPr>
          <a:xfrm>
            <a:off x="630239"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E8577B0-3C0D-3E90-542B-CB21C92170F9}"/>
              </a:ext>
            </a:extLst>
          </p:cNvPr>
          <p:cNvSpPr>
            <a:spLocks noGrp="1"/>
          </p:cNvSpPr>
          <p:nvPr>
            <p:ph sz="half" idx="2"/>
          </p:nvPr>
        </p:nvSpPr>
        <p:spPr>
          <a:xfrm>
            <a:off x="630239" y="2505075"/>
            <a:ext cx="3868737" cy="3684588"/>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5" name="Espace réservé du texte 4">
            <a:extLst>
              <a:ext uri="{FF2B5EF4-FFF2-40B4-BE49-F238E27FC236}">
                <a16:creationId xmlns:a16="http://schemas.microsoft.com/office/drawing/2014/main" id="{4E41637C-4BE6-B829-E180-3979E2768CBA}"/>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B5706D5-3C52-30EE-5F7A-74A6D541DFC2}"/>
              </a:ext>
            </a:extLst>
          </p:cNvPr>
          <p:cNvSpPr>
            <a:spLocks noGrp="1"/>
          </p:cNvSpPr>
          <p:nvPr>
            <p:ph sz="quarter" idx="4"/>
          </p:nvPr>
        </p:nvSpPr>
        <p:spPr>
          <a:xfrm>
            <a:off x="4629150" y="2505075"/>
            <a:ext cx="3887788" cy="3684588"/>
          </a:xfrm>
          <a:prstGeom prst="rect">
            <a:avLst/>
          </a:prstGeo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Tree>
    <p:extLst>
      <p:ext uri="{BB962C8B-B14F-4D97-AF65-F5344CB8AC3E}">
        <p14:creationId xmlns:p14="http://schemas.microsoft.com/office/powerpoint/2010/main" val="2244249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5B6EDD-D2EB-0B75-8A4B-E9CD3D850D76}"/>
              </a:ext>
            </a:extLst>
          </p:cNvPr>
          <p:cNvSpPr>
            <a:spLocks noGrp="1"/>
          </p:cNvSpPr>
          <p:nvPr>
            <p:ph type="title"/>
          </p:nvPr>
        </p:nvSpPr>
        <p:spPr>
          <a:xfrm>
            <a:off x="628650" y="365127"/>
            <a:ext cx="7886700" cy="1325563"/>
          </a:xfrm>
          <a:prstGeom prst="rect">
            <a:avLst/>
          </a:prstGeom>
        </p:spPr>
        <p:txBody>
          <a:bodyPr/>
          <a:lstStyle/>
          <a:p>
            <a:r>
              <a:rPr lang="fr-FR"/>
              <a:t>Modifiez le style du titre</a:t>
            </a:r>
            <a:endParaRPr lang="fr-MA"/>
          </a:p>
        </p:txBody>
      </p:sp>
    </p:spTree>
    <p:extLst>
      <p:ext uri="{BB962C8B-B14F-4D97-AF65-F5344CB8AC3E}">
        <p14:creationId xmlns:p14="http://schemas.microsoft.com/office/powerpoint/2010/main" val="105004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484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D1C606-F2B7-7235-3B09-F6FC627C279D}"/>
              </a:ext>
            </a:extLst>
          </p:cNvPr>
          <p:cNvSpPr>
            <a:spLocks noGrp="1"/>
          </p:cNvSpPr>
          <p:nvPr>
            <p:ph type="title"/>
          </p:nvPr>
        </p:nvSpPr>
        <p:spPr>
          <a:xfrm>
            <a:off x="630239" y="457200"/>
            <a:ext cx="2949575" cy="1600200"/>
          </a:xfrm>
          <a:prstGeom prst="rect">
            <a:avLst/>
          </a:prstGeom>
        </p:spPr>
        <p:txBody>
          <a:bodyPr anchor="b"/>
          <a:lstStyle>
            <a:lvl1pPr>
              <a:defRPr sz="3200"/>
            </a:lvl1pPr>
          </a:lstStyle>
          <a:p>
            <a:r>
              <a:rPr lang="fr-FR"/>
              <a:t>Modifiez le style du titre</a:t>
            </a:r>
            <a:endParaRPr lang="fr-MA"/>
          </a:p>
        </p:txBody>
      </p:sp>
      <p:sp>
        <p:nvSpPr>
          <p:cNvPr id="3" name="Espace réservé du contenu 2">
            <a:extLst>
              <a:ext uri="{FF2B5EF4-FFF2-40B4-BE49-F238E27FC236}">
                <a16:creationId xmlns:a16="http://schemas.microsoft.com/office/drawing/2014/main" id="{8D3D6E2B-73D5-FA7E-8E12-C44425555469}"/>
              </a:ext>
            </a:extLst>
          </p:cNvPr>
          <p:cNvSpPr>
            <a:spLocks noGrp="1"/>
          </p:cNvSpPr>
          <p:nvPr>
            <p:ph idx="1"/>
          </p:nvPr>
        </p:nvSpPr>
        <p:spPr>
          <a:xfrm>
            <a:off x="3887788" y="987427"/>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4" name="Espace réservé du texte 3">
            <a:extLst>
              <a:ext uri="{FF2B5EF4-FFF2-40B4-BE49-F238E27FC236}">
                <a16:creationId xmlns:a16="http://schemas.microsoft.com/office/drawing/2014/main" id="{7C662A4F-C281-E48E-E5CA-EEECC58CDDD9}"/>
              </a:ext>
            </a:extLst>
          </p:cNvPr>
          <p:cNvSpPr>
            <a:spLocks noGrp="1"/>
          </p:cNvSpPr>
          <p:nvPr>
            <p:ph type="body" sz="half" idx="2"/>
          </p:nvPr>
        </p:nvSpPr>
        <p:spPr>
          <a:xfrm>
            <a:off x="630239"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Tree>
    <p:extLst>
      <p:ext uri="{BB962C8B-B14F-4D97-AF65-F5344CB8AC3E}">
        <p14:creationId xmlns:p14="http://schemas.microsoft.com/office/powerpoint/2010/main" val="3457817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3072B0-C9AE-D291-C601-6D9CF6D83043}"/>
              </a:ext>
            </a:extLst>
          </p:cNvPr>
          <p:cNvSpPr>
            <a:spLocks noGrp="1"/>
          </p:cNvSpPr>
          <p:nvPr>
            <p:ph type="title"/>
          </p:nvPr>
        </p:nvSpPr>
        <p:spPr>
          <a:xfrm>
            <a:off x="630239" y="457200"/>
            <a:ext cx="2949575" cy="1600200"/>
          </a:xfrm>
          <a:prstGeom prst="rect">
            <a:avLst/>
          </a:prstGeom>
        </p:spPr>
        <p:txBody>
          <a:bodyPr anchor="b"/>
          <a:lstStyle>
            <a:lvl1pPr>
              <a:defRPr sz="3200"/>
            </a:lvl1pPr>
          </a:lstStyle>
          <a:p>
            <a:r>
              <a:rPr lang="fr-FR"/>
              <a:t>Modifiez le style du titre</a:t>
            </a:r>
            <a:endParaRPr lang="fr-MA"/>
          </a:p>
        </p:txBody>
      </p:sp>
      <p:sp>
        <p:nvSpPr>
          <p:cNvPr id="3" name="Espace réservé pour une image  2">
            <a:extLst>
              <a:ext uri="{FF2B5EF4-FFF2-40B4-BE49-F238E27FC236}">
                <a16:creationId xmlns:a16="http://schemas.microsoft.com/office/drawing/2014/main" id="{744639F7-76CE-CF9B-7695-17AE4703AA0C}"/>
              </a:ext>
            </a:extLst>
          </p:cNvPr>
          <p:cNvSpPr>
            <a:spLocks noGrp="1"/>
          </p:cNvSpPr>
          <p:nvPr>
            <p:ph type="pic" idx="1"/>
          </p:nvPr>
        </p:nvSpPr>
        <p:spPr>
          <a:xfrm>
            <a:off x="3887788" y="987427"/>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MA"/>
          </a:p>
        </p:txBody>
      </p:sp>
      <p:sp>
        <p:nvSpPr>
          <p:cNvPr id="4" name="Espace réservé du texte 3">
            <a:extLst>
              <a:ext uri="{FF2B5EF4-FFF2-40B4-BE49-F238E27FC236}">
                <a16:creationId xmlns:a16="http://schemas.microsoft.com/office/drawing/2014/main" id="{4D0A23CB-A053-2867-47B8-3A55D562350F}"/>
              </a:ext>
            </a:extLst>
          </p:cNvPr>
          <p:cNvSpPr>
            <a:spLocks noGrp="1"/>
          </p:cNvSpPr>
          <p:nvPr>
            <p:ph type="body" sz="half" idx="2"/>
          </p:nvPr>
        </p:nvSpPr>
        <p:spPr>
          <a:xfrm>
            <a:off x="630239"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Tree>
    <p:extLst>
      <p:ext uri="{BB962C8B-B14F-4D97-AF65-F5344CB8AC3E}">
        <p14:creationId xmlns:p14="http://schemas.microsoft.com/office/powerpoint/2010/main" val="1331368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Text Box 17">
            <a:extLst>
              <a:ext uri="{FF2B5EF4-FFF2-40B4-BE49-F238E27FC236}">
                <a16:creationId xmlns:a16="http://schemas.microsoft.com/office/drawing/2014/main" id="{7552EFA0-C61F-A1AD-95D9-17D5992CCACF}"/>
              </a:ext>
            </a:extLst>
          </p:cNvPr>
          <p:cNvSpPr txBox="1">
            <a:spLocks noChangeArrowheads="1"/>
          </p:cNvSpPr>
          <p:nvPr/>
        </p:nvSpPr>
        <p:spPr bwMode="auto">
          <a:xfrm>
            <a:off x="1" y="2"/>
            <a:ext cx="4638675" cy="7016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286000" algn="l"/>
              </a:tabLst>
              <a:defRPr sz="2400">
                <a:solidFill>
                  <a:schemeClr val="tx1"/>
                </a:solidFill>
                <a:latin typeface="Times New Roman" panose="02020603050405020304" pitchFamily="18" charset="0"/>
              </a:defRPr>
            </a:lvl1pPr>
            <a:lvl2pPr>
              <a:tabLst>
                <a:tab pos="2286000" algn="l"/>
              </a:tabLst>
              <a:defRPr sz="2400">
                <a:solidFill>
                  <a:schemeClr val="tx1"/>
                </a:solidFill>
                <a:latin typeface="Times New Roman" panose="02020603050405020304" pitchFamily="18" charset="0"/>
              </a:defRPr>
            </a:lvl2pPr>
            <a:lvl3pPr>
              <a:tabLst>
                <a:tab pos="2286000" algn="l"/>
              </a:tabLst>
              <a:defRPr sz="2400">
                <a:solidFill>
                  <a:schemeClr val="tx1"/>
                </a:solidFill>
                <a:latin typeface="Times New Roman" panose="02020603050405020304" pitchFamily="18" charset="0"/>
              </a:defRPr>
            </a:lvl3pPr>
            <a:lvl4pPr>
              <a:tabLst>
                <a:tab pos="2286000" algn="l"/>
              </a:tabLst>
              <a:defRPr sz="2400">
                <a:solidFill>
                  <a:schemeClr val="tx1"/>
                </a:solidFill>
                <a:latin typeface="Times New Roman" panose="02020603050405020304" pitchFamily="18" charset="0"/>
              </a:defRPr>
            </a:lvl4pPr>
            <a:lvl5pPr>
              <a:tabLst>
                <a:tab pos="22860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2860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2860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2860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286000" algn="l"/>
              </a:tabLst>
              <a:defRPr sz="2400">
                <a:solidFill>
                  <a:schemeClr val="tx1"/>
                </a:solidFill>
                <a:latin typeface="Times New Roman" panose="02020603050405020304" pitchFamily="18" charset="0"/>
              </a:defRPr>
            </a:lvl9pPr>
          </a:lstStyle>
          <a:p>
            <a:pPr>
              <a:spcBef>
                <a:spcPct val="50000"/>
              </a:spcBef>
            </a:pPr>
            <a:endParaRPr lang="fr-FR" altLang="fr-FR" sz="1000">
              <a:solidFill>
                <a:schemeClr val="bg1"/>
              </a:solidFill>
              <a:latin typeface="Arial" panose="020B0604020202020204" pitchFamily="34" charset="0"/>
            </a:endParaRPr>
          </a:p>
          <a:p>
            <a:endParaRPr lang="fr-FR" altLang="fr-FR" sz="1000">
              <a:solidFill>
                <a:schemeClr val="bg1"/>
              </a:solidFill>
              <a:latin typeface="Arial" panose="020B0604020202020204" pitchFamily="34" charset="0"/>
            </a:endParaRPr>
          </a:p>
          <a:p>
            <a:endParaRPr lang="fr-FR" altLang="fr-FR" sz="1000">
              <a:solidFill>
                <a:schemeClr val="bg1"/>
              </a:solidFill>
              <a:latin typeface="Arial" panose="020B0604020202020204" pitchFamily="34" charset="0"/>
            </a:endParaRPr>
          </a:p>
          <a:p>
            <a:endParaRPr lang="fr-FR" altLang="fr-FR" sz="1000">
              <a:solidFill>
                <a:schemeClr val="bg1"/>
              </a:solidFill>
              <a:latin typeface="Arial" panose="020B0604020202020204" pitchFamily="34" charset="0"/>
            </a:endParaRPr>
          </a:p>
        </p:txBody>
      </p:sp>
      <p:sp>
        <p:nvSpPr>
          <p:cNvPr id="1042" name="Text Box 18">
            <a:extLst>
              <a:ext uri="{FF2B5EF4-FFF2-40B4-BE49-F238E27FC236}">
                <a16:creationId xmlns:a16="http://schemas.microsoft.com/office/drawing/2014/main" id="{CC6F27CD-96EE-6EF0-146B-FEB5F5543919}"/>
              </a:ext>
            </a:extLst>
          </p:cNvPr>
          <p:cNvSpPr txBox="1">
            <a:spLocks noChangeArrowheads="1"/>
          </p:cNvSpPr>
          <p:nvPr/>
        </p:nvSpPr>
        <p:spPr bwMode="auto">
          <a:xfrm>
            <a:off x="4629150" y="2"/>
            <a:ext cx="4514850" cy="7016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endParaRPr lang="fr-FR" altLang="fr-FR" sz="1000">
              <a:solidFill>
                <a:schemeClr val="bg1"/>
              </a:solidFill>
              <a:latin typeface="Arial" panose="020B0604020202020204" pitchFamily="34" charset="0"/>
            </a:endParaRPr>
          </a:p>
          <a:p>
            <a:endParaRPr lang="fr-FR" altLang="fr-FR" sz="1000">
              <a:solidFill>
                <a:schemeClr val="bg1"/>
              </a:solidFill>
              <a:latin typeface="Arial" panose="020B0604020202020204" pitchFamily="34" charset="0"/>
            </a:endParaRPr>
          </a:p>
          <a:p>
            <a:endParaRPr lang="fr-FR" altLang="fr-FR" sz="1000">
              <a:solidFill>
                <a:schemeClr val="bg1"/>
              </a:solidFill>
              <a:latin typeface="Arial" panose="020B0604020202020204" pitchFamily="34" charset="0"/>
            </a:endParaRPr>
          </a:p>
          <a:p>
            <a:endParaRPr lang="fr-FR" altLang="fr-FR" sz="1000">
              <a:solidFill>
                <a:schemeClr val="bg1"/>
              </a:solidFill>
              <a:latin typeface="Arial" panose="020B0604020202020204" pitchFamily="34" charset="0"/>
            </a:endParaRPr>
          </a:p>
        </p:txBody>
      </p:sp>
      <p:sp>
        <p:nvSpPr>
          <p:cNvPr id="1043" name="Text Box 19">
            <a:extLst>
              <a:ext uri="{FF2B5EF4-FFF2-40B4-BE49-F238E27FC236}">
                <a16:creationId xmlns:a16="http://schemas.microsoft.com/office/drawing/2014/main" id="{8C57C2D0-0B6A-80AE-A62A-B4E4BE8D4B48}"/>
              </a:ext>
            </a:extLst>
          </p:cNvPr>
          <p:cNvSpPr txBox="1">
            <a:spLocks noChangeArrowheads="1"/>
          </p:cNvSpPr>
          <p:nvPr/>
        </p:nvSpPr>
        <p:spPr bwMode="auto">
          <a:xfrm>
            <a:off x="1" y="6610352"/>
            <a:ext cx="4638675" cy="2444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044" name="Text Box 20">
            <a:extLst>
              <a:ext uri="{FF2B5EF4-FFF2-40B4-BE49-F238E27FC236}">
                <a16:creationId xmlns:a16="http://schemas.microsoft.com/office/drawing/2014/main" id="{BA3FAE10-391A-25C2-81A6-5C1DC85C0491}"/>
              </a:ext>
            </a:extLst>
          </p:cNvPr>
          <p:cNvSpPr txBox="1">
            <a:spLocks noChangeArrowheads="1"/>
          </p:cNvSpPr>
          <p:nvPr/>
        </p:nvSpPr>
        <p:spPr bwMode="auto">
          <a:xfrm>
            <a:off x="4629150" y="6610352"/>
            <a:ext cx="4514850" cy="2444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4286250" algn="r"/>
              </a:tabLst>
              <a:defRPr sz="2400">
                <a:solidFill>
                  <a:schemeClr val="tx1"/>
                </a:solidFill>
                <a:latin typeface="Times New Roman" panose="02020603050405020304" pitchFamily="18" charset="0"/>
              </a:defRPr>
            </a:lvl1pPr>
            <a:lvl2pPr>
              <a:tabLst>
                <a:tab pos="4286250" algn="r"/>
              </a:tabLst>
              <a:defRPr sz="2400">
                <a:solidFill>
                  <a:schemeClr val="tx1"/>
                </a:solidFill>
                <a:latin typeface="Times New Roman" panose="02020603050405020304" pitchFamily="18" charset="0"/>
              </a:defRPr>
            </a:lvl2pPr>
            <a:lvl3pPr>
              <a:tabLst>
                <a:tab pos="4286250" algn="r"/>
              </a:tabLst>
              <a:defRPr sz="2400">
                <a:solidFill>
                  <a:schemeClr val="tx1"/>
                </a:solidFill>
                <a:latin typeface="Times New Roman" panose="02020603050405020304" pitchFamily="18" charset="0"/>
              </a:defRPr>
            </a:lvl3pPr>
            <a:lvl4pPr>
              <a:tabLst>
                <a:tab pos="4286250" algn="r"/>
              </a:tabLst>
              <a:defRPr sz="2400">
                <a:solidFill>
                  <a:schemeClr val="tx1"/>
                </a:solidFill>
                <a:latin typeface="Times New Roman" panose="02020603050405020304" pitchFamily="18" charset="0"/>
              </a:defRPr>
            </a:lvl4pPr>
            <a:lvl5pPr>
              <a:tabLst>
                <a:tab pos="4286250" algn="r"/>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4286250" algn="r"/>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4286250" algn="r"/>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4286250" algn="r"/>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4286250" algn="r"/>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Bases de données </a:t>
            </a:r>
            <a:r>
              <a:rPr lang="fr-FR" altLang="fr-FR" sz="1000">
                <a:solidFill>
                  <a:schemeClr val="bg1"/>
                </a:solidFill>
                <a:latin typeface="Arial" panose="020B0604020202020204" pitchFamily="34" charset="0"/>
                <a:sym typeface="Symbol" panose="05050102010706020507" pitchFamily="18" charset="2"/>
              </a:rPr>
              <a:t></a:t>
            </a:r>
            <a:r>
              <a:rPr lang="fr-FR" altLang="fr-FR" sz="1000">
                <a:solidFill>
                  <a:schemeClr val="bg1"/>
                </a:solidFill>
                <a:latin typeface="Arial" panose="020B0604020202020204" pitchFamily="34" charset="0"/>
              </a:rPr>
              <a:t> </a:t>
            </a:r>
            <a:r>
              <a:rPr lang="fr-FR" altLang="fr-FR" sz="1000">
                <a:solidFill>
                  <a:schemeClr val="bg1"/>
                </a:solidFill>
                <a:latin typeface="Arial" panose="020B0604020202020204" pitchFamily="34" charset="0"/>
                <a:sym typeface="Symbol" panose="05050102010706020507" pitchFamily="18" charset="2"/>
              </a:rPr>
              <a:t> </a:t>
            </a:r>
            <a:r>
              <a:rPr lang="fr-FR" altLang="fr-FR" sz="1000">
                <a:solidFill>
                  <a:schemeClr val="bg1"/>
                </a:solidFill>
                <a:latin typeface="Arial" panose="020B0604020202020204" pitchFamily="34" charset="0"/>
              </a:rPr>
              <a:t>J-L Hainaut  2012  	</a:t>
            </a:r>
            <a:fld id="{072FCE2E-8628-48DB-AE1D-6CF7DEB430DC}" type="slidenum">
              <a:rPr lang="fr-FR" altLang="fr-FR" sz="1000" b="1">
                <a:solidFill>
                  <a:schemeClr val="bg1"/>
                </a:solidFill>
                <a:latin typeface="Arial" panose="020B0604020202020204" pitchFamily="34" charset="0"/>
              </a:rPr>
              <a:pPr>
                <a:spcBef>
                  <a:spcPct val="50000"/>
                </a:spcBef>
              </a:pPr>
              <a:t>‹N°›</a:t>
            </a:fld>
            <a:endParaRPr lang="fr-FR" altLang="fr-FR" sz="1000" b="1">
              <a:solidFill>
                <a:schemeClr val="bg1"/>
              </a:solidFill>
              <a:latin typeface="Arial" panose="020B0604020202020204" pitchFamily="34" charset="0"/>
            </a:endParaRPr>
          </a:p>
        </p:txBody>
      </p:sp>
      <p:sp>
        <p:nvSpPr>
          <p:cNvPr id="1057" name="Text Box 33">
            <a:extLst>
              <a:ext uri="{FF2B5EF4-FFF2-40B4-BE49-F238E27FC236}">
                <a16:creationId xmlns:a16="http://schemas.microsoft.com/office/drawing/2014/main" id="{711A350E-4FEB-E555-4696-843F94FC3689}"/>
              </a:ext>
            </a:extLst>
          </p:cNvPr>
          <p:cNvSpPr txBox="1">
            <a:spLocks noChangeArrowheads="1"/>
          </p:cNvSpPr>
          <p:nvPr/>
        </p:nvSpPr>
        <p:spPr bwMode="auto">
          <a:xfrm>
            <a:off x="28576" y="6613527"/>
            <a:ext cx="4219575" cy="2444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000" b="1">
                <a:solidFill>
                  <a:schemeClr val="bg1"/>
                </a:solidFill>
              </a:rPr>
              <a:t>I. Concepts des bases de données</a:t>
            </a:r>
            <a:endParaRPr lang="fr-FR" altLang="fr-FR" sz="1000">
              <a:solidFill>
                <a:schemeClr val="bg1"/>
              </a:solidFill>
            </a:endParaRPr>
          </a:p>
        </p:txBody>
      </p:sp>
      <p:sp>
        <p:nvSpPr>
          <p:cNvPr id="1058" name="Text Box 34">
            <a:extLst>
              <a:ext uri="{FF2B5EF4-FFF2-40B4-BE49-F238E27FC236}">
                <a16:creationId xmlns:a16="http://schemas.microsoft.com/office/drawing/2014/main" id="{CE487554-26B7-74AB-9481-A9C84D01343A}"/>
              </a:ext>
            </a:extLst>
          </p:cNvPr>
          <p:cNvSpPr txBox="1">
            <a:spLocks noChangeArrowheads="1"/>
          </p:cNvSpPr>
          <p:nvPr/>
        </p:nvSpPr>
        <p:spPr bwMode="auto">
          <a:xfrm>
            <a:off x="28576" y="-9525"/>
            <a:ext cx="4219575" cy="7016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762250" algn="l"/>
              </a:tabLst>
              <a:defRPr sz="2400">
                <a:solidFill>
                  <a:schemeClr val="tx1"/>
                </a:solidFill>
                <a:latin typeface="Times New Roman" panose="02020603050405020304" pitchFamily="18" charset="0"/>
              </a:defRPr>
            </a:lvl1pPr>
            <a:lvl2pPr>
              <a:tabLst>
                <a:tab pos="2762250" algn="l"/>
              </a:tabLst>
              <a:defRPr sz="2400">
                <a:solidFill>
                  <a:schemeClr val="tx1"/>
                </a:solidFill>
                <a:latin typeface="Times New Roman" panose="02020603050405020304" pitchFamily="18" charset="0"/>
              </a:defRPr>
            </a:lvl2pPr>
            <a:lvl3pPr>
              <a:tabLst>
                <a:tab pos="2762250" algn="l"/>
              </a:tabLst>
              <a:defRPr sz="2400">
                <a:solidFill>
                  <a:schemeClr val="tx1"/>
                </a:solidFill>
                <a:latin typeface="Times New Roman" panose="02020603050405020304" pitchFamily="18" charset="0"/>
              </a:defRPr>
            </a:lvl3pPr>
            <a:lvl4pPr>
              <a:tabLst>
                <a:tab pos="2762250" algn="l"/>
              </a:tabLst>
              <a:defRPr sz="2400">
                <a:solidFill>
                  <a:schemeClr val="tx1"/>
                </a:solidFill>
                <a:latin typeface="Times New Roman" panose="02020603050405020304" pitchFamily="18" charset="0"/>
              </a:defRPr>
            </a:lvl4pPr>
            <a:lvl5pPr>
              <a:tabLst>
                <a:tab pos="276225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76225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76225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76225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76225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1. Motivation et introduction</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5. Les SGBD</a:t>
            </a:r>
            <a:endParaRPr lang="fr-FR" altLang="fr-FR" sz="1000" b="1">
              <a:solidFill>
                <a:schemeClr val="bg1"/>
              </a:solidFill>
              <a:latin typeface="Arial" panose="020B0604020202020204" pitchFamily="34" charset="0"/>
            </a:endParaRPr>
          </a:p>
          <a:p>
            <a:r>
              <a:rPr lang="fr-FR" altLang="fr-FR" sz="1000" b="1">
                <a:solidFill>
                  <a:srgbClr val="FFFF00"/>
                </a:solidFill>
                <a:latin typeface="Arial" panose="020B0604020202020204" pitchFamily="34" charset="0"/>
              </a:rPr>
              <a:t>2. Concepts des bases de données</a:t>
            </a:r>
            <a:endParaRPr lang="fr-FR" altLang="fr-FR" sz="1000">
              <a:solidFill>
                <a:schemeClr val="bg1"/>
              </a:solidFill>
              <a:latin typeface="Arial" panose="020B0604020202020204" pitchFamily="34" charset="0"/>
            </a:endParaRPr>
          </a:p>
          <a:p>
            <a:r>
              <a:rPr lang="fr-FR" altLang="fr-FR" sz="1000">
                <a:solidFill>
                  <a:schemeClr val="bg1"/>
                </a:solidFill>
                <a:latin typeface="Arial" panose="020B0604020202020204" pitchFamily="34" charset="0"/>
              </a:rPr>
              <a:t>3. Modèle relationnel et normalisation</a:t>
            </a:r>
          </a:p>
          <a:p>
            <a:r>
              <a:rPr lang="fr-FR" altLang="fr-FR" sz="1000">
                <a:solidFill>
                  <a:schemeClr val="bg1"/>
                </a:solidFill>
                <a:latin typeface="Arial" panose="020B0604020202020204" pitchFamily="34" charset="0"/>
              </a:rPr>
              <a:t>4. Implémentation des structures de données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9" name="Text Box 21">
            <a:extLst>
              <a:ext uri="{FF2B5EF4-FFF2-40B4-BE49-F238E27FC236}">
                <a16:creationId xmlns:a16="http://schemas.microsoft.com/office/drawing/2014/main" id="{EE6D7227-4F74-0A3A-0B67-37F7B382298A}"/>
              </a:ext>
            </a:extLst>
          </p:cNvPr>
          <p:cNvSpPr txBox="1">
            <a:spLocks noChangeArrowheads="1"/>
          </p:cNvSpPr>
          <p:nvPr/>
        </p:nvSpPr>
        <p:spPr bwMode="auto">
          <a:xfrm>
            <a:off x="3698877" y="4144963"/>
            <a:ext cx="22764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dirty="0"/>
              <a:t>Version 2 - Janvier 2012</a:t>
            </a:r>
          </a:p>
          <a:p>
            <a:pPr algn="ctr"/>
            <a:endParaRPr lang="fr-FR" altLang="fr-FR" dirty="0"/>
          </a:p>
        </p:txBody>
      </p:sp>
      <p:sp>
        <p:nvSpPr>
          <p:cNvPr id="27653" name="Text Box 5">
            <a:extLst>
              <a:ext uri="{FF2B5EF4-FFF2-40B4-BE49-F238E27FC236}">
                <a16:creationId xmlns:a16="http://schemas.microsoft.com/office/drawing/2014/main" id="{51A38A29-BEE3-F81A-3CA9-6127BA48344C}"/>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27654" name="Rectangle 6">
            <a:extLst>
              <a:ext uri="{FF2B5EF4-FFF2-40B4-BE49-F238E27FC236}">
                <a16:creationId xmlns:a16="http://schemas.microsoft.com/office/drawing/2014/main" id="{C0F3E254-4144-6722-7B72-F3A085CD713E}"/>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27660" name="Text Box 12">
            <a:extLst>
              <a:ext uri="{FF2B5EF4-FFF2-40B4-BE49-F238E27FC236}">
                <a16:creationId xmlns:a16="http://schemas.microsoft.com/office/drawing/2014/main" id="{8664BA3C-F7A8-C0DA-0F52-0453293CA020}"/>
              </a:ext>
            </a:extLst>
          </p:cNvPr>
          <p:cNvSpPr txBox="1">
            <a:spLocks noChangeArrowheads="1"/>
          </p:cNvSpPr>
          <p:nvPr/>
        </p:nvSpPr>
        <p:spPr bwMode="auto">
          <a:xfrm>
            <a:off x="1706565" y="2373313"/>
            <a:ext cx="6162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sz="2400" b="1" dirty="0"/>
              <a:t>2. CONCEPTS DES BASES DE DONNEES</a:t>
            </a:r>
          </a:p>
        </p:txBody>
      </p:sp>
      <p:sp>
        <p:nvSpPr>
          <p:cNvPr id="27664" name="Text Box 16">
            <a:extLst>
              <a:ext uri="{FF2B5EF4-FFF2-40B4-BE49-F238E27FC236}">
                <a16:creationId xmlns:a16="http://schemas.microsoft.com/office/drawing/2014/main" id="{6D1C87EB-8736-6D59-ABF7-9AC129956FF1}"/>
              </a:ext>
            </a:extLst>
          </p:cNvPr>
          <p:cNvSpPr txBox="1">
            <a:spLocks noChangeArrowheads="1"/>
          </p:cNvSpPr>
          <p:nvPr/>
        </p:nvSpPr>
        <p:spPr bwMode="auto">
          <a:xfrm>
            <a:off x="3495677" y="6115050"/>
            <a:ext cx="55911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20000"/>
              </a:spcBef>
            </a:pPr>
            <a:r>
              <a:rPr lang="fr-FR" altLang="fr-FR" sz="1000" dirty="0"/>
              <a:t>Support du chapitre 2, </a:t>
            </a:r>
            <a:r>
              <a:rPr lang="fr-FR" altLang="fr-FR" sz="1000" i="1" dirty="0"/>
              <a:t>Concepts des bases de données</a:t>
            </a:r>
          </a:p>
          <a:p>
            <a:pPr algn="r">
              <a:spcBef>
                <a:spcPct val="20000"/>
              </a:spcBef>
            </a:pPr>
            <a:r>
              <a:rPr lang="fr-FR" altLang="fr-FR" sz="1000" dirty="0"/>
              <a:t>de l'ouvrage </a:t>
            </a:r>
            <a:r>
              <a:rPr lang="fr-FR" altLang="fr-FR" sz="1000" i="1" dirty="0"/>
              <a:t>Bases de données</a:t>
            </a:r>
            <a:r>
              <a:rPr lang="fr-FR" altLang="fr-FR" sz="1000" dirty="0"/>
              <a:t>, J-L Hainaut, Dunod 2009, 2012. </a:t>
            </a:r>
          </a:p>
        </p:txBody>
      </p:sp>
      <p:sp>
        <p:nvSpPr>
          <p:cNvPr id="27668" name="Text Box 20">
            <a:extLst>
              <a:ext uri="{FF2B5EF4-FFF2-40B4-BE49-F238E27FC236}">
                <a16:creationId xmlns:a16="http://schemas.microsoft.com/office/drawing/2014/main" id="{92010BEC-5CA8-1201-14A6-7011ED60D862}"/>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2.6 Modifications et contraintes</a:t>
            </a:r>
          </a:p>
          <a:p>
            <a:r>
              <a:rPr lang="fr-FR" altLang="fr-FR" sz="1000">
                <a:solidFill>
                  <a:schemeClr val="bg1"/>
                </a:solidFill>
                <a:latin typeface="Arial" panose="020B0604020202020204" pitchFamily="34" charset="0"/>
              </a:rPr>
              <a:t>2.3 Identifiants et clés étrangères	2.7 Redondances internes</a:t>
            </a:r>
          </a:p>
          <a:p>
            <a:r>
              <a:rPr lang="fr-FR" altLang="fr-FR" sz="1000">
                <a:solidFill>
                  <a:schemeClr val="bg1"/>
                </a:solidFill>
                <a:latin typeface="Arial" panose="020B0604020202020204" pitchFamily="34" charset="0"/>
              </a:rPr>
              <a:t>2.4 Schéma et contenu	2.8 Les structures physiques</a:t>
            </a:r>
          </a:p>
        </p:txBody>
      </p:sp>
      <p:pic>
        <p:nvPicPr>
          <p:cNvPr id="85017" name="Picture 1049" descr="Base de données : qu'est-ce que c'est ? Définition et présentation">
            <a:extLst>
              <a:ext uri="{FF2B5EF4-FFF2-40B4-BE49-F238E27FC236}">
                <a16:creationId xmlns:a16="http://schemas.microsoft.com/office/drawing/2014/main" id="{77E4FDC3-CE52-2BA4-5D6D-CE9A58072E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408"/>
            <a:ext cx="9144000" cy="66009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Text Box 2">
            <a:extLst>
              <a:ext uri="{FF2B5EF4-FFF2-40B4-BE49-F238E27FC236}">
                <a16:creationId xmlns:a16="http://schemas.microsoft.com/office/drawing/2014/main" id="{E452D1FD-D6A5-6E57-698B-C999478C3A85}"/>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75107" name="Rectangle 3">
            <a:extLst>
              <a:ext uri="{FF2B5EF4-FFF2-40B4-BE49-F238E27FC236}">
                <a16:creationId xmlns:a16="http://schemas.microsoft.com/office/drawing/2014/main" id="{D9CE8CF8-B150-0843-B89E-5F6315973675}"/>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75108" name="Text Box 4">
            <a:extLst>
              <a:ext uri="{FF2B5EF4-FFF2-40B4-BE49-F238E27FC236}">
                <a16:creationId xmlns:a16="http://schemas.microsoft.com/office/drawing/2014/main" id="{20464C85-2A57-18AB-246D-16EA2D0DEBF5}"/>
              </a:ext>
            </a:extLst>
          </p:cNvPr>
          <p:cNvSpPr txBox="1">
            <a:spLocks noChangeArrowheads="1"/>
          </p:cNvSpPr>
          <p:nvPr/>
        </p:nvSpPr>
        <p:spPr bwMode="auto">
          <a:xfrm>
            <a:off x="114300" y="752477"/>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800" b="1">
                <a:solidFill>
                  <a:schemeClr val="accent2"/>
                </a:solidFill>
              </a:rPr>
              <a:t>2.3 Identifiants et clés étrangères</a:t>
            </a:r>
          </a:p>
        </p:txBody>
      </p:sp>
      <p:sp>
        <p:nvSpPr>
          <p:cNvPr id="175112" name="Rectangle 8">
            <a:extLst>
              <a:ext uri="{FF2B5EF4-FFF2-40B4-BE49-F238E27FC236}">
                <a16:creationId xmlns:a16="http://schemas.microsoft.com/office/drawing/2014/main" id="{3370F27A-4B15-EA30-1CDC-E0C68B4E2DDA}"/>
              </a:ext>
            </a:extLst>
          </p:cNvPr>
          <p:cNvSpPr>
            <a:spLocks noChangeArrowheads="1"/>
          </p:cNvSpPr>
          <p:nvPr/>
        </p:nvSpPr>
        <p:spPr bwMode="auto">
          <a:xfrm>
            <a:off x="1114427" y="3121025"/>
            <a:ext cx="7388225" cy="33655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600" b="1">
                <a:solidFill>
                  <a:schemeClr val="accent2"/>
                </a:solidFill>
              </a:rPr>
              <a:t>Clé étrangère</a:t>
            </a:r>
            <a:r>
              <a:rPr lang="fr-FR" altLang="fr-FR" sz="1600" b="1"/>
              <a:t> = </a:t>
            </a:r>
            <a:r>
              <a:rPr lang="fr-FR" altLang="fr-FR" sz="1600" b="1" i="1"/>
              <a:t>foreign key</a:t>
            </a:r>
            <a:r>
              <a:rPr lang="fr-FR" altLang="fr-FR" sz="1600" b="1"/>
              <a:t>.</a:t>
            </a:r>
          </a:p>
        </p:txBody>
      </p:sp>
      <p:sp>
        <p:nvSpPr>
          <p:cNvPr id="175116" name="Rectangle 12">
            <a:extLst>
              <a:ext uri="{FF2B5EF4-FFF2-40B4-BE49-F238E27FC236}">
                <a16:creationId xmlns:a16="http://schemas.microsoft.com/office/drawing/2014/main" id="{8084CD01-9743-4910-8B70-46E999E13F21}"/>
              </a:ext>
            </a:extLst>
          </p:cNvPr>
          <p:cNvSpPr>
            <a:spLocks noChangeArrowheads="1"/>
          </p:cNvSpPr>
          <p:nvPr/>
        </p:nvSpPr>
        <p:spPr bwMode="auto">
          <a:xfrm>
            <a:off x="1114427" y="1644652"/>
            <a:ext cx="7407275" cy="108267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600" b="1"/>
              <a:t>Un </a:t>
            </a:r>
            <a:r>
              <a:rPr lang="fr-FR" altLang="fr-FR" sz="1600" b="1">
                <a:solidFill>
                  <a:schemeClr val="accent2"/>
                </a:solidFill>
              </a:rPr>
              <a:t>identifiant</a:t>
            </a:r>
            <a:r>
              <a:rPr lang="fr-FR" altLang="fr-FR" sz="1600" b="1"/>
              <a:t> minimal est aussi appelé </a:t>
            </a:r>
            <a:r>
              <a:rPr lang="fr-FR" altLang="fr-FR" sz="1600" b="1">
                <a:solidFill>
                  <a:srgbClr val="FF3300"/>
                </a:solidFill>
              </a:rPr>
              <a:t>clé candidate</a:t>
            </a:r>
            <a:r>
              <a:rPr lang="fr-FR" altLang="fr-FR" sz="1600" b="1"/>
              <a:t> (</a:t>
            </a:r>
            <a:r>
              <a:rPr lang="fr-FR" altLang="fr-FR" sz="1600" b="1" i="1"/>
              <a:t>candidate</a:t>
            </a:r>
            <a:r>
              <a:rPr lang="fr-FR" altLang="fr-FR" sz="1600" b="1"/>
              <a:t> </a:t>
            </a:r>
            <a:r>
              <a:rPr lang="fr-FR" altLang="fr-FR" sz="1600" b="1" i="1"/>
              <a:t>key</a:t>
            </a:r>
            <a:r>
              <a:rPr lang="fr-FR" altLang="fr-FR" sz="1600" b="1"/>
              <a:t>).  [</a:t>
            </a:r>
            <a:r>
              <a:rPr lang="fr-FR" altLang="fr-FR" sz="2000" b="1"/>
              <a:t>*</a:t>
            </a:r>
            <a:r>
              <a:rPr lang="fr-FR" altLang="fr-FR" sz="1600" b="1"/>
              <a:t>]</a:t>
            </a:r>
          </a:p>
          <a:p>
            <a:pPr>
              <a:spcBef>
                <a:spcPct val="40000"/>
              </a:spcBef>
            </a:pPr>
            <a:r>
              <a:rPr lang="fr-FR" altLang="fr-FR" sz="1600" b="1"/>
              <a:t>Un </a:t>
            </a:r>
            <a:r>
              <a:rPr lang="fr-FR" altLang="fr-FR" sz="1600" b="1">
                <a:solidFill>
                  <a:schemeClr val="accent2"/>
                </a:solidFill>
              </a:rPr>
              <a:t>identifiant primaire</a:t>
            </a:r>
            <a:r>
              <a:rPr lang="fr-FR" altLang="fr-FR" sz="1600" b="1"/>
              <a:t> s'appelle aussi </a:t>
            </a:r>
            <a:r>
              <a:rPr lang="fr-FR" altLang="fr-FR" sz="1600" b="1">
                <a:solidFill>
                  <a:srgbClr val="FF3300"/>
                </a:solidFill>
              </a:rPr>
              <a:t>clé primaire</a:t>
            </a:r>
            <a:r>
              <a:rPr lang="fr-FR" altLang="fr-FR" sz="1600" b="1"/>
              <a:t> (</a:t>
            </a:r>
            <a:r>
              <a:rPr lang="fr-FR" altLang="fr-FR" sz="1600" b="1" i="1"/>
              <a:t>primary key</a:t>
            </a:r>
            <a:r>
              <a:rPr lang="fr-FR" altLang="fr-FR" sz="1600" b="1"/>
              <a:t>). </a:t>
            </a:r>
          </a:p>
          <a:p>
            <a:pPr>
              <a:spcBef>
                <a:spcPct val="40000"/>
              </a:spcBef>
            </a:pPr>
            <a:r>
              <a:rPr lang="fr-FR" altLang="fr-FR" sz="1600" b="1"/>
              <a:t>Il n'existe pas d'autre terme pour désigner les </a:t>
            </a:r>
            <a:r>
              <a:rPr lang="fr-FR" altLang="fr-FR" sz="1600" b="1">
                <a:solidFill>
                  <a:schemeClr val="accent2"/>
                </a:solidFill>
              </a:rPr>
              <a:t>identifiants secondaires</a:t>
            </a:r>
            <a:r>
              <a:rPr lang="fr-FR" altLang="fr-FR" sz="1600" b="1"/>
              <a:t>.</a:t>
            </a:r>
          </a:p>
        </p:txBody>
      </p:sp>
      <p:sp>
        <p:nvSpPr>
          <p:cNvPr id="175117" name="Rectangle 13">
            <a:extLst>
              <a:ext uri="{FF2B5EF4-FFF2-40B4-BE49-F238E27FC236}">
                <a16:creationId xmlns:a16="http://schemas.microsoft.com/office/drawing/2014/main" id="{FD3F0548-91B5-25F6-A75C-42A17C82CA0C}"/>
              </a:ext>
            </a:extLst>
          </p:cNvPr>
          <p:cNvSpPr>
            <a:spLocks noChangeArrowheads="1"/>
          </p:cNvSpPr>
          <p:nvPr/>
        </p:nvSpPr>
        <p:spPr bwMode="auto">
          <a:xfrm>
            <a:off x="1114427" y="5883275"/>
            <a:ext cx="73310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a:t>[</a:t>
            </a:r>
            <a:r>
              <a:rPr lang="fr-FR" altLang="fr-FR" sz="1800"/>
              <a:t>*</a:t>
            </a:r>
            <a:r>
              <a:rPr lang="fr-FR" altLang="fr-FR"/>
              <a:t>] problème : le terme </a:t>
            </a:r>
            <a:r>
              <a:rPr lang="fr-FR" altLang="fr-FR" b="1">
                <a:solidFill>
                  <a:srgbClr val="FF3300"/>
                </a:solidFill>
              </a:rPr>
              <a:t>clé</a:t>
            </a:r>
            <a:r>
              <a:rPr lang="fr-FR" altLang="fr-FR"/>
              <a:t> admet plus de 20 acceptions différentes dans le domaine des bases de données !</a:t>
            </a:r>
          </a:p>
        </p:txBody>
      </p:sp>
      <p:sp>
        <p:nvSpPr>
          <p:cNvPr id="175119" name="Text Box 15">
            <a:extLst>
              <a:ext uri="{FF2B5EF4-FFF2-40B4-BE49-F238E27FC236}">
                <a16:creationId xmlns:a16="http://schemas.microsoft.com/office/drawing/2014/main" id="{21B974E7-7CA1-50F9-9C9C-C2559B33CCF4}"/>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2.6 Modifications et contraintes</a:t>
            </a:r>
          </a:p>
          <a:p>
            <a:r>
              <a:rPr lang="fr-FR" altLang="fr-FR" sz="1000" b="1">
                <a:solidFill>
                  <a:srgbClr val="FFFF00"/>
                </a:solidFill>
                <a:latin typeface="Arial" panose="020B0604020202020204" pitchFamily="34" charset="0"/>
              </a:rPr>
              <a:t>2.3 Identifiants et clés étrangères</a:t>
            </a:r>
            <a:r>
              <a:rPr lang="fr-FR" altLang="fr-FR" sz="1000">
                <a:solidFill>
                  <a:schemeClr val="bg1"/>
                </a:solidFill>
                <a:latin typeface="Arial" panose="020B0604020202020204" pitchFamily="34" charset="0"/>
              </a:rPr>
              <a:t>	2.7 Redondances internes</a:t>
            </a:r>
          </a:p>
          <a:p>
            <a:r>
              <a:rPr lang="fr-FR" altLang="fr-FR" sz="1000">
                <a:solidFill>
                  <a:schemeClr val="bg1"/>
                </a:solidFill>
                <a:latin typeface="Arial" panose="020B0604020202020204" pitchFamily="34" charset="0"/>
              </a:rPr>
              <a:t>2.4 Schéma et contenu	2.8 Les structures physiques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a:extLst>
              <a:ext uri="{FF2B5EF4-FFF2-40B4-BE49-F238E27FC236}">
                <a16:creationId xmlns:a16="http://schemas.microsoft.com/office/drawing/2014/main" id="{6B9876FB-0AF2-6BDB-4777-952E3ED8DD59}"/>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60771" name="Rectangle 3">
            <a:extLst>
              <a:ext uri="{FF2B5EF4-FFF2-40B4-BE49-F238E27FC236}">
                <a16:creationId xmlns:a16="http://schemas.microsoft.com/office/drawing/2014/main" id="{9590F1B1-C126-32E0-0994-0819A28E9F27}"/>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60772" name="Text Box 4">
            <a:extLst>
              <a:ext uri="{FF2B5EF4-FFF2-40B4-BE49-F238E27FC236}">
                <a16:creationId xmlns:a16="http://schemas.microsoft.com/office/drawing/2014/main" id="{4A76042F-4334-2BE6-45E4-63106E4DD64C}"/>
              </a:ext>
            </a:extLst>
          </p:cNvPr>
          <p:cNvSpPr txBox="1">
            <a:spLocks noChangeArrowheads="1"/>
          </p:cNvSpPr>
          <p:nvPr/>
        </p:nvSpPr>
        <p:spPr bwMode="auto">
          <a:xfrm>
            <a:off x="2449515" y="1392238"/>
            <a:ext cx="35702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sz="2400" b="1"/>
              <a:t>2.4  Schéma et contenu</a:t>
            </a:r>
          </a:p>
        </p:txBody>
      </p:sp>
      <p:pic>
        <p:nvPicPr>
          <p:cNvPr id="160777" name="Picture 9">
            <a:extLst>
              <a:ext uri="{FF2B5EF4-FFF2-40B4-BE49-F238E27FC236}">
                <a16:creationId xmlns:a16="http://schemas.microsoft.com/office/drawing/2014/main" id="{0308945C-24B0-5C46-50D4-0E5BD6CFF6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325" y="2200275"/>
            <a:ext cx="5581650" cy="32194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0778" name="Text Box 10">
            <a:extLst>
              <a:ext uri="{FF2B5EF4-FFF2-40B4-BE49-F238E27FC236}">
                <a16:creationId xmlns:a16="http://schemas.microsoft.com/office/drawing/2014/main" id="{3FEA4824-163D-4197-D04C-7CACF80D7C73}"/>
              </a:ext>
            </a:extLst>
          </p:cNvPr>
          <p:cNvSpPr txBox="1">
            <a:spLocks noChangeArrowheads="1"/>
          </p:cNvSpPr>
          <p:nvPr/>
        </p:nvSpPr>
        <p:spPr bwMode="auto">
          <a:xfrm>
            <a:off x="7308852" y="2264679"/>
            <a:ext cx="1141413" cy="27918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6800" rIns="90000" bIns="46800" anchor="ctr">
            <a:spAutoFit/>
          </a:bodyPr>
          <a:lstStyle/>
          <a:p>
            <a:r>
              <a:rPr lang="fr-FR" altLang="fr-FR" sz="1200" b="1" i="1">
                <a:solidFill>
                  <a:srgbClr val="0000CC"/>
                </a:solidFill>
              </a:rPr>
              <a:t>le schéma</a:t>
            </a:r>
          </a:p>
        </p:txBody>
      </p:sp>
      <p:sp>
        <p:nvSpPr>
          <p:cNvPr id="160779" name="Text Box 11">
            <a:extLst>
              <a:ext uri="{FF2B5EF4-FFF2-40B4-BE49-F238E27FC236}">
                <a16:creationId xmlns:a16="http://schemas.microsoft.com/office/drawing/2014/main" id="{EB58579E-0FB9-55D1-AAD2-42B88A8661F4}"/>
              </a:ext>
            </a:extLst>
          </p:cNvPr>
          <p:cNvSpPr txBox="1">
            <a:spLocks noChangeArrowheads="1"/>
          </p:cNvSpPr>
          <p:nvPr/>
        </p:nvSpPr>
        <p:spPr bwMode="auto">
          <a:xfrm>
            <a:off x="7323402" y="3806142"/>
            <a:ext cx="980546" cy="27918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90000" bIns="46800" anchor="ctr">
            <a:spAutoFit/>
          </a:bodyPr>
          <a:lstStyle/>
          <a:p>
            <a:pPr algn="ctr"/>
            <a:r>
              <a:rPr lang="fr-FR" altLang="fr-FR" sz="1200" b="1" i="1">
                <a:solidFill>
                  <a:srgbClr val="FF3300"/>
                </a:solidFill>
              </a:rPr>
              <a:t>les données</a:t>
            </a:r>
          </a:p>
        </p:txBody>
      </p:sp>
      <p:sp>
        <p:nvSpPr>
          <p:cNvPr id="160782" name="Rectangle 14">
            <a:extLst>
              <a:ext uri="{FF2B5EF4-FFF2-40B4-BE49-F238E27FC236}">
                <a16:creationId xmlns:a16="http://schemas.microsoft.com/office/drawing/2014/main" id="{C6D65A25-4C40-F304-42BC-1AC8CC9CB033}"/>
              </a:ext>
            </a:extLst>
          </p:cNvPr>
          <p:cNvSpPr>
            <a:spLocks noChangeArrowheads="1"/>
          </p:cNvSpPr>
          <p:nvPr/>
        </p:nvSpPr>
        <p:spPr bwMode="auto">
          <a:xfrm>
            <a:off x="1362077" y="2647950"/>
            <a:ext cx="5857875" cy="2705100"/>
          </a:xfrm>
          <a:prstGeom prst="rect">
            <a:avLst/>
          </a:prstGeom>
          <a:noFill/>
          <a:ln w="19050">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60783" name="Rectangle 15">
            <a:extLst>
              <a:ext uri="{FF2B5EF4-FFF2-40B4-BE49-F238E27FC236}">
                <a16:creationId xmlns:a16="http://schemas.microsoft.com/office/drawing/2014/main" id="{E612FD85-64FF-D7A5-7CD0-43C1F8FC8341}"/>
              </a:ext>
            </a:extLst>
          </p:cNvPr>
          <p:cNvSpPr>
            <a:spLocks noChangeArrowheads="1"/>
          </p:cNvSpPr>
          <p:nvPr/>
        </p:nvSpPr>
        <p:spPr bwMode="auto">
          <a:xfrm>
            <a:off x="1362077" y="2143125"/>
            <a:ext cx="5857875" cy="476250"/>
          </a:xfrm>
          <a:prstGeom prst="rect">
            <a:avLst/>
          </a:prstGeom>
          <a:noFill/>
          <a:ln w="1905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60785" name="Text Box 17">
            <a:extLst>
              <a:ext uri="{FF2B5EF4-FFF2-40B4-BE49-F238E27FC236}">
                <a16:creationId xmlns:a16="http://schemas.microsoft.com/office/drawing/2014/main" id="{477B39C0-D15A-4B91-E8EA-4EA8CD51BEF3}"/>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2.6 Modifications et contraintes</a:t>
            </a:r>
          </a:p>
          <a:p>
            <a:r>
              <a:rPr lang="fr-FR" altLang="fr-FR" sz="1000">
                <a:solidFill>
                  <a:schemeClr val="bg1"/>
                </a:solidFill>
                <a:latin typeface="Arial" panose="020B0604020202020204" pitchFamily="34" charset="0"/>
              </a:rPr>
              <a:t>2.3 Identifiants et clés étrangères	2.7 Redondances internes</a:t>
            </a:r>
          </a:p>
          <a:p>
            <a:r>
              <a:rPr lang="fr-FR" altLang="fr-FR" sz="1000" b="1">
                <a:solidFill>
                  <a:srgbClr val="FFFF00"/>
                </a:solidFill>
                <a:latin typeface="Arial" panose="020B0604020202020204" pitchFamily="34" charset="0"/>
              </a:rPr>
              <a:t>2.4 Schéma et contenu</a:t>
            </a:r>
            <a:r>
              <a:rPr lang="fr-FR" altLang="fr-FR" sz="1000">
                <a:solidFill>
                  <a:schemeClr val="bg1"/>
                </a:solidFill>
                <a:latin typeface="Arial" panose="020B0604020202020204" pitchFamily="34" charset="0"/>
              </a:rPr>
              <a:t>	2.8 Les structures physiques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2">
            <a:extLst>
              <a:ext uri="{FF2B5EF4-FFF2-40B4-BE49-F238E27FC236}">
                <a16:creationId xmlns:a16="http://schemas.microsoft.com/office/drawing/2014/main" id="{DBD33869-D347-0FB6-F3F4-E3DCBA5F9C70}"/>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61795" name="Rectangle 3">
            <a:extLst>
              <a:ext uri="{FF2B5EF4-FFF2-40B4-BE49-F238E27FC236}">
                <a16:creationId xmlns:a16="http://schemas.microsoft.com/office/drawing/2014/main" id="{C6015630-8F07-7D4F-E000-36706384E0C9}"/>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61796" name="Text Box 4">
            <a:extLst>
              <a:ext uri="{FF2B5EF4-FFF2-40B4-BE49-F238E27FC236}">
                <a16:creationId xmlns:a16="http://schemas.microsoft.com/office/drawing/2014/main" id="{ED3C0DC5-3789-A9E2-8F4D-E4D9CECAAAF3}"/>
              </a:ext>
            </a:extLst>
          </p:cNvPr>
          <p:cNvSpPr txBox="1">
            <a:spLocks noChangeArrowheads="1"/>
          </p:cNvSpPr>
          <p:nvPr/>
        </p:nvSpPr>
        <p:spPr bwMode="auto">
          <a:xfrm>
            <a:off x="114300" y="752477"/>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800" b="1">
                <a:solidFill>
                  <a:schemeClr val="accent2"/>
                </a:solidFill>
              </a:rPr>
              <a:t>2.4 Schéma et contenu</a:t>
            </a:r>
          </a:p>
        </p:txBody>
      </p:sp>
      <p:sp>
        <p:nvSpPr>
          <p:cNvPr id="161801" name="Rectangle 9">
            <a:extLst>
              <a:ext uri="{FF2B5EF4-FFF2-40B4-BE49-F238E27FC236}">
                <a16:creationId xmlns:a16="http://schemas.microsoft.com/office/drawing/2014/main" id="{4ECD70F4-F45C-07D8-710B-B49A66DF2519}"/>
              </a:ext>
            </a:extLst>
          </p:cNvPr>
          <p:cNvSpPr>
            <a:spLocks noChangeArrowheads="1"/>
          </p:cNvSpPr>
          <p:nvPr/>
        </p:nvSpPr>
        <p:spPr bwMode="auto">
          <a:xfrm>
            <a:off x="1114427" y="1644650"/>
            <a:ext cx="7426325" cy="1868488"/>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sz="2400">
                <a:solidFill>
                  <a:schemeClr val="tx1"/>
                </a:solidFill>
                <a:latin typeface="Times New Roman" panose="02020603050405020304" pitchFamily="18" charset="0"/>
              </a:defRPr>
            </a:lvl1pPr>
            <a:lvl2pPr marL="4762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600" b="1">
                <a:latin typeface="Arial" panose="020B0604020202020204" pitchFamily="34" charset="0"/>
              </a:rPr>
              <a:t>Le </a:t>
            </a:r>
            <a:r>
              <a:rPr lang="fr-FR" altLang="fr-FR" sz="1600" b="1">
                <a:solidFill>
                  <a:schemeClr val="accent2"/>
                </a:solidFill>
                <a:latin typeface="Arial" panose="020B0604020202020204" pitchFamily="34" charset="0"/>
              </a:rPr>
              <a:t>schéma d'une table</a:t>
            </a:r>
            <a:r>
              <a:rPr lang="fr-FR" altLang="fr-FR" sz="1600" b="1">
                <a:latin typeface="Arial" panose="020B0604020202020204" pitchFamily="34" charset="0"/>
              </a:rPr>
              <a:t> définit sa structure. Il spécifie notamment :</a:t>
            </a:r>
          </a:p>
          <a:p>
            <a:pPr>
              <a:spcBef>
                <a:spcPct val="25000"/>
              </a:spcBef>
            </a:pPr>
            <a:r>
              <a:rPr lang="fr-FR" altLang="fr-FR" sz="1600" b="1">
                <a:latin typeface="Arial" panose="020B0604020202020204" pitchFamily="34" charset="0"/>
              </a:rPr>
              <a:t>1.	le nom de la table, </a:t>
            </a:r>
          </a:p>
          <a:p>
            <a:pPr>
              <a:spcBef>
                <a:spcPct val="25000"/>
              </a:spcBef>
            </a:pPr>
            <a:r>
              <a:rPr lang="fr-FR" altLang="fr-FR" sz="1600" b="1">
                <a:latin typeface="Arial" panose="020B0604020202020204" pitchFamily="34" charset="0"/>
              </a:rPr>
              <a:t>2.	pour chaque colonne, son nom, son type, son caractère obligatoire,</a:t>
            </a:r>
          </a:p>
          <a:p>
            <a:pPr>
              <a:spcBef>
                <a:spcPct val="25000"/>
              </a:spcBef>
            </a:pPr>
            <a:r>
              <a:rPr lang="fr-FR" altLang="fr-FR" sz="1600" b="1">
                <a:latin typeface="Arial" panose="020B0604020202020204" pitchFamily="34" charset="0"/>
              </a:rPr>
              <a:t>3.	l'identifiant primaire (liste des colonnes)</a:t>
            </a:r>
          </a:p>
          <a:p>
            <a:pPr>
              <a:spcBef>
                <a:spcPct val="25000"/>
              </a:spcBef>
            </a:pPr>
            <a:r>
              <a:rPr lang="fr-FR" altLang="fr-FR" sz="1600" b="1">
                <a:latin typeface="Arial" panose="020B0604020202020204" pitchFamily="34" charset="0"/>
              </a:rPr>
              <a:t>4.	les identifiants secondaires éventuels (liste des colonnes)</a:t>
            </a:r>
          </a:p>
          <a:p>
            <a:pPr>
              <a:spcBef>
                <a:spcPct val="25000"/>
              </a:spcBef>
            </a:pPr>
            <a:r>
              <a:rPr lang="fr-FR" altLang="fr-FR" sz="1600" b="1">
                <a:latin typeface="Arial" panose="020B0604020202020204" pitchFamily="34" charset="0"/>
              </a:rPr>
              <a:t>5.	les clés étrangères éventuelles (liste des colonnes et table cible).</a:t>
            </a:r>
          </a:p>
        </p:txBody>
      </p:sp>
      <p:sp>
        <p:nvSpPr>
          <p:cNvPr id="161802" name="Rectangle 10">
            <a:extLst>
              <a:ext uri="{FF2B5EF4-FFF2-40B4-BE49-F238E27FC236}">
                <a16:creationId xmlns:a16="http://schemas.microsoft.com/office/drawing/2014/main" id="{5C5C83D5-59DE-84DC-F56A-4E690FF4C12D}"/>
              </a:ext>
            </a:extLst>
          </p:cNvPr>
          <p:cNvSpPr>
            <a:spLocks noChangeArrowheads="1"/>
          </p:cNvSpPr>
          <p:nvPr/>
        </p:nvSpPr>
        <p:spPr bwMode="auto">
          <a:xfrm>
            <a:off x="1114425" y="3806827"/>
            <a:ext cx="7416800" cy="58102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600" b="1"/>
              <a:t>Le </a:t>
            </a:r>
            <a:r>
              <a:rPr lang="fr-FR" altLang="fr-FR" sz="1600" b="1">
                <a:solidFill>
                  <a:schemeClr val="accent2"/>
                </a:solidFill>
              </a:rPr>
              <a:t>contenu d'une table</a:t>
            </a:r>
            <a:r>
              <a:rPr lang="fr-FR" altLang="fr-FR" sz="1600" b="1"/>
              <a:t> est formé d'un ensemble de lignes conformes au schéma.</a:t>
            </a:r>
          </a:p>
        </p:txBody>
      </p:sp>
      <p:sp>
        <p:nvSpPr>
          <p:cNvPr id="161803" name="Rectangle 11">
            <a:extLst>
              <a:ext uri="{FF2B5EF4-FFF2-40B4-BE49-F238E27FC236}">
                <a16:creationId xmlns:a16="http://schemas.microsoft.com/office/drawing/2014/main" id="{6E7FE409-9485-40D2-DEE0-8739DBD0D59E}"/>
              </a:ext>
            </a:extLst>
          </p:cNvPr>
          <p:cNvSpPr>
            <a:spLocks noChangeArrowheads="1"/>
          </p:cNvSpPr>
          <p:nvPr/>
        </p:nvSpPr>
        <p:spPr bwMode="auto">
          <a:xfrm>
            <a:off x="1114425" y="4683127"/>
            <a:ext cx="7397750" cy="58102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600" b="1"/>
              <a:t>Le </a:t>
            </a:r>
            <a:r>
              <a:rPr lang="fr-FR" altLang="fr-FR" sz="1600" b="1">
                <a:solidFill>
                  <a:schemeClr val="accent2"/>
                </a:solidFill>
              </a:rPr>
              <a:t>contenu d'une table</a:t>
            </a:r>
            <a:r>
              <a:rPr lang="fr-FR" altLang="fr-FR" sz="1600" b="1"/>
              <a:t> est sujet à de fréquentes modifications.  Le </a:t>
            </a:r>
            <a:r>
              <a:rPr lang="fr-FR" altLang="fr-FR" sz="1600" b="1">
                <a:solidFill>
                  <a:schemeClr val="accent2"/>
                </a:solidFill>
              </a:rPr>
              <a:t>schéma d'une table</a:t>
            </a:r>
            <a:r>
              <a:rPr lang="fr-FR" altLang="fr-FR" sz="1600" b="1"/>
              <a:t> peut évoluer mais moins fréquemment. </a:t>
            </a:r>
          </a:p>
        </p:txBody>
      </p:sp>
      <p:sp>
        <p:nvSpPr>
          <p:cNvPr id="161805" name="Text Box 13">
            <a:extLst>
              <a:ext uri="{FF2B5EF4-FFF2-40B4-BE49-F238E27FC236}">
                <a16:creationId xmlns:a16="http://schemas.microsoft.com/office/drawing/2014/main" id="{C2B2B91D-EC00-3100-88E7-F331342C0CC1}"/>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2.6 Modifications et contraintes</a:t>
            </a:r>
          </a:p>
          <a:p>
            <a:r>
              <a:rPr lang="fr-FR" altLang="fr-FR" sz="1000">
                <a:solidFill>
                  <a:schemeClr val="bg1"/>
                </a:solidFill>
                <a:latin typeface="Arial" panose="020B0604020202020204" pitchFamily="34" charset="0"/>
              </a:rPr>
              <a:t>2.3 Identifiants et clés étrangères	2.7 Redondances internes</a:t>
            </a:r>
          </a:p>
          <a:p>
            <a:r>
              <a:rPr lang="fr-FR" altLang="fr-FR" sz="1000" b="1">
                <a:solidFill>
                  <a:srgbClr val="FFFF00"/>
                </a:solidFill>
                <a:latin typeface="Arial" panose="020B0604020202020204" pitchFamily="34" charset="0"/>
              </a:rPr>
              <a:t>2.4 Schéma et contenu</a:t>
            </a:r>
            <a:r>
              <a:rPr lang="fr-FR" altLang="fr-FR" sz="1000">
                <a:solidFill>
                  <a:schemeClr val="bg1"/>
                </a:solidFill>
                <a:latin typeface="Arial" panose="020B0604020202020204" pitchFamily="34" charset="0"/>
              </a:rPr>
              <a:t>	2.8 Les structures physiques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Text Box 2">
            <a:extLst>
              <a:ext uri="{FF2B5EF4-FFF2-40B4-BE49-F238E27FC236}">
                <a16:creationId xmlns:a16="http://schemas.microsoft.com/office/drawing/2014/main" id="{83B6CB03-1CE1-18DF-C847-E0402E8427AD}"/>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62819" name="Rectangle 3">
            <a:extLst>
              <a:ext uri="{FF2B5EF4-FFF2-40B4-BE49-F238E27FC236}">
                <a16:creationId xmlns:a16="http://schemas.microsoft.com/office/drawing/2014/main" id="{1AEBCE7E-0BEA-CB96-1476-C6C417DC81BE}"/>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62820" name="Text Box 4">
            <a:extLst>
              <a:ext uri="{FF2B5EF4-FFF2-40B4-BE49-F238E27FC236}">
                <a16:creationId xmlns:a16="http://schemas.microsoft.com/office/drawing/2014/main" id="{181F5EAC-D28A-320A-876A-69FDEEA32E61}"/>
              </a:ext>
            </a:extLst>
          </p:cNvPr>
          <p:cNvSpPr txBox="1">
            <a:spLocks noChangeArrowheads="1"/>
          </p:cNvSpPr>
          <p:nvPr/>
        </p:nvSpPr>
        <p:spPr bwMode="auto">
          <a:xfrm>
            <a:off x="2058990" y="1392238"/>
            <a:ext cx="5026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sz="2400" b="1"/>
              <a:t>2.5  Exemple de base de données</a:t>
            </a:r>
          </a:p>
        </p:txBody>
      </p:sp>
      <p:grpSp>
        <p:nvGrpSpPr>
          <p:cNvPr id="162837" name="Group 21">
            <a:extLst>
              <a:ext uri="{FF2B5EF4-FFF2-40B4-BE49-F238E27FC236}">
                <a16:creationId xmlns:a16="http://schemas.microsoft.com/office/drawing/2014/main" id="{D54E193A-49C0-FFE0-C2C4-93ECF5B842CA}"/>
              </a:ext>
            </a:extLst>
          </p:cNvPr>
          <p:cNvGrpSpPr>
            <a:grpSpLocks/>
          </p:cNvGrpSpPr>
          <p:nvPr/>
        </p:nvGrpSpPr>
        <p:grpSpPr bwMode="auto">
          <a:xfrm>
            <a:off x="1943100" y="2433638"/>
            <a:ext cx="5257800" cy="2025650"/>
            <a:chOff x="1224" y="2013"/>
            <a:chExt cx="3312" cy="1276"/>
          </a:xfrm>
        </p:grpSpPr>
        <p:pic>
          <p:nvPicPr>
            <p:cNvPr id="162827" name="Picture 11">
              <a:extLst>
                <a:ext uri="{FF2B5EF4-FFF2-40B4-BE49-F238E27FC236}">
                  <a16:creationId xmlns:a16="http://schemas.microsoft.com/office/drawing/2014/main" id="{ADFB035A-10DE-F916-99A5-3D851A2E7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 y="2013"/>
              <a:ext cx="3258" cy="1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2828" name="AutoShape 12">
              <a:extLst>
                <a:ext uri="{FF2B5EF4-FFF2-40B4-BE49-F238E27FC236}">
                  <a16:creationId xmlns:a16="http://schemas.microsoft.com/office/drawing/2014/main" id="{2F884E35-D7B9-A3A9-AD8D-37765FC2841D}"/>
                </a:ext>
              </a:extLst>
            </p:cNvPr>
            <p:cNvCxnSpPr>
              <a:cxnSpLocks noChangeShapeType="1"/>
              <a:stCxn id="162834" idx="2"/>
              <a:endCxn id="162829" idx="2"/>
            </p:cNvCxnSpPr>
            <p:nvPr/>
          </p:nvCxnSpPr>
          <p:spPr bwMode="auto">
            <a:xfrm rot="16200000" flipV="1">
              <a:off x="1515" y="2202"/>
              <a:ext cx="456" cy="672"/>
            </a:xfrm>
            <a:prstGeom prst="bentConnector3">
              <a:avLst>
                <a:gd name="adj1" fmla="val -31579"/>
              </a:avLst>
            </a:prstGeom>
            <a:noFill/>
            <a:ln w="190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2829" name="Rectangle 13">
              <a:extLst>
                <a:ext uri="{FF2B5EF4-FFF2-40B4-BE49-F238E27FC236}">
                  <a16:creationId xmlns:a16="http://schemas.microsoft.com/office/drawing/2014/main" id="{C41348C0-E948-139E-D0DD-92D5E4827785}"/>
                </a:ext>
              </a:extLst>
            </p:cNvPr>
            <p:cNvSpPr>
              <a:spLocks noChangeArrowheads="1"/>
            </p:cNvSpPr>
            <p:nvPr/>
          </p:nvSpPr>
          <p:spPr bwMode="auto">
            <a:xfrm>
              <a:off x="1224" y="2166"/>
              <a:ext cx="366" cy="144"/>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62830" name="Rectangle 14">
              <a:extLst>
                <a:ext uri="{FF2B5EF4-FFF2-40B4-BE49-F238E27FC236}">
                  <a16:creationId xmlns:a16="http://schemas.microsoft.com/office/drawing/2014/main" id="{9253B49A-CE49-7F3C-8C0D-6426C8E16EB8}"/>
                </a:ext>
              </a:extLst>
            </p:cNvPr>
            <p:cNvSpPr>
              <a:spLocks noChangeArrowheads="1"/>
            </p:cNvSpPr>
            <p:nvPr/>
          </p:nvSpPr>
          <p:spPr bwMode="auto">
            <a:xfrm>
              <a:off x="2130" y="2664"/>
              <a:ext cx="366" cy="144"/>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62831" name="Rectangle 15">
              <a:extLst>
                <a:ext uri="{FF2B5EF4-FFF2-40B4-BE49-F238E27FC236}">
                  <a16:creationId xmlns:a16="http://schemas.microsoft.com/office/drawing/2014/main" id="{11CCFD46-CC90-ACB1-B0F1-F056A8D6A21F}"/>
                </a:ext>
              </a:extLst>
            </p:cNvPr>
            <p:cNvSpPr>
              <a:spLocks noChangeArrowheads="1"/>
            </p:cNvSpPr>
            <p:nvPr/>
          </p:nvSpPr>
          <p:spPr bwMode="auto">
            <a:xfrm>
              <a:off x="2484" y="3114"/>
              <a:ext cx="366" cy="144"/>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62832" name="Rectangle 16">
              <a:extLst>
                <a:ext uri="{FF2B5EF4-FFF2-40B4-BE49-F238E27FC236}">
                  <a16:creationId xmlns:a16="http://schemas.microsoft.com/office/drawing/2014/main" id="{EDCD198C-89D7-8B9B-622B-0904D16EFB5D}"/>
                </a:ext>
              </a:extLst>
            </p:cNvPr>
            <p:cNvSpPr>
              <a:spLocks noChangeArrowheads="1"/>
            </p:cNvSpPr>
            <p:nvPr/>
          </p:nvSpPr>
          <p:spPr bwMode="auto">
            <a:xfrm>
              <a:off x="2808" y="3114"/>
              <a:ext cx="366" cy="144"/>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62833" name="Rectangle 17">
              <a:extLst>
                <a:ext uri="{FF2B5EF4-FFF2-40B4-BE49-F238E27FC236}">
                  <a16:creationId xmlns:a16="http://schemas.microsoft.com/office/drawing/2014/main" id="{7AC04A3B-8096-737F-7804-1894572F7992}"/>
                </a:ext>
              </a:extLst>
            </p:cNvPr>
            <p:cNvSpPr>
              <a:spLocks noChangeArrowheads="1"/>
            </p:cNvSpPr>
            <p:nvPr/>
          </p:nvSpPr>
          <p:spPr bwMode="auto">
            <a:xfrm>
              <a:off x="3546" y="2658"/>
              <a:ext cx="366" cy="144"/>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62834" name="Rectangle 18">
              <a:extLst>
                <a:ext uri="{FF2B5EF4-FFF2-40B4-BE49-F238E27FC236}">
                  <a16:creationId xmlns:a16="http://schemas.microsoft.com/office/drawing/2014/main" id="{85319CF1-52C4-65FC-1E82-8D636005DA75}"/>
                </a:ext>
              </a:extLst>
            </p:cNvPr>
            <p:cNvSpPr>
              <a:spLocks noChangeArrowheads="1"/>
            </p:cNvSpPr>
            <p:nvPr/>
          </p:nvSpPr>
          <p:spPr bwMode="auto">
            <a:xfrm>
              <a:off x="1896" y="2622"/>
              <a:ext cx="366" cy="144"/>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cxnSp>
          <p:nvCxnSpPr>
            <p:cNvPr id="162835" name="AutoShape 19">
              <a:extLst>
                <a:ext uri="{FF2B5EF4-FFF2-40B4-BE49-F238E27FC236}">
                  <a16:creationId xmlns:a16="http://schemas.microsoft.com/office/drawing/2014/main" id="{AE51050B-37B2-95DE-AD03-150E26969ABF}"/>
                </a:ext>
              </a:extLst>
            </p:cNvPr>
            <p:cNvCxnSpPr>
              <a:cxnSpLocks noChangeShapeType="1"/>
              <a:stCxn id="162832" idx="2"/>
              <a:endCxn id="162833" idx="2"/>
            </p:cNvCxnSpPr>
            <p:nvPr/>
          </p:nvCxnSpPr>
          <p:spPr bwMode="auto">
            <a:xfrm rot="5400000" flipH="1" flipV="1">
              <a:off x="3132" y="2661"/>
              <a:ext cx="456" cy="738"/>
            </a:xfrm>
            <a:prstGeom prst="bentConnector3">
              <a:avLst>
                <a:gd name="adj1" fmla="val -31579"/>
              </a:avLst>
            </a:prstGeom>
            <a:noFill/>
            <a:ln w="190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836" name="AutoShape 20">
              <a:extLst>
                <a:ext uri="{FF2B5EF4-FFF2-40B4-BE49-F238E27FC236}">
                  <a16:creationId xmlns:a16="http://schemas.microsoft.com/office/drawing/2014/main" id="{CDB77465-1A55-ECAA-EB6E-52A71872A1EE}"/>
                </a:ext>
              </a:extLst>
            </p:cNvPr>
            <p:cNvCxnSpPr>
              <a:cxnSpLocks noChangeShapeType="1"/>
              <a:stCxn id="162831" idx="2"/>
              <a:endCxn id="162830" idx="2"/>
            </p:cNvCxnSpPr>
            <p:nvPr/>
          </p:nvCxnSpPr>
          <p:spPr bwMode="auto">
            <a:xfrm rot="16200000" flipV="1">
              <a:off x="2265" y="2856"/>
              <a:ext cx="450" cy="354"/>
            </a:xfrm>
            <a:prstGeom prst="bentConnector3">
              <a:avLst>
                <a:gd name="adj1" fmla="val -32000"/>
              </a:avLst>
            </a:prstGeom>
            <a:noFill/>
            <a:ln w="190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2839" name="Text Box 23">
            <a:extLst>
              <a:ext uri="{FF2B5EF4-FFF2-40B4-BE49-F238E27FC236}">
                <a16:creationId xmlns:a16="http://schemas.microsoft.com/office/drawing/2014/main" id="{26BF92A3-CDE8-CD8E-D65E-F6FEFE7B7B4D}"/>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b="1">
                <a:solidFill>
                  <a:srgbClr val="FFFF00"/>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2.6 Modifications et contraintes</a:t>
            </a:r>
          </a:p>
          <a:p>
            <a:r>
              <a:rPr lang="fr-FR" altLang="fr-FR" sz="1000">
                <a:solidFill>
                  <a:schemeClr val="bg1"/>
                </a:solidFill>
                <a:latin typeface="Arial" panose="020B0604020202020204" pitchFamily="34" charset="0"/>
              </a:rPr>
              <a:t>2.3 Identifiants et clés étrangères	2.7 Redondances internes</a:t>
            </a:r>
          </a:p>
          <a:p>
            <a:r>
              <a:rPr lang="fr-FR" altLang="fr-FR" sz="1000">
                <a:solidFill>
                  <a:schemeClr val="bg1"/>
                </a:solidFill>
                <a:latin typeface="Arial" panose="020B0604020202020204" pitchFamily="34" charset="0"/>
              </a:rPr>
              <a:t>2.4 Schéma et contenu	2.8 Les structures physiques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a:extLst>
              <a:ext uri="{FF2B5EF4-FFF2-40B4-BE49-F238E27FC236}">
                <a16:creationId xmlns:a16="http://schemas.microsoft.com/office/drawing/2014/main" id="{58AA8D0F-3A64-7B81-94D9-254BC82FE593}"/>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63843" name="Rectangle 3">
            <a:extLst>
              <a:ext uri="{FF2B5EF4-FFF2-40B4-BE49-F238E27FC236}">
                <a16:creationId xmlns:a16="http://schemas.microsoft.com/office/drawing/2014/main" id="{C2D76AAB-957F-395C-AC25-676388D1FC73}"/>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63844" name="Text Box 4">
            <a:extLst>
              <a:ext uri="{FF2B5EF4-FFF2-40B4-BE49-F238E27FC236}">
                <a16:creationId xmlns:a16="http://schemas.microsoft.com/office/drawing/2014/main" id="{ED3E407E-2D7D-F18B-ED0B-17F955FA8EC5}"/>
              </a:ext>
            </a:extLst>
          </p:cNvPr>
          <p:cNvSpPr txBox="1">
            <a:spLocks noChangeArrowheads="1"/>
          </p:cNvSpPr>
          <p:nvPr/>
        </p:nvSpPr>
        <p:spPr bwMode="auto">
          <a:xfrm>
            <a:off x="114300" y="752477"/>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800" b="1">
                <a:solidFill>
                  <a:schemeClr val="accent2"/>
                </a:solidFill>
              </a:rPr>
              <a:t>2.5 Exemple de base de données</a:t>
            </a:r>
          </a:p>
        </p:txBody>
      </p:sp>
      <p:grpSp>
        <p:nvGrpSpPr>
          <p:cNvPr id="163865" name="Group 25">
            <a:extLst>
              <a:ext uri="{FF2B5EF4-FFF2-40B4-BE49-F238E27FC236}">
                <a16:creationId xmlns:a16="http://schemas.microsoft.com/office/drawing/2014/main" id="{AFDA0A3D-4354-D7F3-F334-00DE10C844ED}"/>
              </a:ext>
            </a:extLst>
          </p:cNvPr>
          <p:cNvGrpSpPr>
            <a:grpSpLocks/>
          </p:cNvGrpSpPr>
          <p:nvPr/>
        </p:nvGrpSpPr>
        <p:grpSpPr bwMode="auto">
          <a:xfrm>
            <a:off x="409577" y="1409700"/>
            <a:ext cx="8378825" cy="4979988"/>
            <a:chOff x="258" y="828"/>
            <a:chExt cx="5278" cy="3137"/>
          </a:xfrm>
        </p:grpSpPr>
        <p:pic>
          <p:nvPicPr>
            <p:cNvPr id="163850" name="Picture 10">
              <a:extLst>
                <a:ext uri="{FF2B5EF4-FFF2-40B4-BE49-F238E27FC236}">
                  <a16:creationId xmlns:a16="http://schemas.microsoft.com/office/drawing/2014/main" id="{92AA03DB-C4AD-ED57-CB0D-57C6F060CC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 y="828"/>
              <a:ext cx="3167" cy="1826"/>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51" name="Picture 11">
              <a:extLst>
                <a:ext uri="{FF2B5EF4-FFF2-40B4-BE49-F238E27FC236}">
                  <a16:creationId xmlns:a16="http://schemas.microsoft.com/office/drawing/2014/main" id="{4BD76B22-EC29-30F6-4C62-FB7A136526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 y="2856"/>
              <a:ext cx="1220" cy="961"/>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52" name="Picture 12">
              <a:extLst>
                <a:ext uri="{FF2B5EF4-FFF2-40B4-BE49-F238E27FC236}">
                  <a16:creationId xmlns:a16="http://schemas.microsoft.com/office/drawing/2014/main" id="{46FB0C0B-8FE0-C4D7-FFD9-2766F933E3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 y="840"/>
              <a:ext cx="1888" cy="949"/>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53" name="Picture 13">
              <a:extLst>
                <a:ext uri="{FF2B5EF4-FFF2-40B4-BE49-F238E27FC236}">
                  <a16:creationId xmlns:a16="http://schemas.microsoft.com/office/drawing/2014/main" id="{81B1CB9E-E4E0-83D7-FE5F-03547E8AD0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9" y="2334"/>
              <a:ext cx="1161" cy="1631"/>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54" name="Rectangle 14">
              <a:extLst>
                <a:ext uri="{FF2B5EF4-FFF2-40B4-BE49-F238E27FC236}">
                  <a16:creationId xmlns:a16="http://schemas.microsoft.com/office/drawing/2014/main" id="{C4D2341B-7627-E429-A4FC-694E3440C53D}"/>
                </a:ext>
              </a:extLst>
            </p:cNvPr>
            <p:cNvSpPr>
              <a:spLocks noChangeArrowheads="1"/>
            </p:cNvSpPr>
            <p:nvPr/>
          </p:nvSpPr>
          <p:spPr bwMode="auto">
            <a:xfrm>
              <a:off x="294" y="2502"/>
              <a:ext cx="366" cy="144"/>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63855" name="Rectangle 15">
              <a:extLst>
                <a:ext uri="{FF2B5EF4-FFF2-40B4-BE49-F238E27FC236}">
                  <a16:creationId xmlns:a16="http://schemas.microsoft.com/office/drawing/2014/main" id="{3A28F171-1D58-7F2C-19E3-D8B6D824980E}"/>
                </a:ext>
              </a:extLst>
            </p:cNvPr>
            <p:cNvSpPr>
              <a:spLocks noChangeArrowheads="1"/>
            </p:cNvSpPr>
            <p:nvPr/>
          </p:nvSpPr>
          <p:spPr bwMode="auto">
            <a:xfrm>
              <a:off x="1674" y="3000"/>
              <a:ext cx="366" cy="144"/>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cxnSp>
          <p:nvCxnSpPr>
            <p:cNvPr id="163856" name="AutoShape 16">
              <a:extLst>
                <a:ext uri="{FF2B5EF4-FFF2-40B4-BE49-F238E27FC236}">
                  <a16:creationId xmlns:a16="http://schemas.microsoft.com/office/drawing/2014/main" id="{ADBA3824-657B-74E1-4137-02FE8FC05FDB}"/>
                </a:ext>
              </a:extLst>
            </p:cNvPr>
            <p:cNvCxnSpPr>
              <a:cxnSpLocks noChangeShapeType="1"/>
              <a:stCxn id="163855" idx="0"/>
              <a:endCxn id="163854" idx="2"/>
            </p:cNvCxnSpPr>
            <p:nvPr/>
          </p:nvCxnSpPr>
          <p:spPr bwMode="auto">
            <a:xfrm rot="5400000" flipH="1">
              <a:off x="990" y="2133"/>
              <a:ext cx="354" cy="1380"/>
            </a:xfrm>
            <a:prstGeom prst="bentConnector3">
              <a:avLst>
                <a:gd name="adj1" fmla="val 50000"/>
              </a:avLst>
            </a:prstGeom>
            <a:noFill/>
            <a:ln w="190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3858" name="Rectangle 18">
              <a:extLst>
                <a:ext uri="{FF2B5EF4-FFF2-40B4-BE49-F238E27FC236}">
                  <a16:creationId xmlns:a16="http://schemas.microsoft.com/office/drawing/2014/main" id="{3004D881-ADEE-CF13-745A-A19A2304E2F0}"/>
                </a:ext>
              </a:extLst>
            </p:cNvPr>
            <p:cNvSpPr>
              <a:spLocks noChangeArrowheads="1"/>
            </p:cNvSpPr>
            <p:nvPr/>
          </p:nvSpPr>
          <p:spPr bwMode="auto">
            <a:xfrm>
              <a:off x="2148" y="3168"/>
              <a:ext cx="366" cy="144"/>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63860" name="Rectangle 20">
              <a:extLst>
                <a:ext uri="{FF2B5EF4-FFF2-40B4-BE49-F238E27FC236}">
                  <a16:creationId xmlns:a16="http://schemas.microsoft.com/office/drawing/2014/main" id="{7E37A45A-8670-A766-E40E-2DDBB8AA99DC}"/>
                </a:ext>
              </a:extLst>
            </p:cNvPr>
            <p:cNvSpPr>
              <a:spLocks noChangeArrowheads="1"/>
            </p:cNvSpPr>
            <p:nvPr/>
          </p:nvSpPr>
          <p:spPr bwMode="auto">
            <a:xfrm>
              <a:off x="4002" y="2454"/>
              <a:ext cx="366" cy="144"/>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cxnSp>
          <p:nvCxnSpPr>
            <p:cNvPr id="163861" name="AutoShape 21">
              <a:extLst>
                <a:ext uri="{FF2B5EF4-FFF2-40B4-BE49-F238E27FC236}">
                  <a16:creationId xmlns:a16="http://schemas.microsoft.com/office/drawing/2014/main" id="{77243A0D-64A4-94FF-8197-24D5586933EB}"/>
                </a:ext>
              </a:extLst>
            </p:cNvPr>
            <p:cNvCxnSpPr>
              <a:cxnSpLocks noChangeShapeType="1"/>
              <a:stCxn id="163860" idx="1"/>
              <a:endCxn id="163858" idx="3"/>
            </p:cNvCxnSpPr>
            <p:nvPr/>
          </p:nvCxnSpPr>
          <p:spPr bwMode="auto">
            <a:xfrm rot="10800000" flipV="1">
              <a:off x="2514" y="2526"/>
              <a:ext cx="1488" cy="714"/>
            </a:xfrm>
            <a:prstGeom prst="bentConnector3">
              <a:avLst>
                <a:gd name="adj1" fmla="val 27014"/>
              </a:avLst>
            </a:prstGeom>
            <a:noFill/>
            <a:ln w="190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3862" name="Rectangle 22">
              <a:extLst>
                <a:ext uri="{FF2B5EF4-FFF2-40B4-BE49-F238E27FC236}">
                  <a16:creationId xmlns:a16="http://schemas.microsoft.com/office/drawing/2014/main" id="{E92D0825-4F93-DFA3-FCA2-C0201096CD0F}"/>
                </a:ext>
              </a:extLst>
            </p:cNvPr>
            <p:cNvSpPr>
              <a:spLocks noChangeArrowheads="1"/>
            </p:cNvSpPr>
            <p:nvPr/>
          </p:nvSpPr>
          <p:spPr bwMode="auto">
            <a:xfrm>
              <a:off x="4344" y="2478"/>
              <a:ext cx="366" cy="144"/>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cxnSp>
          <p:nvCxnSpPr>
            <p:cNvPr id="163863" name="AutoShape 23">
              <a:extLst>
                <a:ext uri="{FF2B5EF4-FFF2-40B4-BE49-F238E27FC236}">
                  <a16:creationId xmlns:a16="http://schemas.microsoft.com/office/drawing/2014/main" id="{57117922-82A7-C061-8FD9-96D7F6BE043D}"/>
                </a:ext>
              </a:extLst>
            </p:cNvPr>
            <p:cNvCxnSpPr>
              <a:cxnSpLocks noChangeShapeType="1"/>
              <a:stCxn id="163862" idx="0"/>
              <a:endCxn id="163864" idx="2"/>
            </p:cNvCxnSpPr>
            <p:nvPr/>
          </p:nvCxnSpPr>
          <p:spPr bwMode="auto">
            <a:xfrm rot="5400000" flipH="1">
              <a:off x="3831" y="1782"/>
              <a:ext cx="690" cy="702"/>
            </a:xfrm>
            <a:prstGeom prst="bentConnector3">
              <a:avLst>
                <a:gd name="adj1" fmla="val 50000"/>
              </a:avLst>
            </a:prstGeom>
            <a:noFill/>
            <a:ln w="190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3864" name="Rectangle 24">
              <a:extLst>
                <a:ext uri="{FF2B5EF4-FFF2-40B4-BE49-F238E27FC236}">
                  <a16:creationId xmlns:a16="http://schemas.microsoft.com/office/drawing/2014/main" id="{C07C4363-8296-5AF3-2EBD-E1ACED18ABBE}"/>
                </a:ext>
              </a:extLst>
            </p:cNvPr>
            <p:cNvSpPr>
              <a:spLocks noChangeArrowheads="1"/>
            </p:cNvSpPr>
            <p:nvPr/>
          </p:nvSpPr>
          <p:spPr bwMode="auto">
            <a:xfrm>
              <a:off x="3642" y="1644"/>
              <a:ext cx="366" cy="144"/>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grpSp>
      <p:sp>
        <p:nvSpPr>
          <p:cNvPr id="163867" name="Text Box 27">
            <a:extLst>
              <a:ext uri="{FF2B5EF4-FFF2-40B4-BE49-F238E27FC236}">
                <a16:creationId xmlns:a16="http://schemas.microsoft.com/office/drawing/2014/main" id="{D45F7565-45B7-95D7-7F66-A2C26E8B2BC1}"/>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b="1">
                <a:solidFill>
                  <a:srgbClr val="FFFF00"/>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2.6 Modifications et contraintes</a:t>
            </a:r>
          </a:p>
          <a:p>
            <a:r>
              <a:rPr lang="fr-FR" altLang="fr-FR" sz="1000">
                <a:solidFill>
                  <a:schemeClr val="bg1"/>
                </a:solidFill>
                <a:latin typeface="Arial" panose="020B0604020202020204" pitchFamily="34" charset="0"/>
              </a:rPr>
              <a:t>2.3 Identifiants et clés étrangères	2.7 Redondances internes</a:t>
            </a:r>
          </a:p>
          <a:p>
            <a:r>
              <a:rPr lang="fr-FR" altLang="fr-FR" sz="1000">
                <a:solidFill>
                  <a:schemeClr val="bg1"/>
                </a:solidFill>
                <a:latin typeface="Arial" panose="020B0604020202020204" pitchFamily="34" charset="0"/>
              </a:rPr>
              <a:t>2.4 Schéma et contenu	2.8 Les structures physiques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a:extLst>
              <a:ext uri="{FF2B5EF4-FFF2-40B4-BE49-F238E27FC236}">
                <a16:creationId xmlns:a16="http://schemas.microsoft.com/office/drawing/2014/main" id="{CEB72DAB-A34E-319B-D8D8-F5707C3DCC2C}"/>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76131" name="Rectangle 3">
            <a:extLst>
              <a:ext uri="{FF2B5EF4-FFF2-40B4-BE49-F238E27FC236}">
                <a16:creationId xmlns:a16="http://schemas.microsoft.com/office/drawing/2014/main" id="{8ED99F10-1043-BDD8-D3F1-04302B5BFA65}"/>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76132" name="Text Box 4">
            <a:extLst>
              <a:ext uri="{FF2B5EF4-FFF2-40B4-BE49-F238E27FC236}">
                <a16:creationId xmlns:a16="http://schemas.microsoft.com/office/drawing/2014/main" id="{667C5D05-4DE1-76A5-43CB-CB47A6162217}"/>
              </a:ext>
            </a:extLst>
          </p:cNvPr>
          <p:cNvSpPr txBox="1">
            <a:spLocks noChangeArrowheads="1"/>
          </p:cNvSpPr>
          <p:nvPr/>
        </p:nvSpPr>
        <p:spPr bwMode="auto">
          <a:xfrm>
            <a:off x="114300" y="752477"/>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800" b="1">
                <a:solidFill>
                  <a:schemeClr val="accent2"/>
                </a:solidFill>
              </a:rPr>
              <a:t>2.5 Exemple de base de données</a:t>
            </a:r>
          </a:p>
        </p:txBody>
      </p:sp>
      <p:sp>
        <p:nvSpPr>
          <p:cNvPr id="176150" name="Rectangle 22">
            <a:extLst>
              <a:ext uri="{FF2B5EF4-FFF2-40B4-BE49-F238E27FC236}">
                <a16:creationId xmlns:a16="http://schemas.microsoft.com/office/drawing/2014/main" id="{D19B1D2F-BF80-7BEF-2C0B-E06C0C2FB340}"/>
              </a:ext>
            </a:extLst>
          </p:cNvPr>
          <p:cNvSpPr>
            <a:spLocks noChangeArrowheads="1"/>
          </p:cNvSpPr>
          <p:nvPr/>
        </p:nvSpPr>
        <p:spPr bwMode="auto">
          <a:xfrm>
            <a:off x="3105150" y="1358902"/>
            <a:ext cx="2457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sz="1800" b="1"/>
              <a:t>Variantes de schéma</a:t>
            </a:r>
          </a:p>
        </p:txBody>
      </p:sp>
      <p:pic>
        <p:nvPicPr>
          <p:cNvPr id="176163" name="Picture 35">
            <a:extLst>
              <a:ext uri="{FF2B5EF4-FFF2-40B4-BE49-F238E27FC236}">
                <a16:creationId xmlns:a16="http://schemas.microsoft.com/office/drawing/2014/main" id="{49A07653-3F22-AE38-5156-26EC7A4C40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6415" y="2147888"/>
            <a:ext cx="4618037"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6164" name="Group 36">
            <a:extLst>
              <a:ext uri="{FF2B5EF4-FFF2-40B4-BE49-F238E27FC236}">
                <a16:creationId xmlns:a16="http://schemas.microsoft.com/office/drawing/2014/main" id="{6EADCE69-116E-9691-07D8-7448378DCFD5}"/>
              </a:ext>
            </a:extLst>
          </p:cNvPr>
          <p:cNvGrpSpPr>
            <a:grpSpLocks noChangeAspect="1"/>
          </p:cNvGrpSpPr>
          <p:nvPr/>
        </p:nvGrpSpPr>
        <p:grpSpPr bwMode="auto">
          <a:xfrm>
            <a:off x="142877" y="2157415"/>
            <a:ext cx="3884613" cy="1495425"/>
            <a:chOff x="1224" y="2013"/>
            <a:chExt cx="3312" cy="1276"/>
          </a:xfrm>
        </p:grpSpPr>
        <p:pic>
          <p:nvPicPr>
            <p:cNvPr id="176165" name="Picture 37">
              <a:extLst>
                <a:ext uri="{FF2B5EF4-FFF2-40B4-BE49-F238E27FC236}">
                  <a16:creationId xmlns:a16="http://schemas.microsoft.com/office/drawing/2014/main" id="{ACD3FD2B-D19E-DB94-8C0B-C4D7290F0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 y="2013"/>
              <a:ext cx="3258" cy="1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6166" name="AutoShape 38">
              <a:extLst>
                <a:ext uri="{FF2B5EF4-FFF2-40B4-BE49-F238E27FC236}">
                  <a16:creationId xmlns:a16="http://schemas.microsoft.com/office/drawing/2014/main" id="{3B17701D-118B-AAE2-FD41-947B81BDE19B}"/>
                </a:ext>
              </a:extLst>
            </p:cNvPr>
            <p:cNvCxnSpPr>
              <a:cxnSpLocks noChangeAspect="1" noChangeShapeType="1"/>
              <a:stCxn id="176172" idx="2"/>
              <a:endCxn id="176167" idx="2"/>
            </p:cNvCxnSpPr>
            <p:nvPr/>
          </p:nvCxnSpPr>
          <p:spPr bwMode="auto">
            <a:xfrm rot="16200000" flipV="1">
              <a:off x="1515" y="2202"/>
              <a:ext cx="456" cy="672"/>
            </a:xfrm>
            <a:prstGeom prst="bentConnector3">
              <a:avLst>
                <a:gd name="adj1" fmla="val -31579"/>
              </a:avLst>
            </a:prstGeom>
            <a:noFill/>
            <a:ln w="190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6167" name="Rectangle 39">
              <a:extLst>
                <a:ext uri="{FF2B5EF4-FFF2-40B4-BE49-F238E27FC236}">
                  <a16:creationId xmlns:a16="http://schemas.microsoft.com/office/drawing/2014/main" id="{EBB79EF2-577A-BA93-CBDD-CEE4F1E107E8}"/>
                </a:ext>
              </a:extLst>
            </p:cNvPr>
            <p:cNvSpPr>
              <a:spLocks noChangeAspect="1" noChangeArrowheads="1"/>
            </p:cNvSpPr>
            <p:nvPr/>
          </p:nvSpPr>
          <p:spPr bwMode="auto">
            <a:xfrm>
              <a:off x="1224" y="2166"/>
              <a:ext cx="366" cy="144"/>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76168" name="Rectangle 40">
              <a:extLst>
                <a:ext uri="{FF2B5EF4-FFF2-40B4-BE49-F238E27FC236}">
                  <a16:creationId xmlns:a16="http://schemas.microsoft.com/office/drawing/2014/main" id="{52802719-D946-87D4-AAC8-16CEDEA8C8B0}"/>
                </a:ext>
              </a:extLst>
            </p:cNvPr>
            <p:cNvSpPr>
              <a:spLocks noChangeAspect="1" noChangeArrowheads="1"/>
            </p:cNvSpPr>
            <p:nvPr/>
          </p:nvSpPr>
          <p:spPr bwMode="auto">
            <a:xfrm>
              <a:off x="2130" y="2664"/>
              <a:ext cx="366" cy="144"/>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76169" name="Rectangle 41">
              <a:extLst>
                <a:ext uri="{FF2B5EF4-FFF2-40B4-BE49-F238E27FC236}">
                  <a16:creationId xmlns:a16="http://schemas.microsoft.com/office/drawing/2014/main" id="{454B752F-AA1C-3E1B-C74F-585AB5F22A8F}"/>
                </a:ext>
              </a:extLst>
            </p:cNvPr>
            <p:cNvSpPr>
              <a:spLocks noChangeAspect="1" noChangeArrowheads="1"/>
            </p:cNvSpPr>
            <p:nvPr/>
          </p:nvSpPr>
          <p:spPr bwMode="auto">
            <a:xfrm>
              <a:off x="2484" y="3114"/>
              <a:ext cx="366" cy="144"/>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76170" name="Rectangle 42">
              <a:extLst>
                <a:ext uri="{FF2B5EF4-FFF2-40B4-BE49-F238E27FC236}">
                  <a16:creationId xmlns:a16="http://schemas.microsoft.com/office/drawing/2014/main" id="{67BA6D20-3385-CDBA-589E-3293DC5A582B}"/>
                </a:ext>
              </a:extLst>
            </p:cNvPr>
            <p:cNvSpPr>
              <a:spLocks noChangeAspect="1" noChangeArrowheads="1"/>
            </p:cNvSpPr>
            <p:nvPr/>
          </p:nvSpPr>
          <p:spPr bwMode="auto">
            <a:xfrm>
              <a:off x="2808" y="3114"/>
              <a:ext cx="366" cy="144"/>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76171" name="Rectangle 43">
              <a:extLst>
                <a:ext uri="{FF2B5EF4-FFF2-40B4-BE49-F238E27FC236}">
                  <a16:creationId xmlns:a16="http://schemas.microsoft.com/office/drawing/2014/main" id="{5D92EF10-4945-8EBA-6187-7FE8899AE466}"/>
                </a:ext>
              </a:extLst>
            </p:cNvPr>
            <p:cNvSpPr>
              <a:spLocks noChangeAspect="1" noChangeArrowheads="1"/>
            </p:cNvSpPr>
            <p:nvPr/>
          </p:nvSpPr>
          <p:spPr bwMode="auto">
            <a:xfrm>
              <a:off x="3546" y="2658"/>
              <a:ext cx="366" cy="144"/>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76172" name="Rectangle 44">
              <a:extLst>
                <a:ext uri="{FF2B5EF4-FFF2-40B4-BE49-F238E27FC236}">
                  <a16:creationId xmlns:a16="http://schemas.microsoft.com/office/drawing/2014/main" id="{823FFCD3-BCE0-C6E5-AB0D-C9D65E837E84}"/>
                </a:ext>
              </a:extLst>
            </p:cNvPr>
            <p:cNvSpPr>
              <a:spLocks noChangeAspect="1" noChangeArrowheads="1"/>
            </p:cNvSpPr>
            <p:nvPr/>
          </p:nvSpPr>
          <p:spPr bwMode="auto">
            <a:xfrm>
              <a:off x="1896" y="2622"/>
              <a:ext cx="366" cy="144"/>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cxnSp>
          <p:nvCxnSpPr>
            <p:cNvPr id="176173" name="AutoShape 45">
              <a:extLst>
                <a:ext uri="{FF2B5EF4-FFF2-40B4-BE49-F238E27FC236}">
                  <a16:creationId xmlns:a16="http://schemas.microsoft.com/office/drawing/2014/main" id="{FCB89E6E-84E9-BC32-4EE2-65DDFA35DB29}"/>
                </a:ext>
              </a:extLst>
            </p:cNvPr>
            <p:cNvCxnSpPr>
              <a:cxnSpLocks noChangeAspect="1" noChangeShapeType="1"/>
              <a:stCxn id="176170" idx="2"/>
              <a:endCxn id="176171" idx="2"/>
            </p:cNvCxnSpPr>
            <p:nvPr/>
          </p:nvCxnSpPr>
          <p:spPr bwMode="auto">
            <a:xfrm rot="5400000" flipH="1" flipV="1">
              <a:off x="3132" y="2661"/>
              <a:ext cx="456" cy="738"/>
            </a:xfrm>
            <a:prstGeom prst="bentConnector3">
              <a:avLst>
                <a:gd name="adj1" fmla="val -31579"/>
              </a:avLst>
            </a:prstGeom>
            <a:noFill/>
            <a:ln w="190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6174" name="AutoShape 46">
              <a:extLst>
                <a:ext uri="{FF2B5EF4-FFF2-40B4-BE49-F238E27FC236}">
                  <a16:creationId xmlns:a16="http://schemas.microsoft.com/office/drawing/2014/main" id="{2537826C-4A55-22E1-9ACD-B7C4A1376ECC}"/>
                </a:ext>
              </a:extLst>
            </p:cNvPr>
            <p:cNvCxnSpPr>
              <a:cxnSpLocks noChangeAspect="1" noChangeShapeType="1"/>
              <a:stCxn id="176169" idx="2"/>
              <a:endCxn id="176168" idx="2"/>
            </p:cNvCxnSpPr>
            <p:nvPr/>
          </p:nvCxnSpPr>
          <p:spPr bwMode="auto">
            <a:xfrm rot="16200000" flipV="1">
              <a:off x="2265" y="2856"/>
              <a:ext cx="450" cy="354"/>
            </a:xfrm>
            <a:prstGeom prst="bentConnector3">
              <a:avLst>
                <a:gd name="adj1" fmla="val -32000"/>
              </a:avLst>
            </a:prstGeom>
            <a:noFill/>
            <a:ln w="1905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176175" name="Picture 47">
            <a:extLst>
              <a:ext uri="{FF2B5EF4-FFF2-40B4-BE49-F238E27FC236}">
                <a16:creationId xmlns:a16="http://schemas.microsoft.com/office/drawing/2014/main" id="{560CFEF3-2F84-1A19-B649-96A822044F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800" y="4344988"/>
            <a:ext cx="4095750" cy="187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6176" name="Rectangle 48">
            <a:extLst>
              <a:ext uri="{FF2B5EF4-FFF2-40B4-BE49-F238E27FC236}">
                <a16:creationId xmlns:a16="http://schemas.microsoft.com/office/drawing/2014/main" id="{BECBDE03-8815-7758-433F-A0D84B998F29}"/>
              </a:ext>
            </a:extLst>
          </p:cNvPr>
          <p:cNvSpPr>
            <a:spLocks noChangeArrowheads="1"/>
          </p:cNvSpPr>
          <p:nvPr/>
        </p:nvSpPr>
        <p:spPr bwMode="auto">
          <a:xfrm>
            <a:off x="66675" y="1933575"/>
            <a:ext cx="4095750" cy="2305050"/>
          </a:xfrm>
          <a:prstGeom prst="rect">
            <a:avLst/>
          </a:prstGeom>
          <a:noFill/>
          <a:ln w="19050">
            <a:solidFill>
              <a:srgbClr val="8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76177" name="Rectangle 49">
            <a:extLst>
              <a:ext uri="{FF2B5EF4-FFF2-40B4-BE49-F238E27FC236}">
                <a16:creationId xmlns:a16="http://schemas.microsoft.com/office/drawing/2014/main" id="{0FB7296B-23F1-FC5D-F453-A8040DFFF54F}"/>
              </a:ext>
            </a:extLst>
          </p:cNvPr>
          <p:cNvSpPr>
            <a:spLocks noChangeArrowheads="1"/>
          </p:cNvSpPr>
          <p:nvPr/>
        </p:nvSpPr>
        <p:spPr bwMode="auto">
          <a:xfrm>
            <a:off x="4162425" y="1933575"/>
            <a:ext cx="4857750" cy="2305050"/>
          </a:xfrm>
          <a:prstGeom prst="rect">
            <a:avLst/>
          </a:prstGeom>
          <a:noFill/>
          <a:ln w="19050">
            <a:solidFill>
              <a:srgbClr val="8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76178" name="Rectangle 50">
            <a:extLst>
              <a:ext uri="{FF2B5EF4-FFF2-40B4-BE49-F238E27FC236}">
                <a16:creationId xmlns:a16="http://schemas.microsoft.com/office/drawing/2014/main" id="{BC667BEA-3CCA-D481-466F-163C0A032019}"/>
              </a:ext>
            </a:extLst>
          </p:cNvPr>
          <p:cNvSpPr>
            <a:spLocks noChangeArrowheads="1"/>
          </p:cNvSpPr>
          <p:nvPr/>
        </p:nvSpPr>
        <p:spPr bwMode="auto">
          <a:xfrm>
            <a:off x="66675" y="4238627"/>
            <a:ext cx="8953500" cy="2105025"/>
          </a:xfrm>
          <a:prstGeom prst="rect">
            <a:avLst/>
          </a:prstGeom>
          <a:noFill/>
          <a:ln w="19050">
            <a:solidFill>
              <a:srgbClr val="8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76180" name="Text Box 52">
            <a:extLst>
              <a:ext uri="{FF2B5EF4-FFF2-40B4-BE49-F238E27FC236}">
                <a16:creationId xmlns:a16="http://schemas.microsoft.com/office/drawing/2014/main" id="{86EBA783-EBC0-65A9-A527-FDF0F44499BB}"/>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b="1">
                <a:solidFill>
                  <a:srgbClr val="FFFF00"/>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2.6 Modifications et contraintes</a:t>
            </a:r>
          </a:p>
          <a:p>
            <a:r>
              <a:rPr lang="fr-FR" altLang="fr-FR" sz="1000">
                <a:solidFill>
                  <a:schemeClr val="bg1"/>
                </a:solidFill>
                <a:latin typeface="Arial" panose="020B0604020202020204" pitchFamily="34" charset="0"/>
              </a:rPr>
              <a:t>2.3 Identifiants et clés étrangères	2.7 Redondances internes</a:t>
            </a:r>
          </a:p>
          <a:p>
            <a:r>
              <a:rPr lang="fr-FR" altLang="fr-FR" sz="1000">
                <a:solidFill>
                  <a:schemeClr val="bg1"/>
                </a:solidFill>
                <a:latin typeface="Arial" panose="020B0604020202020204" pitchFamily="34" charset="0"/>
              </a:rPr>
              <a:t>2.4 Schéma et contenu	2.8 Les structures physiques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61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76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Text Box 2">
            <a:extLst>
              <a:ext uri="{FF2B5EF4-FFF2-40B4-BE49-F238E27FC236}">
                <a16:creationId xmlns:a16="http://schemas.microsoft.com/office/drawing/2014/main" id="{8743B87C-63A6-C89E-B380-98FE1B2BB96E}"/>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64867" name="Rectangle 3">
            <a:extLst>
              <a:ext uri="{FF2B5EF4-FFF2-40B4-BE49-F238E27FC236}">
                <a16:creationId xmlns:a16="http://schemas.microsoft.com/office/drawing/2014/main" id="{F9989A68-CCAC-189D-0B8F-BA06C09E1510}"/>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64868" name="Text Box 4">
            <a:extLst>
              <a:ext uri="{FF2B5EF4-FFF2-40B4-BE49-F238E27FC236}">
                <a16:creationId xmlns:a16="http://schemas.microsoft.com/office/drawing/2014/main" id="{9037F4C0-9766-56B3-F3A2-49C918FD97FE}"/>
              </a:ext>
            </a:extLst>
          </p:cNvPr>
          <p:cNvSpPr txBox="1">
            <a:spLocks noChangeArrowheads="1"/>
          </p:cNvSpPr>
          <p:nvPr/>
        </p:nvSpPr>
        <p:spPr bwMode="auto">
          <a:xfrm>
            <a:off x="1554165" y="1392238"/>
            <a:ext cx="6365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sz="2400" b="1"/>
              <a:t>2.6  Modifications et contraintes d'intégrité</a:t>
            </a:r>
          </a:p>
        </p:txBody>
      </p:sp>
      <p:sp>
        <p:nvSpPr>
          <p:cNvPr id="164873" name="Rectangle 9">
            <a:extLst>
              <a:ext uri="{FF2B5EF4-FFF2-40B4-BE49-F238E27FC236}">
                <a16:creationId xmlns:a16="http://schemas.microsoft.com/office/drawing/2014/main" id="{8FC0E397-8DFF-435E-E2D4-D8674C1FA13A}"/>
              </a:ext>
            </a:extLst>
          </p:cNvPr>
          <p:cNvSpPr>
            <a:spLocks noChangeArrowheads="1"/>
          </p:cNvSpPr>
          <p:nvPr/>
        </p:nvSpPr>
        <p:spPr bwMode="auto">
          <a:xfrm>
            <a:off x="1114427" y="3402015"/>
            <a:ext cx="7083425" cy="106997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600" b="1"/>
              <a:t>Il existe trois opérations élémentaires de modification :</a:t>
            </a:r>
          </a:p>
          <a:p>
            <a:r>
              <a:rPr lang="fr-FR" altLang="fr-FR" sz="1600" b="1"/>
              <a:t>    1.  insérer une ligne</a:t>
            </a:r>
          </a:p>
          <a:p>
            <a:r>
              <a:rPr lang="fr-FR" altLang="fr-FR" sz="1600" b="1"/>
              <a:t>    2.  supprimer une ligne</a:t>
            </a:r>
          </a:p>
          <a:p>
            <a:r>
              <a:rPr lang="fr-FR" altLang="fr-FR" sz="1600" b="1"/>
              <a:t>    3.  modifier une valeur de colonne d'une ligne.</a:t>
            </a:r>
          </a:p>
        </p:txBody>
      </p:sp>
      <p:sp>
        <p:nvSpPr>
          <p:cNvPr id="164874" name="Rectangle 10">
            <a:extLst>
              <a:ext uri="{FF2B5EF4-FFF2-40B4-BE49-F238E27FC236}">
                <a16:creationId xmlns:a16="http://schemas.microsoft.com/office/drawing/2014/main" id="{96A74981-FA31-0736-BF51-DEBBA7C2314B}"/>
              </a:ext>
            </a:extLst>
          </p:cNvPr>
          <p:cNvSpPr>
            <a:spLocks noChangeArrowheads="1"/>
          </p:cNvSpPr>
          <p:nvPr/>
        </p:nvSpPr>
        <p:spPr bwMode="auto">
          <a:xfrm>
            <a:off x="1114427" y="4683125"/>
            <a:ext cx="7083425" cy="64135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800" b="1" i="1">
                <a:solidFill>
                  <a:schemeClr val="accent2"/>
                </a:solidFill>
              </a:rPr>
              <a:t>Principe</a:t>
            </a:r>
            <a:r>
              <a:rPr lang="fr-FR" altLang="fr-FR" sz="1800" b="1">
                <a:solidFill>
                  <a:schemeClr val="accent2"/>
                </a:solidFill>
              </a:rPr>
              <a:t> : une modification ne sera effectuée que si son résultat ne viole aucune contrainte d'intégrité.</a:t>
            </a:r>
          </a:p>
        </p:txBody>
      </p:sp>
      <p:sp>
        <p:nvSpPr>
          <p:cNvPr id="164875" name="Rectangle 11">
            <a:extLst>
              <a:ext uri="{FF2B5EF4-FFF2-40B4-BE49-F238E27FC236}">
                <a16:creationId xmlns:a16="http://schemas.microsoft.com/office/drawing/2014/main" id="{731F81D3-832F-FA49-F37C-565D24A70671}"/>
              </a:ext>
            </a:extLst>
          </p:cNvPr>
          <p:cNvSpPr>
            <a:spLocks noChangeArrowheads="1"/>
          </p:cNvSpPr>
          <p:nvPr/>
        </p:nvSpPr>
        <p:spPr bwMode="auto">
          <a:xfrm>
            <a:off x="1114427" y="2139952"/>
            <a:ext cx="7083425" cy="106997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600" b="1"/>
              <a:t>On admet trois contraintes d'intégrité :</a:t>
            </a:r>
          </a:p>
          <a:p>
            <a:r>
              <a:rPr lang="fr-FR" altLang="fr-FR" sz="1600" b="1"/>
              <a:t>    1.  colonne obligatoire</a:t>
            </a:r>
          </a:p>
          <a:p>
            <a:r>
              <a:rPr lang="fr-FR" altLang="fr-FR" sz="1600" b="1"/>
              <a:t>    2.  contrainte d'unicité</a:t>
            </a:r>
          </a:p>
          <a:p>
            <a:r>
              <a:rPr lang="fr-FR" altLang="fr-FR" sz="1600" b="1"/>
              <a:t>    3.  contrainte référentielle.</a:t>
            </a:r>
          </a:p>
        </p:txBody>
      </p:sp>
      <p:sp>
        <p:nvSpPr>
          <p:cNvPr id="164877" name="Text Box 13">
            <a:extLst>
              <a:ext uri="{FF2B5EF4-FFF2-40B4-BE49-F238E27FC236}">
                <a16:creationId xmlns:a16="http://schemas.microsoft.com/office/drawing/2014/main" id="{239A825A-F2A9-A39A-786F-D7D2B5A2F8B6}"/>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a:t>
            </a:r>
            <a:r>
              <a:rPr lang="fr-FR" altLang="fr-FR" sz="1000" b="1">
                <a:solidFill>
                  <a:srgbClr val="FFFF00"/>
                </a:solidFill>
                <a:latin typeface="Arial" panose="020B0604020202020204" pitchFamily="34" charset="0"/>
              </a:rPr>
              <a:t>2.6 Modifications et contraintes</a:t>
            </a:r>
          </a:p>
          <a:p>
            <a:r>
              <a:rPr lang="fr-FR" altLang="fr-FR" sz="1000">
                <a:solidFill>
                  <a:schemeClr val="bg1"/>
                </a:solidFill>
                <a:latin typeface="Arial" panose="020B0604020202020204" pitchFamily="34" charset="0"/>
              </a:rPr>
              <a:t>2.3 Identifiants et clés étrangères	2.7 Redondances internes</a:t>
            </a:r>
          </a:p>
          <a:p>
            <a:r>
              <a:rPr lang="fr-FR" altLang="fr-FR" sz="1000">
                <a:solidFill>
                  <a:schemeClr val="bg1"/>
                </a:solidFill>
                <a:latin typeface="Arial" panose="020B0604020202020204" pitchFamily="34" charset="0"/>
              </a:rPr>
              <a:t>2.4 Schéma et contenu	2.8 Les structures physiques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2">
            <a:extLst>
              <a:ext uri="{FF2B5EF4-FFF2-40B4-BE49-F238E27FC236}">
                <a16:creationId xmlns:a16="http://schemas.microsoft.com/office/drawing/2014/main" id="{79D26B33-DB0C-CD61-A90B-DCDB8AE30C0A}"/>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65891" name="Rectangle 3">
            <a:extLst>
              <a:ext uri="{FF2B5EF4-FFF2-40B4-BE49-F238E27FC236}">
                <a16:creationId xmlns:a16="http://schemas.microsoft.com/office/drawing/2014/main" id="{B1309BDC-897A-C73A-14D5-A1CF61FF3D1C}"/>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65892" name="Text Box 4">
            <a:extLst>
              <a:ext uri="{FF2B5EF4-FFF2-40B4-BE49-F238E27FC236}">
                <a16:creationId xmlns:a16="http://schemas.microsoft.com/office/drawing/2014/main" id="{F98C48B4-6388-1890-0FF5-13ABF7C93F08}"/>
              </a:ext>
            </a:extLst>
          </p:cNvPr>
          <p:cNvSpPr txBox="1">
            <a:spLocks noChangeArrowheads="1"/>
          </p:cNvSpPr>
          <p:nvPr/>
        </p:nvSpPr>
        <p:spPr bwMode="auto">
          <a:xfrm>
            <a:off x="114300" y="752477"/>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800" b="1">
                <a:solidFill>
                  <a:schemeClr val="accent2"/>
                </a:solidFill>
              </a:rPr>
              <a:t>2.6 Modifications et contraintes - Colonne obligatoire</a:t>
            </a:r>
            <a:endParaRPr lang="fr-FR" altLang="fr-FR" sz="1000" b="1">
              <a:solidFill>
                <a:srgbClr val="FFFF00"/>
              </a:solidFill>
            </a:endParaRPr>
          </a:p>
        </p:txBody>
      </p:sp>
      <p:sp>
        <p:nvSpPr>
          <p:cNvPr id="165897" name="Rectangle 9">
            <a:extLst>
              <a:ext uri="{FF2B5EF4-FFF2-40B4-BE49-F238E27FC236}">
                <a16:creationId xmlns:a16="http://schemas.microsoft.com/office/drawing/2014/main" id="{F79718BC-3153-12EA-D34A-52D396F10089}"/>
              </a:ext>
            </a:extLst>
          </p:cNvPr>
          <p:cNvSpPr>
            <a:spLocks noChangeArrowheads="1"/>
          </p:cNvSpPr>
          <p:nvPr/>
        </p:nvSpPr>
        <p:spPr bwMode="auto">
          <a:xfrm>
            <a:off x="1800225" y="3606802"/>
            <a:ext cx="2095500" cy="576263"/>
          </a:xfrm>
          <a:prstGeom prst="rect">
            <a:avLst/>
          </a:prstGeom>
          <a:solidFill>
            <a:srgbClr val="D2D2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altLang="fr-FR" sz="1200" b="1"/>
              <a:t>insérer une ligne</a:t>
            </a:r>
          </a:p>
          <a:p>
            <a:pPr algn="ctr"/>
            <a:r>
              <a:rPr lang="fr-FR" altLang="fr-FR" sz="1200" b="1"/>
              <a:t>de CLIENT</a:t>
            </a:r>
          </a:p>
        </p:txBody>
      </p:sp>
      <p:sp>
        <p:nvSpPr>
          <p:cNvPr id="165898" name="Rectangle 10">
            <a:extLst>
              <a:ext uri="{FF2B5EF4-FFF2-40B4-BE49-F238E27FC236}">
                <a16:creationId xmlns:a16="http://schemas.microsoft.com/office/drawing/2014/main" id="{AA12B1BB-9869-AA93-AAFB-FA5FD00453D3}"/>
              </a:ext>
            </a:extLst>
          </p:cNvPr>
          <p:cNvSpPr>
            <a:spLocks noChangeArrowheads="1"/>
          </p:cNvSpPr>
          <p:nvPr/>
        </p:nvSpPr>
        <p:spPr bwMode="auto">
          <a:xfrm>
            <a:off x="1804988" y="4298952"/>
            <a:ext cx="2095500" cy="576263"/>
          </a:xfrm>
          <a:prstGeom prst="rect">
            <a:avLst/>
          </a:prstGeom>
          <a:solidFill>
            <a:srgbClr val="D2D2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altLang="fr-FR" sz="1200" b="1"/>
              <a:t>supprimer une ligne</a:t>
            </a:r>
          </a:p>
          <a:p>
            <a:pPr algn="ctr"/>
            <a:r>
              <a:rPr lang="fr-FR" altLang="fr-FR" sz="1200" b="1"/>
              <a:t>de CLIENT</a:t>
            </a:r>
          </a:p>
        </p:txBody>
      </p:sp>
      <p:sp>
        <p:nvSpPr>
          <p:cNvPr id="165900" name="Rectangle 12">
            <a:extLst>
              <a:ext uri="{FF2B5EF4-FFF2-40B4-BE49-F238E27FC236}">
                <a16:creationId xmlns:a16="http://schemas.microsoft.com/office/drawing/2014/main" id="{4E1AEB78-6387-CFEE-511A-C2B49696D941}"/>
              </a:ext>
            </a:extLst>
          </p:cNvPr>
          <p:cNvSpPr>
            <a:spLocks noChangeArrowheads="1"/>
          </p:cNvSpPr>
          <p:nvPr/>
        </p:nvSpPr>
        <p:spPr bwMode="auto">
          <a:xfrm>
            <a:off x="4010025" y="3606802"/>
            <a:ext cx="3530600" cy="57626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altLang="fr-FR" sz="1200" b="1"/>
              <a:t>la valeur de NOM doit être non </a:t>
            </a:r>
            <a:r>
              <a:rPr lang="fr-FR" altLang="fr-FR" sz="1200" b="1" i="1"/>
              <a:t>null</a:t>
            </a:r>
          </a:p>
        </p:txBody>
      </p:sp>
      <p:sp>
        <p:nvSpPr>
          <p:cNvPr id="165901" name="Rectangle 13">
            <a:extLst>
              <a:ext uri="{FF2B5EF4-FFF2-40B4-BE49-F238E27FC236}">
                <a16:creationId xmlns:a16="http://schemas.microsoft.com/office/drawing/2014/main" id="{AFB34476-E072-0503-FAA8-9340864F8C57}"/>
              </a:ext>
            </a:extLst>
          </p:cNvPr>
          <p:cNvSpPr>
            <a:spLocks noChangeArrowheads="1"/>
          </p:cNvSpPr>
          <p:nvPr/>
        </p:nvSpPr>
        <p:spPr bwMode="auto">
          <a:xfrm>
            <a:off x="4010025" y="4298952"/>
            <a:ext cx="3530600" cy="57626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fr-FR" sz="1200" b="1"/>
          </a:p>
        </p:txBody>
      </p:sp>
      <p:sp>
        <p:nvSpPr>
          <p:cNvPr id="165909" name="Rectangle 21">
            <a:extLst>
              <a:ext uri="{FF2B5EF4-FFF2-40B4-BE49-F238E27FC236}">
                <a16:creationId xmlns:a16="http://schemas.microsoft.com/office/drawing/2014/main" id="{932B3E71-4BEB-E760-597F-6897FC01A148}"/>
              </a:ext>
            </a:extLst>
          </p:cNvPr>
          <p:cNvSpPr>
            <a:spLocks noChangeArrowheads="1"/>
          </p:cNvSpPr>
          <p:nvPr/>
        </p:nvSpPr>
        <p:spPr bwMode="auto">
          <a:xfrm>
            <a:off x="4010025" y="2962275"/>
            <a:ext cx="3530600" cy="539750"/>
          </a:xfrm>
          <a:prstGeom prst="rect">
            <a:avLst/>
          </a:prstGeom>
          <a:solidFill>
            <a:srgbClr val="D2D2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altLang="fr-FR" sz="1200" b="1"/>
              <a:t>colonne NOM obligatoire</a:t>
            </a:r>
          </a:p>
        </p:txBody>
      </p:sp>
      <p:pic>
        <p:nvPicPr>
          <p:cNvPr id="165912" name="Picture 24">
            <a:extLst>
              <a:ext uri="{FF2B5EF4-FFF2-40B4-BE49-F238E27FC236}">
                <a16:creationId xmlns:a16="http://schemas.microsoft.com/office/drawing/2014/main" id="{C7D1EAEB-8AC5-0181-BFFB-B4E33B474A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5" y="1282700"/>
            <a:ext cx="2663825" cy="133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5913" name="Rectangle 25">
            <a:extLst>
              <a:ext uri="{FF2B5EF4-FFF2-40B4-BE49-F238E27FC236}">
                <a16:creationId xmlns:a16="http://schemas.microsoft.com/office/drawing/2014/main" id="{A2464C14-844A-6454-9393-D240DF509F7A}"/>
              </a:ext>
            </a:extLst>
          </p:cNvPr>
          <p:cNvSpPr>
            <a:spLocks noChangeArrowheads="1"/>
          </p:cNvSpPr>
          <p:nvPr/>
        </p:nvSpPr>
        <p:spPr bwMode="auto">
          <a:xfrm>
            <a:off x="1809750" y="4991102"/>
            <a:ext cx="2095500" cy="576263"/>
          </a:xfrm>
          <a:prstGeom prst="rect">
            <a:avLst/>
          </a:prstGeom>
          <a:solidFill>
            <a:srgbClr val="D2D2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altLang="fr-FR" sz="1200" b="1"/>
              <a:t>modifier valeur de NOM</a:t>
            </a:r>
          </a:p>
          <a:p>
            <a:pPr algn="ctr"/>
            <a:r>
              <a:rPr lang="fr-FR" altLang="fr-FR" sz="1200" b="1"/>
              <a:t>de CLIENT</a:t>
            </a:r>
          </a:p>
        </p:txBody>
      </p:sp>
      <p:sp>
        <p:nvSpPr>
          <p:cNvPr id="165914" name="Rectangle 26">
            <a:extLst>
              <a:ext uri="{FF2B5EF4-FFF2-40B4-BE49-F238E27FC236}">
                <a16:creationId xmlns:a16="http://schemas.microsoft.com/office/drawing/2014/main" id="{39BFE2DE-D437-957D-2CBA-34C1D6B34C4E}"/>
              </a:ext>
            </a:extLst>
          </p:cNvPr>
          <p:cNvSpPr>
            <a:spLocks noChangeArrowheads="1"/>
          </p:cNvSpPr>
          <p:nvPr/>
        </p:nvSpPr>
        <p:spPr bwMode="auto">
          <a:xfrm>
            <a:off x="4010025" y="4991102"/>
            <a:ext cx="3530600" cy="57626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fr-FR" altLang="fr-FR" sz="1200" b="1"/>
              <a:t>la nouvelle valeur de NOM doit être non </a:t>
            </a:r>
            <a:r>
              <a:rPr lang="fr-FR" altLang="fr-FR" sz="1200" b="1" i="1"/>
              <a:t>null</a:t>
            </a:r>
            <a:endParaRPr lang="fr-FR" altLang="fr-FR" sz="1200" b="1"/>
          </a:p>
        </p:txBody>
      </p:sp>
      <p:sp>
        <p:nvSpPr>
          <p:cNvPr id="165917" name="AutoShape 29">
            <a:extLst>
              <a:ext uri="{FF2B5EF4-FFF2-40B4-BE49-F238E27FC236}">
                <a16:creationId xmlns:a16="http://schemas.microsoft.com/office/drawing/2014/main" id="{4BD08CFD-4212-4B0B-E5AA-1D0FD4F53B7F}"/>
              </a:ext>
            </a:extLst>
          </p:cNvPr>
          <p:cNvSpPr>
            <a:spLocks noChangeArrowheads="1"/>
          </p:cNvSpPr>
          <p:nvPr/>
        </p:nvSpPr>
        <p:spPr bwMode="auto">
          <a:xfrm>
            <a:off x="4962525" y="1771652"/>
            <a:ext cx="1219200" cy="180975"/>
          </a:xfrm>
          <a:prstGeom prst="roundRect">
            <a:avLst>
              <a:gd name="adj" fmla="val 16667"/>
            </a:avLst>
          </a:prstGeom>
          <a:noFill/>
          <a:ln w="127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65919" name="Text Box 31">
            <a:extLst>
              <a:ext uri="{FF2B5EF4-FFF2-40B4-BE49-F238E27FC236}">
                <a16:creationId xmlns:a16="http://schemas.microsoft.com/office/drawing/2014/main" id="{7107420C-66D5-B720-D378-ECA49132688C}"/>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a:t>
            </a:r>
            <a:r>
              <a:rPr lang="fr-FR" altLang="fr-FR" sz="1000" b="1">
                <a:solidFill>
                  <a:srgbClr val="FFFF00"/>
                </a:solidFill>
                <a:latin typeface="Arial" panose="020B0604020202020204" pitchFamily="34" charset="0"/>
              </a:rPr>
              <a:t>2.6 Modifications et contraintes</a:t>
            </a:r>
          </a:p>
          <a:p>
            <a:r>
              <a:rPr lang="fr-FR" altLang="fr-FR" sz="1000">
                <a:solidFill>
                  <a:schemeClr val="bg1"/>
                </a:solidFill>
                <a:latin typeface="Arial" panose="020B0604020202020204" pitchFamily="34" charset="0"/>
              </a:rPr>
              <a:t>2.3 Identifiants et clés étrangères	2.7 Redondances internes</a:t>
            </a:r>
          </a:p>
          <a:p>
            <a:r>
              <a:rPr lang="fr-FR" altLang="fr-FR" sz="1000">
                <a:solidFill>
                  <a:schemeClr val="bg1"/>
                </a:solidFill>
                <a:latin typeface="Arial" panose="020B0604020202020204" pitchFamily="34" charset="0"/>
              </a:rPr>
              <a:t>2.4 Schéma et contenu	2.8 Les structures physiques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a:extLst>
              <a:ext uri="{FF2B5EF4-FFF2-40B4-BE49-F238E27FC236}">
                <a16:creationId xmlns:a16="http://schemas.microsoft.com/office/drawing/2014/main" id="{A35C52A2-1B2E-EA08-9125-9267B8197728}"/>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79203" name="Rectangle 3">
            <a:extLst>
              <a:ext uri="{FF2B5EF4-FFF2-40B4-BE49-F238E27FC236}">
                <a16:creationId xmlns:a16="http://schemas.microsoft.com/office/drawing/2014/main" id="{A48B01B1-98B8-8A24-78EF-38938EF3E891}"/>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79204" name="Text Box 4">
            <a:extLst>
              <a:ext uri="{FF2B5EF4-FFF2-40B4-BE49-F238E27FC236}">
                <a16:creationId xmlns:a16="http://schemas.microsoft.com/office/drawing/2014/main" id="{FC9826ED-C5F1-CB69-E4B0-623F098BB5D5}"/>
              </a:ext>
            </a:extLst>
          </p:cNvPr>
          <p:cNvSpPr txBox="1">
            <a:spLocks noChangeArrowheads="1"/>
          </p:cNvSpPr>
          <p:nvPr/>
        </p:nvSpPr>
        <p:spPr bwMode="auto">
          <a:xfrm>
            <a:off x="114300" y="752477"/>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800" b="1">
                <a:solidFill>
                  <a:schemeClr val="accent2"/>
                </a:solidFill>
              </a:rPr>
              <a:t>2.6 Modifications et contraintes - Identifiant</a:t>
            </a:r>
            <a:endParaRPr lang="fr-FR" altLang="fr-FR" sz="1000" b="1">
              <a:solidFill>
                <a:srgbClr val="FFFF00"/>
              </a:solidFill>
            </a:endParaRPr>
          </a:p>
        </p:txBody>
      </p:sp>
      <p:sp>
        <p:nvSpPr>
          <p:cNvPr id="179208" name="Rectangle 8">
            <a:extLst>
              <a:ext uri="{FF2B5EF4-FFF2-40B4-BE49-F238E27FC236}">
                <a16:creationId xmlns:a16="http://schemas.microsoft.com/office/drawing/2014/main" id="{84CC0107-F8DB-434B-FA78-41B88C456656}"/>
              </a:ext>
            </a:extLst>
          </p:cNvPr>
          <p:cNvSpPr>
            <a:spLocks noChangeArrowheads="1"/>
          </p:cNvSpPr>
          <p:nvPr/>
        </p:nvSpPr>
        <p:spPr bwMode="auto">
          <a:xfrm>
            <a:off x="1800225" y="3616327"/>
            <a:ext cx="2095500" cy="576263"/>
          </a:xfrm>
          <a:prstGeom prst="rect">
            <a:avLst/>
          </a:prstGeom>
          <a:solidFill>
            <a:srgbClr val="D2D2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fr-FR" altLang="fr-FR" sz="1200" b="1"/>
              <a:t>insérer une ligne</a:t>
            </a:r>
          </a:p>
          <a:p>
            <a:pPr algn="ctr"/>
            <a:r>
              <a:rPr lang="fr-FR" altLang="fr-FR" sz="1200" b="1"/>
              <a:t>de COMMANDE</a:t>
            </a:r>
          </a:p>
        </p:txBody>
      </p:sp>
      <p:sp>
        <p:nvSpPr>
          <p:cNvPr id="179209" name="Rectangle 9">
            <a:extLst>
              <a:ext uri="{FF2B5EF4-FFF2-40B4-BE49-F238E27FC236}">
                <a16:creationId xmlns:a16="http://schemas.microsoft.com/office/drawing/2014/main" id="{26B7BC36-FACC-C400-DCAE-70B6F052F564}"/>
              </a:ext>
            </a:extLst>
          </p:cNvPr>
          <p:cNvSpPr>
            <a:spLocks noChangeArrowheads="1"/>
          </p:cNvSpPr>
          <p:nvPr/>
        </p:nvSpPr>
        <p:spPr bwMode="auto">
          <a:xfrm>
            <a:off x="1804988" y="4294188"/>
            <a:ext cx="2095500" cy="576262"/>
          </a:xfrm>
          <a:prstGeom prst="rect">
            <a:avLst/>
          </a:prstGeom>
          <a:solidFill>
            <a:srgbClr val="D2D2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fr-FR" altLang="fr-FR" sz="1200" b="1"/>
              <a:t>supprimer une ligne</a:t>
            </a:r>
          </a:p>
          <a:p>
            <a:pPr algn="ctr"/>
            <a:r>
              <a:rPr lang="fr-FR" altLang="fr-FR" sz="1200" b="1"/>
              <a:t>de COMMANDE</a:t>
            </a:r>
          </a:p>
        </p:txBody>
      </p:sp>
      <p:sp>
        <p:nvSpPr>
          <p:cNvPr id="179210" name="Rectangle 10">
            <a:extLst>
              <a:ext uri="{FF2B5EF4-FFF2-40B4-BE49-F238E27FC236}">
                <a16:creationId xmlns:a16="http://schemas.microsoft.com/office/drawing/2014/main" id="{58BDB905-970E-FDF2-04F5-0555D4EFBD05}"/>
              </a:ext>
            </a:extLst>
          </p:cNvPr>
          <p:cNvSpPr>
            <a:spLocks noChangeArrowheads="1"/>
          </p:cNvSpPr>
          <p:nvPr/>
        </p:nvSpPr>
        <p:spPr bwMode="auto">
          <a:xfrm>
            <a:off x="4010025" y="3616327"/>
            <a:ext cx="3530600" cy="57626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fr-FR" altLang="fr-FR" sz="1200" b="1"/>
              <a:t>la valeur de NCOM ne doit pas être déjà présente dans une ligne de COMMANDE</a:t>
            </a:r>
            <a:endParaRPr lang="fr-FR" altLang="fr-FR" sz="1200" b="1" i="1"/>
          </a:p>
        </p:txBody>
      </p:sp>
      <p:sp>
        <p:nvSpPr>
          <p:cNvPr id="179211" name="Rectangle 11">
            <a:extLst>
              <a:ext uri="{FF2B5EF4-FFF2-40B4-BE49-F238E27FC236}">
                <a16:creationId xmlns:a16="http://schemas.microsoft.com/office/drawing/2014/main" id="{F740A4E3-EFF2-6714-2493-9A7FBC8F3819}"/>
              </a:ext>
            </a:extLst>
          </p:cNvPr>
          <p:cNvSpPr>
            <a:spLocks noChangeArrowheads="1"/>
          </p:cNvSpPr>
          <p:nvPr/>
        </p:nvSpPr>
        <p:spPr bwMode="auto">
          <a:xfrm>
            <a:off x="4010025" y="4294188"/>
            <a:ext cx="3530600" cy="57626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en-US" altLang="fr-FR" sz="1200" b="1"/>
          </a:p>
        </p:txBody>
      </p:sp>
      <p:sp>
        <p:nvSpPr>
          <p:cNvPr id="179212" name="Rectangle 12">
            <a:extLst>
              <a:ext uri="{FF2B5EF4-FFF2-40B4-BE49-F238E27FC236}">
                <a16:creationId xmlns:a16="http://schemas.microsoft.com/office/drawing/2014/main" id="{E4208B76-D140-2C99-77B3-F13326C47ED4}"/>
              </a:ext>
            </a:extLst>
          </p:cNvPr>
          <p:cNvSpPr>
            <a:spLocks noChangeArrowheads="1"/>
          </p:cNvSpPr>
          <p:nvPr/>
        </p:nvSpPr>
        <p:spPr bwMode="auto">
          <a:xfrm>
            <a:off x="4010025" y="2962275"/>
            <a:ext cx="3530600" cy="539750"/>
          </a:xfrm>
          <a:prstGeom prst="rect">
            <a:avLst/>
          </a:prstGeom>
          <a:solidFill>
            <a:srgbClr val="D2D2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fr-FR" altLang="fr-FR" sz="1200" b="1"/>
              <a:t>{NCOM} identifiant de COMMANDE</a:t>
            </a:r>
          </a:p>
        </p:txBody>
      </p:sp>
      <p:pic>
        <p:nvPicPr>
          <p:cNvPr id="179213" name="Picture 13">
            <a:extLst>
              <a:ext uri="{FF2B5EF4-FFF2-40B4-BE49-F238E27FC236}">
                <a16:creationId xmlns:a16="http://schemas.microsoft.com/office/drawing/2014/main" id="{E62B3130-C58B-355C-8650-BA61A30AE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5" y="1282700"/>
            <a:ext cx="2663825" cy="133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9214" name="Rectangle 14">
            <a:extLst>
              <a:ext uri="{FF2B5EF4-FFF2-40B4-BE49-F238E27FC236}">
                <a16:creationId xmlns:a16="http://schemas.microsoft.com/office/drawing/2014/main" id="{34ABFA85-DD8B-973C-52E2-702FB69676C2}"/>
              </a:ext>
            </a:extLst>
          </p:cNvPr>
          <p:cNvSpPr>
            <a:spLocks noChangeArrowheads="1"/>
          </p:cNvSpPr>
          <p:nvPr/>
        </p:nvSpPr>
        <p:spPr bwMode="auto">
          <a:xfrm>
            <a:off x="1809750" y="4972052"/>
            <a:ext cx="2095500" cy="576263"/>
          </a:xfrm>
          <a:prstGeom prst="rect">
            <a:avLst/>
          </a:prstGeom>
          <a:solidFill>
            <a:srgbClr val="D2D2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fr-FR" altLang="fr-FR" sz="1200" b="1"/>
              <a:t>modifier la valeur de NCOM de COMMANDE</a:t>
            </a:r>
          </a:p>
        </p:txBody>
      </p:sp>
      <p:sp>
        <p:nvSpPr>
          <p:cNvPr id="179215" name="Rectangle 15">
            <a:extLst>
              <a:ext uri="{FF2B5EF4-FFF2-40B4-BE49-F238E27FC236}">
                <a16:creationId xmlns:a16="http://schemas.microsoft.com/office/drawing/2014/main" id="{CD5B53D8-BA54-A6AF-1C98-9A73945B300A}"/>
              </a:ext>
            </a:extLst>
          </p:cNvPr>
          <p:cNvSpPr>
            <a:spLocks noChangeArrowheads="1"/>
          </p:cNvSpPr>
          <p:nvPr/>
        </p:nvSpPr>
        <p:spPr bwMode="auto">
          <a:xfrm>
            <a:off x="4010025" y="4972052"/>
            <a:ext cx="3530600" cy="57626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fr-FR" altLang="fr-FR" sz="1200" b="1"/>
              <a:t>la nouvelle valeur de NCOM ne doit pas être déjà présente dans une ligne de COMMANDE</a:t>
            </a:r>
          </a:p>
        </p:txBody>
      </p:sp>
      <p:sp>
        <p:nvSpPr>
          <p:cNvPr id="179216" name="AutoShape 16">
            <a:extLst>
              <a:ext uri="{FF2B5EF4-FFF2-40B4-BE49-F238E27FC236}">
                <a16:creationId xmlns:a16="http://schemas.microsoft.com/office/drawing/2014/main" id="{78228BA3-0C48-7157-E9FC-789C08BEA257}"/>
              </a:ext>
            </a:extLst>
          </p:cNvPr>
          <p:cNvSpPr>
            <a:spLocks noChangeArrowheads="1"/>
          </p:cNvSpPr>
          <p:nvPr/>
        </p:nvSpPr>
        <p:spPr bwMode="auto">
          <a:xfrm>
            <a:off x="3448050" y="1600202"/>
            <a:ext cx="1219200" cy="180975"/>
          </a:xfrm>
          <a:prstGeom prst="roundRect">
            <a:avLst>
              <a:gd name="adj" fmla="val 16667"/>
            </a:avLst>
          </a:prstGeom>
          <a:noFill/>
          <a:ln w="127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79218" name="Text Box 18">
            <a:extLst>
              <a:ext uri="{FF2B5EF4-FFF2-40B4-BE49-F238E27FC236}">
                <a16:creationId xmlns:a16="http://schemas.microsoft.com/office/drawing/2014/main" id="{42D36F47-212E-E64A-FAB9-F58AACCF12A8}"/>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a:t>
            </a:r>
            <a:r>
              <a:rPr lang="fr-FR" altLang="fr-FR" sz="1000" b="1">
                <a:solidFill>
                  <a:srgbClr val="FFFF00"/>
                </a:solidFill>
                <a:latin typeface="Arial" panose="020B0604020202020204" pitchFamily="34" charset="0"/>
              </a:rPr>
              <a:t>2.6 Modifications et contraintes</a:t>
            </a:r>
          </a:p>
          <a:p>
            <a:r>
              <a:rPr lang="fr-FR" altLang="fr-FR" sz="1000">
                <a:solidFill>
                  <a:schemeClr val="bg1"/>
                </a:solidFill>
                <a:latin typeface="Arial" panose="020B0604020202020204" pitchFamily="34" charset="0"/>
              </a:rPr>
              <a:t>2.3 Identifiants et clés étrangères	2.7 Redondances internes</a:t>
            </a:r>
          </a:p>
          <a:p>
            <a:r>
              <a:rPr lang="fr-FR" altLang="fr-FR" sz="1000">
                <a:solidFill>
                  <a:schemeClr val="bg1"/>
                </a:solidFill>
                <a:latin typeface="Arial" panose="020B0604020202020204" pitchFamily="34" charset="0"/>
              </a:rPr>
              <a:t>2.4 Schéma et contenu	2.8 Les structures physiques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a:extLst>
              <a:ext uri="{FF2B5EF4-FFF2-40B4-BE49-F238E27FC236}">
                <a16:creationId xmlns:a16="http://schemas.microsoft.com/office/drawing/2014/main" id="{661CE782-0C73-9524-EBD4-5A3AC9120AA8}"/>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80227" name="Rectangle 3">
            <a:extLst>
              <a:ext uri="{FF2B5EF4-FFF2-40B4-BE49-F238E27FC236}">
                <a16:creationId xmlns:a16="http://schemas.microsoft.com/office/drawing/2014/main" id="{093117FD-00E3-BA36-5023-E490C4F0A181}"/>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80228" name="Text Box 4">
            <a:extLst>
              <a:ext uri="{FF2B5EF4-FFF2-40B4-BE49-F238E27FC236}">
                <a16:creationId xmlns:a16="http://schemas.microsoft.com/office/drawing/2014/main" id="{20FE75C5-5045-2CBB-89D8-115075691E5F}"/>
              </a:ext>
            </a:extLst>
          </p:cNvPr>
          <p:cNvSpPr txBox="1">
            <a:spLocks noChangeArrowheads="1"/>
          </p:cNvSpPr>
          <p:nvPr/>
        </p:nvSpPr>
        <p:spPr bwMode="auto">
          <a:xfrm>
            <a:off x="114300" y="752477"/>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800" b="1">
                <a:solidFill>
                  <a:schemeClr val="accent2"/>
                </a:solidFill>
              </a:rPr>
              <a:t>2.6 Modifications et contraintes - Clé étrangère</a:t>
            </a:r>
            <a:endParaRPr lang="fr-FR" altLang="fr-FR" sz="1000" b="1">
              <a:solidFill>
                <a:srgbClr val="FFFF00"/>
              </a:solidFill>
            </a:endParaRPr>
          </a:p>
        </p:txBody>
      </p:sp>
      <p:sp>
        <p:nvSpPr>
          <p:cNvPr id="180232" name="Rectangle 8">
            <a:extLst>
              <a:ext uri="{FF2B5EF4-FFF2-40B4-BE49-F238E27FC236}">
                <a16:creationId xmlns:a16="http://schemas.microsoft.com/office/drawing/2014/main" id="{F9CDE1EA-290B-E336-6F21-CDB40EBEF08C}"/>
              </a:ext>
            </a:extLst>
          </p:cNvPr>
          <p:cNvSpPr>
            <a:spLocks noChangeArrowheads="1"/>
          </p:cNvSpPr>
          <p:nvPr/>
        </p:nvSpPr>
        <p:spPr bwMode="auto">
          <a:xfrm>
            <a:off x="1828800" y="3368677"/>
            <a:ext cx="2095500" cy="576263"/>
          </a:xfrm>
          <a:prstGeom prst="rect">
            <a:avLst/>
          </a:prstGeom>
          <a:solidFill>
            <a:srgbClr val="D2D2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fr-FR" altLang="fr-FR" sz="1200" b="1"/>
              <a:t>insérer une ligne</a:t>
            </a:r>
          </a:p>
          <a:p>
            <a:pPr algn="ctr"/>
            <a:r>
              <a:rPr lang="fr-FR" altLang="fr-FR" sz="1200" b="1"/>
              <a:t>de COMMANDE</a:t>
            </a:r>
          </a:p>
        </p:txBody>
      </p:sp>
      <p:sp>
        <p:nvSpPr>
          <p:cNvPr id="180233" name="Rectangle 9">
            <a:extLst>
              <a:ext uri="{FF2B5EF4-FFF2-40B4-BE49-F238E27FC236}">
                <a16:creationId xmlns:a16="http://schemas.microsoft.com/office/drawing/2014/main" id="{69A97D52-8CF3-DBAD-994B-AA96713C816E}"/>
              </a:ext>
            </a:extLst>
          </p:cNvPr>
          <p:cNvSpPr>
            <a:spLocks noChangeArrowheads="1"/>
          </p:cNvSpPr>
          <p:nvPr/>
        </p:nvSpPr>
        <p:spPr bwMode="auto">
          <a:xfrm>
            <a:off x="1828800" y="3997327"/>
            <a:ext cx="2095500" cy="576263"/>
          </a:xfrm>
          <a:prstGeom prst="rect">
            <a:avLst/>
          </a:prstGeom>
          <a:solidFill>
            <a:srgbClr val="D2D2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fr-FR" altLang="fr-FR" sz="1200" b="1"/>
              <a:t>supprimer une ligne</a:t>
            </a:r>
          </a:p>
          <a:p>
            <a:pPr algn="ctr"/>
            <a:r>
              <a:rPr lang="fr-FR" altLang="fr-FR" sz="1200" b="1"/>
              <a:t>de COMMANDE</a:t>
            </a:r>
          </a:p>
        </p:txBody>
      </p:sp>
      <p:sp>
        <p:nvSpPr>
          <p:cNvPr id="180234" name="Rectangle 10">
            <a:extLst>
              <a:ext uri="{FF2B5EF4-FFF2-40B4-BE49-F238E27FC236}">
                <a16:creationId xmlns:a16="http://schemas.microsoft.com/office/drawing/2014/main" id="{7EAD54E2-3DAD-BC89-FB9E-D056C9FEF7CD}"/>
              </a:ext>
            </a:extLst>
          </p:cNvPr>
          <p:cNvSpPr>
            <a:spLocks noChangeArrowheads="1"/>
          </p:cNvSpPr>
          <p:nvPr/>
        </p:nvSpPr>
        <p:spPr bwMode="auto">
          <a:xfrm>
            <a:off x="4010025" y="3368677"/>
            <a:ext cx="3530600" cy="57626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fr-FR" altLang="fr-FR" sz="1200" b="1"/>
              <a:t>la valeur de NCLI doit être présente dans la colonne NCLI d'une ligne de CLIENT</a:t>
            </a:r>
            <a:endParaRPr lang="fr-FR" altLang="fr-FR" sz="1200" b="1" i="1"/>
          </a:p>
        </p:txBody>
      </p:sp>
      <p:sp>
        <p:nvSpPr>
          <p:cNvPr id="180235" name="Rectangle 11">
            <a:extLst>
              <a:ext uri="{FF2B5EF4-FFF2-40B4-BE49-F238E27FC236}">
                <a16:creationId xmlns:a16="http://schemas.microsoft.com/office/drawing/2014/main" id="{A87B3D27-87C7-082B-1ADB-091C343E3CA3}"/>
              </a:ext>
            </a:extLst>
          </p:cNvPr>
          <p:cNvSpPr>
            <a:spLocks noChangeArrowheads="1"/>
          </p:cNvSpPr>
          <p:nvPr/>
        </p:nvSpPr>
        <p:spPr bwMode="auto">
          <a:xfrm>
            <a:off x="4010025" y="3997327"/>
            <a:ext cx="3530600" cy="57626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en-US" altLang="fr-FR" sz="1200" b="1"/>
          </a:p>
        </p:txBody>
      </p:sp>
      <p:sp>
        <p:nvSpPr>
          <p:cNvPr id="180236" name="Rectangle 12">
            <a:extLst>
              <a:ext uri="{FF2B5EF4-FFF2-40B4-BE49-F238E27FC236}">
                <a16:creationId xmlns:a16="http://schemas.microsoft.com/office/drawing/2014/main" id="{4A5C5B09-58CE-C0B9-E716-FC9EBF50D3AE}"/>
              </a:ext>
            </a:extLst>
          </p:cNvPr>
          <p:cNvSpPr>
            <a:spLocks noChangeArrowheads="1"/>
          </p:cNvSpPr>
          <p:nvPr/>
        </p:nvSpPr>
        <p:spPr bwMode="auto">
          <a:xfrm>
            <a:off x="4010025" y="2771775"/>
            <a:ext cx="3530600" cy="539750"/>
          </a:xfrm>
          <a:prstGeom prst="rect">
            <a:avLst/>
          </a:prstGeom>
          <a:solidFill>
            <a:srgbClr val="D2D2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fr-FR" altLang="fr-FR" sz="1200" b="1"/>
              <a:t>{NCLI} clé étrangère de COMMANDE</a:t>
            </a:r>
          </a:p>
          <a:p>
            <a:pPr algn="ctr"/>
            <a:r>
              <a:rPr lang="fr-FR" altLang="fr-FR" sz="1200" b="1"/>
              <a:t>vers CLIENT</a:t>
            </a:r>
          </a:p>
        </p:txBody>
      </p:sp>
      <p:pic>
        <p:nvPicPr>
          <p:cNvPr id="180237" name="Picture 13">
            <a:extLst>
              <a:ext uri="{FF2B5EF4-FFF2-40B4-BE49-F238E27FC236}">
                <a16:creationId xmlns:a16="http://schemas.microsoft.com/office/drawing/2014/main" id="{0FCC4992-B990-2628-2307-E94EA398BE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5" y="1282700"/>
            <a:ext cx="2663825" cy="133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0238" name="Rectangle 14">
            <a:extLst>
              <a:ext uri="{FF2B5EF4-FFF2-40B4-BE49-F238E27FC236}">
                <a16:creationId xmlns:a16="http://schemas.microsoft.com/office/drawing/2014/main" id="{B962CBA3-14C0-C55D-9BB7-D1250C570F9E}"/>
              </a:ext>
            </a:extLst>
          </p:cNvPr>
          <p:cNvSpPr>
            <a:spLocks noChangeArrowheads="1"/>
          </p:cNvSpPr>
          <p:nvPr/>
        </p:nvSpPr>
        <p:spPr bwMode="auto">
          <a:xfrm>
            <a:off x="1828800" y="4627563"/>
            <a:ext cx="2095500" cy="576262"/>
          </a:xfrm>
          <a:prstGeom prst="rect">
            <a:avLst/>
          </a:prstGeom>
          <a:solidFill>
            <a:srgbClr val="D2D2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fr-FR" altLang="fr-FR" sz="1200" b="1"/>
              <a:t>supprimer une ligne</a:t>
            </a:r>
          </a:p>
          <a:p>
            <a:pPr algn="ctr"/>
            <a:r>
              <a:rPr lang="fr-FR" altLang="fr-FR" sz="1200" b="1"/>
              <a:t>de CLIENT</a:t>
            </a:r>
          </a:p>
        </p:txBody>
      </p:sp>
      <p:sp>
        <p:nvSpPr>
          <p:cNvPr id="180239" name="Rectangle 15">
            <a:extLst>
              <a:ext uri="{FF2B5EF4-FFF2-40B4-BE49-F238E27FC236}">
                <a16:creationId xmlns:a16="http://schemas.microsoft.com/office/drawing/2014/main" id="{B4134B07-DE96-2E25-C805-ABE455CCF728}"/>
              </a:ext>
            </a:extLst>
          </p:cNvPr>
          <p:cNvSpPr>
            <a:spLocks noChangeArrowheads="1"/>
          </p:cNvSpPr>
          <p:nvPr/>
        </p:nvSpPr>
        <p:spPr bwMode="auto">
          <a:xfrm>
            <a:off x="4010025" y="4627563"/>
            <a:ext cx="3530600" cy="57626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fr-FR" altLang="fr-FR" sz="1200" b="1">
                <a:solidFill>
                  <a:srgbClr val="FF3300"/>
                </a:solidFill>
              </a:rPr>
              <a:t>l'intégrité référentielle doit être satisfaite après l'opération</a:t>
            </a:r>
          </a:p>
        </p:txBody>
      </p:sp>
      <p:sp>
        <p:nvSpPr>
          <p:cNvPr id="180240" name="AutoShape 16">
            <a:extLst>
              <a:ext uri="{FF2B5EF4-FFF2-40B4-BE49-F238E27FC236}">
                <a16:creationId xmlns:a16="http://schemas.microsoft.com/office/drawing/2014/main" id="{92819C29-DC40-08E5-B037-589695D39962}"/>
              </a:ext>
            </a:extLst>
          </p:cNvPr>
          <p:cNvSpPr>
            <a:spLocks noChangeArrowheads="1"/>
          </p:cNvSpPr>
          <p:nvPr/>
        </p:nvSpPr>
        <p:spPr bwMode="auto">
          <a:xfrm>
            <a:off x="3448050" y="2305052"/>
            <a:ext cx="1219200" cy="180975"/>
          </a:xfrm>
          <a:prstGeom prst="roundRect">
            <a:avLst>
              <a:gd name="adj" fmla="val 16667"/>
            </a:avLst>
          </a:prstGeom>
          <a:noFill/>
          <a:ln w="127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80241" name="Rectangle 17">
            <a:extLst>
              <a:ext uri="{FF2B5EF4-FFF2-40B4-BE49-F238E27FC236}">
                <a16:creationId xmlns:a16="http://schemas.microsoft.com/office/drawing/2014/main" id="{3722E7B5-AB7B-955C-E696-78C0490E712E}"/>
              </a:ext>
            </a:extLst>
          </p:cNvPr>
          <p:cNvSpPr>
            <a:spLocks noChangeArrowheads="1"/>
          </p:cNvSpPr>
          <p:nvPr/>
        </p:nvSpPr>
        <p:spPr bwMode="auto">
          <a:xfrm>
            <a:off x="1828800" y="5256213"/>
            <a:ext cx="2095500" cy="576262"/>
          </a:xfrm>
          <a:prstGeom prst="rect">
            <a:avLst/>
          </a:prstGeom>
          <a:solidFill>
            <a:srgbClr val="D2D2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fr-FR" altLang="fr-FR" sz="1200" b="1"/>
              <a:t>modifier la valeur de NCLI</a:t>
            </a:r>
          </a:p>
          <a:p>
            <a:pPr algn="ctr"/>
            <a:r>
              <a:rPr lang="fr-FR" altLang="fr-FR" sz="1200" b="1"/>
              <a:t>de COMMANDE</a:t>
            </a:r>
          </a:p>
        </p:txBody>
      </p:sp>
      <p:sp>
        <p:nvSpPr>
          <p:cNvPr id="180242" name="Rectangle 18">
            <a:extLst>
              <a:ext uri="{FF2B5EF4-FFF2-40B4-BE49-F238E27FC236}">
                <a16:creationId xmlns:a16="http://schemas.microsoft.com/office/drawing/2014/main" id="{2B3A08D6-8F4B-4253-14B4-70E87705A382}"/>
              </a:ext>
            </a:extLst>
          </p:cNvPr>
          <p:cNvSpPr>
            <a:spLocks noChangeArrowheads="1"/>
          </p:cNvSpPr>
          <p:nvPr/>
        </p:nvSpPr>
        <p:spPr bwMode="auto">
          <a:xfrm>
            <a:off x="4010025" y="5256213"/>
            <a:ext cx="3530600" cy="57626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fr-FR" altLang="fr-FR" sz="1200" b="1"/>
              <a:t>la nouvelle valeur de NCLI doit être présente dans la colonne NCLI d'une ligne de CLIENT</a:t>
            </a:r>
          </a:p>
        </p:txBody>
      </p:sp>
      <p:sp>
        <p:nvSpPr>
          <p:cNvPr id="180243" name="Rectangle 19">
            <a:extLst>
              <a:ext uri="{FF2B5EF4-FFF2-40B4-BE49-F238E27FC236}">
                <a16:creationId xmlns:a16="http://schemas.microsoft.com/office/drawing/2014/main" id="{DF7FFD74-A3C7-B65F-AE66-898CD3FEAED3}"/>
              </a:ext>
            </a:extLst>
          </p:cNvPr>
          <p:cNvSpPr>
            <a:spLocks noChangeArrowheads="1"/>
          </p:cNvSpPr>
          <p:nvPr/>
        </p:nvSpPr>
        <p:spPr bwMode="auto">
          <a:xfrm rot="19958676">
            <a:off x="7442202" y="4525965"/>
            <a:ext cx="766763" cy="549275"/>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fr-FR" altLang="fr-FR" sz="1000" b="1">
                <a:solidFill>
                  <a:srgbClr val="FFFF00"/>
                </a:solidFill>
              </a:rPr>
              <a:t>plusieurs</a:t>
            </a:r>
          </a:p>
          <a:p>
            <a:pPr algn="ctr"/>
            <a:r>
              <a:rPr lang="fr-FR" altLang="fr-FR" sz="1000" b="1">
                <a:solidFill>
                  <a:srgbClr val="FFFF00"/>
                </a:solidFill>
              </a:rPr>
              <a:t>réactions</a:t>
            </a:r>
          </a:p>
          <a:p>
            <a:pPr algn="ctr"/>
            <a:r>
              <a:rPr lang="fr-FR" altLang="fr-FR" sz="1000" b="1">
                <a:solidFill>
                  <a:srgbClr val="FFFF00"/>
                </a:solidFill>
              </a:rPr>
              <a:t>possibles</a:t>
            </a:r>
          </a:p>
        </p:txBody>
      </p:sp>
      <p:sp>
        <p:nvSpPr>
          <p:cNvPr id="180245" name="Text Box 21">
            <a:extLst>
              <a:ext uri="{FF2B5EF4-FFF2-40B4-BE49-F238E27FC236}">
                <a16:creationId xmlns:a16="http://schemas.microsoft.com/office/drawing/2014/main" id="{DAF0D9ED-93D9-6E4A-A07E-FB1ACB624160}"/>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a:t>
            </a:r>
            <a:r>
              <a:rPr lang="fr-FR" altLang="fr-FR" sz="1000" b="1">
                <a:solidFill>
                  <a:srgbClr val="FFFF00"/>
                </a:solidFill>
                <a:latin typeface="Arial" panose="020B0604020202020204" pitchFamily="34" charset="0"/>
              </a:rPr>
              <a:t>2.6 Modifications et contraintes</a:t>
            </a:r>
          </a:p>
          <a:p>
            <a:r>
              <a:rPr lang="fr-FR" altLang="fr-FR" sz="1000">
                <a:solidFill>
                  <a:schemeClr val="bg1"/>
                </a:solidFill>
                <a:latin typeface="Arial" panose="020B0604020202020204" pitchFamily="34" charset="0"/>
              </a:rPr>
              <a:t>2.3 Identifiants et clés étrangères	2.7 Redondances internes</a:t>
            </a:r>
          </a:p>
          <a:p>
            <a:r>
              <a:rPr lang="fr-FR" altLang="fr-FR" sz="1000">
                <a:solidFill>
                  <a:schemeClr val="bg1"/>
                </a:solidFill>
                <a:latin typeface="Arial" panose="020B0604020202020204" pitchFamily="34" charset="0"/>
              </a:rPr>
              <a:t>2.4 Schéma et contenu	2.8 Les structures physiques</a:t>
            </a:r>
          </a:p>
        </p:txBody>
      </p:sp>
      <p:sp>
        <p:nvSpPr>
          <p:cNvPr id="180246" name="Rectangle 22">
            <a:extLst>
              <a:ext uri="{FF2B5EF4-FFF2-40B4-BE49-F238E27FC236}">
                <a16:creationId xmlns:a16="http://schemas.microsoft.com/office/drawing/2014/main" id="{7191577D-D050-4CF9-6754-DB4C87232EF2}"/>
              </a:ext>
            </a:extLst>
          </p:cNvPr>
          <p:cNvSpPr>
            <a:spLocks noChangeArrowheads="1"/>
          </p:cNvSpPr>
          <p:nvPr/>
        </p:nvSpPr>
        <p:spPr bwMode="auto">
          <a:xfrm>
            <a:off x="1828800" y="5886452"/>
            <a:ext cx="2095500" cy="576263"/>
          </a:xfrm>
          <a:prstGeom prst="rect">
            <a:avLst/>
          </a:prstGeom>
          <a:solidFill>
            <a:srgbClr val="D2D2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fr-FR" altLang="fr-FR" sz="1200" b="1"/>
              <a:t>modifier la valeur de NCLI</a:t>
            </a:r>
          </a:p>
          <a:p>
            <a:pPr algn="ctr"/>
            <a:r>
              <a:rPr lang="fr-FR" altLang="fr-FR" sz="1200" b="1"/>
              <a:t>de CLIENT</a:t>
            </a:r>
          </a:p>
        </p:txBody>
      </p:sp>
      <p:sp>
        <p:nvSpPr>
          <p:cNvPr id="180247" name="Rectangle 23">
            <a:extLst>
              <a:ext uri="{FF2B5EF4-FFF2-40B4-BE49-F238E27FC236}">
                <a16:creationId xmlns:a16="http://schemas.microsoft.com/office/drawing/2014/main" id="{DF36A32B-AF9C-89FD-724B-F752B9984B43}"/>
              </a:ext>
            </a:extLst>
          </p:cNvPr>
          <p:cNvSpPr>
            <a:spLocks noChangeArrowheads="1"/>
          </p:cNvSpPr>
          <p:nvPr/>
        </p:nvSpPr>
        <p:spPr bwMode="auto">
          <a:xfrm>
            <a:off x="4010025" y="5886452"/>
            <a:ext cx="3530600" cy="57626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fr-FR" altLang="fr-FR" sz="1200" b="1">
                <a:solidFill>
                  <a:srgbClr val="FF3300"/>
                </a:solidFill>
              </a:rPr>
              <a:t>l'intégrité référentielle doit être satisfaite après l'opération</a:t>
            </a:r>
          </a:p>
        </p:txBody>
      </p:sp>
      <p:sp>
        <p:nvSpPr>
          <p:cNvPr id="180248" name="Rectangle 24">
            <a:extLst>
              <a:ext uri="{FF2B5EF4-FFF2-40B4-BE49-F238E27FC236}">
                <a16:creationId xmlns:a16="http://schemas.microsoft.com/office/drawing/2014/main" id="{CFB3B017-0B05-85DD-1A91-65FFB65E2619}"/>
              </a:ext>
            </a:extLst>
          </p:cNvPr>
          <p:cNvSpPr>
            <a:spLocks noChangeArrowheads="1"/>
          </p:cNvSpPr>
          <p:nvPr/>
        </p:nvSpPr>
        <p:spPr bwMode="auto">
          <a:xfrm rot="19958676">
            <a:off x="7442202" y="5754690"/>
            <a:ext cx="766763" cy="549275"/>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fr-FR" altLang="fr-FR" sz="1000" b="1">
                <a:solidFill>
                  <a:srgbClr val="FFFF00"/>
                </a:solidFill>
              </a:rPr>
              <a:t>plusieurs</a:t>
            </a:r>
          </a:p>
          <a:p>
            <a:pPr algn="ctr"/>
            <a:r>
              <a:rPr lang="fr-FR" altLang="fr-FR" sz="1000" b="1">
                <a:solidFill>
                  <a:srgbClr val="FFFF00"/>
                </a:solidFill>
              </a:rPr>
              <a:t>réactions</a:t>
            </a:r>
          </a:p>
          <a:p>
            <a:pPr algn="ctr"/>
            <a:r>
              <a:rPr lang="fr-FR" altLang="fr-FR" sz="1000" b="1">
                <a:solidFill>
                  <a:srgbClr val="FFFF00"/>
                </a:solidFill>
              </a:rPr>
              <a:t>possibles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Text Box 4">
            <a:extLst>
              <a:ext uri="{FF2B5EF4-FFF2-40B4-BE49-F238E27FC236}">
                <a16:creationId xmlns:a16="http://schemas.microsoft.com/office/drawing/2014/main" id="{53E3E1BD-4D27-8D4F-BF93-69B1241FB853}"/>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84997" name="Rectangle 5">
            <a:extLst>
              <a:ext uri="{FF2B5EF4-FFF2-40B4-BE49-F238E27FC236}">
                <a16:creationId xmlns:a16="http://schemas.microsoft.com/office/drawing/2014/main" id="{3413B492-3EEA-F053-737E-0F324DEE3538}"/>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grpSp>
        <p:nvGrpSpPr>
          <p:cNvPr id="85008" name="Group 16">
            <a:extLst>
              <a:ext uri="{FF2B5EF4-FFF2-40B4-BE49-F238E27FC236}">
                <a16:creationId xmlns:a16="http://schemas.microsoft.com/office/drawing/2014/main" id="{B7285662-3847-FF09-D10D-77D0FEC88432}"/>
              </a:ext>
            </a:extLst>
          </p:cNvPr>
          <p:cNvGrpSpPr>
            <a:grpSpLocks/>
          </p:cNvGrpSpPr>
          <p:nvPr/>
        </p:nvGrpSpPr>
        <p:grpSpPr bwMode="auto">
          <a:xfrm>
            <a:off x="760413" y="2338390"/>
            <a:ext cx="7916862" cy="3392487"/>
            <a:chOff x="479" y="1473"/>
            <a:chExt cx="4987" cy="2137"/>
          </a:xfrm>
        </p:grpSpPr>
        <p:sp>
          <p:nvSpPr>
            <p:cNvPr id="84999" name="AutoShape 7">
              <a:extLst>
                <a:ext uri="{FF2B5EF4-FFF2-40B4-BE49-F238E27FC236}">
                  <a16:creationId xmlns:a16="http://schemas.microsoft.com/office/drawing/2014/main" id="{3AED8BAD-3BCB-E8AF-F5C1-D5EC7F0287E8}"/>
                </a:ext>
              </a:extLst>
            </p:cNvPr>
            <p:cNvSpPr>
              <a:spLocks noChangeArrowheads="1"/>
            </p:cNvSpPr>
            <p:nvPr/>
          </p:nvSpPr>
          <p:spPr bwMode="auto">
            <a:xfrm>
              <a:off x="479" y="1473"/>
              <a:ext cx="4987" cy="2137"/>
            </a:xfrm>
            <a:prstGeom prst="roundRect">
              <a:avLst>
                <a:gd name="adj" fmla="val 1296"/>
              </a:avLst>
            </a:prstGeom>
            <a:gradFill rotWithShape="0">
              <a:gsLst>
                <a:gs pos="0">
                  <a:schemeClr val="accent2"/>
                </a:gs>
                <a:gs pos="100000">
                  <a:schemeClr val="accent2">
                    <a:gamma/>
                    <a:tint val="18039"/>
                    <a:invGamma/>
                  </a:schemeClr>
                </a:gs>
              </a:gsLst>
              <a:lin ang="5400000" scaled="1"/>
            </a:gradFill>
            <a:ln>
              <a:noFill/>
            </a:ln>
            <a:effectLst>
              <a:outerShdw dist="35921" dir="2700000" algn="ctr" rotWithShape="0">
                <a:srgbClr val="666699">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fr-MA"/>
            </a:p>
          </p:txBody>
        </p:sp>
        <p:sp>
          <p:nvSpPr>
            <p:cNvPr id="85000" name="Rectangle 8">
              <a:extLst>
                <a:ext uri="{FF2B5EF4-FFF2-40B4-BE49-F238E27FC236}">
                  <a16:creationId xmlns:a16="http://schemas.microsoft.com/office/drawing/2014/main" id="{EA931634-8DFA-1DFB-C243-E50666ACFBFD}"/>
                </a:ext>
              </a:extLst>
            </p:cNvPr>
            <p:cNvSpPr>
              <a:spLocks noChangeArrowheads="1"/>
            </p:cNvSpPr>
            <p:nvPr/>
          </p:nvSpPr>
          <p:spPr bwMode="auto">
            <a:xfrm>
              <a:off x="479" y="1602"/>
              <a:ext cx="4987" cy="1975"/>
            </a:xfrm>
            <a:prstGeom prst="rect">
              <a:avLst/>
            </a:prstGeom>
            <a:solidFill>
              <a:srgbClr val="D7D7D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marL="190500" indent="-1905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20000"/>
                </a:lnSpc>
                <a:spcBef>
                  <a:spcPct val="45000"/>
                </a:spcBef>
              </a:pPr>
              <a:r>
                <a:rPr lang="fr-FR" altLang="fr-FR" sz="1800" b="1">
                  <a:latin typeface="Arial" panose="020B0604020202020204" pitchFamily="34" charset="0"/>
                </a:rPr>
                <a:t>2.1  Tables, lignes et colonnes</a:t>
              </a:r>
            </a:p>
            <a:p>
              <a:pPr>
                <a:lnSpc>
                  <a:spcPct val="120000"/>
                </a:lnSpc>
                <a:spcBef>
                  <a:spcPct val="15000"/>
                </a:spcBef>
              </a:pPr>
              <a:r>
                <a:rPr lang="fr-FR" altLang="fr-FR" sz="1800" b="1">
                  <a:latin typeface="Arial" panose="020B0604020202020204" pitchFamily="34" charset="0"/>
                </a:rPr>
                <a:t>2.2  Valeur </a:t>
              </a:r>
              <a:r>
                <a:rPr lang="fr-FR" altLang="fr-FR" sz="1800" b="1" i="1">
                  <a:latin typeface="Arial" panose="020B0604020202020204" pitchFamily="34" charset="0"/>
                </a:rPr>
                <a:t>null</a:t>
              </a:r>
              <a:endParaRPr lang="fr-FR" altLang="fr-FR" sz="1800" b="1">
                <a:latin typeface="Arial" panose="020B0604020202020204" pitchFamily="34" charset="0"/>
              </a:endParaRPr>
            </a:p>
            <a:p>
              <a:pPr>
                <a:lnSpc>
                  <a:spcPct val="120000"/>
                </a:lnSpc>
                <a:spcBef>
                  <a:spcPct val="15000"/>
                </a:spcBef>
              </a:pPr>
              <a:r>
                <a:rPr lang="fr-FR" altLang="fr-FR" sz="1800" b="1">
                  <a:latin typeface="Arial" panose="020B0604020202020204" pitchFamily="34" charset="0"/>
                </a:rPr>
                <a:t>2.3  Identifiants et clés étrangères</a:t>
              </a:r>
            </a:p>
            <a:p>
              <a:pPr>
                <a:lnSpc>
                  <a:spcPct val="120000"/>
                </a:lnSpc>
                <a:spcBef>
                  <a:spcPct val="15000"/>
                </a:spcBef>
              </a:pPr>
              <a:r>
                <a:rPr lang="fr-FR" altLang="fr-FR" sz="1800" b="1">
                  <a:latin typeface="Arial" panose="020B0604020202020204" pitchFamily="34" charset="0"/>
                </a:rPr>
                <a:t>2.4  Schéma et contenu</a:t>
              </a:r>
            </a:p>
            <a:p>
              <a:pPr>
                <a:lnSpc>
                  <a:spcPct val="120000"/>
                </a:lnSpc>
                <a:spcBef>
                  <a:spcPct val="15000"/>
                </a:spcBef>
              </a:pPr>
              <a:r>
                <a:rPr lang="fr-FR" altLang="fr-FR" sz="1800" b="1">
                  <a:latin typeface="Arial" panose="020B0604020202020204" pitchFamily="34" charset="0"/>
                </a:rPr>
                <a:t>2.5  Exemple de base de données</a:t>
              </a:r>
            </a:p>
            <a:p>
              <a:pPr>
                <a:lnSpc>
                  <a:spcPct val="120000"/>
                </a:lnSpc>
                <a:spcBef>
                  <a:spcPct val="15000"/>
                </a:spcBef>
              </a:pPr>
              <a:r>
                <a:rPr lang="fr-FR" altLang="fr-FR" sz="1800" b="1">
                  <a:latin typeface="Arial" panose="020B0604020202020204" pitchFamily="34" charset="0"/>
                </a:rPr>
                <a:t>2.6  Modifications et contraintes</a:t>
              </a:r>
            </a:p>
            <a:p>
              <a:pPr>
                <a:lnSpc>
                  <a:spcPct val="120000"/>
                </a:lnSpc>
                <a:spcBef>
                  <a:spcPct val="15000"/>
                </a:spcBef>
              </a:pPr>
              <a:r>
                <a:rPr lang="fr-FR" altLang="fr-FR" sz="1800" b="1">
                  <a:latin typeface="Arial" panose="020B0604020202020204" pitchFamily="34" charset="0"/>
                </a:rPr>
                <a:t>2.7  Redondances internes</a:t>
              </a:r>
            </a:p>
            <a:p>
              <a:pPr>
                <a:lnSpc>
                  <a:spcPct val="120000"/>
                </a:lnSpc>
                <a:spcBef>
                  <a:spcPct val="15000"/>
                </a:spcBef>
              </a:pPr>
              <a:r>
                <a:rPr lang="fr-FR" altLang="fr-FR" sz="1800" b="1">
                  <a:latin typeface="Arial" panose="020B0604020202020204" pitchFamily="34" charset="0"/>
                </a:rPr>
                <a:t>2.8  Les constructions physiques</a:t>
              </a:r>
            </a:p>
          </p:txBody>
        </p:sp>
        <p:sp>
          <p:nvSpPr>
            <p:cNvPr id="85001" name="Text Box 9">
              <a:extLst>
                <a:ext uri="{FF2B5EF4-FFF2-40B4-BE49-F238E27FC236}">
                  <a16:creationId xmlns:a16="http://schemas.microsoft.com/office/drawing/2014/main" id="{EB764FBD-EF8F-5CDF-FF32-23D932D7D54E}"/>
                </a:ext>
              </a:extLst>
            </p:cNvPr>
            <p:cNvSpPr txBox="1">
              <a:spLocks noChangeArrowheads="1"/>
            </p:cNvSpPr>
            <p:nvPr/>
          </p:nvSpPr>
          <p:spPr bwMode="auto">
            <a:xfrm>
              <a:off x="608" y="1491"/>
              <a:ext cx="3915" cy="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fr-FR" altLang="fr-FR" sz="800" b="1">
                  <a:solidFill>
                    <a:schemeClr val="bg1"/>
                  </a:solidFill>
                </a:rPr>
                <a:t>Contenu</a:t>
              </a:r>
            </a:p>
          </p:txBody>
        </p:sp>
      </p:grpSp>
      <p:sp>
        <p:nvSpPr>
          <p:cNvPr id="85002" name="Text Box 10">
            <a:extLst>
              <a:ext uri="{FF2B5EF4-FFF2-40B4-BE49-F238E27FC236}">
                <a16:creationId xmlns:a16="http://schemas.microsoft.com/office/drawing/2014/main" id="{7FE3D543-C10F-7E48-0817-854F945AE6C8}"/>
              </a:ext>
            </a:extLst>
          </p:cNvPr>
          <p:cNvSpPr txBox="1">
            <a:spLocks noChangeArrowheads="1"/>
          </p:cNvSpPr>
          <p:nvPr/>
        </p:nvSpPr>
        <p:spPr bwMode="auto">
          <a:xfrm>
            <a:off x="1878015" y="1544638"/>
            <a:ext cx="6162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sz="2400" b="1"/>
              <a:t>2. CONCEPTS DES BASES DE DONNEES</a:t>
            </a:r>
            <a:endParaRPr lang="fr-FR" altLang="fr-FR" sz="2400">
              <a:latin typeface="Times New Roman" panose="02020603050405020304" pitchFamily="18" charset="0"/>
            </a:endParaRPr>
          </a:p>
        </p:txBody>
      </p:sp>
      <p:sp>
        <p:nvSpPr>
          <p:cNvPr id="85010" name="Text Box 18">
            <a:extLst>
              <a:ext uri="{FF2B5EF4-FFF2-40B4-BE49-F238E27FC236}">
                <a16:creationId xmlns:a16="http://schemas.microsoft.com/office/drawing/2014/main" id="{9949E841-68BB-2790-4B60-C67D9DC9A02C}"/>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2.6 Modifications et contraintes</a:t>
            </a:r>
          </a:p>
          <a:p>
            <a:r>
              <a:rPr lang="fr-FR" altLang="fr-FR" sz="1000">
                <a:solidFill>
                  <a:schemeClr val="bg1"/>
                </a:solidFill>
                <a:latin typeface="Arial" panose="020B0604020202020204" pitchFamily="34" charset="0"/>
              </a:rPr>
              <a:t>2.3 Identifiants et clés étrangères	2.7 Redondances internes</a:t>
            </a:r>
          </a:p>
          <a:p>
            <a:r>
              <a:rPr lang="fr-FR" altLang="fr-FR" sz="1000">
                <a:solidFill>
                  <a:schemeClr val="bg1"/>
                </a:solidFill>
                <a:latin typeface="Arial" panose="020B0604020202020204" pitchFamily="34" charset="0"/>
              </a:rPr>
              <a:t>2.4 Schéma et contenu	2.8 Les structures physiques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a:extLst>
              <a:ext uri="{FF2B5EF4-FFF2-40B4-BE49-F238E27FC236}">
                <a16:creationId xmlns:a16="http://schemas.microsoft.com/office/drawing/2014/main" id="{9FE8C6D3-5616-4625-CB63-29531EE74B0E}"/>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81251" name="Rectangle 3">
            <a:extLst>
              <a:ext uri="{FF2B5EF4-FFF2-40B4-BE49-F238E27FC236}">
                <a16:creationId xmlns:a16="http://schemas.microsoft.com/office/drawing/2014/main" id="{5606DFA7-7944-878C-C741-6C6C121F31C3}"/>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81252" name="Text Box 4">
            <a:extLst>
              <a:ext uri="{FF2B5EF4-FFF2-40B4-BE49-F238E27FC236}">
                <a16:creationId xmlns:a16="http://schemas.microsoft.com/office/drawing/2014/main" id="{AA22C0C6-2082-BCC0-61DE-ECD7A1B8B226}"/>
              </a:ext>
            </a:extLst>
          </p:cNvPr>
          <p:cNvSpPr txBox="1">
            <a:spLocks noChangeArrowheads="1"/>
          </p:cNvSpPr>
          <p:nvPr/>
        </p:nvSpPr>
        <p:spPr bwMode="auto">
          <a:xfrm>
            <a:off x="114300" y="752477"/>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800" b="1">
                <a:solidFill>
                  <a:schemeClr val="accent2"/>
                </a:solidFill>
              </a:rPr>
              <a:t>2.6 Modifications et contraintes - Clé étrangère</a:t>
            </a:r>
            <a:endParaRPr lang="fr-FR" altLang="fr-FR" sz="1000" b="1">
              <a:solidFill>
                <a:srgbClr val="FFFF00"/>
              </a:solidFill>
            </a:endParaRPr>
          </a:p>
        </p:txBody>
      </p:sp>
      <p:sp>
        <p:nvSpPr>
          <p:cNvPr id="181260" name="Rectangle 12">
            <a:extLst>
              <a:ext uri="{FF2B5EF4-FFF2-40B4-BE49-F238E27FC236}">
                <a16:creationId xmlns:a16="http://schemas.microsoft.com/office/drawing/2014/main" id="{81E607ED-A9FF-2897-2913-54051833D7B2}"/>
              </a:ext>
            </a:extLst>
          </p:cNvPr>
          <p:cNvSpPr>
            <a:spLocks noChangeArrowheads="1"/>
          </p:cNvSpPr>
          <p:nvPr/>
        </p:nvSpPr>
        <p:spPr bwMode="auto">
          <a:xfrm>
            <a:off x="4010025" y="2962275"/>
            <a:ext cx="3759200" cy="539750"/>
          </a:xfrm>
          <a:prstGeom prst="rect">
            <a:avLst/>
          </a:prstGeom>
          <a:solidFill>
            <a:srgbClr val="D2D2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fr-FR" altLang="fr-FR" sz="1200" b="1"/>
              <a:t>{NCLI} clé étrangère de COMMANDE vers CLIENT</a:t>
            </a:r>
          </a:p>
        </p:txBody>
      </p:sp>
      <p:pic>
        <p:nvPicPr>
          <p:cNvPr id="181261" name="Picture 13">
            <a:extLst>
              <a:ext uri="{FF2B5EF4-FFF2-40B4-BE49-F238E27FC236}">
                <a16:creationId xmlns:a16="http://schemas.microsoft.com/office/drawing/2014/main" id="{5D8EC996-7A70-1A46-93E8-6E2C2E6959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5" y="1282700"/>
            <a:ext cx="2663825" cy="133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1262" name="Rectangle 14">
            <a:extLst>
              <a:ext uri="{FF2B5EF4-FFF2-40B4-BE49-F238E27FC236}">
                <a16:creationId xmlns:a16="http://schemas.microsoft.com/office/drawing/2014/main" id="{EDC7E8C7-6628-8C90-F101-566821FC8931}"/>
              </a:ext>
            </a:extLst>
          </p:cNvPr>
          <p:cNvSpPr>
            <a:spLocks noChangeArrowheads="1"/>
          </p:cNvSpPr>
          <p:nvPr/>
        </p:nvSpPr>
        <p:spPr bwMode="auto">
          <a:xfrm>
            <a:off x="609602" y="3571875"/>
            <a:ext cx="1590675" cy="2490788"/>
          </a:xfrm>
          <a:prstGeom prst="rect">
            <a:avLst/>
          </a:prstGeom>
          <a:solidFill>
            <a:srgbClr val="D2D2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fr-FR" altLang="fr-FR" sz="1200" b="1"/>
              <a:t>supprimer une ligne de CLIENT</a:t>
            </a:r>
          </a:p>
        </p:txBody>
      </p:sp>
      <p:sp>
        <p:nvSpPr>
          <p:cNvPr id="181264" name="AutoShape 16">
            <a:extLst>
              <a:ext uri="{FF2B5EF4-FFF2-40B4-BE49-F238E27FC236}">
                <a16:creationId xmlns:a16="http://schemas.microsoft.com/office/drawing/2014/main" id="{1FB0216F-C57F-FE41-B0C7-DA94E9089FCF}"/>
              </a:ext>
            </a:extLst>
          </p:cNvPr>
          <p:cNvSpPr>
            <a:spLocks noChangeArrowheads="1"/>
          </p:cNvSpPr>
          <p:nvPr/>
        </p:nvSpPr>
        <p:spPr bwMode="auto">
          <a:xfrm>
            <a:off x="3448050" y="2305052"/>
            <a:ext cx="1219200" cy="180975"/>
          </a:xfrm>
          <a:prstGeom prst="roundRect">
            <a:avLst>
              <a:gd name="adj" fmla="val 16667"/>
            </a:avLst>
          </a:prstGeom>
          <a:noFill/>
          <a:ln w="127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81267" name="Rectangle 19">
            <a:extLst>
              <a:ext uri="{FF2B5EF4-FFF2-40B4-BE49-F238E27FC236}">
                <a16:creationId xmlns:a16="http://schemas.microsoft.com/office/drawing/2014/main" id="{C7A74BF5-9998-762F-4D76-DAEB208EDFB8}"/>
              </a:ext>
            </a:extLst>
          </p:cNvPr>
          <p:cNvSpPr>
            <a:spLocks noChangeArrowheads="1"/>
          </p:cNvSpPr>
          <p:nvPr/>
        </p:nvSpPr>
        <p:spPr bwMode="auto">
          <a:xfrm>
            <a:off x="4000500" y="3571877"/>
            <a:ext cx="3778250" cy="51911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fr-FR" altLang="fr-FR" sz="1200" b="1"/>
              <a:t>opération refusée si lignes de COMMANDE dépendantes</a:t>
            </a:r>
          </a:p>
        </p:txBody>
      </p:sp>
      <p:sp>
        <p:nvSpPr>
          <p:cNvPr id="181268" name="Rectangle 20">
            <a:extLst>
              <a:ext uri="{FF2B5EF4-FFF2-40B4-BE49-F238E27FC236}">
                <a16:creationId xmlns:a16="http://schemas.microsoft.com/office/drawing/2014/main" id="{29B7D0B7-9D2F-AA68-E695-884658FC098D}"/>
              </a:ext>
            </a:extLst>
          </p:cNvPr>
          <p:cNvSpPr>
            <a:spLocks noChangeArrowheads="1"/>
          </p:cNvSpPr>
          <p:nvPr/>
        </p:nvSpPr>
        <p:spPr bwMode="auto">
          <a:xfrm>
            <a:off x="4000500" y="4146552"/>
            <a:ext cx="3778250" cy="48101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fr-FR" altLang="fr-FR" sz="1200" b="1"/>
              <a:t>ligne supprimée mais aussi les lignes de COMMANDE dépendantes</a:t>
            </a:r>
          </a:p>
        </p:txBody>
      </p:sp>
      <p:sp>
        <p:nvSpPr>
          <p:cNvPr id="181269" name="Rectangle 21">
            <a:extLst>
              <a:ext uri="{FF2B5EF4-FFF2-40B4-BE49-F238E27FC236}">
                <a16:creationId xmlns:a16="http://schemas.microsoft.com/office/drawing/2014/main" id="{15551147-B491-6D5E-E978-227ED248F338}"/>
              </a:ext>
            </a:extLst>
          </p:cNvPr>
          <p:cNvSpPr>
            <a:spLocks noChangeArrowheads="1"/>
          </p:cNvSpPr>
          <p:nvPr/>
        </p:nvSpPr>
        <p:spPr bwMode="auto">
          <a:xfrm>
            <a:off x="4000500" y="4683125"/>
            <a:ext cx="3778250" cy="700088"/>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fr-FR" altLang="fr-FR" sz="1200" b="1"/>
              <a:t>(si NCLI de COMMANDE facultative) la colonne NCLI des lignes dépendantes de COMMANDE est mise à </a:t>
            </a:r>
            <a:r>
              <a:rPr lang="fr-FR" altLang="fr-FR" sz="1200" b="1" i="1"/>
              <a:t>null</a:t>
            </a:r>
          </a:p>
        </p:txBody>
      </p:sp>
      <p:sp>
        <p:nvSpPr>
          <p:cNvPr id="181270" name="Rectangle 22">
            <a:extLst>
              <a:ext uri="{FF2B5EF4-FFF2-40B4-BE49-F238E27FC236}">
                <a16:creationId xmlns:a16="http://schemas.microsoft.com/office/drawing/2014/main" id="{E7982A19-99F0-BE81-F0C2-89891E4C8506}"/>
              </a:ext>
            </a:extLst>
          </p:cNvPr>
          <p:cNvSpPr>
            <a:spLocks noChangeArrowheads="1"/>
          </p:cNvSpPr>
          <p:nvPr/>
        </p:nvSpPr>
        <p:spPr bwMode="auto">
          <a:xfrm>
            <a:off x="4000500" y="5438777"/>
            <a:ext cx="3778250" cy="646331"/>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200" b="1"/>
              <a:t>(si </a:t>
            </a:r>
            <a:r>
              <a:rPr lang="fr-FR" altLang="fr-FR" sz="1200" b="1" i="1"/>
              <a:t>default</a:t>
            </a:r>
            <a:r>
              <a:rPr lang="fr-FR" altLang="fr-FR" sz="1200" b="1"/>
              <a:t> pour NCLI de COMMANDE) la colonne NCLI des lignes dépendantes de COMMANDE est mise à </a:t>
            </a:r>
            <a:r>
              <a:rPr lang="fr-FR" altLang="fr-FR" sz="1200" b="1" i="1"/>
              <a:t>la valeur par défaut</a:t>
            </a:r>
            <a:endParaRPr lang="fr-FR" altLang="fr-FR" sz="1200" b="1"/>
          </a:p>
        </p:txBody>
      </p:sp>
      <p:sp>
        <p:nvSpPr>
          <p:cNvPr id="181271" name="Rectangle 23">
            <a:extLst>
              <a:ext uri="{FF2B5EF4-FFF2-40B4-BE49-F238E27FC236}">
                <a16:creationId xmlns:a16="http://schemas.microsoft.com/office/drawing/2014/main" id="{EC1B32A7-DD88-0626-129B-D690641FA619}"/>
              </a:ext>
            </a:extLst>
          </p:cNvPr>
          <p:cNvSpPr>
            <a:spLocks noChangeArrowheads="1"/>
          </p:cNvSpPr>
          <p:nvPr/>
        </p:nvSpPr>
        <p:spPr bwMode="auto">
          <a:xfrm>
            <a:off x="2286002" y="3571877"/>
            <a:ext cx="1635125" cy="519113"/>
          </a:xfrm>
          <a:prstGeom prst="rect">
            <a:avLst/>
          </a:prstGeom>
          <a:solidFill>
            <a:srgbClr val="D2D2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190500" indent="-1905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200" b="1">
                <a:latin typeface="Arial" panose="020B0604020202020204" pitchFamily="34" charset="0"/>
              </a:rPr>
              <a:t>1.	mode </a:t>
            </a:r>
            <a:r>
              <a:rPr lang="fr-FR" altLang="fr-FR" sz="1200" b="1" i="1">
                <a:latin typeface="Arial" panose="020B0604020202020204" pitchFamily="34" charset="0"/>
              </a:rPr>
              <a:t>no action</a:t>
            </a:r>
            <a:endParaRPr lang="fr-FR" altLang="fr-FR" sz="1200" b="1">
              <a:latin typeface="Arial" panose="020B0604020202020204" pitchFamily="34" charset="0"/>
            </a:endParaRPr>
          </a:p>
        </p:txBody>
      </p:sp>
      <p:sp>
        <p:nvSpPr>
          <p:cNvPr id="181272" name="Rectangle 24">
            <a:extLst>
              <a:ext uri="{FF2B5EF4-FFF2-40B4-BE49-F238E27FC236}">
                <a16:creationId xmlns:a16="http://schemas.microsoft.com/office/drawing/2014/main" id="{55941A28-1A92-9428-9098-FC7F0A90AF87}"/>
              </a:ext>
            </a:extLst>
          </p:cNvPr>
          <p:cNvSpPr>
            <a:spLocks noChangeArrowheads="1"/>
          </p:cNvSpPr>
          <p:nvPr/>
        </p:nvSpPr>
        <p:spPr bwMode="auto">
          <a:xfrm>
            <a:off x="2286002" y="4146552"/>
            <a:ext cx="1635125" cy="481013"/>
          </a:xfrm>
          <a:prstGeom prst="rect">
            <a:avLst/>
          </a:prstGeom>
          <a:solidFill>
            <a:srgbClr val="D2D2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190500" indent="-1905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200" b="1">
                <a:latin typeface="Arial" panose="020B0604020202020204" pitchFamily="34" charset="0"/>
              </a:rPr>
              <a:t>2.	mode </a:t>
            </a:r>
            <a:r>
              <a:rPr lang="fr-FR" altLang="fr-FR" sz="1200" b="1" i="1">
                <a:latin typeface="Arial" panose="020B0604020202020204" pitchFamily="34" charset="0"/>
              </a:rPr>
              <a:t>cascade</a:t>
            </a:r>
            <a:r>
              <a:rPr lang="fr-FR" altLang="fr-FR" sz="1200" b="1">
                <a:latin typeface="Arial" panose="020B0604020202020204" pitchFamily="34" charset="0"/>
              </a:rPr>
              <a:t> </a:t>
            </a:r>
          </a:p>
        </p:txBody>
      </p:sp>
      <p:sp>
        <p:nvSpPr>
          <p:cNvPr id="181273" name="Rectangle 25">
            <a:extLst>
              <a:ext uri="{FF2B5EF4-FFF2-40B4-BE49-F238E27FC236}">
                <a16:creationId xmlns:a16="http://schemas.microsoft.com/office/drawing/2014/main" id="{ACB06866-8F63-DF59-6EC8-635776D7F1F3}"/>
              </a:ext>
            </a:extLst>
          </p:cNvPr>
          <p:cNvSpPr>
            <a:spLocks noChangeArrowheads="1"/>
          </p:cNvSpPr>
          <p:nvPr/>
        </p:nvSpPr>
        <p:spPr bwMode="auto">
          <a:xfrm>
            <a:off x="2286002" y="4683125"/>
            <a:ext cx="1635125" cy="700088"/>
          </a:xfrm>
          <a:prstGeom prst="rect">
            <a:avLst/>
          </a:prstGeom>
          <a:solidFill>
            <a:srgbClr val="D2D2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190500" indent="-1905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200" b="1">
                <a:latin typeface="Arial" panose="020B0604020202020204" pitchFamily="34" charset="0"/>
              </a:rPr>
              <a:t>3.	mode </a:t>
            </a:r>
            <a:r>
              <a:rPr lang="fr-FR" altLang="fr-FR" sz="1200" b="1" i="1">
                <a:latin typeface="Arial" panose="020B0604020202020204" pitchFamily="34" charset="0"/>
              </a:rPr>
              <a:t>set null</a:t>
            </a:r>
          </a:p>
        </p:txBody>
      </p:sp>
      <p:sp>
        <p:nvSpPr>
          <p:cNvPr id="181274" name="Rectangle 26">
            <a:extLst>
              <a:ext uri="{FF2B5EF4-FFF2-40B4-BE49-F238E27FC236}">
                <a16:creationId xmlns:a16="http://schemas.microsoft.com/office/drawing/2014/main" id="{8D1F2FB4-9EE2-A05A-3A9B-E07221F5AF0B}"/>
              </a:ext>
            </a:extLst>
          </p:cNvPr>
          <p:cNvSpPr>
            <a:spLocks noChangeArrowheads="1"/>
          </p:cNvSpPr>
          <p:nvPr/>
        </p:nvSpPr>
        <p:spPr bwMode="auto">
          <a:xfrm>
            <a:off x="2286002" y="5438777"/>
            <a:ext cx="1635125" cy="639763"/>
          </a:xfrm>
          <a:prstGeom prst="rect">
            <a:avLst/>
          </a:prstGeom>
          <a:solidFill>
            <a:srgbClr val="D2D2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190500" indent="-1905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200" b="1">
                <a:latin typeface="Arial" panose="020B0604020202020204" pitchFamily="34" charset="0"/>
              </a:rPr>
              <a:t>4.	mode </a:t>
            </a:r>
            <a:r>
              <a:rPr lang="fr-FR" altLang="fr-FR" sz="1200" b="1" i="1">
                <a:latin typeface="Arial" panose="020B0604020202020204" pitchFamily="34" charset="0"/>
              </a:rPr>
              <a:t>set default</a:t>
            </a:r>
          </a:p>
        </p:txBody>
      </p:sp>
      <p:sp>
        <p:nvSpPr>
          <p:cNvPr id="181275" name="Rectangle 27">
            <a:extLst>
              <a:ext uri="{FF2B5EF4-FFF2-40B4-BE49-F238E27FC236}">
                <a16:creationId xmlns:a16="http://schemas.microsoft.com/office/drawing/2014/main" id="{0D49C053-0C82-0FB6-4D36-0F3049CFD7C6}"/>
              </a:ext>
            </a:extLst>
          </p:cNvPr>
          <p:cNvSpPr>
            <a:spLocks noChangeArrowheads="1"/>
          </p:cNvSpPr>
          <p:nvPr/>
        </p:nvSpPr>
        <p:spPr bwMode="auto">
          <a:xfrm>
            <a:off x="2286002" y="2962277"/>
            <a:ext cx="1635125" cy="519113"/>
          </a:xfrm>
          <a:prstGeom prst="rect">
            <a:avLst/>
          </a:prstGeom>
          <a:solidFill>
            <a:srgbClr val="D2D2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190500" indent="-1905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fr-FR" altLang="fr-FR" sz="1200" b="1">
                <a:latin typeface="Arial" panose="020B0604020202020204" pitchFamily="34" charset="0"/>
              </a:rPr>
              <a:t>Comportement</a:t>
            </a:r>
          </a:p>
        </p:txBody>
      </p:sp>
      <p:sp>
        <p:nvSpPr>
          <p:cNvPr id="181277" name="Text Box 29">
            <a:extLst>
              <a:ext uri="{FF2B5EF4-FFF2-40B4-BE49-F238E27FC236}">
                <a16:creationId xmlns:a16="http://schemas.microsoft.com/office/drawing/2014/main" id="{E66924B5-2075-8B40-830D-9BAE229023D9}"/>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a:t>
            </a:r>
            <a:r>
              <a:rPr lang="fr-FR" altLang="fr-FR" sz="1000" b="1">
                <a:solidFill>
                  <a:srgbClr val="FFFF00"/>
                </a:solidFill>
                <a:latin typeface="Arial" panose="020B0604020202020204" pitchFamily="34" charset="0"/>
              </a:rPr>
              <a:t>2.6 Modifications et contraintes</a:t>
            </a:r>
          </a:p>
          <a:p>
            <a:r>
              <a:rPr lang="fr-FR" altLang="fr-FR" sz="1000">
                <a:solidFill>
                  <a:schemeClr val="bg1"/>
                </a:solidFill>
                <a:latin typeface="Arial" panose="020B0604020202020204" pitchFamily="34" charset="0"/>
              </a:rPr>
              <a:t>2.3 Identifiants et clés étrangères	2.7 Redondances internes</a:t>
            </a:r>
          </a:p>
          <a:p>
            <a:r>
              <a:rPr lang="fr-FR" altLang="fr-FR" sz="1000">
                <a:solidFill>
                  <a:schemeClr val="bg1"/>
                </a:solidFill>
                <a:latin typeface="Arial" panose="020B0604020202020204" pitchFamily="34" charset="0"/>
              </a:rPr>
              <a:t>2.4 Schéma et contenu	2.8 Les structures physiques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a:extLst>
              <a:ext uri="{FF2B5EF4-FFF2-40B4-BE49-F238E27FC236}">
                <a16:creationId xmlns:a16="http://schemas.microsoft.com/office/drawing/2014/main" id="{1EB04F69-83B1-8D0D-9CCB-84F63F9A024A}"/>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94563" name="Rectangle 3">
            <a:extLst>
              <a:ext uri="{FF2B5EF4-FFF2-40B4-BE49-F238E27FC236}">
                <a16:creationId xmlns:a16="http://schemas.microsoft.com/office/drawing/2014/main" id="{B0D4DAB1-E98E-2D84-0607-2B0A4D25312E}"/>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94564" name="Text Box 4">
            <a:extLst>
              <a:ext uri="{FF2B5EF4-FFF2-40B4-BE49-F238E27FC236}">
                <a16:creationId xmlns:a16="http://schemas.microsoft.com/office/drawing/2014/main" id="{57A6B0B1-C29B-8A93-D11A-F129D3599BBC}"/>
              </a:ext>
            </a:extLst>
          </p:cNvPr>
          <p:cNvSpPr txBox="1">
            <a:spLocks noChangeArrowheads="1"/>
          </p:cNvSpPr>
          <p:nvPr/>
        </p:nvSpPr>
        <p:spPr bwMode="auto">
          <a:xfrm>
            <a:off x="114300" y="752477"/>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800" b="1">
                <a:solidFill>
                  <a:schemeClr val="accent2"/>
                </a:solidFill>
              </a:rPr>
              <a:t>2.6 Modifications et contraintes - Clé étrangère</a:t>
            </a:r>
            <a:endParaRPr lang="fr-FR" altLang="fr-FR" sz="1000" b="1">
              <a:solidFill>
                <a:srgbClr val="FFFF00"/>
              </a:solidFill>
            </a:endParaRPr>
          </a:p>
        </p:txBody>
      </p:sp>
      <p:sp>
        <p:nvSpPr>
          <p:cNvPr id="194565" name="Rectangle 5">
            <a:extLst>
              <a:ext uri="{FF2B5EF4-FFF2-40B4-BE49-F238E27FC236}">
                <a16:creationId xmlns:a16="http://schemas.microsoft.com/office/drawing/2014/main" id="{8787C475-CC16-A2CA-18F9-6843BA8039F1}"/>
              </a:ext>
            </a:extLst>
          </p:cNvPr>
          <p:cNvSpPr>
            <a:spLocks noChangeArrowheads="1"/>
          </p:cNvSpPr>
          <p:nvPr/>
        </p:nvSpPr>
        <p:spPr bwMode="auto">
          <a:xfrm>
            <a:off x="4010025" y="2962275"/>
            <a:ext cx="3759200" cy="539750"/>
          </a:xfrm>
          <a:prstGeom prst="rect">
            <a:avLst/>
          </a:prstGeom>
          <a:solidFill>
            <a:srgbClr val="D2D2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fr-FR" altLang="fr-FR" sz="1200" b="1"/>
              <a:t>{NCLI} clé étrangère de COMMANDE vers CLIENT</a:t>
            </a:r>
          </a:p>
        </p:txBody>
      </p:sp>
      <p:pic>
        <p:nvPicPr>
          <p:cNvPr id="194566" name="Picture 6">
            <a:extLst>
              <a:ext uri="{FF2B5EF4-FFF2-40B4-BE49-F238E27FC236}">
                <a16:creationId xmlns:a16="http://schemas.microsoft.com/office/drawing/2014/main" id="{4541B6DB-CA7A-D5B4-BD2A-33C1653920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5" y="1282700"/>
            <a:ext cx="2663825" cy="133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567" name="Rectangle 7">
            <a:extLst>
              <a:ext uri="{FF2B5EF4-FFF2-40B4-BE49-F238E27FC236}">
                <a16:creationId xmlns:a16="http://schemas.microsoft.com/office/drawing/2014/main" id="{00239CEB-D499-B8A2-5162-60AD2D31B132}"/>
              </a:ext>
            </a:extLst>
          </p:cNvPr>
          <p:cNvSpPr>
            <a:spLocks noChangeArrowheads="1"/>
          </p:cNvSpPr>
          <p:nvPr/>
        </p:nvSpPr>
        <p:spPr bwMode="auto">
          <a:xfrm>
            <a:off x="609602" y="3571875"/>
            <a:ext cx="1590675" cy="2490788"/>
          </a:xfrm>
          <a:prstGeom prst="rect">
            <a:avLst/>
          </a:prstGeom>
          <a:solidFill>
            <a:srgbClr val="D2D2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fr-FR" altLang="fr-FR" sz="1200" b="1"/>
              <a:t>modifier la valeur</a:t>
            </a:r>
          </a:p>
          <a:p>
            <a:pPr algn="ctr"/>
            <a:r>
              <a:rPr lang="fr-FR" altLang="fr-FR" sz="1200" b="1"/>
              <a:t>de NCLI de CLIENT</a:t>
            </a:r>
          </a:p>
        </p:txBody>
      </p:sp>
      <p:sp>
        <p:nvSpPr>
          <p:cNvPr id="194568" name="AutoShape 8">
            <a:extLst>
              <a:ext uri="{FF2B5EF4-FFF2-40B4-BE49-F238E27FC236}">
                <a16:creationId xmlns:a16="http://schemas.microsoft.com/office/drawing/2014/main" id="{6CC5FEB9-26E1-A952-00D1-58D535ABE49B}"/>
              </a:ext>
            </a:extLst>
          </p:cNvPr>
          <p:cNvSpPr>
            <a:spLocks noChangeArrowheads="1"/>
          </p:cNvSpPr>
          <p:nvPr/>
        </p:nvSpPr>
        <p:spPr bwMode="auto">
          <a:xfrm>
            <a:off x="3448050" y="2305052"/>
            <a:ext cx="1219200" cy="180975"/>
          </a:xfrm>
          <a:prstGeom prst="roundRect">
            <a:avLst>
              <a:gd name="adj" fmla="val 16667"/>
            </a:avLst>
          </a:prstGeom>
          <a:noFill/>
          <a:ln w="127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94569" name="Rectangle 9">
            <a:extLst>
              <a:ext uri="{FF2B5EF4-FFF2-40B4-BE49-F238E27FC236}">
                <a16:creationId xmlns:a16="http://schemas.microsoft.com/office/drawing/2014/main" id="{6A402AAC-CC50-F2E4-7556-497C0A458D0B}"/>
              </a:ext>
            </a:extLst>
          </p:cNvPr>
          <p:cNvSpPr>
            <a:spLocks noChangeArrowheads="1"/>
          </p:cNvSpPr>
          <p:nvPr/>
        </p:nvSpPr>
        <p:spPr bwMode="auto">
          <a:xfrm>
            <a:off x="4000500" y="3571877"/>
            <a:ext cx="3778250" cy="51911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fr-FR" altLang="fr-FR" sz="1200" b="1"/>
              <a:t>opération refusée s ’il existe des lignes de COMMANDE dépendantes</a:t>
            </a:r>
          </a:p>
        </p:txBody>
      </p:sp>
      <p:sp>
        <p:nvSpPr>
          <p:cNvPr id="194570" name="Rectangle 10">
            <a:extLst>
              <a:ext uri="{FF2B5EF4-FFF2-40B4-BE49-F238E27FC236}">
                <a16:creationId xmlns:a16="http://schemas.microsoft.com/office/drawing/2014/main" id="{5F435F31-94DE-D4E7-E7F8-2890F6E9E0C9}"/>
              </a:ext>
            </a:extLst>
          </p:cNvPr>
          <p:cNvSpPr>
            <a:spLocks noChangeArrowheads="1"/>
          </p:cNvSpPr>
          <p:nvPr/>
        </p:nvSpPr>
        <p:spPr bwMode="auto">
          <a:xfrm>
            <a:off x="4000500" y="4146552"/>
            <a:ext cx="3778250" cy="48101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fr-FR" altLang="fr-FR" sz="1200" b="1"/>
              <a:t>opération réalisée + valeurs de NCLI adaptées dans les lignes de COMMANDE dépendantes</a:t>
            </a:r>
          </a:p>
        </p:txBody>
      </p:sp>
      <p:sp>
        <p:nvSpPr>
          <p:cNvPr id="194571" name="Rectangle 11">
            <a:extLst>
              <a:ext uri="{FF2B5EF4-FFF2-40B4-BE49-F238E27FC236}">
                <a16:creationId xmlns:a16="http://schemas.microsoft.com/office/drawing/2014/main" id="{CC40D6E7-DEA7-7AF0-8640-E5AF8A7913F8}"/>
              </a:ext>
            </a:extLst>
          </p:cNvPr>
          <p:cNvSpPr>
            <a:spLocks noChangeArrowheads="1"/>
          </p:cNvSpPr>
          <p:nvPr/>
        </p:nvSpPr>
        <p:spPr bwMode="auto">
          <a:xfrm>
            <a:off x="4000500" y="4683125"/>
            <a:ext cx="3778250" cy="700088"/>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fr-FR" altLang="fr-FR" sz="1200" b="1"/>
              <a:t>(si NCLI de COMMANDE facultative) opération réalisée + NCLI mis à </a:t>
            </a:r>
            <a:r>
              <a:rPr lang="fr-FR" altLang="fr-FR" sz="1200" b="1" i="1"/>
              <a:t>null</a:t>
            </a:r>
            <a:r>
              <a:rPr lang="fr-FR" altLang="fr-FR" sz="1200" b="1"/>
              <a:t> dans les lignes de COMMANDE dépendantes</a:t>
            </a:r>
          </a:p>
        </p:txBody>
      </p:sp>
      <p:sp>
        <p:nvSpPr>
          <p:cNvPr id="194572" name="Rectangle 12">
            <a:extLst>
              <a:ext uri="{FF2B5EF4-FFF2-40B4-BE49-F238E27FC236}">
                <a16:creationId xmlns:a16="http://schemas.microsoft.com/office/drawing/2014/main" id="{DEF639C2-C1A8-EBAB-795B-5CAFF179EFBB}"/>
              </a:ext>
            </a:extLst>
          </p:cNvPr>
          <p:cNvSpPr>
            <a:spLocks noChangeArrowheads="1"/>
          </p:cNvSpPr>
          <p:nvPr/>
        </p:nvSpPr>
        <p:spPr bwMode="auto">
          <a:xfrm>
            <a:off x="4000500" y="5438777"/>
            <a:ext cx="3778250" cy="646331"/>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200" b="1"/>
              <a:t>(si </a:t>
            </a:r>
            <a:r>
              <a:rPr lang="fr-FR" altLang="fr-FR" sz="1200" b="1" i="1"/>
              <a:t>default</a:t>
            </a:r>
            <a:r>
              <a:rPr lang="fr-FR" altLang="fr-FR" sz="1200" b="1"/>
              <a:t> pour NCLI de COMMANDE) opération réalisée + NCLI mis à </a:t>
            </a:r>
            <a:r>
              <a:rPr lang="fr-FR" altLang="fr-FR" sz="1200" b="1" i="1"/>
              <a:t>default</a:t>
            </a:r>
            <a:r>
              <a:rPr lang="fr-FR" altLang="fr-FR" sz="1200" b="1"/>
              <a:t> dans les lignes de COMMANDE dépendantes</a:t>
            </a:r>
          </a:p>
        </p:txBody>
      </p:sp>
      <p:sp>
        <p:nvSpPr>
          <p:cNvPr id="194573" name="Rectangle 13">
            <a:extLst>
              <a:ext uri="{FF2B5EF4-FFF2-40B4-BE49-F238E27FC236}">
                <a16:creationId xmlns:a16="http://schemas.microsoft.com/office/drawing/2014/main" id="{D25883F8-F195-F3FD-168E-8A262CF2A52E}"/>
              </a:ext>
            </a:extLst>
          </p:cNvPr>
          <p:cNvSpPr>
            <a:spLocks noChangeArrowheads="1"/>
          </p:cNvSpPr>
          <p:nvPr/>
        </p:nvSpPr>
        <p:spPr bwMode="auto">
          <a:xfrm>
            <a:off x="2286002" y="3571877"/>
            <a:ext cx="1635125" cy="519113"/>
          </a:xfrm>
          <a:prstGeom prst="rect">
            <a:avLst/>
          </a:prstGeom>
          <a:solidFill>
            <a:srgbClr val="D2D2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190500" indent="-1905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200" b="1">
                <a:latin typeface="Arial" panose="020B0604020202020204" pitchFamily="34" charset="0"/>
              </a:rPr>
              <a:t>1.	mode </a:t>
            </a:r>
            <a:r>
              <a:rPr lang="fr-FR" altLang="fr-FR" sz="1200" b="1" i="1">
                <a:latin typeface="Arial" panose="020B0604020202020204" pitchFamily="34" charset="0"/>
              </a:rPr>
              <a:t>no action</a:t>
            </a:r>
            <a:endParaRPr lang="fr-FR" altLang="fr-FR" sz="1200" b="1">
              <a:latin typeface="Arial" panose="020B0604020202020204" pitchFamily="34" charset="0"/>
            </a:endParaRPr>
          </a:p>
        </p:txBody>
      </p:sp>
      <p:sp>
        <p:nvSpPr>
          <p:cNvPr id="194574" name="Rectangle 14">
            <a:extLst>
              <a:ext uri="{FF2B5EF4-FFF2-40B4-BE49-F238E27FC236}">
                <a16:creationId xmlns:a16="http://schemas.microsoft.com/office/drawing/2014/main" id="{AAFD3154-F93D-D679-C9D5-EFB0A48B834B}"/>
              </a:ext>
            </a:extLst>
          </p:cNvPr>
          <p:cNvSpPr>
            <a:spLocks noChangeArrowheads="1"/>
          </p:cNvSpPr>
          <p:nvPr/>
        </p:nvSpPr>
        <p:spPr bwMode="auto">
          <a:xfrm>
            <a:off x="2286002" y="4146552"/>
            <a:ext cx="1635125" cy="481013"/>
          </a:xfrm>
          <a:prstGeom prst="rect">
            <a:avLst/>
          </a:prstGeom>
          <a:solidFill>
            <a:srgbClr val="D2D2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190500" indent="-1905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200" b="1">
                <a:latin typeface="Arial" panose="020B0604020202020204" pitchFamily="34" charset="0"/>
              </a:rPr>
              <a:t>2.	mode </a:t>
            </a:r>
            <a:r>
              <a:rPr lang="fr-FR" altLang="fr-FR" sz="1200" b="1" i="1">
                <a:latin typeface="Arial" panose="020B0604020202020204" pitchFamily="34" charset="0"/>
              </a:rPr>
              <a:t>cascade</a:t>
            </a:r>
            <a:r>
              <a:rPr lang="fr-FR" altLang="fr-FR" sz="1200" b="1">
                <a:latin typeface="Arial" panose="020B0604020202020204" pitchFamily="34" charset="0"/>
              </a:rPr>
              <a:t> </a:t>
            </a:r>
          </a:p>
        </p:txBody>
      </p:sp>
      <p:sp>
        <p:nvSpPr>
          <p:cNvPr id="194575" name="Rectangle 15">
            <a:extLst>
              <a:ext uri="{FF2B5EF4-FFF2-40B4-BE49-F238E27FC236}">
                <a16:creationId xmlns:a16="http://schemas.microsoft.com/office/drawing/2014/main" id="{517CD502-55EE-2485-BC98-C31000DF1AE9}"/>
              </a:ext>
            </a:extLst>
          </p:cNvPr>
          <p:cNvSpPr>
            <a:spLocks noChangeArrowheads="1"/>
          </p:cNvSpPr>
          <p:nvPr/>
        </p:nvSpPr>
        <p:spPr bwMode="auto">
          <a:xfrm>
            <a:off x="2286002" y="4683125"/>
            <a:ext cx="1635125" cy="700088"/>
          </a:xfrm>
          <a:prstGeom prst="rect">
            <a:avLst/>
          </a:prstGeom>
          <a:solidFill>
            <a:srgbClr val="D2D2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190500" indent="-1905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200" b="1">
                <a:latin typeface="Arial" panose="020B0604020202020204" pitchFamily="34" charset="0"/>
              </a:rPr>
              <a:t>3.	mode </a:t>
            </a:r>
            <a:r>
              <a:rPr lang="fr-FR" altLang="fr-FR" sz="1200" b="1" i="1">
                <a:latin typeface="Arial" panose="020B0604020202020204" pitchFamily="34" charset="0"/>
              </a:rPr>
              <a:t>set null</a:t>
            </a:r>
          </a:p>
        </p:txBody>
      </p:sp>
      <p:sp>
        <p:nvSpPr>
          <p:cNvPr id="194576" name="Rectangle 16">
            <a:extLst>
              <a:ext uri="{FF2B5EF4-FFF2-40B4-BE49-F238E27FC236}">
                <a16:creationId xmlns:a16="http://schemas.microsoft.com/office/drawing/2014/main" id="{EFD7D885-01BE-0974-0CE5-9DEF4F62F157}"/>
              </a:ext>
            </a:extLst>
          </p:cNvPr>
          <p:cNvSpPr>
            <a:spLocks noChangeArrowheads="1"/>
          </p:cNvSpPr>
          <p:nvPr/>
        </p:nvSpPr>
        <p:spPr bwMode="auto">
          <a:xfrm>
            <a:off x="2286002" y="5438777"/>
            <a:ext cx="1635125" cy="639763"/>
          </a:xfrm>
          <a:prstGeom prst="rect">
            <a:avLst/>
          </a:prstGeom>
          <a:solidFill>
            <a:srgbClr val="D2D2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190500" indent="-1905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200" b="1">
                <a:latin typeface="Arial" panose="020B0604020202020204" pitchFamily="34" charset="0"/>
              </a:rPr>
              <a:t>4.	mode </a:t>
            </a:r>
            <a:r>
              <a:rPr lang="fr-FR" altLang="fr-FR" sz="1200" b="1" i="1">
                <a:latin typeface="Arial" panose="020B0604020202020204" pitchFamily="34" charset="0"/>
              </a:rPr>
              <a:t>set default</a:t>
            </a:r>
          </a:p>
        </p:txBody>
      </p:sp>
      <p:sp>
        <p:nvSpPr>
          <p:cNvPr id="194577" name="Rectangle 17">
            <a:extLst>
              <a:ext uri="{FF2B5EF4-FFF2-40B4-BE49-F238E27FC236}">
                <a16:creationId xmlns:a16="http://schemas.microsoft.com/office/drawing/2014/main" id="{5EE559E2-AA38-0256-F736-35B931BF5B62}"/>
              </a:ext>
            </a:extLst>
          </p:cNvPr>
          <p:cNvSpPr>
            <a:spLocks noChangeArrowheads="1"/>
          </p:cNvSpPr>
          <p:nvPr/>
        </p:nvSpPr>
        <p:spPr bwMode="auto">
          <a:xfrm>
            <a:off x="2286002" y="2962277"/>
            <a:ext cx="1635125" cy="519113"/>
          </a:xfrm>
          <a:prstGeom prst="rect">
            <a:avLst/>
          </a:prstGeom>
          <a:solidFill>
            <a:srgbClr val="D2D2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190500" indent="-1905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fr-FR" altLang="fr-FR" sz="1200" b="1">
                <a:latin typeface="Arial" panose="020B0604020202020204" pitchFamily="34" charset="0"/>
              </a:rPr>
              <a:t>Comportement</a:t>
            </a:r>
          </a:p>
        </p:txBody>
      </p:sp>
      <p:sp>
        <p:nvSpPr>
          <p:cNvPr id="194578" name="Text Box 18">
            <a:extLst>
              <a:ext uri="{FF2B5EF4-FFF2-40B4-BE49-F238E27FC236}">
                <a16:creationId xmlns:a16="http://schemas.microsoft.com/office/drawing/2014/main" id="{4F10744B-5396-D324-DF57-E1A66401F96D}"/>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a:t>
            </a:r>
            <a:r>
              <a:rPr lang="fr-FR" altLang="fr-FR" sz="1000" b="1">
                <a:solidFill>
                  <a:srgbClr val="FFFF00"/>
                </a:solidFill>
                <a:latin typeface="Arial" panose="020B0604020202020204" pitchFamily="34" charset="0"/>
              </a:rPr>
              <a:t>2.6 Modifications et contraintes</a:t>
            </a:r>
          </a:p>
          <a:p>
            <a:r>
              <a:rPr lang="fr-FR" altLang="fr-FR" sz="1000">
                <a:solidFill>
                  <a:schemeClr val="bg1"/>
                </a:solidFill>
                <a:latin typeface="Arial" panose="020B0604020202020204" pitchFamily="34" charset="0"/>
              </a:rPr>
              <a:t>2.3 Identifiants et clés étrangères	2.7 Redondances internes</a:t>
            </a:r>
          </a:p>
          <a:p>
            <a:r>
              <a:rPr lang="fr-FR" altLang="fr-FR" sz="1000">
                <a:solidFill>
                  <a:schemeClr val="bg1"/>
                </a:solidFill>
                <a:latin typeface="Arial" panose="020B0604020202020204" pitchFamily="34" charset="0"/>
              </a:rPr>
              <a:t>2.4 Schéma et contenu	2.8 Les structures physiques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a:extLst>
              <a:ext uri="{FF2B5EF4-FFF2-40B4-BE49-F238E27FC236}">
                <a16:creationId xmlns:a16="http://schemas.microsoft.com/office/drawing/2014/main" id="{50A6F1C9-A6F7-6AAC-0226-311A9DBF677F}"/>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95587" name="Rectangle 3">
            <a:extLst>
              <a:ext uri="{FF2B5EF4-FFF2-40B4-BE49-F238E27FC236}">
                <a16:creationId xmlns:a16="http://schemas.microsoft.com/office/drawing/2014/main" id="{A643FB28-6FAC-7F1B-05C1-E88ABA7BDF24}"/>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95588" name="Text Box 4">
            <a:extLst>
              <a:ext uri="{FF2B5EF4-FFF2-40B4-BE49-F238E27FC236}">
                <a16:creationId xmlns:a16="http://schemas.microsoft.com/office/drawing/2014/main" id="{892BE6EC-F1C2-578C-E5A4-0DA8EBE4EE18}"/>
              </a:ext>
            </a:extLst>
          </p:cNvPr>
          <p:cNvSpPr txBox="1">
            <a:spLocks noChangeArrowheads="1"/>
          </p:cNvSpPr>
          <p:nvPr/>
        </p:nvSpPr>
        <p:spPr bwMode="auto">
          <a:xfrm>
            <a:off x="114300" y="752477"/>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800" b="1">
                <a:solidFill>
                  <a:schemeClr val="accent2"/>
                </a:solidFill>
              </a:rPr>
              <a:t>2.6 Modifications et contraintes - Clé étrangère</a:t>
            </a:r>
            <a:endParaRPr lang="fr-FR" altLang="fr-FR" sz="1000" b="1">
              <a:solidFill>
                <a:srgbClr val="FFFF00"/>
              </a:solidFill>
            </a:endParaRPr>
          </a:p>
        </p:txBody>
      </p:sp>
      <p:pic>
        <p:nvPicPr>
          <p:cNvPr id="195590" name="Picture 6">
            <a:extLst>
              <a:ext uri="{FF2B5EF4-FFF2-40B4-BE49-F238E27FC236}">
                <a16:creationId xmlns:a16="http://schemas.microsoft.com/office/drawing/2014/main" id="{6F269AB7-C38B-AC57-DF65-E88F6A6CFF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5" y="1282700"/>
            <a:ext cx="2663825" cy="133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5592" name="AutoShape 8">
            <a:extLst>
              <a:ext uri="{FF2B5EF4-FFF2-40B4-BE49-F238E27FC236}">
                <a16:creationId xmlns:a16="http://schemas.microsoft.com/office/drawing/2014/main" id="{91A8A160-97B8-EBBA-C753-19A931291BFF}"/>
              </a:ext>
            </a:extLst>
          </p:cNvPr>
          <p:cNvSpPr>
            <a:spLocks noChangeArrowheads="1"/>
          </p:cNvSpPr>
          <p:nvPr/>
        </p:nvSpPr>
        <p:spPr bwMode="auto">
          <a:xfrm>
            <a:off x="3448050" y="2305052"/>
            <a:ext cx="1219200" cy="180975"/>
          </a:xfrm>
          <a:prstGeom prst="roundRect">
            <a:avLst>
              <a:gd name="adj" fmla="val 16667"/>
            </a:avLst>
          </a:prstGeom>
          <a:noFill/>
          <a:ln w="127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95601" name="Rectangle 17">
            <a:extLst>
              <a:ext uri="{FF2B5EF4-FFF2-40B4-BE49-F238E27FC236}">
                <a16:creationId xmlns:a16="http://schemas.microsoft.com/office/drawing/2014/main" id="{2F6A17AA-AB49-54F0-DAE5-694AAE350858}"/>
              </a:ext>
            </a:extLst>
          </p:cNvPr>
          <p:cNvSpPr>
            <a:spLocks noChangeArrowheads="1"/>
          </p:cNvSpPr>
          <p:nvPr/>
        </p:nvSpPr>
        <p:spPr bwMode="auto">
          <a:xfrm>
            <a:off x="962027" y="2905127"/>
            <a:ext cx="6797675" cy="1243013"/>
          </a:xfrm>
          <a:prstGeom prst="rect">
            <a:avLst/>
          </a:prstGeom>
          <a:noFill/>
          <a:ln>
            <a:noFill/>
          </a:ln>
          <a:effectLst/>
          <a:extLst>
            <a:ext uri="{909E8E84-426E-40DD-AFC4-6F175D3DCCD1}">
              <a14:hiddenFill xmlns:a14="http://schemas.microsoft.com/office/drawing/2010/main">
                <a:solidFill>
                  <a:srgbClr val="D2D2D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fr-FR" altLang="fr-FR" sz="1600" b="1"/>
              <a:t>Attention au cas (très) spécial d'une clé étrangère multicomposants dont certains composants sont facultatifs.</a:t>
            </a:r>
          </a:p>
          <a:p>
            <a:pPr>
              <a:spcBef>
                <a:spcPct val="35000"/>
              </a:spcBef>
            </a:pPr>
            <a:r>
              <a:rPr lang="fr-FR" altLang="fr-FR" sz="1600" b="1"/>
              <a:t>Quelle réaction face à une ligne dont certains composants de la clé étrangère sont </a:t>
            </a:r>
            <a:r>
              <a:rPr lang="fr-FR" altLang="fr-FR" sz="1600" b="1" i="1"/>
              <a:t>null</a:t>
            </a:r>
            <a:r>
              <a:rPr lang="fr-FR" altLang="fr-FR" sz="1600" b="1"/>
              <a:t> ?  Trois modes possibles :</a:t>
            </a:r>
          </a:p>
        </p:txBody>
      </p:sp>
      <p:sp>
        <p:nvSpPr>
          <p:cNvPr id="195602" name="Text Box 18">
            <a:extLst>
              <a:ext uri="{FF2B5EF4-FFF2-40B4-BE49-F238E27FC236}">
                <a16:creationId xmlns:a16="http://schemas.microsoft.com/office/drawing/2014/main" id="{EB909EC5-6557-D7C9-2113-636FCA54B58F}"/>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a:t>
            </a:r>
            <a:r>
              <a:rPr lang="fr-FR" altLang="fr-FR" sz="1000" b="1">
                <a:solidFill>
                  <a:srgbClr val="FFFF00"/>
                </a:solidFill>
                <a:latin typeface="Arial" panose="020B0604020202020204" pitchFamily="34" charset="0"/>
              </a:rPr>
              <a:t>2.6 Modifications et contraintes</a:t>
            </a:r>
          </a:p>
          <a:p>
            <a:r>
              <a:rPr lang="fr-FR" altLang="fr-FR" sz="1000">
                <a:solidFill>
                  <a:schemeClr val="bg1"/>
                </a:solidFill>
                <a:latin typeface="Arial" panose="020B0604020202020204" pitchFamily="34" charset="0"/>
              </a:rPr>
              <a:t>2.3 Identifiants et clés étrangères	2.7 Redondances internes</a:t>
            </a:r>
          </a:p>
          <a:p>
            <a:r>
              <a:rPr lang="fr-FR" altLang="fr-FR" sz="1000">
                <a:solidFill>
                  <a:schemeClr val="bg1"/>
                </a:solidFill>
                <a:latin typeface="Arial" panose="020B0604020202020204" pitchFamily="34" charset="0"/>
              </a:rPr>
              <a:t>2.4 Schéma et contenu	2.8 Les structures physiques</a:t>
            </a:r>
          </a:p>
        </p:txBody>
      </p:sp>
      <p:sp>
        <p:nvSpPr>
          <p:cNvPr id="195603" name="Rectangle 19">
            <a:extLst>
              <a:ext uri="{FF2B5EF4-FFF2-40B4-BE49-F238E27FC236}">
                <a16:creationId xmlns:a16="http://schemas.microsoft.com/office/drawing/2014/main" id="{5E36D909-26DF-1DC3-4378-20C4D30AADB0}"/>
              </a:ext>
            </a:extLst>
          </p:cNvPr>
          <p:cNvSpPr>
            <a:spLocks noChangeArrowheads="1"/>
          </p:cNvSpPr>
          <p:nvPr/>
        </p:nvSpPr>
        <p:spPr bwMode="auto">
          <a:xfrm>
            <a:off x="1314452" y="4133850"/>
            <a:ext cx="6797675" cy="1919288"/>
          </a:xfrm>
          <a:prstGeom prst="rect">
            <a:avLst/>
          </a:prstGeom>
          <a:noFill/>
          <a:ln>
            <a:noFill/>
          </a:ln>
          <a:effectLst/>
          <a:extLst>
            <a:ext uri="{909E8E84-426E-40DD-AFC4-6F175D3DCCD1}">
              <a14:hiddenFill xmlns:a14="http://schemas.microsoft.com/office/drawing/2010/main">
                <a:solidFill>
                  <a:srgbClr val="D2D2D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857250" indent="-857250">
              <a:defRPr sz="2400">
                <a:solidFill>
                  <a:schemeClr val="tx1"/>
                </a:solidFill>
                <a:latin typeface="Times New Roman" panose="02020603050405020304" pitchFamily="18" charset="0"/>
              </a:defRPr>
            </a:lvl1pPr>
            <a:lvl2pPr marL="1047750">
              <a:defRPr sz="2400">
                <a:solidFill>
                  <a:schemeClr val="tx1"/>
                </a:solidFill>
                <a:latin typeface="Times New Roman" panose="02020603050405020304" pitchFamily="18" charset="0"/>
              </a:defRPr>
            </a:lvl2pPr>
            <a:lvl3pPr marL="1238250">
              <a:defRPr sz="2400">
                <a:solidFill>
                  <a:schemeClr val="tx1"/>
                </a:solidFill>
                <a:latin typeface="Times New Roman" panose="02020603050405020304" pitchFamily="18" charset="0"/>
              </a:defRPr>
            </a:lvl3pPr>
            <a:lvl4pPr marL="1428750">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600" b="1" i="1">
                <a:latin typeface="Arial" panose="020B0604020202020204" pitchFamily="34" charset="0"/>
              </a:rPr>
              <a:t>simple</a:t>
            </a:r>
            <a:r>
              <a:rPr lang="fr-FR" altLang="fr-FR" sz="1600" b="1">
                <a:latin typeface="Arial" panose="020B0604020202020204" pitchFamily="34" charset="0"/>
              </a:rPr>
              <a:t>	contrainte évaluée dès que tous les composants sont valués;</a:t>
            </a:r>
          </a:p>
          <a:p>
            <a:r>
              <a:rPr lang="fr-FR" altLang="fr-FR" sz="1600" b="1">
                <a:latin typeface="Arial" panose="020B0604020202020204" pitchFamily="34" charset="0"/>
              </a:rPr>
              <a:t>	ignorée sinon;</a:t>
            </a:r>
          </a:p>
          <a:p>
            <a:r>
              <a:rPr lang="fr-FR" altLang="fr-FR" sz="1600" b="1" i="1">
                <a:latin typeface="Arial" panose="020B0604020202020204" pitchFamily="34" charset="0"/>
              </a:rPr>
              <a:t>full</a:t>
            </a:r>
            <a:r>
              <a:rPr lang="fr-FR" altLang="fr-FR" sz="1600" b="1">
                <a:latin typeface="Arial" panose="020B0604020202020204" pitchFamily="34" charset="0"/>
              </a:rPr>
              <a:t>	contrainte évaluée si tous les composants sont valués; contrainte ignorée si tous les composants sont </a:t>
            </a:r>
            <a:r>
              <a:rPr lang="fr-FR" altLang="fr-FR" sz="1600" b="1" i="1">
                <a:latin typeface="Arial" panose="020B0604020202020204" pitchFamily="34" charset="0"/>
              </a:rPr>
              <a:t>null</a:t>
            </a:r>
            <a:r>
              <a:rPr lang="fr-FR" altLang="fr-FR" sz="1600" b="1">
                <a:latin typeface="Arial" panose="020B0604020202020204" pitchFamily="34" charset="0"/>
              </a:rPr>
              <a:t>;</a:t>
            </a:r>
          </a:p>
          <a:p>
            <a:r>
              <a:rPr lang="fr-FR" altLang="fr-FR" sz="1600" b="1">
                <a:latin typeface="Arial" panose="020B0604020202020204" pitchFamily="34" charset="0"/>
              </a:rPr>
              <a:t>	rejet sinon;</a:t>
            </a:r>
          </a:p>
          <a:p>
            <a:r>
              <a:rPr lang="fr-FR" altLang="fr-FR" sz="1600" b="1" i="1">
                <a:latin typeface="Arial" panose="020B0604020202020204" pitchFamily="34" charset="0"/>
              </a:rPr>
              <a:t>partial</a:t>
            </a:r>
            <a:r>
              <a:rPr lang="fr-FR" altLang="fr-FR" sz="1600" b="1">
                <a:latin typeface="Arial" panose="020B0604020202020204" pitchFamily="34" charset="0"/>
              </a:rPr>
              <a:t>	la contrainte est évaluée pour les composants valués;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56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0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a:extLst>
              <a:ext uri="{FF2B5EF4-FFF2-40B4-BE49-F238E27FC236}">
                <a16:creationId xmlns:a16="http://schemas.microsoft.com/office/drawing/2014/main" id="{3F81A8A7-C228-6FB3-EC99-4FF72D202C18}"/>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66915" name="Rectangle 3">
            <a:extLst>
              <a:ext uri="{FF2B5EF4-FFF2-40B4-BE49-F238E27FC236}">
                <a16:creationId xmlns:a16="http://schemas.microsoft.com/office/drawing/2014/main" id="{06BFFC83-38F6-AB7F-E7D8-C7257E9D8E0F}"/>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66916" name="Text Box 4">
            <a:extLst>
              <a:ext uri="{FF2B5EF4-FFF2-40B4-BE49-F238E27FC236}">
                <a16:creationId xmlns:a16="http://schemas.microsoft.com/office/drawing/2014/main" id="{5894B8D9-1290-3920-9820-719C5A753DB4}"/>
              </a:ext>
            </a:extLst>
          </p:cNvPr>
          <p:cNvSpPr txBox="1">
            <a:spLocks noChangeArrowheads="1"/>
          </p:cNvSpPr>
          <p:nvPr/>
        </p:nvSpPr>
        <p:spPr bwMode="auto">
          <a:xfrm>
            <a:off x="2449513" y="1392238"/>
            <a:ext cx="4044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sz="2400" b="1"/>
              <a:t>2.7  Redondances internes</a:t>
            </a:r>
          </a:p>
        </p:txBody>
      </p:sp>
      <p:pic>
        <p:nvPicPr>
          <p:cNvPr id="166922" name="Picture 10">
            <a:extLst>
              <a:ext uri="{FF2B5EF4-FFF2-40B4-BE49-F238E27FC236}">
                <a16:creationId xmlns:a16="http://schemas.microsoft.com/office/drawing/2014/main" id="{698DD8CD-C49F-AB71-6FCF-694BB302BA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065" y="3024190"/>
            <a:ext cx="4905375"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6923" name="Rectangle 11">
            <a:extLst>
              <a:ext uri="{FF2B5EF4-FFF2-40B4-BE49-F238E27FC236}">
                <a16:creationId xmlns:a16="http://schemas.microsoft.com/office/drawing/2014/main" id="{EA4A5AE5-B975-5B20-2CD5-386B9E1F1772}"/>
              </a:ext>
            </a:extLst>
          </p:cNvPr>
          <p:cNvSpPr>
            <a:spLocks noChangeArrowheads="1"/>
          </p:cNvSpPr>
          <p:nvPr/>
        </p:nvSpPr>
        <p:spPr bwMode="auto">
          <a:xfrm>
            <a:off x="2066925" y="2259013"/>
            <a:ext cx="48783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sz="1600" b="1"/>
              <a:t>Table répertoriant les livres d'une bibliothèque : </a:t>
            </a:r>
          </a:p>
        </p:txBody>
      </p:sp>
      <p:sp>
        <p:nvSpPr>
          <p:cNvPr id="166926" name="Text Box 14">
            <a:extLst>
              <a:ext uri="{FF2B5EF4-FFF2-40B4-BE49-F238E27FC236}">
                <a16:creationId xmlns:a16="http://schemas.microsoft.com/office/drawing/2014/main" id="{28EEFA04-5826-B904-76DC-7E6E7FC4F63B}"/>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2.6 Modifications et contraintes</a:t>
            </a:r>
          </a:p>
          <a:p>
            <a:r>
              <a:rPr lang="fr-FR" altLang="fr-FR" sz="1000">
                <a:solidFill>
                  <a:schemeClr val="bg1"/>
                </a:solidFill>
                <a:latin typeface="Arial" panose="020B0604020202020204" pitchFamily="34" charset="0"/>
              </a:rPr>
              <a:t>2.3 Identifiants et clés étrangères	</a:t>
            </a:r>
            <a:r>
              <a:rPr lang="fr-FR" altLang="fr-FR" sz="1000" b="1">
                <a:solidFill>
                  <a:srgbClr val="FFFF00"/>
                </a:solidFill>
                <a:latin typeface="Arial" panose="020B0604020202020204" pitchFamily="34" charset="0"/>
              </a:rPr>
              <a:t>2.7 Redondances internes</a:t>
            </a:r>
          </a:p>
          <a:p>
            <a:r>
              <a:rPr lang="fr-FR" altLang="fr-FR" sz="1000">
                <a:solidFill>
                  <a:schemeClr val="bg1"/>
                </a:solidFill>
                <a:latin typeface="Arial" panose="020B0604020202020204" pitchFamily="34" charset="0"/>
              </a:rPr>
              <a:t>2.4 Schéma et contenu	2.8 Les structures physiques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2">
            <a:extLst>
              <a:ext uri="{FF2B5EF4-FFF2-40B4-BE49-F238E27FC236}">
                <a16:creationId xmlns:a16="http://schemas.microsoft.com/office/drawing/2014/main" id="{F4BEBB2C-E1C6-1C4F-0DBA-23E14F9AFD64}"/>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67939" name="Rectangle 3">
            <a:extLst>
              <a:ext uri="{FF2B5EF4-FFF2-40B4-BE49-F238E27FC236}">
                <a16:creationId xmlns:a16="http://schemas.microsoft.com/office/drawing/2014/main" id="{B9BCBD00-F72E-C7DE-42F0-B0F5FDFC344C}"/>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67940" name="Text Box 4">
            <a:extLst>
              <a:ext uri="{FF2B5EF4-FFF2-40B4-BE49-F238E27FC236}">
                <a16:creationId xmlns:a16="http://schemas.microsoft.com/office/drawing/2014/main" id="{9AB97F3B-BE63-C835-0DA4-6DF47457F2A5}"/>
              </a:ext>
            </a:extLst>
          </p:cNvPr>
          <p:cNvSpPr txBox="1">
            <a:spLocks noChangeArrowheads="1"/>
          </p:cNvSpPr>
          <p:nvPr/>
        </p:nvSpPr>
        <p:spPr bwMode="auto">
          <a:xfrm>
            <a:off x="114300" y="752477"/>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800" b="1">
                <a:solidFill>
                  <a:schemeClr val="accent2"/>
                </a:solidFill>
              </a:rPr>
              <a:t>2.7 Redondances internes</a:t>
            </a:r>
            <a:endParaRPr lang="fr-FR" altLang="fr-FR" sz="1000" b="1">
              <a:solidFill>
                <a:srgbClr val="FFFF00"/>
              </a:solidFill>
            </a:endParaRPr>
          </a:p>
        </p:txBody>
      </p:sp>
      <p:pic>
        <p:nvPicPr>
          <p:cNvPr id="167946" name="Picture 10">
            <a:extLst>
              <a:ext uri="{FF2B5EF4-FFF2-40B4-BE49-F238E27FC236}">
                <a16:creationId xmlns:a16="http://schemas.microsoft.com/office/drawing/2014/main" id="{83A70292-F97F-3C5D-4BD3-C48D12122F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065" y="2814640"/>
            <a:ext cx="4905375"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7948" name="Rectangle 12">
            <a:extLst>
              <a:ext uri="{FF2B5EF4-FFF2-40B4-BE49-F238E27FC236}">
                <a16:creationId xmlns:a16="http://schemas.microsoft.com/office/drawing/2014/main" id="{C8F0F7BA-E8CB-DE5B-AA07-54F803C735CA}"/>
              </a:ext>
            </a:extLst>
          </p:cNvPr>
          <p:cNvSpPr>
            <a:spLocks noChangeArrowheads="1"/>
          </p:cNvSpPr>
          <p:nvPr/>
        </p:nvSpPr>
        <p:spPr bwMode="auto">
          <a:xfrm>
            <a:off x="1066802" y="1620838"/>
            <a:ext cx="692467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0500" indent="-1905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600" b="1">
                <a:latin typeface="Arial" panose="020B0604020202020204" pitchFamily="34" charset="0"/>
              </a:rPr>
              <a:t>Observation</a:t>
            </a:r>
          </a:p>
          <a:p>
            <a:r>
              <a:rPr lang="fr-FR" altLang="fr-FR" sz="1600">
                <a:latin typeface="Arial" panose="020B0604020202020204" pitchFamily="34" charset="0"/>
              </a:rPr>
              <a:t>	Les données TITRE et AUTEUR sont répétées autant de fois qu'il existe de livres identiques. </a:t>
            </a:r>
          </a:p>
        </p:txBody>
      </p:sp>
      <p:grpSp>
        <p:nvGrpSpPr>
          <p:cNvPr id="167952" name="Group 16">
            <a:extLst>
              <a:ext uri="{FF2B5EF4-FFF2-40B4-BE49-F238E27FC236}">
                <a16:creationId xmlns:a16="http://schemas.microsoft.com/office/drawing/2014/main" id="{85451D66-C2E7-F36C-FD04-95CAFEF1F21A}"/>
              </a:ext>
            </a:extLst>
          </p:cNvPr>
          <p:cNvGrpSpPr>
            <a:grpSpLocks/>
          </p:cNvGrpSpPr>
          <p:nvPr/>
        </p:nvGrpSpPr>
        <p:grpSpPr bwMode="auto">
          <a:xfrm>
            <a:off x="2686050" y="3405188"/>
            <a:ext cx="1938338" cy="823912"/>
            <a:chOff x="1692" y="2145"/>
            <a:chExt cx="1221" cy="519"/>
          </a:xfrm>
        </p:grpSpPr>
        <p:sp>
          <p:nvSpPr>
            <p:cNvPr id="167949" name="AutoShape 13">
              <a:extLst>
                <a:ext uri="{FF2B5EF4-FFF2-40B4-BE49-F238E27FC236}">
                  <a16:creationId xmlns:a16="http://schemas.microsoft.com/office/drawing/2014/main" id="{F79BFE6D-A9ED-57D4-BD4D-BF9C03DCB356}"/>
                </a:ext>
              </a:extLst>
            </p:cNvPr>
            <p:cNvSpPr>
              <a:spLocks noChangeArrowheads="1"/>
            </p:cNvSpPr>
            <p:nvPr/>
          </p:nvSpPr>
          <p:spPr bwMode="auto">
            <a:xfrm>
              <a:off x="1692" y="2145"/>
              <a:ext cx="1221" cy="90"/>
            </a:xfrm>
            <a:prstGeom prst="roundRect">
              <a:avLst>
                <a:gd name="adj" fmla="val 16667"/>
              </a:avLst>
            </a:prstGeom>
            <a:solidFill>
              <a:srgbClr val="EAEAEA">
                <a:alpha val="50000"/>
              </a:srgbClr>
            </a:solidFill>
            <a:ln w="1270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67950" name="AutoShape 14">
              <a:extLst>
                <a:ext uri="{FF2B5EF4-FFF2-40B4-BE49-F238E27FC236}">
                  <a16:creationId xmlns:a16="http://schemas.microsoft.com/office/drawing/2014/main" id="{B01A7DA6-1CD0-12E3-7EE2-1B377F19A394}"/>
                </a:ext>
              </a:extLst>
            </p:cNvPr>
            <p:cNvSpPr>
              <a:spLocks noChangeArrowheads="1"/>
            </p:cNvSpPr>
            <p:nvPr/>
          </p:nvSpPr>
          <p:spPr bwMode="auto">
            <a:xfrm>
              <a:off x="1692" y="2466"/>
              <a:ext cx="1221" cy="90"/>
            </a:xfrm>
            <a:prstGeom prst="roundRect">
              <a:avLst>
                <a:gd name="adj" fmla="val 16667"/>
              </a:avLst>
            </a:prstGeom>
            <a:solidFill>
              <a:srgbClr val="EAEAEA">
                <a:alpha val="50000"/>
              </a:srgbClr>
            </a:solidFill>
            <a:ln w="1270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67951" name="AutoShape 15">
              <a:extLst>
                <a:ext uri="{FF2B5EF4-FFF2-40B4-BE49-F238E27FC236}">
                  <a16:creationId xmlns:a16="http://schemas.microsoft.com/office/drawing/2014/main" id="{838322AB-57D6-B910-B719-4B5921CC5CEA}"/>
                </a:ext>
              </a:extLst>
            </p:cNvPr>
            <p:cNvSpPr>
              <a:spLocks noChangeArrowheads="1"/>
            </p:cNvSpPr>
            <p:nvPr/>
          </p:nvSpPr>
          <p:spPr bwMode="auto">
            <a:xfrm>
              <a:off x="1692" y="2574"/>
              <a:ext cx="1221" cy="90"/>
            </a:xfrm>
            <a:prstGeom prst="roundRect">
              <a:avLst>
                <a:gd name="adj" fmla="val 16667"/>
              </a:avLst>
            </a:prstGeom>
            <a:solidFill>
              <a:srgbClr val="EAEAEA">
                <a:alpha val="50000"/>
              </a:srgbClr>
            </a:solidFill>
            <a:ln w="12700">
              <a:solidFill>
                <a:srgbClr val="FF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grpSp>
      <p:sp>
        <p:nvSpPr>
          <p:cNvPr id="167954" name="Rectangle 18">
            <a:extLst>
              <a:ext uri="{FF2B5EF4-FFF2-40B4-BE49-F238E27FC236}">
                <a16:creationId xmlns:a16="http://schemas.microsoft.com/office/drawing/2014/main" id="{C895464C-6498-A5FC-96C5-1BC29544182F}"/>
              </a:ext>
            </a:extLst>
          </p:cNvPr>
          <p:cNvSpPr>
            <a:spLocks noChangeArrowheads="1"/>
          </p:cNvSpPr>
          <p:nvPr/>
        </p:nvSpPr>
        <p:spPr bwMode="auto">
          <a:xfrm>
            <a:off x="1066802" y="4773615"/>
            <a:ext cx="69246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0500" indent="-1905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600">
                <a:latin typeface="Arial" panose="020B0604020202020204" pitchFamily="34" charset="0"/>
              </a:rPr>
              <a:t>	Cette table viole le principe premier des bases de données : </a:t>
            </a:r>
            <a:r>
              <a:rPr lang="fr-FR" altLang="fr-FR" sz="1600" b="1" i="1">
                <a:latin typeface="Arial" panose="020B0604020202020204" pitchFamily="34" charset="0"/>
              </a:rPr>
              <a:t>tout fait du domaine d'application est enregistré une et une seule fois</a:t>
            </a:r>
            <a:r>
              <a:rPr lang="fr-FR" altLang="fr-FR" sz="1600">
                <a:latin typeface="Arial" panose="020B0604020202020204" pitchFamily="34" charset="0"/>
              </a:rPr>
              <a:t>. </a:t>
            </a:r>
          </a:p>
        </p:txBody>
      </p:sp>
      <p:sp>
        <p:nvSpPr>
          <p:cNvPr id="167956" name="Text Box 20">
            <a:extLst>
              <a:ext uri="{FF2B5EF4-FFF2-40B4-BE49-F238E27FC236}">
                <a16:creationId xmlns:a16="http://schemas.microsoft.com/office/drawing/2014/main" id="{1B217660-67EC-E010-086F-1F965C82F49B}"/>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2.6 Modifications et contraintes</a:t>
            </a:r>
          </a:p>
          <a:p>
            <a:r>
              <a:rPr lang="fr-FR" altLang="fr-FR" sz="1000">
                <a:solidFill>
                  <a:schemeClr val="bg1"/>
                </a:solidFill>
                <a:latin typeface="Arial" panose="020B0604020202020204" pitchFamily="34" charset="0"/>
              </a:rPr>
              <a:t>2.3 Identifiants et clés étrangères	</a:t>
            </a:r>
            <a:r>
              <a:rPr lang="fr-FR" altLang="fr-FR" sz="1000" b="1">
                <a:solidFill>
                  <a:srgbClr val="FFFF00"/>
                </a:solidFill>
                <a:latin typeface="Arial" panose="020B0604020202020204" pitchFamily="34" charset="0"/>
              </a:rPr>
              <a:t>2.7 Redondances internes</a:t>
            </a:r>
          </a:p>
          <a:p>
            <a:r>
              <a:rPr lang="fr-FR" altLang="fr-FR" sz="1000">
                <a:solidFill>
                  <a:schemeClr val="bg1"/>
                </a:solidFill>
                <a:latin typeface="Arial" panose="020B0604020202020204" pitchFamily="34" charset="0"/>
              </a:rPr>
              <a:t>2.4 Schéma et contenu	2.8 Les structures physiques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79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79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54"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a:extLst>
              <a:ext uri="{FF2B5EF4-FFF2-40B4-BE49-F238E27FC236}">
                <a16:creationId xmlns:a16="http://schemas.microsoft.com/office/drawing/2014/main" id="{35C63672-E24B-E63A-E3D9-F0CAE2C33505}"/>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83299" name="Rectangle 3">
            <a:extLst>
              <a:ext uri="{FF2B5EF4-FFF2-40B4-BE49-F238E27FC236}">
                <a16:creationId xmlns:a16="http://schemas.microsoft.com/office/drawing/2014/main" id="{85D118B4-02E8-1A59-0BE9-5C6787077B0A}"/>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83300" name="Text Box 4">
            <a:extLst>
              <a:ext uri="{FF2B5EF4-FFF2-40B4-BE49-F238E27FC236}">
                <a16:creationId xmlns:a16="http://schemas.microsoft.com/office/drawing/2014/main" id="{4D2222E9-4A5F-3EF3-DB98-D21E737972D0}"/>
              </a:ext>
            </a:extLst>
          </p:cNvPr>
          <p:cNvSpPr txBox="1">
            <a:spLocks noChangeArrowheads="1"/>
          </p:cNvSpPr>
          <p:nvPr/>
        </p:nvSpPr>
        <p:spPr bwMode="auto">
          <a:xfrm>
            <a:off x="114300" y="752477"/>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800" b="1">
                <a:solidFill>
                  <a:schemeClr val="accent2"/>
                </a:solidFill>
              </a:rPr>
              <a:t>2.7 Redondances internes</a:t>
            </a:r>
            <a:endParaRPr lang="fr-FR" altLang="fr-FR" sz="1000" b="1">
              <a:solidFill>
                <a:srgbClr val="FFFF00"/>
              </a:solidFill>
            </a:endParaRPr>
          </a:p>
        </p:txBody>
      </p:sp>
      <p:pic>
        <p:nvPicPr>
          <p:cNvPr id="183304" name="Picture 8">
            <a:extLst>
              <a:ext uri="{FF2B5EF4-FFF2-40B4-BE49-F238E27FC236}">
                <a16:creationId xmlns:a16="http://schemas.microsoft.com/office/drawing/2014/main" id="{590403D4-D77F-6B45-4F06-CDB1E34F5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5" y="1719265"/>
            <a:ext cx="4905375"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3305" name="Rectangle 9">
            <a:extLst>
              <a:ext uri="{FF2B5EF4-FFF2-40B4-BE49-F238E27FC236}">
                <a16:creationId xmlns:a16="http://schemas.microsoft.com/office/drawing/2014/main" id="{4EC4A113-3E16-EE19-D960-8BB0FDCED2AD}"/>
              </a:ext>
            </a:extLst>
          </p:cNvPr>
          <p:cNvSpPr>
            <a:spLocks noChangeArrowheads="1"/>
          </p:cNvSpPr>
          <p:nvPr/>
        </p:nvSpPr>
        <p:spPr bwMode="auto">
          <a:xfrm>
            <a:off x="1066802" y="3621090"/>
            <a:ext cx="6924675"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0500" indent="-1905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600" b="1">
                <a:latin typeface="Arial" panose="020B0604020202020204" pitchFamily="34" charset="0"/>
              </a:rPr>
              <a:t>Problèmes</a:t>
            </a:r>
          </a:p>
          <a:p>
            <a:r>
              <a:rPr lang="fr-FR" altLang="fr-FR" sz="1400">
                <a:latin typeface="Arial" panose="020B0604020202020204" pitchFamily="34" charset="0"/>
                <a:sym typeface="Symbol" panose="05050102010706020507" pitchFamily="18" charset="2"/>
              </a:rPr>
              <a:t></a:t>
            </a:r>
            <a:r>
              <a:rPr lang="fr-FR" altLang="fr-FR" sz="1600">
                <a:latin typeface="Arial" panose="020B0604020202020204" pitchFamily="34" charset="0"/>
                <a:sym typeface="Symbol" panose="05050102010706020507" pitchFamily="18" charset="2"/>
              </a:rPr>
              <a:t>	</a:t>
            </a:r>
            <a:r>
              <a:rPr lang="fr-FR" altLang="fr-FR" sz="1600">
                <a:latin typeface="Arial" panose="020B0604020202020204" pitchFamily="34" charset="0"/>
              </a:rPr>
              <a:t>gaspillage d'espace</a:t>
            </a:r>
          </a:p>
          <a:p>
            <a:r>
              <a:rPr lang="fr-FR" altLang="fr-FR" sz="1400">
                <a:latin typeface="Arial" panose="020B0604020202020204" pitchFamily="34" charset="0"/>
                <a:sym typeface="Symbol" panose="05050102010706020507" pitchFamily="18" charset="2"/>
              </a:rPr>
              <a:t></a:t>
            </a:r>
            <a:r>
              <a:rPr lang="fr-FR" altLang="fr-FR" sz="1600">
                <a:latin typeface="Arial" panose="020B0604020202020204" pitchFamily="34" charset="0"/>
                <a:sym typeface="Symbol" panose="05050102010706020507" pitchFamily="18" charset="2"/>
              </a:rPr>
              <a:t>	</a:t>
            </a:r>
            <a:r>
              <a:rPr lang="fr-FR" altLang="fr-FR" sz="1600">
                <a:latin typeface="Arial" panose="020B0604020202020204" pitchFamily="34" charset="0"/>
              </a:rPr>
              <a:t>si on modifie la valeur d'un titre, il faut répercuter cette modification dans toutes les lignes similaires</a:t>
            </a:r>
          </a:p>
          <a:p>
            <a:r>
              <a:rPr lang="fr-FR" altLang="fr-FR" sz="1400">
                <a:latin typeface="Arial" panose="020B0604020202020204" pitchFamily="34" charset="0"/>
                <a:sym typeface="Symbol" panose="05050102010706020507" pitchFamily="18" charset="2"/>
              </a:rPr>
              <a:t></a:t>
            </a:r>
            <a:r>
              <a:rPr lang="fr-FR" altLang="fr-FR" sz="1600">
                <a:latin typeface="Arial" panose="020B0604020202020204" pitchFamily="34" charset="0"/>
                <a:sym typeface="Symbol" panose="05050102010706020507" pitchFamily="18" charset="2"/>
              </a:rPr>
              <a:t>	</a:t>
            </a:r>
            <a:r>
              <a:rPr lang="fr-FR" altLang="fr-FR" sz="1600">
                <a:latin typeface="Arial" panose="020B0604020202020204" pitchFamily="34" charset="0"/>
              </a:rPr>
              <a:t>si on supprime l'unique exemplaire d'un livre, on perd les informations sur son auteur et son titre </a:t>
            </a:r>
          </a:p>
          <a:p>
            <a:r>
              <a:rPr lang="fr-FR" altLang="fr-FR" sz="1400">
                <a:latin typeface="Arial" panose="020B0604020202020204" pitchFamily="34" charset="0"/>
                <a:sym typeface="Symbol" panose="05050102010706020507" pitchFamily="18" charset="2"/>
              </a:rPr>
              <a:t></a:t>
            </a:r>
            <a:r>
              <a:rPr lang="fr-FR" altLang="fr-FR" sz="1600">
                <a:latin typeface="Arial" panose="020B0604020202020204" pitchFamily="34" charset="0"/>
                <a:sym typeface="Symbol" panose="05050102010706020507" pitchFamily="18" charset="2"/>
              </a:rPr>
              <a:t>	</a:t>
            </a:r>
            <a:r>
              <a:rPr lang="fr-FR" altLang="fr-FR" sz="1600">
                <a:latin typeface="Arial" panose="020B0604020202020204" pitchFamily="34" charset="0"/>
              </a:rPr>
              <a:t>est-on certain que le titre et l'auteur ont été orthographiés exactement de la même manière pour tous les exemplaires d'un livre ?  </a:t>
            </a:r>
          </a:p>
        </p:txBody>
      </p:sp>
      <p:sp>
        <p:nvSpPr>
          <p:cNvPr id="183312" name="Text Box 16">
            <a:extLst>
              <a:ext uri="{FF2B5EF4-FFF2-40B4-BE49-F238E27FC236}">
                <a16:creationId xmlns:a16="http://schemas.microsoft.com/office/drawing/2014/main" id="{9223E931-5FEE-4F84-2782-D027FF93043A}"/>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2.6 Modifications et contraintes</a:t>
            </a:r>
          </a:p>
          <a:p>
            <a:r>
              <a:rPr lang="fr-FR" altLang="fr-FR" sz="1000">
                <a:solidFill>
                  <a:schemeClr val="bg1"/>
                </a:solidFill>
                <a:latin typeface="Arial" panose="020B0604020202020204" pitchFamily="34" charset="0"/>
              </a:rPr>
              <a:t>2.3 Identifiants et clés étrangères	</a:t>
            </a:r>
            <a:r>
              <a:rPr lang="fr-FR" altLang="fr-FR" sz="1000" b="1">
                <a:solidFill>
                  <a:srgbClr val="FFFF00"/>
                </a:solidFill>
                <a:latin typeface="Arial" panose="020B0604020202020204" pitchFamily="34" charset="0"/>
              </a:rPr>
              <a:t>2.7 Redondances internes</a:t>
            </a:r>
          </a:p>
          <a:p>
            <a:r>
              <a:rPr lang="fr-FR" altLang="fr-FR" sz="1000">
                <a:solidFill>
                  <a:schemeClr val="bg1"/>
                </a:solidFill>
                <a:latin typeface="Arial" panose="020B0604020202020204" pitchFamily="34" charset="0"/>
              </a:rPr>
              <a:t>2.4 Schéma et contenu	2.8 Les structures physiques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a:extLst>
              <a:ext uri="{FF2B5EF4-FFF2-40B4-BE49-F238E27FC236}">
                <a16:creationId xmlns:a16="http://schemas.microsoft.com/office/drawing/2014/main" id="{1FD28F1B-08F2-1352-2373-5FBFE1BFADDC}"/>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82275" name="Rectangle 3">
            <a:extLst>
              <a:ext uri="{FF2B5EF4-FFF2-40B4-BE49-F238E27FC236}">
                <a16:creationId xmlns:a16="http://schemas.microsoft.com/office/drawing/2014/main" id="{FF9C134E-FA76-BA69-FDB1-8A14D369FA50}"/>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82276" name="Text Box 4">
            <a:extLst>
              <a:ext uri="{FF2B5EF4-FFF2-40B4-BE49-F238E27FC236}">
                <a16:creationId xmlns:a16="http://schemas.microsoft.com/office/drawing/2014/main" id="{82903F75-BC0D-04DF-96CE-C29D350CD604}"/>
              </a:ext>
            </a:extLst>
          </p:cNvPr>
          <p:cNvSpPr txBox="1">
            <a:spLocks noChangeArrowheads="1"/>
          </p:cNvSpPr>
          <p:nvPr/>
        </p:nvSpPr>
        <p:spPr bwMode="auto">
          <a:xfrm>
            <a:off x="114300" y="752477"/>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800" b="1">
                <a:solidFill>
                  <a:schemeClr val="accent2"/>
                </a:solidFill>
              </a:rPr>
              <a:t>2.7 Redondances internes</a:t>
            </a:r>
            <a:endParaRPr lang="fr-FR" altLang="fr-FR" sz="1000" b="1">
              <a:solidFill>
                <a:srgbClr val="FFFF00"/>
              </a:solidFill>
            </a:endParaRPr>
          </a:p>
        </p:txBody>
      </p:sp>
      <p:pic>
        <p:nvPicPr>
          <p:cNvPr id="182280" name="Picture 8">
            <a:extLst>
              <a:ext uri="{FF2B5EF4-FFF2-40B4-BE49-F238E27FC236}">
                <a16:creationId xmlns:a16="http://schemas.microsoft.com/office/drawing/2014/main" id="{C2F802C8-EC87-DE60-7815-EEDAB7E56E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225" y="2671765"/>
            <a:ext cx="4514850"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2281" name="Rectangle 9">
            <a:extLst>
              <a:ext uri="{FF2B5EF4-FFF2-40B4-BE49-F238E27FC236}">
                <a16:creationId xmlns:a16="http://schemas.microsoft.com/office/drawing/2014/main" id="{CBC8953C-4FA6-0F60-1BCA-57F1FCF107B3}"/>
              </a:ext>
            </a:extLst>
          </p:cNvPr>
          <p:cNvSpPr>
            <a:spLocks noChangeArrowheads="1"/>
          </p:cNvSpPr>
          <p:nvPr/>
        </p:nvSpPr>
        <p:spPr bwMode="auto">
          <a:xfrm>
            <a:off x="1057277" y="1620838"/>
            <a:ext cx="692467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0500" indent="-1905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600" b="1">
                <a:latin typeface="Arial" panose="020B0604020202020204" pitchFamily="34" charset="0"/>
              </a:rPr>
              <a:t>Suggestion</a:t>
            </a:r>
          </a:p>
          <a:p>
            <a:r>
              <a:rPr lang="fr-FR" altLang="fr-FR" sz="1600">
                <a:latin typeface="Arial" panose="020B0604020202020204" pitchFamily="34" charset="0"/>
              </a:rPr>
              <a:t>	Rassembler les données communes (ISBN, TITRE, AUTEUR) dans une table spécifique</a:t>
            </a:r>
          </a:p>
        </p:txBody>
      </p:sp>
      <p:sp>
        <p:nvSpPr>
          <p:cNvPr id="182282" name="Freeform 10">
            <a:extLst>
              <a:ext uri="{FF2B5EF4-FFF2-40B4-BE49-F238E27FC236}">
                <a16:creationId xmlns:a16="http://schemas.microsoft.com/office/drawing/2014/main" id="{2C110AE6-858D-242D-4814-AC221431CFC1}"/>
              </a:ext>
            </a:extLst>
          </p:cNvPr>
          <p:cNvSpPr>
            <a:spLocks/>
          </p:cNvSpPr>
          <p:nvPr/>
        </p:nvSpPr>
        <p:spPr bwMode="auto">
          <a:xfrm>
            <a:off x="3657602" y="3000377"/>
            <a:ext cx="466725" cy="1019175"/>
          </a:xfrm>
          <a:custGeom>
            <a:avLst/>
            <a:gdLst>
              <a:gd name="T0" fmla="*/ 0 w 642"/>
              <a:gd name="T1" fmla="*/ 402 h 402"/>
              <a:gd name="T2" fmla="*/ 0 w 642"/>
              <a:gd name="T3" fmla="*/ 0 h 402"/>
              <a:gd name="T4" fmla="*/ 642 w 642"/>
              <a:gd name="T5" fmla="*/ 0 h 402"/>
            </a:gdLst>
            <a:ahLst/>
            <a:cxnLst>
              <a:cxn ang="0">
                <a:pos x="T0" y="T1"/>
              </a:cxn>
              <a:cxn ang="0">
                <a:pos x="T2" y="T3"/>
              </a:cxn>
              <a:cxn ang="0">
                <a:pos x="T4" y="T5"/>
              </a:cxn>
            </a:cxnLst>
            <a:rect l="0" t="0" r="r" b="b"/>
            <a:pathLst>
              <a:path w="642" h="402">
                <a:moveTo>
                  <a:pt x="0" y="402"/>
                </a:moveTo>
                <a:lnTo>
                  <a:pt x="0" y="0"/>
                </a:lnTo>
                <a:lnTo>
                  <a:pt x="642" y="0"/>
                </a:lnTo>
              </a:path>
            </a:pathLst>
          </a:custGeom>
          <a:noFill/>
          <a:ln w="19050">
            <a:solidFill>
              <a:schemeClr val="accent2"/>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82284" name="Text Box 12">
            <a:extLst>
              <a:ext uri="{FF2B5EF4-FFF2-40B4-BE49-F238E27FC236}">
                <a16:creationId xmlns:a16="http://schemas.microsoft.com/office/drawing/2014/main" id="{3E4CE4CB-77CB-9D0E-3182-A645F44F09E1}"/>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2.6 Modifications et contraintes</a:t>
            </a:r>
          </a:p>
          <a:p>
            <a:r>
              <a:rPr lang="fr-FR" altLang="fr-FR" sz="1000">
                <a:solidFill>
                  <a:schemeClr val="bg1"/>
                </a:solidFill>
                <a:latin typeface="Arial" panose="020B0604020202020204" pitchFamily="34" charset="0"/>
              </a:rPr>
              <a:t>2.3 Identifiants et clés étrangères	</a:t>
            </a:r>
            <a:r>
              <a:rPr lang="fr-FR" altLang="fr-FR" sz="1000" b="1">
                <a:solidFill>
                  <a:srgbClr val="FFFF00"/>
                </a:solidFill>
                <a:latin typeface="Arial" panose="020B0604020202020204" pitchFamily="34" charset="0"/>
              </a:rPr>
              <a:t>2.7 Redondances internes</a:t>
            </a:r>
          </a:p>
          <a:p>
            <a:r>
              <a:rPr lang="fr-FR" altLang="fr-FR" sz="1000">
                <a:solidFill>
                  <a:schemeClr val="bg1"/>
                </a:solidFill>
                <a:latin typeface="Arial" panose="020B0604020202020204" pitchFamily="34" charset="0"/>
              </a:rPr>
              <a:t>2.4 Schéma et contenu	2.8 Les structures physiques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Text Box 2">
            <a:extLst>
              <a:ext uri="{FF2B5EF4-FFF2-40B4-BE49-F238E27FC236}">
                <a16:creationId xmlns:a16="http://schemas.microsoft.com/office/drawing/2014/main" id="{03C4EB36-10B2-B0CD-9937-AD04D2BDFDBD}"/>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77155" name="Rectangle 3">
            <a:extLst>
              <a:ext uri="{FF2B5EF4-FFF2-40B4-BE49-F238E27FC236}">
                <a16:creationId xmlns:a16="http://schemas.microsoft.com/office/drawing/2014/main" id="{F9D5ED59-2AFA-538C-F581-9938F194C07A}"/>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77156" name="Text Box 4">
            <a:extLst>
              <a:ext uri="{FF2B5EF4-FFF2-40B4-BE49-F238E27FC236}">
                <a16:creationId xmlns:a16="http://schemas.microsoft.com/office/drawing/2014/main" id="{AD0A7771-98A7-AE86-B11E-D4D0CE52EE68}"/>
              </a:ext>
            </a:extLst>
          </p:cNvPr>
          <p:cNvSpPr txBox="1">
            <a:spLocks noChangeArrowheads="1"/>
          </p:cNvSpPr>
          <p:nvPr/>
        </p:nvSpPr>
        <p:spPr bwMode="auto">
          <a:xfrm>
            <a:off x="114300" y="752477"/>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800" b="1">
                <a:solidFill>
                  <a:schemeClr val="accent2"/>
                </a:solidFill>
              </a:rPr>
              <a:t>2.7 Redondances internes</a:t>
            </a:r>
            <a:endParaRPr lang="fr-FR" altLang="fr-FR" sz="1000" b="1">
              <a:solidFill>
                <a:srgbClr val="FFFF00"/>
              </a:solidFill>
            </a:endParaRPr>
          </a:p>
        </p:txBody>
      </p:sp>
      <p:sp>
        <p:nvSpPr>
          <p:cNvPr id="177161" name="Rectangle 9">
            <a:extLst>
              <a:ext uri="{FF2B5EF4-FFF2-40B4-BE49-F238E27FC236}">
                <a16:creationId xmlns:a16="http://schemas.microsoft.com/office/drawing/2014/main" id="{DC891481-7B6A-1D13-FAF2-B885DADAA0CE}"/>
              </a:ext>
            </a:extLst>
          </p:cNvPr>
          <p:cNvSpPr>
            <a:spLocks noChangeArrowheads="1"/>
          </p:cNvSpPr>
          <p:nvPr/>
        </p:nvSpPr>
        <p:spPr bwMode="auto">
          <a:xfrm>
            <a:off x="1057277" y="1620840"/>
            <a:ext cx="6924675" cy="108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0500" indent="-1905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800" b="1">
                <a:latin typeface="Arial" panose="020B0604020202020204" pitchFamily="34" charset="0"/>
              </a:rPr>
              <a:t>Deux questions</a:t>
            </a:r>
          </a:p>
          <a:p>
            <a:pPr>
              <a:spcBef>
                <a:spcPct val="30000"/>
              </a:spcBef>
            </a:pPr>
            <a:r>
              <a:rPr lang="fr-FR" altLang="fr-FR" sz="1800">
                <a:latin typeface="Arial" panose="020B0604020202020204" pitchFamily="34" charset="0"/>
              </a:rPr>
              <a:t>1.  Comment détecter les situations de redondance ?</a:t>
            </a:r>
          </a:p>
          <a:p>
            <a:pPr>
              <a:spcBef>
                <a:spcPct val="30000"/>
              </a:spcBef>
            </a:pPr>
            <a:r>
              <a:rPr lang="fr-FR" altLang="fr-FR" sz="1800">
                <a:latin typeface="Arial" panose="020B0604020202020204" pitchFamily="34" charset="0"/>
              </a:rPr>
              <a:t>2.  Comment les corriger ?</a:t>
            </a:r>
          </a:p>
        </p:txBody>
      </p:sp>
      <p:sp>
        <p:nvSpPr>
          <p:cNvPr id="177162" name="Rectangle 10">
            <a:extLst>
              <a:ext uri="{FF2B5EF4-FFF2-40B4-BE49-F238E27FC236}">
                <a16:creationId xmlns:a16="http://schemas.microsoft.com/office/drawing/2014/main" id="{D1A846DD-21F7-5D85-BDF2-923CEDEE916E}"/>
              </a:ext>
            </a:extLst>
          </p:cNvPr>
          <p:cNvSpPr>
            <a:spLocks noChangeArrowheads="1"/>
          </p:cNvSpPr>
          <p:nvPr/>
        </p:nvSpPr>
        <p:spPr bwMode="auto">
          <a:xfrm>
            <a:off x="1047752" y="3182938"/>
            <a:ext cx="69246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800" b="1"/>
              <a:t>La réponse à ces questions repose sur une nouvelle forme de contrainte d'intégrité : </a:t>
            </a:r>
            <a:r>
              <a:rPr lang="fr-FR" altLang="fr-FR" sz="1800" b="1" i="1"/>
              <a:t>la dépendance fonctionnelle</a:t>
            </a:r>
            <a:r>
              <a:rPr lang="fr-FR" altLang="fr-FR" sz="1800" b="1"/>
              <a:t>.</a:t>
            </a:r>
          </a:p>
        </p:txBody>
      </p:sp>
      <p:sp>
        <p:nvSpPr>
          <p:cNvPr id="177164" name="Text Box 12">
            <a:extLst>
              <a:ext uri="{FF2B5EF4-FFF2-40B4-BE49-F238E27FC236}">
                <a16:creationId xmlns:a16="http://schemas.microsoft.com/office/drawing/2014/main" id="{5558431B-79FD-C979-D5B1-BD664C05A545}"/>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dirty="0">
                <a:solidFill>
                  <a:schemeClr val="bg1"/>
                </a:solidFill>
                <a:latin typeface="Arial" panose="020B0604020202020204" pitchFamily="34" charset="0"/>
              </a:rPr>
              <a:t>2.1 Tables, lignes et colonnes</a:t>
            </a:r>
            <a:r>
              <a:rPr lang="fr-FR" altLang="fr-FR" sz="1000" b="1" dirty="0">
                <a:solidFill>
                  <a:schemeClr val="bg1"/>
                </a:solidFill>
                <a:latin typeface="Arial" panose="020B0604020202020204" pitchFamily="34" charset="0"/>
              </a:rPr>
              <a:t>	</a:t>
            </a:r>
            <a:r>
              <a:rPr lang="fr-FR" altLang="fr-FR" sz="1000" dirty="0">
                <a:solidFill>
                  <a:schemeClr val="bg1"/>
                </a:solidFill>
                <a:latin typeface="Arial" panose="020B0604020202020204" pitchFamily="34" charset="0"/>
              </a:rPr>
              <a:t>2.5 Exemple de base de données</a:t>
            </a:r>
          </a:p>
          <a:p>
            <a:r>
              <a:rPr lang="fr-FR" altLang="fr-FR" sz="1000" dirty="0">
                <a:solidFill>
                  <a:schemeClr val="bg1"/>
                </a:solidFill>
                <a:latin typeface="Arial" panose="020B0604020202020204" pitchFamily="34" charset="0"/>
              </a:rPr>
              <a:t>2.2 Valeur </a:t>
            </a:r>
            <a:r>
              <a:rPr lang="fr-FR" altLang="fr-FR" sz="1000" dirty="0" err="1">
                <a:solidFill>
                  <a:schemeClr val="bg1"/>
                </a:solidFill>
                <a:latin typeface="Arial" panose="020B0604020202020204" pitchFamily="34" charset="0"/>
              </a:rPr>
              <a:t>null</a:t>
            </a:r>
            <a:r>
              <a:rPr lang="fr-FR" altLang="fr-FR" sz="1000" dirty="0">
                <a:solidFill>
                  <a:schemeClr val="bg1"/>
                </a:solidFill>
                <a:latin typeface="Arial" panose="020B0604020202020204" pitchFamily="34" charset="0"/>
              </a:rPr>
              <a:t>	2.6 Modifications et contraintes</a:t>
            </a:r>
          </a:p>
          <a:p>
            <a:r>
              <a:rPr lang="fr-FR" altLang="fr-FR" sz="1000" dirty="0">
                <a:solidFill>
                  <a:schemeClr val="bg1"/>
                </a:solidFill>
                <a:latin typeface="Arial" panose="020B0604020202020204" pitchFamily="34" charset="0"/>
              </a:rPr>
              <a:t>2.3 Identifiants et clés étrangères	</a:t>
            </a:r>
            <a:r>
              <a:rPr lang="fr-FR" altLang="fr-FR" sz="1000" b="1" dirty="0">
                <a:solidFill>
                  <a:srgbClr val="FFFF00"/>
                </a:solidFill>
                <a:latin typeface="Arial" panose="020B0604020202020204" pitchFamily="34" charset="0"/>
              </a:rPr>
              <a:t>2.7 Redondances internes</a:t>
            </a:r>
          </a:p>
          <a:p>
            <a:r>
              <a:rPr lang="fr-FR" altLang="fr-FR" sz="1000" dirty="0">
                <a:solidFill>
                  <a:schemeClr val="bg1"/>
                </a:solidFill>
                <a:latin typeface="Arial" panose="020B0604020202020204" pitchFamily="34" charset="0"/>
              </a:rPr>
              <a:t>2.4 Schéma et contenu	2.8 Les structures physiques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71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6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2" name="Rectangle 12">
            <a:extLst>
              <a:ext uri="{FF2B5EF4-FFF2-40B4-BE49-F238E27FC236}">
                <a16:creationId xmlns:a16="http://schemas.microsoft.com/office/drawing/2014/main" id="{2E4FA17B-5885-F328-7EFE-7685FCB37956}"/>
              </a:ext>
            </a:extLst>
          </p:cNvPr>
          <p:cNvSpPr>
            <a:spLocks noChangeArrowheads="1"/>
          </p:cNvSpPr>
          <p:nvPr/>
        </p:nvSpPr>
        <p:spPr bwMode="auto">
          <a:xfrm>
            <a:off x="1447802" y="1857375"/>
            <a:ext cx="6181725" cy="21145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84322" name="Text Box 2">
            <a:extLst>
              <a:ext uri="{FF2B5EF4-FFF2-40B4-BE49-F238E27FC236}">
                <a16:creationId xmlns:a16="http://schemas.microsoft.com/office/drawing/2014/main" id="{FE73DD3A-3984-7766-5273-946FEA67B84F}"/>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84323" name="Rectangle 3">
            <a:extLst>
              <a:ext uri="{FF2B5EF4-FFF2-40B4-BE49-F238E27FC236}">
                <a16:creationId xmlns:a16="http://schemas.microsoft.com/office/drawing/2014/main" id="{4D2E5B86-5E38-BDDA-9870-9B29BCB8CEE0}"/>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84324" name="Text Box 4">
            <a:extLst>
              <a:ext uri="{FF2B5EF4-FFF2-40B4-BE49-F238E27FC236}">
                <a16:creationId xmlns:a16="http://schemas.microsoft.com/office/drawing/2014/main" id="{98802014-DA2E-A900-EF15-61C642A2D3F7}"/>
              </a:ext>
            </a:extLst>
          </p:cNvPr>
          <p:cNvSpPr txBox="1">
            <a:spLocks noChangeArrowheads="1"/>
          </p:cNvSpPr>
          <p:nvPr/>
        </p:nvSpPr>
        <p:spPr bwMode="auto">
          <a:xfrm>
            <a:off x="114300" y="752477"/>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800" b="1">
                <a:solidFill>
                  <a:schemeClr val="accent2"/>
                </a:solidFill>
              </a:rPr>
              <a:t>2.7 Redondances internes</a:t>
            </a:r>
            <a:endParaRPr lang="fr-FR" altLang="fr-FR" sz="1000" b="1">
              <a:solidFill>
                <a:srgbClr val="FFFF00"/>
              </a:solidFill>
            </a:endParaRPr>
          </a:p>
        </p:txBody>
      </p:sp>
      <p:sp>
        <p:nvSpPr>
          <p:cNvPr id="184328" name="Rectangle 8">
            <a:extLst>
              <a:ext uri="{FF2B5EF4-FFF2-40B4-BE49-F238E27FC236}">
                <a16:creationId xmlns:a16="http://schemas.microsoft.com/office/drawing/2014/main" id="{C2965083-8F00-1B71-72F8-C15CE972104A}"/>
              </a:ext>
            </a:extLst>
          </p:cNvPr>
          <p:cNvSpPr>
            <a:spLocks noChangeArrowheads="1"/>
          </p:cNvSpPr>
          <p:nvPr/>
        </p:nvSpPr>
        <p:spPr bwMode="auto">
          <a:xfrm>
            <a:off x="1438277" y="4097338"/>
            <a:ext cx="6200775" cy="52322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b="1"/>
              <a:t>si deux lignes ont la même valeur de ISBN,</a:t>
            </a:r>
          </a:p>
          <a:p>
            <a:r>
              <a:rPr lang="fr-FR" altLang="fr-FR" b="1"/>
              <a:t>alors elles ont aussi les mêmes valeurs de TITRE et d’AUTEUR</a:t>
            </a:r>
            <a:endParaRPr lang="fr-FR" altLang="fr-FR"/>
          </a:p>
        </p:txBody>
      </p:sp>
      <p:sp>
        <p:nvSpPr>
          <p:cNvPr id="184329" name="Rectangle 9">
            <a:extLst>
              <a:ext uri="{FF2B5EF4-FFF2-40B4-BE49-F238E27FC236}">
                <a16:creationId xmlns:a16="http://schemas.microsoft.com/office/drawing/2014/main" id="{BBA0CB4E-7E27-C059-C1D0-AC9A73FC6C9C}"/>
              </a:ext>
            </a:extLst>
          </p:cNvPr>
          <p:cNvSpPr>
            <a:spLocks noChangeArrowheads="1"/>
          </p:cNvSpPr>
          <p:nvPr/>
        </p:nvSpPr>
        <p:spPr bwMode="auto">
          <a:xfrm>
            <a:off x="2371727" y="1335088"/>
            <a:ext cx="4276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800" b="1"/>
              <a:t>Notion de</a:t>
            </a:r>
            <a:r>
              <a:rPr lang="fr-FR" altLang="fr-FR" sz="1800" b="1" i="1"/>
              <a:t> </a:t>
            </a:r>
            <a:r>
              <a:rPr lang="fr-FR" altLang="fr-FR" sz="1800" b="1"/>
              <a:t>dépendance fonctionnelle</a:t>
            </a:r>
          </a:p>
        </p:txBody>
      </p:sp>
      <p:pic>
        <p:nvPicPr>
          <p:cNvPr id="184330" name="Picture 10">
            <a:extLst>
              <a:ext uri="{FF2B5EF4-FFF2-40B4-BE49-F238E27FC236}">
                <a16:creationId xmlns:a16="http://schemas.microsoft.com/office/drawing/2014/main" id="{965373E9-8164-C39B-1BEB-025E1007DD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640" y="2005015"/>
            <a:ext cx="4905375"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31" name="Rectangle 11">
            <a:extLst>
              <a:ext uri="{FF2B5EF4-FFF2-40B4-BE49-F238E27FC236}">
                <a16:creationId xmlns:a16="http://schemas.microsoft.com/office/drawing/2014/main" id="{583EC8D9-7E24-75CA-27C0-EADAD15221C8}"/>
              </a:ext>
            </a:extLst>
          </p:cNvPr>
          <p:cNvSpPr>
            <a:spLocks noChangeArrowheads="1"/>
          </p:cNvSpPr>
          <p:nvPr/>
        </p:nvSpPr>
        <p:spPr bwMode="auto">
          <a:xfrm>
            <a:off x="3276602" y="3551238"/>
            <a:ext cx="2352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sz="1300" b="1"/>
              <a:t>ISBN</a:t>
            </a:r>
            <a:r>
              <a:rPr lang="fr-FR" altLang="fr-FR" sz="1600" b="1"/>
              <a:t> </a:t>
            </a:r>
            <a:r>
              <a:rPr lang="fr-FR" altLang="fr-FR" sz="1600" b="1">
                <a:sym typeface="Symbol" panose="05050102010706020507" pitchFamily="18" charset="2"/>
              </a:rPr>
              <a:t></a:t>
            </a:r>
            <a:r>
              <a:rPr lang="fr-FR" altLang="fr-FR" sz="1600" b="1"/>
              <a:t> </a:t>
            </a:r>
            <a:r>
              <a:rPr lang="fr-FR" altLang="fr-FR" sz="1300" b="1"/>
              <a:t>TITRE, AUTEUR</a:t>
            </a:r>
            <a:endParaRPr lang="fr-FR" altLang="fr-FR" sz="1600" b="1"/>
          </a:p>
        </p:txBody>
      </p:sp>
      <p:sp>
        <p:nvSpPr>
          <p:cNvPr id="184334" name="Rectangle 14">
            <a:extLst>
              <a:ext uri="{FF2B5EF4-FFF2-40B4-BE49-F238E27FC236}">
                <a16:creationId xmlns:a16="http://schemas.microsoft.com/office/drawing/2014/main" id="{F0984F1A-255B-EA15-642A-BD28ADE6D90F}"/>
              </a:ext>
            </a:extLst>
          </p:cNvPr>
          <p:cNvSpPr>
            <a:spLocks noChangeArrowheads="1"/>
          </p:cNvSpPr>
          <p:nvPr/>
        </p:nvSpPr>
        <p:spPr bwMode="auto">
          <a:xfrm>
            <a:off x="1400175" y="4849813"/>
            <a:ext cx="6419850" cy="1066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0500" indent="-1905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500" b="1">
                <a:latin typeface="Arial" panose="020B0604020202020204" pitchFamily="34" charset="0"/>
              </a:rPr>
              <a:t>On dit que :</a:t>
            </a:r>
          </a:p>
          <a:p>
            <a:pPr>
              <a:spcBef>
                <a:spcPct val="15000"/>
              </a:spcBef>
            </a:pPr>
            <a:r>
              <a:rPr lang="fr-FR" altLang="fr-FR" sz="1400">
                <a:latin typeface="Arial" panose="020B0604020202020204" pitchFamily="34" charset="0"/>
                <a:sym typeface="Symbol" panose="05050102010706020507" pitchFamily="18" charset="2"/>
              </a:rPr>
              <a:t>	  il existe une dépendance fonctionnelle de </a:t>
            </a:r>
            <a:r>
              <a:rPr lang="fr-FR" altLang="fr-FR" sz="1400">
                <a:latin typeface="Arial" panose="020B0604020202020204" pitchFamily="34" charset="0"/>
              </a:rPr>
              <a:t>ISBN vers TITRE et AUTEUR</a:t>
            </a:r>
          </a:p>
          <a:p>
            <a:pPr>
              <a:spcBef>
                <a:spcPct val="15000"/>
              </a:spcBef>
            </a:pPr>
            <a:r>
              <a:rPr lang="fr-FR" altLang="fr-FR" sz="1400">
                <a:latin typeface="Arial" panose="020B0604020202020204" pitchFamily="34" charset="0"/>
                <a:sym typeface="Symbol" panose="05050102010706020507" pitchFamily="18" charset="2"/>
              </a:rPr>
              <a:t>	  </a:t>
            </a:r>
            <a:r>
              <a:rPr lang="fr-FR" altLang="fr-FR" sz="1400">
                <a:latin typeface="Arial" panose="020B0604020202020204" pitchFamily="34" charset="0"/>
              </a:rPr>
              <a:t>ISBN </a:t>
            </a:r>
            <a:r>
              <a:rPr lang="fr-FR" altLang="fr-FR" sz="1400" i="1">
                <a:latin typeface="Arial" panose="020B0604020202020204" pitchFamily="34" charset="0"/>
              </a:rPr>
              <a:t>détermine</a:t>
            </a:r>
            <a:r>
              <a:rPr lang="fr-FR" altLang="fr-FR" sz="1400">
                <a:latin typeface="Arial" panose="020B0604020202020204" pitchFamily="34" charset="0"/>
              </a:rPr>
              <a:t> ou </a:t>
            </a:r>
            <a:r>
              <a:rPr lang="fr-FR" altLang="fr-FR" sz="1400" i="1">
                <a:latin typeface="Arial" panose="020B0604020202020204" pitchFamily="34" charset="0"/>
              </a:rPr>
              <a:t>est un déterminant de</a:t>
            </a:r>
            <a:r>
              <a:rPr lang="fr-FR" altLang="fr-FR" sz="1400">
                <a:latin typeface="Arial" panose="020B0604020202020204" pitchFamily="34" charset="0"/>
              </a:rPr>
              <a:t> TITRE et AUTEUR</a:t>
            </a:r>
          </a:p>
          <a:p>
            <a:pPr>
              <a:spcBef>
                <a:spcPct val="15000"/>
              </a:spcBef>
            </a:pPr>
            <a:r>
              <a:rPr lang="fr-FR" altLang="fr-FR" sz="1400">
                <a:latin typeface="Arial" panose="020B0604020202020204" pitchFamily="34" charset="0"/>
                <a:sym typeface="Symbol" panose="05050102010706020507" pitchFamily="18" charset="2"/>
              </a:rPr>
              <a:t>	  </a:t>
            </a:r>
            <a:r>
              <a:rPr lang="fr-FR" altLang="fr-FR" sz="1400">
                <a:latin typeface="Arial" panose="020B0604020202020204" pitchFamily="34" charset="0"/>
              </a:rPr>
              <a:t>TITRE et AUTEUR </a:t>
            </a:r>
            <a:r>
              <a:rPr lang="fr-FR" altLang="fr-FR" sz="1400" i="1">
                <a:latin typeface="Arial" panose="020B0604020202020204" pitchFamily="34" charset="0"/>
              </a:rPr>
              <a:t>dépendent de</a:t>
            </a:r>
            <a:r>
              <a:rPr lang="fr-FR" altLang="fr-FR" sz="1400">
                <a:latin typeface="Arial" panose="020B0604020202020204" pitchFamily="34" charset="0"/>
              </a:rPr>
              <a:t> ou </a:t>
            </a:r>
            <a:r>
              <a:rPr lang="fr-FR" altLang="fr-FR" sz="1400" i="1">
                <a:latin typeface="Arial" panose="020B0604020202020204" pitchFamily="34" charset="0"/>
              </a:rPr>
              <a:t>sont déterminés par</a:t>
            </a:r>
            <a:r>
              <a:rPr lang="fr-FR" altLang="fr-FR" sz="1400">
                <a:latin typeface="Arial" panose="020B0604020202020204" pitchFamily="34" charset="0"/>
              </a:rPr>
              <a:t> ISBN</a:t>
            </a:r>
          </a:p>
        </p:txBody>
      </p:sp>
      <p:sp>
        <p:nvSpPr>
          <p:cNvPr id="184336" name="Text Box 16">
            <a:extLst>
              <a:ext uri="{FF2B5EF4-FFF2-40B4-BE49-F238E27FC236}">
                <a16:creationId xmlns:a16="http://schemas.microsoft.com/office/drawing/2014/main" id="{15ADE3C1-A874-188C-34FB-3731E3A20EBD}"/>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2.6 Modifications et contraintes</a:t>
            </a:r>
          </a:p>
          <a:p>
            <a:r>
              <a:rPr lang="fr-FR" altLang="fr-FR" sz="1000">
                <a:solidFill>
                  <a:schemeClr val="bg1"/>
                </a:solidFill>
                <a:latin typeface="Arial" panose="020B0604020202020204" pitchFamily="34" charset="0"/>
              </a:rPr>
              <a:t>2.3 Identifiants et clés étrangères	</a:t>
            </a:r>
            <a:r>
              <a:rPr lang="fr-FR" altLang="fr-FR" sz="1000" b="1">
                <a:solidFill>
                  <a:srgbClr val="FFFF00"/>
                </a:solidFill>
                <a:latin typeface="Arial" panose="020B0604020202020204" pitchFamily="34" charset="0"/>
              </a:rPr>
              <a:t>2.7 Redondances internes</a:t>
            </a:r>
          </a:p>
          <a:p>
            <a:r>
              <a:rPr lang="fr-FR" altLang="fr-FR" sz="1000">
                <a:solidFill>
                  <a:schemeClr val="bg1"/>
                </a:solidFill>
                <a:latin typeface="Arial" panose="020B0604020202020204" pitchFamily="34" charset="0"/>
              </a:rPr>
              <a:t>2.4 Schéma et contenu	2.8 Les structures physiques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Text Box 3">
            <a:extLst>
              <a:ext uri="{FF2B5EF4-FFF2-40B4-BE49-F238E27FC236}">
                <a16:creationId xmlns:a16="http://schemas.microsoft.com/office/drawing/2014/main" id="{CF9DA15D-C37E-04D2-D777-77B11DAC5AC5}"/>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87396" name="Rectangle 4">
            <a:extLst>
              <a:ext uri="{FF2B5EF4-FFF2-40B4-BE49-F238E27FC236}">
                <a16:creationId xmlns:a16="http://schemas.microsoft.com/office/drawing/2014/main" id="{2F03D0CF-6338-2F17-9E7B-3F20C03D04A7}"/>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87397" name="Text Box 5">
            <a:extLst>
              <a:ext uri="{FF2B5EF4-FFF2-40B4-BE49-F238E27FC236}">
                <a16:creationId xmlns:a16="http://schemas.microsoft.com/office/drawing/2014/main" id="{4C9B04C8-00F1-4D6E-309E-FFB164F3F35D}"/>
              </a:ext>
            </a:extLst>
          </p:cNvPr>
          <p:cNvSpPr txBox="1">
            <a:spLocks noChangeArrowheads="1"/>
          </p:cNvSpPr>
          <p:nvPr/>
        </p:nvSpPr>
        <p:spPr bwMode="auto">
          <a:xfrm>
            <a:off x="114300" y="752477"/>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800" b="1">
                <a:solidFill>
                  <a:schemeClr val="accent2"/>
                </a:solidFill>
              </a:rPr>
              <a:t>2.7 Redondances internes</a:t>
            </a:r>
            <a:endParaRPr lang="fr-FR" altLang="fr-FR" sz="1000" b="1">
              <a:solidFill>
                <a:srgbClr val="FFFF00"/>
              </a:solidFill>
            </a:endParaRPr>
          </a:p>
        </p:txBody>
      </p:sp>
      <p:sp>
        <p:nvSpPr>
          <p:cNvPr id="187402" name="Rectangle 10">
            <a:extLst>
              <a:ext uri="{FF2B5EF4-FFF2-40B4-BE49-F238E27FC236}">
                <a16:creationId xmlns:a16="http://schemas.microsoft.com/office/drawing/2014/main" id="{74E75144-0621-5C0D-4AD2-C171746D517C}"/>
              </a:ext>
            </a:extLst>
          </p:cNvPr>
          <p:cNvSpPr>
            <a:spLocks noChangeArrowheads="1"/>
          </p:cNvSpPr>
          <p:nvPr/>
        </p:nvSpPr>
        <p:spPr bwMode="auto">
          <a:xfrm>
            <a:off x="2371727" y="1335088"/>
            <a:ext cx="4276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800" b="1"/>
              <a:t>Notion de</a:t>
            </a:r>
            <a:r>
              <a:rPr lang="fr-FR" altLang="fr-FR" sz="1800" b="1" i="1"/>
              <a:t> </a:t>
            </a:r>
            <a:r>
              <a:rPr lang="fr-FR" altLang="fr-FR" sz="1800" b="1"/>
              <a:t>dépendance fonctionnelle</a:t>
            </a:r>
          </a:p>
        </p:txBody>
      </p:sp>
      <p:sp>
        <p:nvSpPr>
          <p:cNvPr id="187404" name="Rectangle 12">
            <a:extLst>
              <a:ext uri="{FF2B5EF4-FFF2-40B4-BE49-F238E27FC236}">
                <a16:creationId xmlns:a16="http://schemas.microsoft.com/office/drawing/2014/main" id="{D9F4DD3B-92D8-D744-7D35-8AEF005707DF}"/>
              </a:ext>
            </a:extLst>
          </p:cNvPr>
          <p:cNvSpPr>
            <a:spLocks noChangeArrowheads="1"/>
          </p:cNvSpPr>
          <p:nvPr/>
        </p:nvSpPr>
        <p:spPr bwMode="auto">
          <a:xfrm>
            <a:off x="1790702" y="3841752"/>
            <a:ext cx="56546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sz="1500" b="1"/>
              <a:t>NUMERO</a:t>
            </a:r>
            <a:r>
              <a:rPr lang="fr-FR" altLang="fr-FR" sz="1800" b="1"/>
              <a:t> </a:t>
            </a:r>
            <a:r>
              <a:rPr lang="fr-FR" altLang="fr-FR" sz="1800" b="1">
                <a:sym typeface="Symbol" panose="05050102010706020507" pitchFamily="18" charset="2"/>
              </a:rPr>
              <a:t></a:t>
            </a:r>
            <a:r>
              <a:rPr lang="fr-FR" altLang="fr-FR" sz="1800" b="1"/>
              <a:t> </a:t>
            </a:r>
            <a:r>
              <a:rPr lang="fr-FR" altLang="fr-FR" sz="1500" b="1"/>
              <a:t>TITRE, AUTEUR, ISBN, DATE_ACHAT, EMPL</a:t>
            </a:r>
            <a:endParaRPr lang="fr-FR" altLang="fr-FR" sz="1800" b="1"/>
          </a:p>
        </p:txBody>
      </p:sp>
      <p:sp>
        <p:nvSpPr>
          <p:cNvPr id="187407" name="Rectangle 15">
            <a:extLst>
              <a:ext uri="{FF2B5EF4-FFF2-40B4-BE49-F238E27FC236}">
                <a16:creationId xmlns:a16="http://schemas.microsoft.com/office/drawing/2014/main" id="{0300E7C7-F88E-F898-52F5-25EC433AF04F}"/>
              </a:ext>
            </a:extLst>
          </p:cNvPr>
          <p:cNvSpPr>
            <a:spLocks noChangeArrowheads="1"/>
          </p:cNvSpPr>
          <p:nvPr/>
        </p:nvSpPr>
        <p:spPr bwMode="auto">
          <a:xfrm>
            <a:off x="962025" y="2030415"/>
            <a:ext cx="7239000" cy="1246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sz="2400">
                <a:solidFill>
                  <a:schemeClr val="tx1"/>
                </a:solidFill>
                <a:latin typeface="Times New Roman" panose="02020603050405020304" pitchFamily="18" charset="0"/>
              </a:defRPr>
            </a:lvl1pPr>
            <a:lvl2pPr marL="4762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800" b="1">
                <a:latin typeface="Arial" panose="020B0604020202020204" pitchFamily="34" charset="0"/>
              </a:rPr>
              <a:t>Deux observations</a:t>
            </a:r>
          </a:p>
          <a:p>
            <a:pPr>
              <a:spcBef>
                <a:spcPct val="30000"/>
              </a:spcBef>
            </a:pPr>
            <a:r>
              <a:rPr lang="fr-FR" altLang="fr-FR" sz="1600">
                <a:latin typeface="Arial" panose="020B0604020202020204" pitchFamily="34" charset="0"/>
              </a:rPr>
              <a:t>1.	par définition, un identifiant détermine toutes les colonnes de la table</a:t>
            </a:r>
          </a:p>
          <a:p>
            <a:pPr>
              <a:spcBef>
                <a:spcPct val="30000"/>
              </a:spcBef>
            </a:pPr>
            <a:r>
              <a:rPr lang="fr-FR" altLang="fr-FR" sz="1600">
                <a:latin typeface="Arial" panose="020B0604020202020204" pitchFamily="34" charset="0"/>
              </a:rPr>
              <a:t>2.	si un groupe de colonnes détermine chaque colonne de la table, il constitue par définition un identifiant de la table</a:t>
            </a:r>
          </a:p>
        </p:txBody>
      </p:sp>
      <p:sp>
        <p:nvSpPr>
          <p:cNvPr id="187409" name="Text Box 17">
            <a:extLst>
              <a:ext uri="{FF2B5EF4-FFF2-40B4-BE49-F238E27FC236}">
                <a16:creationId xmlns:a16="http://schemas.microsoft.com/office/drawing/2014/main" id="{D1925152-03E2-A533-B1E1-F772638645CF}"/>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2.6 Modifications et contraintes</a:t>
            </a:r>
          </a:p>
          <a:p>
            <a:r>
              <a:rPr lang="fr-FR" altLang="fr-FR" sz="1000">
                <a:solidFill>
                  <a:schemeClr val="bg1"/>
                </a:solidFill>
                <a:latin typeface="Arial" panose="020B0604020202020204" pitchFamily="34" charset="0"/>
              </a:rPr>
              <a:t>2.3 Identifiants et clés étrangères	</a:t>
            </a:r>
            <a:r>
              <a:rPr lang="fr-FR" altLang="fr-FR" sz="1000" b="1">
                <a:solidFill>
                  <a:srgbClr val="FFFF00"/>
                </a:solidFill>
                <a:latin typeface="Arial" panose="020B0604020202020204" pitchFamily="34" charset="0"/>
              </a:rPr>
              <a:t>2.7 Redondances internes</a:t>
            </a:r>
          </a:p>
          <a:p>
            <a:r>
              <a:rPr lang="fr-FR" altLang="fr-FR" sz="1000">
                <a:solidFill>
                  <a:schemeClr val="bg1"/>
                </a:solidFill>
                <a:latin typeface="Arial" panose="020B0604020202020204" pitchFamily="34" charset="0"/>
              </a:rPr>
              <a:t>2.4 Schéma et contenu	2.8 Les structures physiques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ext Box 4">
            <a:extLst>
              <a:ext uri="{FF2B5EF4-FFF2-40B4-BE49-F238E27FC236}">
                <a16:creationId xmlns:a16="http://schemas.microsoft.com/office/drawing/2014/main" id="{B8EDBA70-A408-52A4-D4D3-D734B6CF2A56}"/>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43013" name="Rectangle 5">
            <a:extLst>
              <a:ext uri="{FF2B5EF4-FFF2-40B4-BE49-F238E27FC236}">
                <a16:creationId xmlns:a16="http://schemas.microsoft.com/office/drawing/2014/main" id="{5ECD7A79-CC75-31B0-E6F2-42585583DDF4}"/>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43019" name="Text Box 11">
            <a:extLst>
              <a:ext uri="{FF2B5EF4-FFF2-40B4-BE49-F238E27FC236}">
                <a16:creationId xmlns:a16="http://schemas.microsoft.com/office/drawing/2014/main" id="{CD8275AF-F71F-CB3F-1143-B08177BC2BDB}"/>
              </a:ext>
            </a:extLst>
          </p:cNvPr>
          <p:cNvSpPr txBox="1">
            <a:spLocks noChangeArrowheads="1"/>
          </p:cNvSpPr>
          <p:nvPr/>
        </p:nvSpPr>
        <p:spPr bwMode="auto">
          <a:xfrm>
            <a:off x="2354263" y="1392238"/>
            <a:ext cx="4565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sz="2400" b="1"/>
              <a:t>2.1  Tables, lignes et colonnes</a:t>
            </a:r>
          </a:p>
        </p:txBody>
      </p:sp>
      <p:pic>
        <p:nvPicPr>
          <p:cNvPr id="43033" name="Picture 25">
            <a:extLst>
              <a:ext uri="{FF2B5EF4-FFF2-40B4-BE49-F238E27FC236}">
                <a16:creationId xmlns:a16="http://schemas.microsoft.com/office/drawing/2014/main" id="{4C6C04D0-B04B-F3A1-B504-8D773D199F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950" y="2081215"/>
            <a:ext cx="5581650"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35" name="Text Box 27">
            <a:extLst>
              <a:ext uri="{FF2B5EF4-FFF2-40B4-BE49-F238E27FC236}">
                <a16:creationId xmlns:a16="http://schemas.microsoft.com/office/drawing/2014/main" id="{87265012-3219-EDCA-EB0F-E39AE26A28B6}"/>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b="1">
                <a:solidFill>
                  <a:srgbClr val="FFFF00"/>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2.6 Modifications et contraintes</a:t>
            </a:r>
          </a:p>
          <a:p>
            <a:r>
              <a:rPr lang="fr-FR" altLang="fr-FR" sz="1000">
                <a:solidFill>
                  <a:schemeClr val="bg1"/>
                </a:solidFill>
                <a:latin typeface="Arial" panose="020B0604020202020204" pitchFamily="34" charset="0"/>
              </a:rPr>
              <a:t>2.3 Identifiants et clés étrangères	2.7 Redondances internes</a:t>
            </a:r>
          </a:p>
          <a:p>
            <a:r>
              <a:rPr lang="fr-FR" altLang="fr-FR" sz="1000">
                <a:solidFill>
                  <a:schemeClr val="bg1"/>
                </a:solidFill>
                <a:latin typeface="Arial" panose="020B0604020202020204" pitchFamily="34" charset="0"/>
              </a:rPr>
              <a:t>2.4 Schéma et contenu	2.8 Les structures physiques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Text Box 3">
            <a:extLst>
              <a:ext uri="{FF2B5EF4-FFF2-40B4-BE49-F238E27FC236}">
                <a16:creationId xmlns:a16="http://schemas.microsoft.com/office/drawing/2014/main" id="{CE1E4DFA-23E4-25E2-AB0C-B24337A7EE96}"/>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85348" name="Rectangle 4">
            <a:extLst>
              <a:ext uri="{FF2B5EF4-FFF2-40B4-BE49-F238E27FC236}">
                <a16:creationId xmlns:a16="http://schemas.microsoft.com/office/drawing/2014/main" id="{3EE91E1D-0915-093E-9984-8964119BD39A}"/>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85349" name="Text Box 5">
            <a:extLst>
              <a:ext uri="{FF2B5EF4-FFF2-40B4-BE49-F238E27FC236}">
                <a16:creationId xmlns:a16="http://schemas.microsoft.com/office/drawing/2014/main" id="{87C170B6-E363-9E21-8F2F-E443A77495E7}"/>
              </a:ext>
            </a:extLst>
          </p:cNvPr>
          <p:cNvSpPr txBox="1">
            <a:spLocks noChangeArrowheads="1"/>
          </p:cNvSpPr>
          <p:nvPr/>
        </p:nvSpPr>
        <p:spPr bwMode="auto">
          <a:xfrm>
            <a:off x="114300" y="752477"/>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800" b="1">
                <a:solidFill>
                  <a:schemeClr val="accent2"/>
                </a:solidFill>
              </a:rPr>
              <a:t>2.7 Redondances internes</a:t>
            </a:r>
            <a:endParaRPr lang="fr-FR" altLang="fr-FR" sz="1000" b="1">
              <a:solidFill>
                <a:srgbClr val="FFFF00"/>
              </a:solidFill>
            </a:endParaRPr>
          </a:p>
        </p:txBody>
      </p:sp>
      <p:sp>
        <p:nvSpPr>
          <p:cNvPr id="185359" name="Rectangle 15">
            <a:extLst>
              <a:ext uri="{FF2B5EF4-FFF2-40B4-BE49-F238E27FC236}">
                <a16:creationId xmlns:a16="http://schemas.microsoft.com/office/drawing/2014/main" id="{032897C0-F33F-E7E0-70F5-4AC326E2C3A5}"/>
              </a:ext>
            </a:extLst>
          </p:cNvPr>
          <p:cNvSpPr>
            <a:spLocks noChangeArrowheads="1"/>
          </p:cNvSpPr>
          <p:nvPr/>
        </p:nvSpPr>
        <p:spPr bwMode="auto">
          <a:xfrm>
            <a:off x="1057275" y="2020890"/>
            <a:ext cx="7219950" cy="998537"/>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0500" indent="-1905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800" b="1" i="1">
                <a:latin typeface="Arial" panose="020B0604020202020204" pitchFamily="34" charset="0"/>
              </a:rPr>
              <a:t>Réponse</a:t>
            </a:r>
            <a:endParaRPr lang="fr-FR" altLang="fr-FR" sz="1800" b="1">
              <a:latin typeface="Arial" panose="020B0604020202020204" pitchFamily="34" charset="0"/>
            </a:endParaRPr>
          </a:p>
          <a:p>
            <a:pPr>
              <a:spcBef>
                <a:spcPct val="30000"/>
              </a:spcBef>
            </a:pPr>
            <a:r>
              <a:rPr lang="fr-FR" altLang="fr-FR" sz="1800">
                <a:latin typeface="Arial" panose="020B0604020202020204" pitchFamily="34" charset="0"/>
              </a:rPr>
              <a:t>	Il y a redondance interne dès qu'il existe </a:t>
            </a:r>
            <a:r>
              <a:rPr lang="fr-FR" altLang="fr-FR" sz="1800" u="sng">
                <a:latin typeface="Arial" panose="020B0604020202020204" pitchFamily="34" charset="0"/>
              </a:rPr>
              <a:t>un déterminant qui n'est pas un identifiant</a:t>
            </a:r>
            <a:r>
              <a:rPr lang="fr-FR" altLang="fr-FR" sz="1800">
                <a:latin typeface="Arial" panose="020B0604020202020204" pitchFamily="34" charset="0"/>
              </a:rPr>
              <a:t> de la table</a:t>
            </a:r>
          </a:p>
        </p:txBody>
      </p:sp>
      <p:sp>
        <p:nvSpPr>
          <p:cNvPr id="185360" name="Rectangle 16">
            <a:extLst>
              <a:ext uri="{FF2B5EF4-FFF2-40B4-BE49-F238E27FC236}">
                <a16:creationId xmlns:a16="http://schemas.microsoft.com/office/drawing/2014/main" id="{F33CAA07-1616-7293-81F2-FCE18E14C4F8}"/>
              </a:ext>
            </a:extLst>
          </p:cNvPr>
          <p:cNvSpPr>
            <a:spLocks noChangeArrowheads="1"/>
          </p:cNvSpPr>
          <p:nvPr/>
        </p:nvSpPr>
        <p:spPr bwMode="auto">
          <a:xfrm>
            <a:off x="1057275" y="4211638"/>
            <a:ext cx="7221538" cy="64135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800" i="1"/>
              <a:t>ISBN est un déterminant dans LIVRE mais il n'en est pas un identifiant. Il entraîne donc des redondances internes.</a:t>
            </a:r>
          </a:p>
        </p:txBody>
      </p:sp>
      <p:sp>
        <p:nvSpPr>
          <p:cNvPr id="185361" name="Rectangle 17">
            <a:extLst>
              <a:ext uri="{FF2B5EF4-FFF2-40B4-BE49-F238E27FC236}">
                <a16:creationId xmlns:a16="http://schemas.microsoft.com/office/drawing/2014/main" id="{CE4493B2-2094-4C53-27DB-2A2E4CC0C52C}"/>
              </a:ext>
            </a:extLst>
          </p:cNvPr>
          <p:cNvSpPr>
            <a:spLocks noChangeArrowheads="1"/>
          </p:cNvSpPr>
          <p:nvPr/>
        </p:nvSpPr>
        <p:spPr bwMode="auto">
          <a:xfrm>
            <a:off x="1057275" y="3278188"/>
            <a:ext cx="7219950" cy="64135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800"/>
              <a:t>Une dépendance fonctionnelle dont le déterminant n'est pas un identifiant est dite </a:t>
            </a:r>
            <a:r>
              <a:rPr lang="fr-FR" altLang="fr-FR" sz="1800" b="1" i="1"/>
              <a:t>anormale</a:t>
            </a:r>
            <a:endParaRPr lang="fr-FR" altLang="fr-FR" sz="1800"/>
          </a:p>
        </p:txBody>
      </p:sp>
      <p:sp>
        <p:nvSpPr>
          <p:cNvPr id="185362" name="Rectangle 18">
            <a:extLst>
              <a:ext uri="{FF2B5EF4-FFF2-40B4-BE49-F238E27FC236}">
                <a16:creationId xmlns:a16="http://schemas.microsoft.com/office/drawing/2014/main" id="{CC0A5DED-1034-2F48-937C-D8280FFDAD44}"/>
              </a:ext>
            </a:extLst>
          </p:cNvPr>
          <p:cNvSpPr>
            <a:spLocks noChangeArrowheads="1"/>
          </p:cNvSpPr>
          <p:nvPr/>
        </p:nvSpPr>
        <p:spPr bwMode="auto">
          <a:xfrm>
            <a:off x="1619252" y="1392238"/>
            <a:ext cx="5972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800" b="1"/>
              <a:t>Comment détecter les situations de redondance ?</a:t>
            </a:r>
          </a:p>
        </p:txBody>
      </p:sp>
      <p:sp>
        <p:nvSpPr>
          <p:cNvPr id="185364" name="Text Box 20">
            <a:extLst>
              <a:ext uri="{FF2B5EF4-FFF2-40B4-BE49-F238E27FC236}">
                <a16:creationId xmlns:a16="http://schemas.microsoft.com/office/drawing/2014/main" id="{4867852A-0710-2584-39A4-DC50D36B9C7F}"/>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2.6 Modifications et contraintes</a:t>
            </a:r>
          </a:p>
          <a:p>
            <a:r>
              <a:rPr lang="fr-FR" altLang="fr-FR" sz="1000">
                <a:solidFill>
                  <a:schemeClr val="bg1"/>
                </a:solidFill>
                <a:latin typeface="Arial" panose="020B0604020202020204" pitchFamily="34" charset="0"/>
              </a:rPr>
              <a:t>2.3 Identifiants et clés étrangères	</a:t>
            </a:r>
            <a:r>
              <a:rPr lang="fr-FR" altLang="fr-FR" sz="1000" b="1">
                <a:solidFill>
                  <a:srgbClr val="FFFF00"/>
                </a:solidFill>
                <a:latin typeface="Arial" panose="020B0604020202020204" pitchFamily="34" charset="0"/>
              </a:rPr>
              <a:t>2.7 Redondances internes</a:t>
            </a:r>
          </a:p>
          <a:p>
            <a:r>
              <a:rPr lang="fr-FR" altLang="fr-FR" sz="1000">
                <a:solidFill>
                  <a:schemeClr val="bg1"/>
                </a:solidFill>
                <a:latin typeface="Arial" panose="020B0604020202020204" pitchFamily="34" charset="0"/>
              </a:rPr>
              <a:t>2.4 Schéma et contenu	2.8 Les structures physiques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a:extLst>
              <a:ext uri="{FF2B5EF4-FFF2-40B4-BE49-F238E27FC236}">
                <a16:creationId xmlns:a16="http://schemas.microsoft.com/office/drawing/2014/main" id="{21D7F5AE-6B64-3998-B135-01B17C9BF10C}"/>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86371" name="Rectangle 3">
            <a:extLst>
              <a:ext uri="{FF2B5EF4-FFF2-40B4-BE49-F238E27FC236}">
                <a16:creationId xmlns:a16="http://schemas.microsoft.com/office/drawing/2014/main" id="{6087462C-C203-0755-C489-FB03F9E976B7}"/>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86372" name="Text Box 4">
            <a:extLst>
              <a:ext uri="{FF2B5EF4-FFF2-40B4-BE49-F238E27FC236}">
                <a16:creationId xmlns:a16="http://schemas.microsoft.com/office/drawing/2014/main" id="{035D4D8A-4BFC-EF40-FD2B-6A6E98FBD43D}"/>
              </a:ext>
            </a:extLst>
          </p:cNvPr>
          <p:cNvSpPr txBox="1">
            <a:spLocks noChangeArrowheads="1"/>
          </p:cNvSpPr>
          <p:nvPr/>
        </p:nvSpPr>
        <p:spPr bwMode="auto">
          <a:xfrm>
            <a:off x="114300" y="752477"/>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800" b="1">
                <a:solidFill>
                  <a:schemeClr val="accent2"/>
                </a:solidFill>
              </a:rPr>
              <a:t>2.7 Redondances internes</a:t>
            </a:r>
            <a:endParaRPr lang="fr-FR" altLang="fr-FR" sz="1000" b="1">
              <a:solidFill>
                <a:srgbClr val="FFFF00"/>
              </a:solidFill>
            </a:endParaRPr>
          </a:p>
        </p:txBody>
      </p:sp>
      <p:sp>
        <p:nvSpPr>
          <p:cNvPr id="186380" name="Rectangle 12">
            <a:extLst>
              <a:ext uri="{FF2B5EF4-FFF2-40B4-BE49-F238E27FC236}">
                <a16:creationId xmlns:a16="http://schemas.microsoft.com/office/drawing/2014/main" id="{3ED47D6B-0209-EC0E-AFC4-E8E1D38B6B6E}"/>
              </a:ext>
            </a:extLst>
          </p:cNvPr>
          <p:cNvSpPr>
            <a:spLocks noChangeArrowheads="1"/>
          </p:cNvSpPr>
          <p:nvPr/>
        </p:nvSpPr>
        <p:spPr bwMode="auto">
          <a:xfrm>
            <a:off x="1057275" y="2020890"/>
            <a:ext cx="7219950" cy="152717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0500" indent="-1905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800" b="1" i="1">
                <a:latin typeface="Arial" panose="020B0604020202020204" pitchFamily="34" charset="0"/>
              </a:rPr>
              <a:t>Réponse</a:t>
            </a:r>
            <a:endParaRPr lang="fr-FR" altLang="fr-FR" sz="1800" b="1">
              <a:latin typeface="Arial" panose="020B0604020202020204" pitchFamily="34" charset="0"/>
            </a:endParaRPr>
          </a:p>
          <a:p>
            <a:pPr>
              <a:spcBef>
                <a:spcPct val="30000"/>
              </a:spcBef>
            </a:pPr>
            <a:r>
              <a:rPr lang="fr-FR" altLang="fr-FR" sz="1600">
                <a:latin typeface="Arial" panose="020B0604020202020204" pitchFamily="34" charset="0"/>
              </a:rPr>
              <a:t>	En décomposant la table T en deux fragments T1 et T2 :</a:t>
            </a:r>
          </a:p>
          <a:p>
            <a:pPr>
              <a:spcBef>
                <a:spcPct val="15000"/>
              </a:spcBef>
            </a:pPr>
            <a:r>
              <a:rPr lang="fr-FR" altLang="fr-FR" sz="1600">
                <a:latin typeface="Arial" panose="020B0604020202020204" pitchFamily="34" charset="0"/>
              </a:rPr>
              <a:t>		T1(</a:t>
            </a:r>
            <a:r>
              <a:rPr lang="fr-FR" altLang="fr-FR" sz="1600" u="sng">
                <a:latin typeface="Arial" panose="020B0604020202020204" pitchFamily="34" charset="0"/>
              </a:rPr>
              <a:t>déterminant</a:t>
            </a:r>
            <a:r>
              <a:rPr lang="fr-FR" altLang="fr-FR" sz="1600">
                <a:latin typeface="Arial" panose="020B0604020202020204" pitchFamily="34" charset="0"/>
              </a:rPr>
              <a:t>, déterminé)</a:t>
            </a:r>
          </a:p>
          <a:p>
            <a:pPr>
              <a:spcBef>
                <a:spcPct val="15000"/>
              </a:spcBef>
            </a:pPr>
            <a:r>
              <a:rPr lang="fr-FR" altLang="fr-FR" sz="1600">
                <a:latin typeface="Arial" panose="020B0604020202020204" pitchFamily="34" charset="0"/>
              </a:rPr>
              <a:t>		T2(déterminant, résidu)</a:t>
            </a:r>
          </a:p>
          <a:p>
            <a:pPr>
              <a:spcBef>
                <a:spcPct val="15000"/>
              </a:spcBef>
            </a:pPr>
            <a:r>
              <a:rPr lang="fr-FR" altLang="fr-FR" sz="1600">
                <a:latin typeface="Arial" panose="020B0604020202020204" pitchFamily="34" charset="0"/>
              </a:rPr>
              <a:t>		T2.déterminant est une </a:t>
            </a:r>
            <a:r>
              <a:rPr lang="fr-FR" altLang="fr-FR" sz="1600" b="1" i="1">
                <a:latin typeface="Arial" panose="020B0604020202020204" pitchFamily="34" charset="0"/>
              </a:rPr>
              <a:t>clé étrangère</a:t>
            </a:r>
            <a:r>
              <a:rPr lang="fr-FR" altLang="fr-FR" sz="1600">
                <a:latin typeface="Arial" panose="020B0604020202020204" pitchFamily="34" charset="0"/>
              </a:rPr>
              <a:t> vers T1</a:t>
            </a:r>
          </a:p>
        </p:txBody>
      </p:sp>
      <p:sp>
        <p:nvSpPr>
          <p:cNvPr id="186383" name="Rectangle 15">
            <a:extLst>
              <a:ext uri="{FF2B5EF4-FFF2-40B4-BE49-F238E27FC236}">
                <a16:creationId xmlns:a16="http://schemas.microsoft.com/office/drawing/2014/main" id="{D06182F9-B934-9A74-0BCA-01CC3F989BFA}"/>
              </a:ext>
            </a:extLst>
          </p:cNvPr>
          <p:cNvSpPr>
            <a:spLocks noChangeArrowheads="1"/>
          </p:cNvSpPr>
          <p:nvPr/>
        </p:nvSpPr>
        <p:spPr bwMode="auto">
          <a:xfrm>
            <a:off x="1619252" y="1392238"/>
            <a:ext cx="59721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800" b="1"/>
              <a:t>Comment corriger les situations de redondance ?</a:t>
            </a:r>
          </a:p>
        </p:txBody>
      </p:sp>
      <p:pic>
        <p:nvPicPr>
          <p:cNvPr id="186384" name="Picture 16">
            <a:extLst>
              <a:ext uri="{FF2B5EF4-FFF2-40B4-BE49-F238E27FC236}">
                <a16:creationId xmlns:a16="http://schemas.microsoft.com/office/drawing/2014/main" id="{999F81AB-3F7C-8A9F-9178-9646157297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325" y="3757615"/>
            <a:ext cx="4514850" cy="2600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6385" name="Freeform 17">
            <a:extLst>
              <a:ext uri="{FF2B5EF4-FFF2-40B4-BE49-F238E27FC236}">
                <a16:creationId xmlns:a16="http://schemas.microsoft.com/office/drawing/2014/main" id="{D7079B49-96BF-EB5F-CD8F-CA99E63170DA}"/>
              </a:ext>
            </a:extLst>
          </p:cNvPr>
          <p:cNvSpPr>
            <a:spLocks/>
          </p:cNvSpPr>
          <p:nvPr/>
        </p:nvSpPr>
        <p:spPr bwMode="auto">
          <a:xfrm>
            <a:off x="3314702" y="4086227"/>
            <a:ext cx="466725" cy="1019175"/>
          </a:xfrm>
          <a:custGeom>
            <a:avLst/>
            <a:gdLst>
              <a:gd name="T0" fmla="*/ 0 w 642"/>
              <a:gd name="T1" fmla="*/ 402 h 402"/>
              <a:gd name="T2" fmla="*/ 0 w 642"/>
              <a:gd name="T3" fmla="*/ 0 h 402"/>
              <a:gd name="T4" fmla="*/ 642 w 642"/>
              <a:gd name="T5" fmla="*/ 0 h 402"/>
            </a:gdLst>
            <a:ahLst/>
            <a:cxnLst>
              <a:cxn ang="0">
                <a:pos x="T0" y="T1"/>
              </a:cxn>
              <a:cxn ang="0">
                <a:pos x="T2" y="T3"/>
              </a:cxn>
              <a:cxn ang="0">
                <a:pos x="T4" y="T5"/>
              </a:cxn>
            </a:cxnLst>
            <a:rect l="0" t="0" r="r" b="b"/>
            <a:pathLst>
              <a:path w="642" h="402">
                <a:moveTo>
                  <a:pt x="0" y="402"/>
                </a:moveTo>
                <a:lnTo>
                  <a:pt x="0" y="0"/>
                </a:lnTo>
                <a:lnTo>
                  <a:pt x="642" y="0"/>
                </a:lnTo>
              </a:path>
            </a:pathLst>
          </a:custGeom>
          <a:noFill/>
          <a:ln w="19050">
            <a:solidFill>
              <a:schemeClr val="accent2"/>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86387" name="Text Box 19">
            <a:extLst>
              <a:ext uri="{FF2B5EF4-FFF2-40B4-BE49-F238E27FC236}">
                <a16:creationId xmlns:a16="http://schemas.microsoft.com/office/drawing/2014/main" id="{E15127FD-FADC-0B20-29A7-46E6A5E7A3F3}"/>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2.6 Modifications et contraintes</a:t>
            </a:r>
          </a:p>
          <a:p>
            <a:r>
              <a:rPr lang="fr-FR" altLang="fr-FR" sz="1000">
                <a:solidFill>
                  <a:schemeClr val="bg1"/>
                </a:solidFill>
                <a:latin typeface="Arial" panose="020B0604020202020204" pitchFamily="34" charset="0"/>
              </a:rPr>
              <a:t>2.3 Identifiants et clés étrangères	</a:t>
            </a:r>
            <a:r>
              <a:rPr lang="fr-FR" altLang="fr-FR" sz="1000" b="1">
                <a:solidFill>
                  <a:srgbClr val="FFFF00"/>
                </a:solidFill>
                <a:latin typeface="Arial" panose="020B0604020202020204" pitchFamily="34" charset="0"/>
              </a:rPr>
              <a:t>2.7 Redondances internes</a:t>
            </a:r>
          </a:p>
          <a:p>
            <a:r>
              <a:rPr lang="fr-FR" altLang="fr-FR" sz="1000">
                <a:solidFill>
                  <a:schemeClr val="bg1"/>
                </a:solidFill>
                <a:latin typeface="Arial" panose="020B0604020202020204" pitchFamily="34" charset="0"/>
              </a:rPr>
              <a:t>2.4 Schéma et contenu	2.8 Les structures physiques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a:extLst>
              <a:ext uri="{FF2B5EF4-FFF2-40B4-BE49-F238E27FC236}">
                <a16:creationId xmlns:a16="http://schemas.microsoft.com/office/drawing/2014/main" id="{80113F32-ED99-66C7-F0E6-D029D8A434B2}"/>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88419" name="Rectangle 3">
            <a:extLst>
              <a:ext uri="{FF2B5EF4-FFF2-40B4-BE49-F238E27FC236}">
                <a16:creationId xmlns:a16="http://schemas.microsoft.com/office/drawing/2014/main" id="{09634438-03F8-1ADE-9A7B-0513C9D2C7D4}"/>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88420" name="Text Box 4">
            <a:extLst>
              <a:ext uri="{FF2B5EF4-FFF2-40B4-BE49-F238E27FC236}">
                <a16:creationId xmlns:a16="http://schemas.microsoft.com/office/drawing/2014/main" id="{A16E24A9-D0D7-7222-D2FB-5EC1A4EC0CF4}"/>
              </a:ext>
            </a:extLst>
          </p:cNvPr>
          <p:cNvSpPr txBox="1">
            <a:spLocks noChangeArrowheads="1"/>
          </p:cNvSpPr>
          <p:nvPr/>
        </p:nvSpPr>
        <p:spPr bwMode="auto">
          <a:xfrm>
            <a:off x="114300" y="752477"/>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800" b="1">
                <a:solidFill>
                  <a:schemeClr val="accent2"/>
                </a:solidFill>
              </a:rPr>
              <a:t>2.7 Redondances internes</a:t>
            </a:r>
            <a:endParaRPr lang="fr-FR" altLang="fr-FR" sz="1000" b="1">
              <a:solidFill>
                <a:srgbClr val="FFFF00"/>
              </a:solidFill>
            </a:endParaRPr>
          </a:p>
        </p:txBody>
      </p:sp>
      <p:sp>
        <p:nvSpPr>
          <p:cNvPr id="188425" name="Rectangle 9">
            <a:extLst>
              <a:ext uri="{FF2B5EF4-FFF2-40B4-BE49-F238E27FC236}">
                <a16:creationId xmlns:a16="http://schemas.microsoft.com/office/drawing/2014/main" id="{F6B5607B-B745-B257-7E90-13C5C8F95860}"/>
              </a:ext>
            </a:extLst>
          </p:cNvPr>
          <p:cNvSpPr>
            <a:spLocks noChangeArrowheads="1"/>
          </p:cNvSpPr>
          <p:nvPr/>
        </p:nvSpPr>
        <p:spPr bwMode="auto">
          <a:xfrm>
            <a:off x="3114675" y="1392238"/>
            <a:ext cx="34671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800" b="1"/>
              <a:t>Dernières remarques</a:t>
            </a:r>
          </a:p>
        </p:txBody>
      </p:sp>
      <p:sp>
        <p:nvSpPr>
          <p:cNvPr id="188428" name="Rectangle 12">
            <a:extLst>
              <a:ext uri="{FF2B5EF4-FFF2-40B4-BE49-F238E27FC236}">
                <a16:creationId xmlns:a16="http://schemas.microsoft.com/office/drawing/2014/main" id="{455EF478-A90C-52B4-AB45-708DDFC8BFAF}"/>
              </a:ext>
            </a:extLst>
          </p:cNvPr>
          <p:cNvSpPr>
            <a:spLocks noChangeArrowheads="1"/>
          </p:cNvSpPr>
          <p:nvPr/>
        </p:nvSpPr>
        <p:spPr bwMode="auto">
          <a:xfrm>
            <a:off x="1057275" y="2020888"/>
            <a:ext cx="7219950" cy="363696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sz="2400">
                <a:solidFill>
                  <a:schemeClr val="tx1"/>
                </a:solidFill>
                <a:latin typeface="Times New Roman" panose="02020603050405020304" pitchFamily="18" charset="0"/>
              </a:defRPr>
            </a:lvl1pPr>
            <a:lvl2pPr marL="47625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fr-FR" altLang="fr-FR" sz="1600">
                <a:latin typeface="Arial" panose="020B0604020202020204" pitchFamily="34" charset="0"/>
              </a:rPr>
              <a:t>1.	Une table qui est le siège d'une dépendance fonctionnelle anormale est dite </a:t>
            </a:r>
            <a:r>
              <a:rPr lang="fr-FR" altLang="fr-FR" sz="1600" b="1">
                <a:latin typeface="Arial" panose="020B0604020202020204" pitchFamily="34" charset="0"/>
              </a:rPr>
              <a:t>non normalisée</a:t>
            </a:r>
            <a:endParaRPr lang="fr-FR" altLang="fr-FR" sz="1600">
              <a:latin typeface="Arial" panose="020B0604020202020204" pitchFamily="34" charset="0"/>
            </a:endParaRPr>
          </a:p>
          <a:p>
            <a:pPr>
              <a:spcBef>
                <a:spcPct val="50000"/>
              </a:spcBef>
            </a:pPr>
            <a:r>
              <a:rPr lang="fr-FR" altLang="fr-FR" sz="1600">
                <a:latin typeface="Arial" panose="020B0604020202020204" pitchFamily="34" charset="0"/>
              </a:rPr>
              <a:t>2.	Une table sans dépendance fonctionnelle anormale est dite </a:t>
            </a:r>
            <a:r>
              <a:rPr lang="fr-FR" altLang="fr-FR" sz="1600" b="1">
                <a:latin typeface="Arial" panose="020B0604020202020204" pitchFamily="34" charset="0"/>
              </a:rPr>
              <a:t>normalisée</a:t>
            </a:r>
            <a:endParaRPr lang="fr-FR" altLang="fr-FR" sz="1600">
              <a:latin typeface="Arial" panose="020B0604020202020204" pitchFamily="34" charset="0"/>
            </a:endParaRPr>
          </a:p>
          <a:p>
            <a:pPr>
              <a:spcBef>
                <a:spcPct val="50000"/>
              </a:spcBef>
            </a:pPr>
            <a:r>
              <a:rPr lang="fr-FR" altLang="fr-FR" sz="1600">
                <a:latin typeface="Arial" panose="020B0604020202020204" pitchFamily="34" charset="0"/>
              </a:rPr>
              <a:t>3.	Décomposer une table de manière à éliminer ses dépendances anormales consiste à </a:t>
            </a:r>
            <a:r>
              <a:rPr lang="fr-FR" altLang="fr-FR" sz="1600" b="1">
                <a:latin typeface="Arial" panose="020B0604020202020204" pitchFamily="34" charset="0"/>
              </a:rPr>
              <a:t>normaliser cette table</a:t>
            </a:r>
            <a:endParaRPr lang="fr-FR" altLang="fr-FR" sz="1600">
              <a:latin typeface="Arial" panose="020B0604020202020204" pitchFamily="34" charset="0"/>
            </a:endParaRPr>
          </a:p>
          <a:p>
            <a:pPr>
              <a:spcBef>
                <a:spcPct val="50000"/>
              </a:spcBef>
            </a:pPr>
            <a:r>
              <a:rPr lang="fr-FR" altLang="fr-FR" sz="1600">
                <a:latin typeface="Arial" panose="020B0604020202020204" pitchFamily="34" charset="0"/>
              </a:rPr>
              <a:t>4.	Il est essentiel que toutes les tables d'une base de données soient normalisées</a:t>
            </a:r>
          </a:p>
          <a:p>
            <a:pPr>
              <a:spcBef>
                <a:spcPct val="50000"/>
              </a:spcBef>
            </a:pPr>
            <a:r>
              <a:rPr lang="fr-FR" altLang="fr-FR" sz="1600">
                <a:latin typeface="Arial" panose="020B0604020202020204" pitchFamily="34" charset="0"/>
              </a:rPr>
              <a:t>5.	Il est possible qu'une table qui est le siège de dépendances fonctionnelles anormales ne comporte pas de redondance à certains moments. Il ne s'agirait que d'un accident statistique ! Inutile de tenter le diable !</a:t>
            </a:r>
          </a:p>
          <a:p>
            <a:pPr>
              <a:spcBef>
                <a:spcPct val="50000"/>
              </a:spcBef>
            </a:pPr>
            <a:r>
              <a:rPr lang="fr-FR" altLang="fr-FR" sz="1600">
                <a:latin typeface="Arial" panose="020B0604020202020204" pitchFamily="34" charset="0"/>
              </a:rPr>
              <a:t>6.	La question de la normalisation d'une table sera étudiée de manière plus détaillée dans le chapitre 3 de cette série de leçons.</a:t>
            </a:r>
          </a:p>
        </p:txBody>
      </p:sp>
      <p:sp>
        <p:nvSpPr>
          <p:cNvPr id="188430" name="Text Box 14">
            <a:extLst>
              <a:ext uri="{FF2B5EF4-FFF2-40B4-BE49-F238E27FC236}">
                <a16:creationId xmlns:a16="http://schemas.microsoft.com/office/drawing/2014/main" id="{8A9BE6E6-C9B2-2875-9E94-05EB27D6DFB0}"/>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2.6 Modifications et contraintes</a:t>
            </a:r>
          </a:p>
          <a:p>
            <a:r>
              <a:rPr lang="fr-FR" altLang="fr-FR" sz="1000">
                <a:solidFill>
                  <a:schemeClr val="bg1"/>
                </a:solidFill>
                <a:latin typeface="Arial" panose="020B0604020202020204" pitchFamily="34" charset="0"/>
              </a:rPr>
              <a:t>2.3 Identifiants et clés étrangères	</a:t>
            </a:r>
            <a:r>
              <a:rPr lang="fr-FR" altLang="fr-FR" sz="1000" b="1">
                <a:solidFill>
                  <a:srgbClr val="FFFF00"/>
                </a:solidFill>
                <a:latin typeface="Arial" panose="020B0604020202020204" pitchFamily="34" charset="0"/>
              </a:rPr>
              <a:t>2.7 Redondances internes</a:t>
            </a:r>
          </a:p>
          <a:p>
            <a:r>
              <a:rPr lang="fr-FR" altLang="fr-FR" sz="1000">
                <a:solidFill>
                  <a:schemeClr val="bg1"/>
                </a:solidFill>
                <a:latin typeface="Arial" panose="020B0604020202020204" pitchFamily="34" charset="0"/>
              </a:rPr>
              <a:t>2.4 Schéma et contenu	2.8 Les structures physiques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Text Box 2">
            <a:extLst>
              <a:ext uri="{FF2B5EF4-FFF2-40B4-BE49-F238E27FC236}">
                <a16:creationId xmlns:a16="http://schemas.microsoft.com/office/drawing/2014/main" id="{5546CD15-39B3-9B71-CDDA-CAB26CE045DE}"/>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68963" name="Rectangle 3">
            <a:extLst>
              <a:ext uri="{FF2B5EF4-FFF2-40B4-BE49-F238E27FC236}">
                <a16:creationId xmlns:a16="http://schemas.microsoft.com/office/drawing/2014/main" id="{6EF99FEE-99FE-FF05-B23D-1E1B05727615}"/>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68964" name="Text Box 4">
            <a:extLst>
              <a:ext uri="{FF2B5EF4-FFF2-40B4-BE49-F238E27FC236}">
                <a16:creationId xmlns:a16="http://schemas.microsoft.com/office/drawing/2014/main" id="{B5F87CD7-A11A-085B-156D-D484D9C27023}"/>
              </a:ext>
            </a:extLst>
          </p:cNvPr>
          <p:cNvSpPr txBox="1">
            <a:spLocks noChangeArrowheads="1"/>
          </p:cNvSpPr>
          <p:nvPr/>
        </p:nvSpPr>
        <p:spPr bwMode="auto">
          <a:xfrm>
            <a:off x="2220913" y="1392238"/>
            <a:ext cx="4468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sz="2400" b="1"/>
              <a:t>2.8  Les structures physiques</a:t>
            </a:r>
          </a:p>
        </p:txBody>
      </p:sp>
      <p:sp>
        <p:nvSpPr>
          <p:cNvPr id="168978" name="Rectangle 18">
            <a:extLst>
              <a:ext uri="{FF2B5EF4-FFF2-40B4-BE49-F238E27FC236}">
                <a16:creationId xmlns:a16="http://schemas.microsoft.com/office/drawing/2014/main" id="{9C15DF94-D0F0-3A01-0A29-781F9D9F28B2}"/>
              </a:ext>
            </a:extLst>
          </p:cNvPr>
          <p:cNvSpPr>
            <a:spLocks noChangeArrowheads="1"/>
          </p:cNvSpPr>
          <p:nvPr/>
        </p:nvSpPr>
        <p:spPr bwMode="auto">
          <a:xfrm>
            <a:off x="1057275" y="2201863"/>
            <a:ext cx="7219950" cy="8255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600"/>
              <a:t>Les tables sont stockées sur le disque de l'ordinateur. </a:t>
            </a:r>
          </a:p>
          <a:p>
            <a:r>
              <a:rPr lang="fr-FR" altLang="fr-FR" sz="1600"/>
              <a:t>Si elles sont très volumineuses, l'accès aux données et leur modification risquent de prendre un temps considérable.</a:t>
            </a:r>
          </a:p>
        </p:txBody>
      </p:sp>
      <p:sp>
        <p:nvSpPr>
          <p:cNvPr id="168980" name="Rectangle 20">
            <a:extLst>
              <a:ext uri="{FF2B5EF4-FFF2-40B4-BE49-F238E27FC236}">
                <a16:creationId xmlns:a16="http://schemas.microsoft.com/office/drawing/2014/main" id="{EEEA05FD-AF26-E7F7-1558-A80B99EED351}"/>
              </a:ext>
            </a:extLst>
          </p:cNvPr>
          <p:cNvSpPr>
            <a:spLocks noChangeArrowheads="1"/>
          </p:cNvSpPr>
          <p:nvPr/>
        </p:nvSpPr>
        <p:spPr bwMode="auto">
          <a:xfrm>
            <a:off x="1057275" y="3206750"/>
            <a:ext cx="7219950" cy="8255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0500" indent="-1905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r>
              <a:rPr lang="fr-FR" altLang="fr-FR" sz="1600" b="1" i="1">
                <a:latin typeface="Arial" panose="020B0604020202020204" pitchFamily="34" charset="0"/>
              </a:rPr>
              <a:t>Exemple</a:t>
            </a:r>
            <a:r>
              <a:rPr lang="fr-FR" altLang="fr-FR" sz="1600">
                <a:latin typeface="Arial" panose="020B0604020202020204" pitchFamily="34" charset="0"/>
              </a:rPr>
              <a:t> :</a:t>
            </a:r>
          </a:p>
          <a:p>
            <a:r>
              <a:rPr lang="fr-FR" altLang="fr-FR" sz="1600">
                <a:latin typeface="Arial" panose="020B0604020202020204" pitchFamily="34" charset="0"/>
              </a:rPr>
              <a:t>	la lecture d'une table de 2.500.000 de lignes de 400 octets prend près d'</a:t>
            </a:r>
            <a:r>
              <a:rPr lang="fr-FR" altLang="fr-FR" sz="1600" b="1">
                <a:latin typeface="Arial" panose="020B0604020202020204" pitchFamily="34" charset="0"/>
              </a:rPr>
              <a:t>une minute</a:t>
            </a:r>
            <a:r>
              <a:rPr lang="fr-FR" altLang="fr-FR" sz="1600">
                <a:latin typeface="Arial" panose="020B0604020202020204" pitchFamily="34" charset="0"/>
              </a:rPr>
              <a:t> dans le meilleur des cas et </a:t>
            </a:r>
            <a:r>
              <a:rPr lang="fr-FR" altLang="fr-FR" sz="1600" b="1">
                <a:latin typeface="Arial" panose="020B0604020202020204" pitchFamily="34" charset="0"/>
              </a:rPr>
              <a:t>une heure</a:t>
            </a:r>
            <a:r>
              <a:rPr lang="fr-FR" altLang="fr-FR" sz="1600">
                <a:latin typeface="Arial" panose="020B0604020202020204" pitchFamily="34" charset="0"/>
              </a:rPr>
              <a:t> dans le cas contraire. </a:t>
            </a:r>
          </a:p>
        </p:txBody>
      </p:sp>
      <p:sp>
        <p:nvSpPr>
          <p:cNvPr id="168981" name="Rectangle 21">
            <a:extLst>
              <a:ext uri="{FF2B5EF4-FFF2-40B4-BE49-F238E27FC236}">
                <a16:creationId xmlns:a16="http://schemas.microsoft.com/office/drawing/2014/main" id="{E69384B9-C80A-682C-A354-532116EB4E74}"/>
              </a:ext>
            </a:extLst>
          </p:cNvPr>
          <p:cNvSpPr>
            <a:spLocks noChangeArrowheads="1"/>
          </p:cNvSpPr>
          <p:nvPr/>
        </p:nvSpPr>
        <p:spPr bwMode="auto">
          <a:xfrm>
            <a:off x="1057275" y="4211640"/>
            <a:ext cx="7219950" cy="58102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600"/>
              <a:t>Les </a:t>
            </a:r>
            <a:r>
              <a:rPr lang="fr-FR" altLang="fr-FR" sz="1600" b="1"/>
              <a:t>structures physiques</a:t>
            </a:r>
            <a:r>
              <a:rPr lang="fr-FR" altLang="fr-FR" sz="1600"/>
              <a:t> garantissent de bonnes performances aux opérations de lecture et de modification.</a:t>
            </a:r>
          </a:p>
        </p:txBody>
      </p:sp>
      <p:sp>
        <p:nvSpPr>
          <p:cNvPr id="168982" name="Rectangle 22">
            <a:extLst>
              <a:ext uri="{FF2B5EF4-FFF2-40B4-BE49-F238E27FC236}">
                <a16:creationId xmlns:a16="http://schemas.microsoft.com/office/drawing/2014/main" id="{ECFE7FA2-D3F7-1BB9-DCCD-39EFA1F9AF62}"/>
              </a:ext>
            </a:extLst>
          </p:cNvPr>
          <p:cNvSpPr>
            <a:spLocks noChangeArrowheads="1"/>
          </p:cNvSpPr>
          <p:nvPr/>
        </p:nvSpPr>
        <p:spPr bwMode="auto">
          <a:xfrm>
            <a:off x="1057275" y="4973638"/>
            <a:ext cx="7219950" cy="8255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600"/>
              <a:t>Deux mécanismes principaux : </a:t>
            </a:r>
          </a:p>
          <a:p>
            <a:r>
              <a:rPr lang="fr-FR" altLang="fr-FR">
                <a:sym typeface="Symbol" panose="05050102010706020507" pitchFamily="18" charset="2"/>
              </a:rPr>
              <a:t>  </a:t>
            </a:r>
            <a:r>
              <a:rPr lang="fr-FR" altLang="fr-FR" sz="1600"/>
              <a:t>les index</a:t>
            </a:r>
          </a:p>
          <a:p>
            <a:r>
              <a:rPr lang="fr-FR" altLang="fr-FR">
                <a:sym typeface="Symbol" panose="05050102010706020507" pitchFamily="18" charset="2"/>
              </a:rPr>
              <a:t>  </a:t>
            </a:r>
            <a:r>
              <a:rPr lang="fr-FR" altLang="fr-FR" sz="1600"/>
              <a:t>les espaces de stockage</a:t>
            </a:r>
          </a:p>
        </p:txBody>
      </p:sp>
      <p:sp>
        <p:nvSpPr>
          <p:cNvPr id="168984" name="Text Box 24">
            <a:extLst>
              <a:ext uri="{FF2B5EF4-FFF2-40B4-BE49-F238E27FC236}">
                <a16:creationId xmlns:a16="http://schemas.microsoft.com/office/drawing/2014/main" id="{4E43C9CA-4854-3E27-855D-6ACD1EA01850}"/>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2.6 Modifications et contraintes</a:t>
            </a:r>
          </a:p>
          <a:p>
            <a:r>
              <a:rPr lang="fr-FR" altLang="fr-FR" sz="1000">
                <a:solidFill>
                  <a:schemeClr val="bg1"/>
                </a:solidFill>
                <a:latin typeface="Arial" panose="020B0604020202020204" pitchFamily="34" charset="0"/>
              </a:rPr>
              <a:t>2.3 Identifiants et clés étrangères	2.7 Redondances internes</a:t>
            </a:r>
          </a:p>
          <a:p>
            <a:r>
              <a:rPr lang="fr-FR" altLang="fr-FR" sz="1000">
                <a:solidFill>
                  <a:schemeClr val="bg1"/>
                </a:solidFill>
                <a:latin typeface="Arial" panose="020B0604020202020204" pitchFamily="34" charset="0"/>
              </a:rPr>
              <a:t>2.4 Schéma et contenu	</a:t>
            </a:r>
            <a:r>
              <a:rPr lang="fr-FR" altLang="fr-FR" sz="1000" b="1">
                <a:solidFill>
                  <a:srgbClr val="FFFF00"/>
                </a:solidFill>
                <a:latin typeface="Arial" panose="020B0604020202020204" pitchFamily="34" charset="0"/>
              </a:rPr>
              <a:t>2.8 Les structures physiques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Text Box 2">
            <a:extLst>
              <a:ext uri="{FF2B5EF4-FFF2-40B4-BE49-F238E27FC236}">
                <a16:creationId xmlns:a16="http://schemas.microsoft.com/office/drawing/2014/main" id="{F71A1749-471D-A6BB-42BB-190F567FF9FD}"/>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69987" name="Rectangle 3">
            <a:extLst>
              <a:ext uri="{FF2B5EF4-FFF2-40B4-BE49-F238E27FC236}">
                <a16:creationId xmlns:a16="http://schemas.microsoft.com/office/drawing/2014/main" id="{305D6213-8F3C-7991-0143-A9B98F1ADC77}"/>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69988" name="Text Box 4">
            <a:extLst>
              <a:ext uri="{FF2B5EF4-FFF2-40B4-BE49-F238E27FC236}">
                <a16:creationId xmlns:a16="http://schemas.microsoft.com/office/drawing/2014/main" id="{A0901271-30DE-877E-7FB4-B50E9E6A5EE3}"/>
              </a:ext>
            </a:extLst>
          </p:cNvPr>
          <p:cNvSpPr txBox="1">
            <a:spLocks noChangeArrowheads="1"/>
          </p:cNvSpPr>
          <p:nvPr/>
        </p:nvSpPr>
        <p:spPr bwMode="auto">
          <a:xfrm>
            <a:off x="114300" y="752477"/>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800" b="1">
                <a:solidFill>
                  <a:schemeClr val="accent2"/>
                </a:solidFill>
              </a:rPr>
              <a:t>2.8 Les structures physiques - Les index</a:t>
            </a:r>
          </a:p>
        </p:txBody>
      </p:sp>
      <p:sp>
        <p:nvSpPr>
          <p:cNvPr id="169993" name="Rectangle 9">
            <a:extLst>
              <a:ext uri="{FF2B5EF4-FFF2-40B4-BE49-F238E27FC236}">
                <a16:creationId xmlns:a16="http://schemas.microsoft.com/office/drawing/2014/main" id="{E144FAFD-6FD5-D85B-D013-A4FCDB7F4276}"/>
              </a:ext>
            </a:extLst>
          </p:cNvPr>
          <p:cNvSpPr>
            <a:spLocks noChangeArrowheads="1"/>
          </p:cNvSpPr>
          <p:nvPr/>
        </p:nvSpPr>
        <p:spPr bwMode="auto">
          <a:xfrm>
            <a:off x="3200400" y="1568452"/>
            <a:ext cx="2470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sz="1800" b="1"/>
              <a:t>Index (dans un livre)</a:t>
            </a:r>
            <a:r>
              <a:rPr lang="fr-FR" altLang="fr-FR" sz="1800"/>
              <a:t> </a:t>
            </a:r>
          </a:p>
        </p:txBody>
      </p:sp>
      <p:grpSp>
        <p:nvGrpSpPr>
          <p:cNvPr id="170004" name="Group 20">
            <a:extLst>
              <a:ext uri="{FF2B5EF4-FFF2-40B4-BE49-F238E27FC236}">
                <a16:creationId xmlns:a16="http://schemas.microsoft.com/office/drawing/2014/main" id="{AACEFF5E-6644-9186-ED62-91EBCC33CE48}"/>
              </a:ext>
            </a:extLst>
          </p:cNvPr>
          <p:cNvGrpSpPr>
            <a:grpSpLocks/>
          </p:cNvGrpSpPr>
          <p:nvPr/>
        </p:nvGrpSpPr>
        <p:grpSpPr bwMode="auto">
          <a:xfrm>
            <a:off x="2019302" y="2076452"/>
            <a:ext cx="5345113" cy="3902075"/>
            <a:chOff x="1908" y="1356"/>
            <a:chExt cx="3367" cy="2458"/>
          </a:xfrm>
        </p:grpSpPr>
        <p:sp>
          <p:nvSpPr>
            <p:cNvPr id="169994" name="Rectangle 10">
              <a:extLst>
                <a:ext uri="{FF2B5EF4-FFF2-40B4-BE49-F238E27FC236}">
                  <a16:creationId xmlns:a16="http://schemas.microsoft.com/office/drawing/2014/main" id="{3BC15865-DAF5-04E9-CBCD-B215B61ABC42}"/>
                </a:ext>
              </a:extLst>
            </p:cNvPr>
            <p:cNvSpPr>
              <a:spLocks noChangeArrowheads="1"/>
            </p:cNvSpPr>
            <p:nvPr/>
          </p:nvSpPr>
          <p:spPr bwMode="auto">
            <a:xfrm>
              <a:off x="2016" y="1400"/>
              <a:ext cx="1491" cy="2414"/>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ts val="800"/>
                </a:spcBef>
                <a:spcAft>
                  <a:spcPts val="300"/>
                </a:spcAft>
              </a:pPr>
              <a:r>
                <a:rPr lang="fr-FR" altLang="fr-FR" sz="1200" b="1"/>
                <a:t>B</a:t>
              </a:r>
              <a:endParaRPr lang="fr-FR" altLang="fr-FR" sz="1000"/>
            </a:p>
            <a:p>
              <a:r>
                <a:rPr lang="fr-FR" altLang="fr-FR" sz="1100">
                  <a:latin typeface="Times New Roman" panose="02020603050405020304" pitchFamily="18" charset="0"/>
                </a:rPr>
                <a:t>base de données active 167</a:t>
              </a:r>
              <a:endParaRPr lang="fr-FR" altLang="fr-FR" sz="1100" b="1">
                <a:latin typeface="Times New Roman" panose="02020603050405020304" pitchFamily="18" charset="0"/>
              </a:endParaRPr>
            </a:p>
            <a:p>
              <a:r>
                <a:rPr lang="fr-FR" altLang="fr-FR" sz="1100">
                  <a:latin typeface="Times New Roman" panose="02020603050405020304" pitchFamily="18" charset="0"/>
                </a:rPr>
                <a:t>base de données temporelles 153, 170</a:t>
              </a:r>
              <a:endParaRPr lang="fr-FR" altLang="fr-FR" sz="1100" b="1">
                <a:latin typeface="Times New Roman" panose="02020603050405020304" pitchFamily="18" charset="0"/>
              </a:endParaRPr>
            </a:p>
            <a:p>
              <a:r>
                <a:rPr lang="fr-FR" altLang="fr-FR" sz="1100">
                  <a:latin typeface="Times New Roman" panose="02020603050405020304" pitchFamily="18" charset="0"/>
                </a:rPr>
                <a:t>between 67</a:t>
              </a:r>
            </a:p>
            <a:p>
              <a:pPr>
                <a:spcBef>
                  <a:spcPts val="800"/>
                </a:spcBef>
                <a:spcAft>
                  <a:spcPts val="300"/>
                </a:spcAft>
              </a:pPr>
              <a:r>
                <a:rPr lang="fr-FR" altLang="fr-FR" sz="1200" b="1"/>
                <a:t>C</a:t>
              </a:r>
              <a:endParaRPr lang="fr-FR" altLang="fr-FR" sz="1000" b="1"/>
            </a:p>
            <a:p>
              <a:r>
                <a:rPr lang="fr-FR" altLang="fr-FR" sz="1100">
                  <a:latin typeface="Times New Roman" panose="02020603050405020304" pitchFamily="18" charset="0"/>
                </a:rPr>
                <a:t>cardinalité d’attribut 182</a:t>
              </a:r>
              <a:endParaRPr lang="fr-FR" altLang="fr-FR" sz="1100" b="1">
                <a:latin typeface="Times New Roman" panose="02020603050405020304" pitchFamily="18" charset="0"/>
              </a:endParaRPr>
            </a:p>
            <a:p>
              <a:r>
                <a:rPr lang="fr-FR" altLang="fr-FR" sz="1100">
                  <a:latin typeface="Times New Roman" panose="02020603050405020304" pitchFamily="18" charset="0"/>
                </a:rPr>
                <a:t>cardinalité d’un role 187</a:t>
              </a:r>
              <a:endParaRPr lang="fr-FR" altLang="fr-FR" sz="1100" b="1">
                <a:latin typeface="Times New Roman" panose="02020603050405020304" pitchFamily="18" charset="0"/>
              </a:endParaRPr>
            </a:p>
            <a:p>
              <a:r>
                <a:rPr lang="fr-FR" altLang="fr-FR" sz="1100">
                  <a:latin typeface="Times New Roman" panose="02020603050405020304" pitchFamily="18" charset="0"/>
                </a:rPr>
                <a:t>catalogue 147, 169</a:t>
              </a:r>
              <a:endParaRPr lang="fr-FR" altLang="fr-FR" sz="1100" b="1">
                <a:latin typeface="Times New Roman" panose="02020603050405020304" pitchFamily="18" charset="0"/>
              </a:endParaRPr>
            </a:p>
            <a:p>
              <a:r>
                <a:rPr lang="fr-FR" altLang="fr-FR" sz="1100">
                  <a:latin typeface="Times New Roman" panose="02020603050405020304" pitchFamily="18" charset="0"/>
                </a:rPr>
                <a:t>cellules 280</a:t>
              </a:r>
              <a:endParaRPr lang="fr-FR" altLang="fr-FR" sz="1100" b="1">
                <a:latin typeface="Times New Roman" panose="02020603050405020304" pitchFamily="18" charset="0"/>
              </a:endParaRPr>
            </a:p>
            <a:p>
              <a:r>
                <a:rPr lang="fr-FR" altLang="fr-FR" sz="1100">
                  <a:latin typeface="Times New Roman" panose="02020603050405020304" pitchFamily="18" charset="0"/>
                </a:rPr>
                <a:t>Chen 29, 205</a:t>
              </a:r>
              <a:endParaRPr lang="fr-FR" altLang="fr-FR" sz="1100" b="1">
                <a:latin typeface="Times New Roman" panose="02020603050405020304" pitchFamily="18" charset="0"/>
              </a:endParaRPr>
            </a:p>
            <a:p>
              <a:r>
                <a:rPr lang="fr-FR" altLang="fr-FR" sz="1100">
                  <a:latin typeface="Times New Roman" panose="02020603050405020304" pitchFamily="18" charset="0"/>
                </a:rPr>
                <a:t>chimpanzé 364</a:t>
              </a:r>
              <a:endParaRPr lang="fr-FR" altLang="fr-FR" sz="1100" b="1">
                <a:latin typeface="Times New Roman" panose="02020603050405020304" pitchFamily="18" charset="0"/>
              </a:endParaRPr>
            </a:p>
            <a:p>
              <a:r>
                <a:rPr lang="fr-FR" altLang="fr-FR" sz="1100">
                  <a:latin typeface="Times New Roman" panose="02020603050405020304" pitchFamily="18" charset="0"/>
                </a:rPr>
                <a:t>circuit de dépendances 312, 392</a:t>
              </a:r>
              <a:endParaRPr lang="fr-FR" altLang="fr-FR" sz="1100" b="1">
                <a:latin typeface="Times New Roman" panose="02020603050405020304" pitchFamily="18" charset="0"/>
              </a:endParaRPr>
            </a:p>
            <a:p>
              <a:r>
                <a:rPr lang="fr-FR" altLang="fr-FR" sz="1100">
                  <a:latin typeface="Times New Roman" panose="02020603050405020304" pitchFamily="18" charset="0"/>
                </a:rPr>
                <a:t>classe d’objets 201</a:t>
              </a:r>
              <a:endParaRPr lang="fr-FR" altLang="fr-FR" sz="1100" b="1">
                <a:latin typeface="Times New Roman" panose="02020603050405020304" pitchFamily="18" charset="0"/>
              </a:endParaRPr>
            </a:p>
            <a:p>
              <a:r>
                <a:rPr lang="fr-FR" altLang="fr-FR" sz="1100">
                  <a:latin typeface="Times New Roman" panose="02020603050405020304" pitchFamily="18" charset="0"/>
                </a:rPr>
                <a:t>classe fonctionnelle 184, 185, 242, 245</a:t>
              </a:r>
              <a:endParaRPr lang="fr-FR" altLang="fr-FR" sz="1100" b="1">
                <a:latin typeface="Times New Roman" panose="02020603050405020304" pitchFamily="18" charset="0"/>
              </a:endParaRPr>
            </a:p>
            <a:p>
              <a:r>
                <a:rPr lang="fr-FR" altLang="fr-FR" sz="1100">
                  <a:latin typeface="Times New Roman" panose="02020603050405020304" pitchFamily="18" charset="0"/>
                </a:rPr>
                <a:t>clé étrangère  34, 44, 77, 81, 156</a:t>
              </a:r>
              <a:endParaRPr lang="fr-FR" altLang="fr-FR" sz="1100" b="1">
                <a:latin typeface="Times New Roman" panose="02020603050405020304" pitchFamily="18" charset="0"/>
              </a:endParaRPr>
            </a:p>
            <a:p>
              <a:r>
                <a:rPr lang="fr-FR" altLang="fr-FR" sz="1100">
                  <a:latin typeface="Times New Roman" panose="02020603050405020304" pitchFamily="18" charset="0"/>
                </a:rPr>
                <a:t>close 145</a:t>
              </a:r>
            </a:p>
            <a:p>
              <a:r>
                <a:rPr lang="fr-FR" altLang="fr-FR" sz="1100">
                  <a:latin typeface="Times New Roman" panose="02020603050405020304" pitchFamily="18" charset="0"/>
                </a:rPr>
                <a:t>coalescing 155</a:t>
              </a:r>
            </a:p>
            <a:p>
              <a:r>
                <a:rPr lang="fr-FR" altLang="fr-FR" sz="1100">
                  <a:latin typeface="Times New Roman" panose="02020603050405020304" pitchFamily="18" charset="0"/>
                </a:rPr>
                <a:t>COBOL 18, 143</a:t>
              </a:r>
            </a:p>
            <a:p>
              <a:r>
                <a:rPr lang="fr-FR" altLang="fr-FR" sz="1100">
                  <a:latin typeface="Times New Roman" panose="02020603050405020304" pitchFamily="18" charset="0"/>
                </a:rPr>
                <a:t>Codd 27</a:t>
              </a:r>
            </a:p>
            <a:p>
              <a:r>
                <a:rPr lang="fr-FR" altLang="fr-FR" sz="1100">
                  <a:latin typeface="Times New Roman" panose="02020603050405020304" pitchFamily="18" charset="0"/>
                </a:rPr>
                <a:t>codomaine 351</a:t>
              </a:r>
            </a:p>
            <a:p>
              <a:r>
                <a:rPr lang="fr-FR" altLang="fr-FR" sz="1100">
                  <a:latin typeface="Times New Roman" panose="02020603050405020304" pitchFamily="18" charset="0"/>
                </a:rPr>
                <a:t>colonne 32, 35, 44</a:t>
              </a:r>
            </a:p>
          </p:txBody>
        </p:sp>
        <p:sp>
          <p:nvSpPr>
            <p:cNvPr id="169995" name="AutoShape 11">
              <a:extLst>
                <a:ext uri="{FF2B5EF4-FFF2-40B4-BE49-F238E27FC236}">
                  <a16:creationId xmlns:a16="http://schemas.microsoft.com/office/drawing/2014/main" id="{6DAA98F8-E664-3CBE-6938-43971EB65A42}"/>
                </a:ext>
              </a:extLst>
            </p:cNvPr>
            <p:cNvSpPr>
              <a:spLocks noChangeArrowheads="1"/>
            </p:cNvSpPr>
            <p:nvPr/>
          </p:nvSpPr>
          <p:spPr bwMode="auto">
            <a:xfrm>
              <a:off x="1962" y="1356"/>
              <a:ext cx="1638" cy="576"/>
            </a:xfrm>
            <a:prstGeom prst="roundRect">
              <a:avLst>
                <a:gd name="adj" fmla="val 16667"/>
              </a:avLst>
            </a:prstGeom>
            <a:noFill/>
            <a:ln w="127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69996" name="AutoShape 12">
              <a:extLst>
                <a:ext uri="{FF2B5EF4-FFF2-40B4-BE49-F238E27FC236}">
                  <a16:creationId xmlns:a16="http://schemas.microsoft.com/office/drawing/2014/main" id="{73DF1DA3-9407-9B26-6CC2-E593BB901616}"/>
                </a:ext>
              </a:extLst>
            </p:cNvPr>
            <p:cNvSpPr>
              <a:spLocks noChangeArrowheads="1"/>
            </p:cNvSpPr>
            <p:nvPr/>
          </p:nvSpPr>
          <p:spPr bwMode="auto">
            <a:xfrm>
              <a:off x="1908" y="3036"/>
              <a:ext cx="630" cy="114"/>
            </a:xfrm>
            <a:prstGeom prst="roundRect">
              <a:avLst>
                <a:gd name="adj" fmla="val 16667"/>
              </a:avLst>
            </a:prstGeom>
            <a:noFill/>
            <a:ln w="127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69997" name="AutoShape 13">
              <a:extLst>
                <a:ext uri="{FF2B5EF4-FFF2-40B4-BE49-F238E27FC236}">
                  <a16:creationId xmlns:a16="http://schemas.microsoft.com/office/drawing/2014/main" id="{24A519CD-A9BC-DB29-5096-36F84308B529}"/>
                </a:ext>
              </a:extLst>
            </p:cNvPr>
            <p:cNvSpPr>
              <a:spLocks noChangeArrowheads="1"/>
            </p:cNvSpPr>
            <p:nvPr/>
          </p:nvSpPr>
          <p:spPr bwMode="auto">
            <a:xfrm>
              <a:off x="2556" y="3036"/>
              <a:ext cx="1026" cy="114"/>
            </a:xfrm>
            <a:prstGeom prst="roundRect">
              <a:avLst>
                <a:gd name="adj" fmla="val 16667"/>
              </a:avLst>
            </a:prstGeom>
            <a:noFill/>
            <a:ln w="127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69998" name="Text Box 14">
              <a:extLst>
                <a:ext uri="{FF2B5EF4-FFF2-40B4-BE49-F238E27FC236}">
                  <a16:creationId xmlns:a16="http://schemas.microsoft.com/office/drawing/2014/main" id="{DF1F157B-731C-F6D1-25DE-CC4D8CFF4177}"/>
                </a:ext>
              </a:extLst>
            </p:cNvPr>
            <p:cNvSpPr txBox="1">
              <a:spLocks noChangeArrowheads="1"/>
            </p:cNvSpPr>
            <p:nvPr/>
          </p:nvSpPr>
          <p:spPr bwMode="auto">
            <a:xfrm>
              <a:off x="4022" y="1557"/>
              <a:ext cx="1192" cy="17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sz="1200" b="1">
                  <a:solidFill>
                    <a:schemeClr val="accent2"/>
                  </a:solidFill>
                </a:rPr>
                <a:t>les termes de la lettre B</a:t>
              </a:r>
            </a:p>
          </p:txBody>
        </p:sp>
        <p:sp>
          <p:nvSpPr>
            <p:cNvPr id="169999" name="Text Box 15">
              <a:extLst>
                <a:ext uri="{FF2B5EF4-FFF2-40B4-BE49-F238E27FC236}">
                  <a16:creationId xmlns:a16="http://schemas.microsoft.com/office/drawing/2014/main" id="{7DC1F547-F982-71F7-CEA2-EE2539CDA754}"/>
                </a:ext>
              </a:extLst>
            </p:cNvPr>
            <p:cNvSpPr txBox="1">
              <a:spLocks noChangeArrowheads="1"/>
            </p:cNvSpPr>
            <p:nvPr/>
          </p:nvSpPr>
          <p:spPr bwMode="auto">
            <a:xfrm>
              <a:off x="4022" y="2745"/>
              <a:ext cx="1238" cy="173"/>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200" b="1">
                  <a:solidFill>
                    <a:schemeClr val="accent2"/>
                  </a:solidFill>
                </a:rPr>
                <a:t>le terme </a:t>
              </a:r>
              <a:r>
                <a:rPr lang="fr-FR" altLang="fr-FR" sz="1200" b="1" i="1">
                  <a:solidFill>
                    <a:schemeClr val="accent2"/>
                  </a:solidFill>
                </a:rPr>
                <a:t>clé étrangère</a:t>
              </a:r>
              <a:endParaRPr lang="fr-FR" altLang="fr-FR" sz="1200" b="1">
                <a:solidFill>
                  <a:schemeClr val="accent2"/>
                </a:solidFill>
              </a:endParaRPr>
            </a:p>
          </p:txBody>
        </p:sp>
        <p:sp>
          <p:nvSpPr>
            <p:cNvPr id="170000" name="Text Box 16">
              <a:extLst>
                <a:ext uri="{FF2B5EF4-FFF2-40B4-BE49-F238E27FC236}">
                  <a16:creationId xmlns:a16="http://schemas.microsoft.com/office/drawing/2014/main" id="{9FF8CA9B-AC75-4E94-1F43-CD0D485D158F}"/>
                </a:ext>
              </a:extLst>
            </p:cNvPr>
            <p:cNvSpPr txBox="1">
              <a:spLocks noChangeArrowheads="1"/>
            </p:cNvSpPr>
            <p:nvPr/>
          </p:nvSpPr>
          <p:spPr bwMode="auto">
            <a:xfrm>
              <a:off x="4022" y="2949"/>
              <a:ext cx="1253" cy="288"/>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sz="1200" b="1">
                  <a:solidFill>
                    <a:schemeClr val="accent2"/>
                  </a:solidFill>
                </a:rPr>
                <a:t>numéros des pages</a:t>
              </a:r>
            </a:p>
            <a:p>
              <a:r>
                <a:rPr lang="fr-FR" altLang="fr-FR" sz="1200" b="1">
                  <a:solidFill>
                    <a:schemeClr val="accent2"/>
                  </a:solidFill>
                </a:rPr>
                <a:t>qui contiennent ce terme</a:t>
              </a:r>
            </a:p>
          </p:txBody>
        </p:sp>
        <p:cxnSp>
          <p:nvCxnSpPr>
            <p:cNvPr id="170001" name="AutoShape 17">
              <a:extLst>
                <a:ext uri="{FF2B5EF4-FFF2-40B4-BE49-F238E27FC236}">
                  <a16:creationId xmlns:a16="http://schemas.microsoft.com/office/drawing/2014/main" id="{34498164-57C8-153C-042D-9F5F324045C3}"/>
                </a:ext>
              </a:extLst>
            </p:cNvPr>
            <p:cNvCxnSpPr>
              <a:cxnSpLocks noChangeShapeType="1"/>
              <a:stCxn id="169996" idx="1"/>
              <a:endCxn id="169999" idx="1"/>
            </p:cNvCxnSpPr>
            <p:nvPr/>
          </p:nvCxnSpPr>
          <p:spPr bwMode="auto">
            <a:xfrm rot="10800000" flipH="1">
              <a:off x="1908" y="2832"/>
              <a:ext cx="2114" cy="261"/>
            </a:xfrm>
            <a:prstGeom prst="bentConnector3">
              <a:avLst>
                <a:gd name="adj1" fmla="val -681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002" name="AutoShape 18">
              <a:extLst>
                <a:ext uri="{FF2B5EF4-FFF2-40B4-BE49-F238E27FC236}">
                  <a16:creationId xmlns:a16="http://schemas.microsoft.com/office/drawing/2014/main" id="{6ED57D59-7355-5601-4B65-B59F78E11A7F}"/>
                </a:ext>
              </a:extLst>
            </p:cNvPr>
            <p:cNvCxnSpPr>
              <a:cxnSpLocks noChangeShapeType="1"/>
              <a:stCxn id="169997" idx="3"/>
              <a:endCxn id="170000" idx="1"/>
            </p:cNvCxnSpPr>
            <p:nvPr/>
          </p:nvCxnSpPr>
          <p:spPr bwMode="auto">
            <a:xfrm>
              <a:off x="3582" y="3093"/>
              <a:ext cx="44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003" name="AutoShape 19">
              <a:extLst>
                <a:ext uri="{FF2B5EF4-FFF2-40B4-BE49-F238E27FC236}">
                  <a16:creationId xmlns:a16="http://schemas.microsoft.com/office/drawing/2014/main" id="{68926CC6-4496-31CB-6A89-EC21EEBBA06B}"/>
                </a:ext>
              </a:extLst>
            </p:cNvPr>
            <p:cNvCxnSpPr>
              <a:cxnSpLocks noChangeShapeType="1"/>
              <a:stCxn id="169995" idx="3"/>
              <a:endCxn id="169998" idx="1"/>
            </p:cNvCxnSpPr>
            <p:nvPr/>
          </p:nvCxnSpPr>
          <p:spPr bwMode="auto">
            <a:xfrm>
              <a:off x="3600" y="1644"/>
              <a:ext cx="422"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0006" name="Text Box 22">
            <a:extLst>
              <a:ext uri="{FF2B5EF4-FFF2-40B4-BE49-F238E27FC236}">
                <a16:creationId xmlns:a16="http://schemas.microsoft.com/office/drawing/2014/main" id="{05FB4C88-A5D7-E689-CC79-9FDC6B5D21F4}"/>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2.6 Modifications et contraintes</a:t>
            </a:r>
          </a:p>
          <a:p>
            <a:r>
              <a:rPr lang="fr-FR" altLang="fr-FR" sz="1000">
                <a:solidFill>
                  <a:schemeClr val="bg1"/>
                </a:solidFill>
                <a:latin typeface="Arial" panose="020B0604020202020204" pitchFamily="34" charset="0"/>
              </a:rPr>
              <a:t>2.3 Identifiants et clés étrangères	2.7 Redondances internes</a:t>
            </a:r>
          </a:p>
          <a:p>
            <a:r>
              <a:rPr lang="fr-FR" altLang="fr-FR" sz="1000">
                <a:solidFill>
                  <a:schemeClr val="bg1"/>
                </a:solidFill>
                <a:latin typeface="Arial" panose="020B0604020202020204" pitchFamily="34" charset="0"/>
              </a:rPr>
              <a:t>2.4 Schéma et contenu	</a:t>
            </a:r>
            <a:r>
              <a:rPr lang="fr-FR" altLang="fr-FR" sz="1000" b="1">
                <a:solidFill>
                  <a:srgbClr val="FFFF00"/>
                </a:solidFill>
                <a:latin typeface="Arial" panose="020B0604020202020204" pitchFamily="34" charset="0"/>
              </a:rPr>
              <a:t>2.8 Les structures physiques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1026">
            <a:extLst>
              <a:ext uri="{FF2B5EF4-FFF2-40B4-BE49-F238E27FC236}">
                <a16:creationId xmlns:a16="http://schemas.microsoft.com/office/drawing/2014/main" id="{1D25816C-42EF-3E65-A94C-961EF9D5C59F}"/>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90467" name="Rectangle 1027">
            <a:extLst>
              <a:ext uri="{FF2B5EF4-FFF2-40B4-BE49-F238E27FC236}">
                <a16:creationId xmlns:a16="http://schemas.microsoft.com/office/drawing/2014/main" id="{2DDEF1CA-CFEF-AF22-3BC8-0F3A5B7744D6}"/>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90468" name="Text Box 1028">
            <a:extLst>
              <a:ext uri="{FF2B5EF4-FFF2-40B4-BE49-F238E27FC236}">
                <a16:creationId xmlns:a16="http://schemas.microsoft.com/office/drawing/2014/main" id="{E7D694F9-65A5-7388-71DD-AE51FBF39F28}"/>
              </a:ext>
            </a:extLst>
          </p:cNvPr>
          <p:cNvSpPr txBox="1">
            <a:spLocks noChangeArrowheads="1"/>
          </p:cNvSpPr>
          <p:nvPr/>
        </p:nvSpPr>
        <p:spPr bwMode="auto">
          <a:xfrm>
            <a:off x="114300" y="752477"/>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800" b="1">
                <a:solidFill>
                  <a:schemeClr val="accent2"/>
                </a:solidFill>
              </a:rPr>
              <a:t>2.8 Les structures physiques - Les index</a:t>
            </a:r>
          </a:p>
        </p:txBody>
      </p:sp>
      <p:sp>
        <p:nvSpPr>
          <p:cNvPr id="190472" name="Rectangle 1032">
            <a:extLst>
              <a:ext uri="{FF2B5EF4-FFF2-40B4-BE49-F238E27FC236}">
                <a16:creationId xmlns:a16="http://schemas.microsoft.com/office/drawing/2014/main" id="{3F8DD603-5425-B0EF-F199-F668BF6589A0}"/>
              </a:ext>
            </a:extLst>
          </p:cNvPr>
          <p:cNvSpPr>
            <a:spLocks noChangeArrowheads="1"/>
          </p:cNvSpPr>
          <p:nvPr/>
        </p:nvSpPr>
        <p:spPr bwMode="auto">
          <a:xfrm>
            <a:off x="2562225" y="1568452"/>
            <a:ext cx="3981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sz="1800" b="1"/>
              <a:t>Index (dans une base de données)</a:t>
            </a:r>
            <a:r>
              <a:rPr lang="fr-FR" altLang="fr-FR" sz="1800"/>
              <a:t> </a:t>
            </a:r>
          </a:p>
        </p:txBody>
      </p:sp>
      <p:pic>
        <p:nvPicPr>
          <p:cNvPr id="190484" name="Picture 1044">
            <a:extLst>
              <a:ext uri="{FF2B5EF4-FFF2-40B4-BE49-F238E27FC236}">
                <a16:creationId xmlns:a16="http://schemas.microsoft.com/office/drawing/2014/main" id="{8FDD7175-3D9D-841D-082D-B943695D1C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328865"/>
            <a:ext cx="5581650" cy="322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0485" name="Text Box 1045">
            <a:extLst>
              <a:ext uri="{FF2B5EF4-FFF2-40B4-BE49-F238E27FC236}">
                <a16:creationId xmlns:a16="http://schemas.microsoft.com/office/drawing/2014/main" id="{F26C602E-1F53-2E60-F1F1-6150FD9B297B}"/>
              </a:ext>
            </a:extLst>
          </p:cNvPr>
          <p:cNvSpPr txBox="1">
            <a:spLocks noChangeArrowheads="1"/>
          </p:cNvSpPr>
          <p:nvPr/>
        </p:nvSpPr>
        <p:spPr bwMode="auto">
          <a:xfrm>
            <a:off x="340713" y="3432175"/>
            <a:ext cx="824512" cy="1492716"/>
          </a:xfrm>
          <a:prstGeom prst="rect">
            <a:avLst/>
          </a:prstGeom>
          <a:solidFill>
            <a:srgbClr val="D2D2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18000">
            <a:spAutoFit/>
          </a:bodyPr>
          <a:lstStyle/>
          <a:p>
            <a:pPr algn="r"/>
            <a:r>
              <a:rPr lang="fr-FR" altLang="fr-FR" sz="1300" b="1"/>
              <a:t>Bruxelles</a:t>
            </a:r>
          </a:p>
          <a:p>
            <a:pPr algn="r"/>
            <a:r>
              <a:rPr lang="fr-FR" altLang="fr-FR" sz="1300" b="1"/>
              <a:t>Genève</a:t>
            </a:r>
          </a:p>
          <a:p>
            <a:pPr algn="r"/>
            <a:r>
              <a:rPr lang="fr-FR" altLang="fr-FR" sz="1300" b="1"/>
              <a:t>Lille</a:t>
            </a:r>
          </a:p>
          <a:p>
            <a:pPr algn="r"/>
            <a:r>
              <a:rPr lang="fr-FR" altLang="fr-FR" sz="1300" b="1"/>
              <a:t>Namur</a:t>
            </a:r>
          </a:p>
          <a:p>
            <a:pPr algn="r"/>
            <a:r>
              <a:rPr lang="fr-FR" altLang="fr-FR" sz="1300" b="1"/>
              <a:t>Paris</a:t>
            </a:r>
          </a:p>
          <a:p>
            <a:pPr algn="r"/>
            <a:r>
              <a:rPr lang="fr-FR" altLang="fr-FR" sz="1300" b="1"/>
              <a:t>Poitiers</a:t>
            </a:r>
          </a:p>
          <a:p>
            <a:pPr algn="r"/>
            <a:r>
              <a:rPr lang="fr-FR" altLang="fr-FR" sz="1300" b="1"/>
              <a:t>Toulouse</a:t>
            </a:r>
          </a:p>
        </p:txBody>
      </p:sp>
      <p:sp>
        <p:nvSpPr>
          <p:cNvPr id="190486" name="Text Box 1046">
            <a:extLst>
              <a:ext uri="{FF2B5EF4-FFF2-40B4-BE49-F238E27FC236}">
                <a16:creationId xmlns:a16="http://schemas.microsoft.com/office/drawing/2014/main" id="{F4317792-E829-E55D-96AC-6C2F92D37A68}"/>
              </a:ext>
            </a:extLst>
          </p:cNvPr>
          <p:cNvSpPr txBox="1">
            <a:spLocks noChangeArrowheads="1"/>
          </p:cNvSpPr>
          <p:nvPr/>
        </p:nvSpPr>
        <p:spPr bwMode="auto">
          <a:xfrm>
            <a:off x="1250952" y="3432175"/>
            <a:ext cx="1188393" cy="1492716"/>
          </a:xfrm>
          <a:prstGeom prst="rect">
            <a:avLst/>
          </a:prstGeom>
          <a:solidFill>
            <a:srgbClr val="D2D2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rIns="18000">
            <a:spAutoFit/>
          </a:bodyPr>
          <a:lstStyle/>
          <a:p>
            <a:r>
              <a:rPr lang="fr-FR" altLang="fr-FR" sz="1300" b="1"/>
              <a:t>11</a:t>
            </a:r>
          </a:p>
          <a:p>
            <a:r>
              <a:rPr lang="fr-FR" altLang="fr-FR" sz="1300" b="1"/>
              <a:t>03</a:t>
            </a:r>
          </a:p>
          <a:p>
            <a:r>
              <a:rPr lang="fr-FR" altLang="fr-FR" sz="1300" b="1"/>
              <a:t>12</a:t>
            </a:r>
          </a:p>
          <a:p>
            <a:r>
              <a:rPr lang="fr-FR" altLang="fr-FR" sz="1300" b="1"/>
              <a:t>01 06 14 15</a:t>
            </a:r>
          </a:p>
          <a:p>
            <a:r>
              <a:rPr lang="fr-FR" altLang="fr-FR" sz="1300" b="1"/>
              <a:t>16</a:t>
            </a:r>
          </a:p>
          <a:p>
            <a:r>
              <a:rPr lang="fr-FR" altLang="fr-FR" sz="1300" b="1"/>
              <a:t>02 07 09 </a:t>
            </a:r>
          </a:p>
          <a:p>
            <a:r>
              <a:rPr lang="fr-FR" altLang="fr-FR" sz="1300" b="1"/>
              <a:t>04 05 08 10 13</a:t>
            </a:r>
          </a:p>
        </p:txBody>
      </p:sp>
      <p:sp>
        <p:nvSpPr>
          <p:cNvPr id="190487" name="Rectangle 1047">
            <a:extLst>
              <a:ext uri="{FF2B5EF4-FFF2-40B4-BE49-F238E27FC236}">
                <a16:creationId xmlns:a16="http://schemas.microsoft.com/office/drawing/2014/main" id="{AE55F95E-D52F-F353-B361-961D003CF807}"/>
              </a:ext>
            </a:extLst>
          </p:cNvPr>
          <p:cNvSpPr>
            <a:spLocks noChangeArrowheads="1"/>
          </p:cNvSpPr>
          <p:nvPr/>
        </p:nvSpPr>
        <p:spPr bwMode="auto">
          <a:xfrm>
            <a:off x="3048002" y="2730502"/>
            <a:ext cx="302501" cy="2795761"/>
          </a:xfrm>
          <a:prstGeom prst="rect">
            <a:avLst/>
          </a:prstGeom>
          <a:solidFill>
            <a:srgbClr val="D2D2D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18000" rIns="72000" bIns="18000">
            <a:spAutoFit/>
          </a:bodyPr>
          <a:lstStyle/>
          <a:p>
            <a:pPr>
              <a:spcBef>
                <a:spcPct val="2000"/>
              </a:spcBef>
            </a:pPr>
            <a:r>
              <a:rPr lang="fr-FR" altLang="fr-FR" sz="1100"/>
              <a:t>01</a:t>
            </a:r>
          </a:p>
          <a:p>
            <a:pPr>
              <a:spcBef>
                <a:spcPct val="2000"/>
              </a:spcBef>
            </a:pPr>
            <a:r>
              <a:rPr lang="fr-FR" altLang="fr-FR" sz="1100"/>
              <a:t>02</a:t>
            </a:r>
          </a:p>
          <a:p>
            <a:pPr>
              <a:spcBef>
                <a:spcPct val="2000"/>
              </a:spcBef>
            </a:pPr>
            <a:r>
              <a:rPr lang="fr-FR" altLang="fr-FR" sz="1100"/>
              <a:t>03</a:t>
            </a:r>
          </a:p>
          <a:p>
            <a:pPr>
              <a:spcBef>
                <a:spcPct val="2000"/>
              </a:spcBef>
            </a:pPr>
            <a:r>
              <a:rPr lang="fr-FR" altLang="fr-FR" sz="1100"/>
              <a:t>04</a:t>
            </a:r>
          </a:p>
          <a:p>
            <a:pPr>
              <a:spcBef>
                <a:spcPct val="2000"/>
              </a:spcBef>
            </a:pPr>
            <a:r>
              <a:rPr lang="fr-FR" altLang="fr-FR" sz="1100"/>
              <a:t>05</a:t>
            </a:r>
          </a:p>
          <a:p>
            <a:pPr>
              <a:spcBef>
                <a:spcPct val="2000"/>
              </a:spcBef>
            </a:pPr>
            <a:r>
              <a:rPr lang="fr-FR" altLang="fr-FR" sz="1100"/>
              <a:t>06</a:t>
            </a:r>
          </a:p>
          <a:p>
            <a:pPr>
              <a:spcBef>
                <a:spcPct val="2000"/>
              </a:spcBef>
            </a:pPr>
            <a:r>
              <a:rPr lang="fr-FR" altLang="fr-FR" sz="1100"/>
              <a:t>07</a:t>
            </a:r>
          </a:p>
          <a:p>
            <a:pPr>
              <a:spcBef>
                <a:spcPct val="2000"/>
              </a:spcBef>
            </a:pPr>
            <a:r>
              <a:rPr lang="fr-FR" altLang="fr-FR" sz="1100"/>
              <a:t>08</a:t>
            </a:r>
          </a:p>
          <a:p>
            <a:pPr>
              <a:spcBef>
                <a:spcPct val="2000"/>
              </a:spcBef>
            </a:pPr>
            <a:r>
              <a:rPr lang="fr-FR" altLang="fr-FR" sz="1100"/>
              <a:t>09</a:t>
            </a:r>
          </a:p>
          <a:p>
            <a:pPr>
              <a:spcBef>
                <a:spcPct val="2000"/>
              </a:spcBef>
            </a:pPr>
            <a:r>
              <a:rPr lang="fr-FR" altLang="fr-FR" sz="1100"/>
              <a:t>10</a:t>
            </a:r>
          </a:p>
          <a:p>
            <a:pPr>
              <a:spcBef>
                <a:spcPct val="2000"/>
              </a:spcBef>
            </a:pPr>
            <a:r>
              <a:rPr lang="fr-FR" altLang="fr-FR" sz="1100"/>
              <a:t>11</a:t>
            </a:r>
          </a:p>
          <a:p>
            <a:pPr>
              <a:spcBef>
                <a:spcPct val="2000"/>
              </a:spcBef>
            </a:pPr>
            <a:r>
              <a:rPr lang="fr-FR" altLang="fr-FR" sz="1100"/>
              <a:t>12</a:t>
            </a:r>
          </a:p>
          <a:p>
            <a:pPr>
              <a:spcBef>
                <a:spcPct val="2000"/>
              </a:spcBef>
            </a:pPr>
            <a:r>
              <a:rPr lang="fr-FR" altLang="fr-FR" sz="1100"/>
              <a:t>13</a:t>
            </a:r>
          </a:p>
          <a:p>
            <a:pPr>
              <a:spcBef>
                <a:spcPct val="2000"/>
              </a:spcBef>
            </a:pPr>
            <a:r>
              <a:rPr lang="fr-FR" altLang="fr-FR" sz="1100"/>
              <a:t>14</a:t>
            </a:r>
          </a:p>
          <a:p>
            <a:pPr>
              <a:spcBef>
                <a:spcPct val="2000"/>
              </a:spcBef>
            </a:pPr>
            <a:r>
              <a:rPr lang="fr-FR" altLang="fr-FR" sz="1100"/>
              <a:t>15</a:t>
            </a:r>
          </a:p>
          <a:p>
            <a:pPr>
              <a:spcBef>
                <a:spcPct val="2000"/>
              </a:spcBef>
            </a:pPr>
            <a:r>
              <a:rPr lang="fr-FR" altLang="fr-FR" sz="1100"/>
              <a:t>16</a:t>
            </a:r>
          </a:p>
        </p:txBody>
      </p:sp>
      <p:sp>
        <p:nvSpPr>
          <p:cNvPr id="190488" name="AutoShape 1048">
            <a:extLst>
              <a:ext uri="{FF2B5EF4-FFF2-40B4-BE49-F238E27FC236}">
                <a16:creationId xmlns:a16="http://schemas.microsoft.com/office/drawing/2014/main" id="{58861366-8222-19A7-7756-C2AC98F2D625}"/>
              </a:ext>
            </a:extLst>
          </p:cNvPr>
          <p:cNvSpPr>
            <a:spLocks noChangeArrowheads="1"/>
          </p:cNvSpPr>
          <p:nvPr/>
        </p:nvSpPr>
        <p:spPr bwMode="auto">
          <a:xfrm>
            <a:off x="219077" y="3248025"/>
            <a:ext cx="2314575" cy="1828800"/>
          </a:xfrm>
          <a:prstGeom prst="roundRect">
            <a:avLst>
              <a:gd name="adj" fmla="val 3648"/>
            </a:avLst>
          </a:prstGeom>
          <a:noFill/>
          <a:ln w="127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90489" name="Rectangle 1049">
            <a:extLst>
              <a:ext uri="{FF2B5EF4-FFF2-40B4-BE49-F238E27FC236}">
                <a16:creationId xmlns:a16="http://schemas.microsoft.com/office/drawing/2014/main" id="{5431369D-3E00-75D5-5D0A-43276FCCBF39}"/>
              </a:ext>
            </a:extLst>
          </p:cNvPr>
          <p:cNvSpPr>
            <a:spLocks noChangeArrowheads="1"/>
          </p:cNvSpPr>
          <p:nvPr/>
        </p:nvSpPr>
        <p:spPr bwMode="auto">
          <a:xfrm>
            <a:off x="733427" y="5908675"/>
            <a:ext cx="2284413" cy="4572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sz="1200" b="1">
                <a:solidFill>
                  <a:schemeClr val="accent2"/>
                </a:solidFill>
              </a:rPr>
              <a:t>les valeurs de LOCALITE,</a:t>
            </a:r>
          </a:p>
          <a:p>
            <a:r>
              <a:rPr lang="fr-FR" altLang="fr-FR" sz="1200" b="1">
                <a:solidFill>
                  <a:schemeClr val="accent2"/>
                </a:solidFill>
              </a:rPr>
              <a:t>triées par ordre alphabétique</a:t>
            </a:r>
            <a:endParaRPr lang="fr-FR" altLang="fr-FR" sz="1200" b="1" i="1">
              <a:solidFill>
                <a:schemeClr val="accent2"/>
              </a:solidFill>
            </a:endParaRPr>
          </a:p>
        </p:txBody>
      </p:sp>
      <p:sp>
        <p:nvSpPr>
          <p:cNvPr id="190490" name="AutoShape 1050">
            <a:extLst>
              <a:ext uri="{FF2B5EF4-FFF2-40B4-BE49-F238E27FC236}">
                <a16:creationId xmlns:a16="http://schemas.microsoft.com/office/drawing/2014/main" id="{69D38422-A1B6-7C74-D044-FDCAABBA7750}"/>
              </a:ext>
            </a:extLst>
          </p:cNvPr>
          <p:cNvSpPr>
            <a:spLocks noChangeArrowheads="1"/>
          </p:cNvSpPr>
          <p:nvPr/>
        </p:nvSpPr>
        <p:spPr bwMode="auto">
          <a:xfrm>
            <a:off x="276225" y="3362325"/>
            <a:ext cx="914400" cy="1600200"/>
          </a:xfrm>
          <a:prstGeom prst="roundRect">
            <a:avLst>
              <a:gd name="adj" fmla="val 3648"/>
            </a:avLst>
          </a:prstGeom>
          <a:noFill/>
          <a:ln w="127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90491" name="AutoShape 1051">
            <a:extLst>
              <a:ext uri="{FF2B5EF4-FFF2-40B4-BE49-F238E27FC236}">
                <a16:creationId xmlns:a16="http://schemas.microsoft.com/office/drawing/2014/main" id="{B7E43086-16CD-C3BC-4162-369F69FCCEDD}"/>
              </a:ext>
            </a:extLst>
          </p:cNvPr>
          <p:cNvSpPr>
            <a:spLocks noChangeArrowheads="1"/>
          </p:cNvSpPr>
          <p:nvPr/>
        </p:nvSpPr>
        <p:spPr bwMode="auto">
          <a:xfrm>
            <a:off x="1219200" y="4657725"/>
            <a:ext cx="1257300" cy="304800"/>
          </a:xfrm>
          <a:prstGeom prst="roundRect">
            <a:avLst>
              <a:gd name="adj" fmla="val 3648"/>
            </a:avLst>
          </a:prstGeom>
          <a:noFill/>
          <a:ln w="127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cxnSp>
        <p:nvCxnSpPr>
          <p:cNvPr id="190492" name="AutoShape 1052">
            <a:extLst>
              <a:ext uri="{FF2B5EF4-FFF2-40B4-BE49-F238E27FC236}">
                <a16:creationId xmlns:a16="http://schemas.microsoft.com/office/drawing/2014/main" id="{F65F331E-992C-F805-8AC3-3EAAE0BDCE2F}"/>
              </a:ext>
            </a:extLst>
          </p:cNvPr>
          <p:cNvCxnSpPr>
            <a:cxnSpLocks noChangeShapeType="1"/>
            <a:stCxn id="190490" idx="2"/>
            <a:endCxn id="190489" idx="1"/>
          </p:cNvCxnSpPr>
          <p:nvPr/>
        </p:nvCxnSpPr>
        <p:spPr bwMode="auto">
          <a:xfrm rot="16200000" flipH="1">
            <a:off x="146844" y="5549106"/>
            <a:ext cx="1174750" cy="1588"/>
          </a:xfrm>
          <a:prstGeom prst="bentConnector4">
            <a:avLst>
              <a:gd name="adj1" fmla="val 40269"/>
              <a:gd name="adj2"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493" name="Rectangle 1053">
            <a:extLst>
              <a:ext uri="{FF2B5EF4-FFF2-40B4-BE49-F238E27FC236}">
                <a16:creationId xmlns:a16="http://schemas.microsoft.com/office/drawing/2014/main" id="{FB0BAEAC-F3F3-56A3-4D38-6B681A224EF7}"/>
              </a:ext>
            </a:extLst>
          </p:cNvPr>
          <p:cNvSpPr>
            <a:spLocks noChangeArrowheads="1"/>
          </p:cNvSpPr>
          <p:nvPr/>
        </p:nvSpPr>
        <p:spPr bwMode="auto">
          <a:xfrm>
            <a:off x="857252" y="5356225"/>
            <a:ext cx="1990725" cy="4572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sz="1200" b="1">
                <a:solidFill>
                  <a:schemeClr val="accent2"/>
                </a:solidFill>
              </a:rPr>
              <a:t>numéros des lignes dont</a:t>
            </a:r>
          </a:p>
          <a:p>
            <a:r>
              <a:rPr lang="fr-FR" altLang="fr-FR" sz="1200" b="1">
                <a:solidFill>
                  <a:schemeClr val="accent2"/>
                </a:solidFill>
              </a:rPr>
              <a:t>LOCALITE = 'Toulouse'</a:t>
            </a:r>
          </a:p>
        </p:txBody>
      </p:sp>
      <p:cxnSp>
        <p:nvCxnSpPr>
          <p:cNvPr id="190494" name="AutoShape 1054">
            <a:extLst>
              <a:ext uri="{FF2B5EF4-FFF2-40B4-BE49-F238E27FC236}">
                <a16:creationId xmlns:a16="http://schemas.microsoft.com/office/drawing/2014/main" id="{01F5443A-6FB8-AB59-55A3-0F16F7A935C8}"/>
              </a:ext>
            </a:extLst>
          </p:cNvPr>
          <p:cNvCxnSpPr>
            <a:cxnSpLocks noChangeShapeType="1"/>
            <a:stCxn id="190491" idx="2"/>
            <a:endCxn id="190493" idx="0"/>
          </p:cNvCxnSpPr>
          <p:nvPr/>
        </p:nvCxnSpPr>
        <p:spPr bwMode="auto">
          <a:xfrm rot="16200000" flipH="1">
            <a:off x="1653382" y="5156995"/>
            <a:ext cx="393700" cy="4763"/>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495" name="Rectangle 1055">
            <a:extLst>
              <a:ext uri="{FF2B5EF4-FFF2-40B4-BE49-F238E27FC236}">
                <a16:creationId xmlns:a16="http://schemas.microsoft.com/office/drawing/2014/main" id="{E9B0E98F-879D-D6BA-67E5-8C7FDDC6632B}"/>
              </a:ext>
            </a:extLst>
          </p:cNvPr>
          <p:cNvSpPr>
            <a:spLocks noChangeArrowheads="1"/>
          </p:cNvSpPr>
          <p:nvPr/>
        </p:nvSpPr>
        <p:spPr bwMode="auto">
          <a:xfrm>
            <a:off x="142877" y="2298700"/>
            <a:ext cx="2466975" cy="274638"/>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sz="1200" b="1">
                <a:solidFill>
                  <a:schemeClr val="accent2"/>
                </a:solidFill>
              </a:rPr>
              <a:t>Index sur la colonne LOCALITE</a:t>
            </a:r>
            <a:endParaRPr lang="fr-FR" altLang="fr-FR" sz="1200" b="1" i="1">
              <a:solidFill>
                <a:schemeClr val="accent2"/>
              </a:solidFill>
            </a:endParaRPr>
          </a:p>
        </p:txBody>
      </p:sp>
      <p:cxnSp>
        <p:nvCxnSpPr>
          <p:cNvPr id="190496" name="AutoShape 1056">
            <a:extLst>
              <a:ext uri="{FF2B5EF4-FFF2-40B4-BE49-F238E27FC236}">
                <a16:creationId xmlns:a16="http://schemas.microsoft.com/office/drawing/2014/main" id="{643403FC-94BE-4D60-5060-296605EBC72F}"/>
              </a:ext>
            </a:extLst>
          </p:cNvPr>
          <p:cNvCxnSpPr>
            <a:cxnSpLocks noChangeShapeType="1"/>
            <a:stCxn id="190488" idx="0"/>
            <a:endCxn id="190495" idx="2"/>
          </p:cNvCxnSpPr>
          <p:nvPr/>
        </p:nvCxnSpPr>
        <p:spPr bwMode="auto">
          <a:xfrm rot="16200000">
            <a:off x="1039021" y="2910682"/>
            <a:ext cx="67468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497" name="Rectangle 1057">
            <a:extLst>
              <a:ext uri="{FF2B5EF4-FFF2-40B4-BE49-F238E27FC236}">
                <a16:creationId xmlns:a16="http://schemas.microsoft.com/office/drawing/2014/main" id="{172892BD-690A-19A8-34E8-A82F491BD514}"/>
              </a:ext>
            </a:extLst>
          </p:cNvPr>
          <p:cNvSpPr>
            <a:spLocks noChangeArrowheads="1"/>
          </p:cNvSpPr>
          <p:nvPr/>
        </p:nvSpPr>
        <p:spPr bwMode="auto">
          <a:xfrm>
            <a:off x="4019550" y="5813425"/>
            <a:ext cx="3975100" cy="4572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sz="1200" b="1">
                <a:solidFill>
                  <a:schemeClr val="accent2"/>
                </a:solidFill>
              </a:rPr>
              <a:t>chaque ligne possède un numéro unique;</a:t>
            </a:r>
          </a:p>
          <a:p>
            <a:r>
              <a:rPr lang="fr-FR" altLang="fr-FR" sz="1200" b="1">
                <a:solidFill>
                  <a:schemeClr val="accent2"/>
                </a:solidFill>
              </a:rPr>
              <a:t>l'accès à une ligne de numéro donné est très rapide </a:t>
            </a:r>
          </a:p>
        </p:txBody>
      </p:sp>
      <p:cxnSp>
        <p:nvCxnSpPr>
          <p:cNvPr id="190498" name="AutoShape 1058">
            <a:extLst>
              <a:ext uri="{FF2B5EF4-FFF2-40B4-BE49-F238E27FC236}">
                <a16:creationId xmlns:a16="http://schemas.microsoft.com/office/drawing/2014/main" id="{2B21D2EB-7DF2-B96B-0708-6880B61E29CC}"/>
              </a:ext>
            </a:extLst>
          </p:cNvPr>
          <p:cNvCxnSpPr>
            <a:cxnSpLocks noChangeShapeType="1"/>
            <a:stCxn id="190487" idx="2"/>
            <a:endCxn id="190497" idx="1"/>
          </p:cNvCxnSpPr>
          <p:nvPr/>
        </p:nvCxnSpPr>
        <p:spPr bwMode="auto">
          <a:xfrm rot="16200000" flipH="1">
            <a:off x="3351518" y="5373995"/>
            <a:ext cx="515764" cy="820299"/>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0500" name="Text Box 1060">
            <a:extLst>
              <a:ext uri="{FF2B5EF4-FFF2-40B4-BE49-F238E27FC236}">
                <a16:creationId xmlns:a16="http://schemas.microsoft.com/office/drawing/2014/main" id="{5F5C1F83-B035-807C-89EF-93BB06BF72C6}"/>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2.6 Modifications et contraintes</a:t>
            </a:r>
          </a:p>
          <a:p>
            <a:r>
              <a:rPr lang="fr-FR" altLang="fr-FR" sz="1000">
                <a:solidFill>
                  <a:schemeClr val="bg1"/>
                </a:solidFill>
                <a:latin typeface="Arial" panose="020B0604020202020204" pitchFamily="34" charset="0"/>
              </a:rPr>
              <a:t>2.3 Identifiants et clés étrangères	2.7 Redondances internes</a:t>
            </a:r>
          </a:p>
          <a:p>
            <a:r>
              <a:rPr lang="fr-FR" altLang="fr-FR" sz="1000">
                <a:solidFill>
                  <a:schemeClr val="bg1"/>
                </a:solidFill>
                <a:latin typeface="Arial" panose="020B0604020202020204" pitchFamily="34" charset="0"/>
              </a:rPr>
              <a:t>2.4 Schéma et contenu	</a:t>
            </a:r>
            <a:r>
              <a:rPr lang="fr-FR" altLang="fr-FR" sz="1000" b="1">
                <a:solidFill>
                  <a:srgbClr val="FFFF00"/>
                </a:solidFill>
                <a:latin typeface="Arial" panose="020B0604020202020204" pitchFamily="34" charset="0"/>
              </a:rPr>
              <a:t>2.8 Les structures physiques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a:extLst>
              <a:ext uri="{FF2B5EF4-FFF2-40B4-BE49-F238E27FC236}">
                <a16:creationId xmlns:a16="http://schemas.microsoft.com/office/drawing/2014/main" id="{0A75B8D0-9E21-A3BF-F995-667E20CA70BA}"/>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92515" name="Rectangle 3">
            <a:extLst>
              <a:ext uri="{FF2B5EF4-FFF2-40B4-BE49-F238E27FC236}">
                <a16:creationId xmlns:a16="http://schemas.microsoft.com/office/drawing/2014/main" id="{243815B8-0A9E-7F8B-6781-F20AD3CC2816}"/>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92516" name="Text Box 4">
            <a:extLst>
              <a:ext uri="{FF2B5EF4-FFF2-40B4-BE49-F238E27FC236}">
                <a16:creationId xmlns:a16="http://schemas.microsoft.com/office/drawing/2014/main" id="{8F23EC06-D77D-8AF9-76A7-9BA8D12839C9}"/>
              </a:ext>
            </a:extLst>
          </p:cNvPr>
          <p:cNvSpPr txBox="1">
            <a:spLocks noChangeArrowheads="1"/>
          </p:cNvSpPr>
          <p:nvPr/>
        </p:nvSpPr>
        <p:spPr bwMode="auto">
          <a:xfrm>
            <a:off x="114300" y="752477"/>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800" b="1">
                <a:solidFill>
                  <a:schemeClr val="accent2"/>
                </a:solidFill>
              </a:rPr>
              <a:t>2.8 Les structures physiques - Les index</a:t>
            </a:r>
          </a:p>
        </p:txBody>
      </p:sp>
      <p:sp>
        <p:nvSpPr>
          <p:cNvPr id="192536" name="Rectangle 24">
            <a:extLst>
              <a:ext uri="{FF2B5EF4-FFF2-40B4-BE49-F238E27FC236}">
                <a16:creationId xmlns:a16="http://schemas.microsoft.com/office/drawing/2014/main" id="{C95984AC-418E-E9FB-DADD-ED691D84C473}"/>
              </a:ext>
            </a:extLst>
          </p:cNvPr>
          <p:cNvSpPr>
            <a:spLocks noChangeArrowheads="1"/>
          </p:cNvSpPr>
          <p:nvPr/>
        </p:nvSpPr>
        <p:spPr bwMode="auto">
          <a:xfrm>
            <a:off x="942975" y="2454277"/>
            <a:ext cx="7219950" cy="58102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600"/>
              <a:t>L'accès à une ligne d'une table via un index prend généralement </a:t>
            </a:r>
          </a:p>
          <a:p>
            <a:r>
              <a:rPr lang="fr-FR" altLang="fr-FR" sz="1600"/>
              <a:t>de </a:t>
            </a:r>
            <a:r>
              <a:rPr lang="fr-FR" altLang="fr-FR" sz="1600" b="1"/>
              <a:t>10 à 20 millisecondes</a:t>
            </a:r>
            <a:r>
              <a:rPr lang="fr-FR" altLang="fr-FR" sz="1600"/>
              <a:t>. </a:t>
            </a:r>
          </a:p>
        </p:txBody>
      </p:sp>
      <p:sp>
        <p:nvSpPr>
          <p:cNvPr id="192537" name="Rectangle 25">
            <a:extLst>
              <a:ext uri="{FF2B5EF4-FFF2-40B4-BE49-F238E27FC236}">
                <a16:creationId xmlns:a16="http://schemas.microsoft.com/office/drawing/2014/main" id="{B45593FE-11D4-B4DE-62C5-BECA3DB7206B}"/>
              </a:ext>
            </a:extLst>
          </p:cNvPr>
          <p:cNvSpPr>
            <a:spLocks noChangeArrowheads="1"/>
          </p:cNvSpPr>
          <p:nvPr/>
        </p:nvSpPr>
        <p:spPr bwMode="auto">
          <a:xfrm>
            <a:off x="942975" y="3257552"/>
            <a:ext cx="7219950" cy="58102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600"/>
              <a:t>En l'absence d'index, l'accès à cette ligne peut exiger la lecture de toute la table, soit de </a:t>
            </a:r>
            <a:r>
              <a:rPr lang="fr-FR" altLang="fr-FR" sz="1600" b="1"/>
              <a:t>1 minute</a:t>
            </a:r>
            <a:r>
              <a:rPr lang="fr-FR" altLang="fr-FR" sz="1600"/>
              <a:t> à </a:t>
            </a:r>
            <a:r>
              <a:rPr lang="fr-FR" altLang="fr-FR" sz="1600" b="1"/>
              <a:t>1 heure</a:t>
            </a:r>
            <a:r>
              <a:rPr lang="fr-FR" altLang="fr-FR" sz="1600"/>
              <a:t> ! </a:t>
            </a:r>
          </a:p>
        </p:txBody>
      </p:sp>
      <p:sp>
        <p:nvSpPr>
          <p:cNvPr id="192541" name="Text Box 29">
            <a:extLst>
              <a:ext uri="{FF2B5EF4-FFF2-40B4-BE49-F238E27FC236}">
                <a16:creationId xmlns:a16="http://schemas.microsoft.com/office/drawing/2014/main" id="{6928B9DC-1165-E6F4-DC70-7EDE4A6B4289}"/>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2.6 Modifications et contraintes</a:t>
            </a:r>
          </a:p>
          <a:p>
            <a:r>
              <a:rPr lang="fr-FR" altLang="fr-FR" sz="1000">
                <a:solidFill>
                  <a:schemeClr val="bg1"/>
                </a:solidFill>
                <a:latin typeface="Arial" panose="020B0604020202020204" pitchFamily="34" charset="0"/>
              </a:rPr>
              <a:t>2.3 Identifiants et clés étrangères	2.7 Redondances internes</a:t>
            </a:r>
          </a:p>
          <a:p>
            <a:r>
              <a:rPr lang="fr-FR" altLang="fr-FR" sz="1000">
                <a:solidFill>
                  <a:schemeClr val="bg1"/>
                </a:solidFill>
                <a:latin typeface="Arial" panose="020B0604020202020204" pitchFamily="34" charset="0"/>
              </a:rPr>
              <a:t>2.4 Schéma et contenu	</a:t>
            </a:r>
            <a:r>
              <a:rPr lang="fr-FR" altLang="fr-FR" sz="1000" b="1">
                <a:solidFill>
                  <a:srgbClr val="FFFF00"/>
                </a:solidFill>
                <a:latin typeface="Arial" panose="020B0604020202020204" pitchFamily="34" charset="0"/>
              </a:rPr>
              <a:t>2.8 Les structures physiques</a:t>
            </a:r>
          </a:p>
        </p:txBody>
      </p:sp>
      <p:sp>
        <p:nvSpPr>
          <p:cNvPr id="192543" name="Rectangle 31">
            <a:extLst>
              <a:ext uri="{FF2B5EF4-FFF2-40B4-BE49-F238E27FC236}">
                <a16:creationId xmlns:a16="http://schemas.microsoft.com/office/drawing/2014/main" id="{E8B7E6C0-A9D1-2D1C-291D-0E36BE357553}"/>
              </a:ext>
            </a:extLst>
          </p:cNvPr>
          <p:cNvSpPr>
            <a:spLocks noChangeArrowheads="1"/>
          </p:cNvSpPr>
          <p:nvPr/>
        </p:nvSpPr>
        <p:spPr bwMode="auto">
          <a:xfrm>
            <a:off x="4191000" y="1568452"/>
            <a:ext cx="84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sz="1800" b="1"/>
              <a:t>Index</a:t>
            </a:r>
            <a:r>
              <a:rPr lang="fr-FR" altLang="fr-FR" sz="180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a:extLst>
              <a:ext uri="{FF2B5EF4-FFF2-40B4-BE49-F238E27FC236}">
                <a16:creationId xmlns:a16="http://schemas.microsoft.com/office/drawing/2014/main" id="{3FEAF4AA-94A8-0D1F-9615-420FA21C9863}"/>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93539" name="Rectangle 3">
            <a:extLst>
              <a:ext uri="{FF2B5EF4-FFF2-40B4-BE49-F238E27FC236}">
                <a16:creationId xmlns:a16="http://schemas.microsoft.com/office/drawing/2014/main" id="{F25D670E-11FA-6D53-D245-7B2E60BF4408}"/>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93540" name="Text Box 4">
            <a:extLst>
              <a:ext uri="{FF2B5EF4-FFF2-40B4-BE49-F238E27FC236}">
                <a16:creationId xmlns:a16="http://schemas.microsoft.com/office/drawing/2014/main" id="{8602ECC8-D4FC-E5AA-BBCF-FFCD8A601EF7}"/>
              </a:ext>
            </a:extLst>
          </p:cNvPr>
          <p:cNvSpPr txBox="1">
            <a:spLocks noChangeArrowheads="1"/>
          </p:cNvSpPr>
          <p:nvPr/>
        </p:nvSpPr>
        <p:spPr bwMode="auto">
          <a:xfrm>
            <a:off x="114300" y="752477"/>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800" b="1">
                <a:solidFill>
                  <a:schemeClr val="accent2"/>
                </a:solidFill>
              </a:rPr>
              <a:t>2.8 Les structures physiques - Les index</a:t>
            </a:r>
          </a:p>
        </p:txBody>
      </p:sp>
      <p:sp>
        <p:nvSpPr>
          <p:cNvPr id="193541" name="Rectangle 5">
            <a:extLst>
              <a:ext uri="{FF2B5EF4-FFF2-40B4-BE49-F238E27FC236}">
                <a16:creationId xmlns:a16="http://schemas.microsoft.com/office/drawing/2014/main" id="{23CB338E-CC13-9A00-63FA-395DB063D095}"/>
              </a:ext>
            </a:extLst>
          </p:cNvPr>
          <p:cNvSpPr>
            <a:spLocks noChangeArrowheads="1"/>
          </p:cNvSpPr>
          <p:nvPr/>
        </p:nvSpPr>
        <p:spPr bwMode="auto">
          <a:xfrm>
            <a:off x="4191000" y="1568452"/>
            <a:ext cx="84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sz="1800" b="1"/>
              <a:t>Index</a:t>
            </a:r>
            <a:r>
              <a:rPr lang="fr-FR" altLang="fr-FR" sz="1800"/>
              <a:t> </a:t>
            </a:r>
          </a:p>
        </p:txBody>
      </p:sp>
      <p:sp>
        <p:nvSpPr>
          <p:cNvPr id="193543" name="Rectangle 7">
            <a:extLst>
              <a:ext uri="{FF2B5EF4-FFF2-40B4-BE49-F238E27FC236}">
                <a16:creationId xmlns:a16="http://schemas.microsoft.com/office/drawing/2014/main" id="{C549D37B-3580-8CAA-261E-1F3F1848F170}"/>
              </a:ext>
            </a:extLst>
          </p:cNvPr>
          <p:cNvSpPr>
            <a:spLocks noChangeArrowheads="1"/>
          </p:cNvSpPr>
          <p:nvPr/>
        </p:nvSpPr>
        <p:spPr bwMode="auto">
          <a:xfrm>
            <a:off x="942975" y="2362202"/>
            <a:ext cx="7219950" cy="58102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600"/>
              <a:t>On définira généralement un index sur les colonnes qui constituent un </a:t>
            </a:r>
            <a:r>
              <a:rPr lang="fr-FR" altLang="fr-FR" sz="1600">
                <a:solidFill>
                  <a:srgbClr val="0000FF"/>
                </a:solidFill>
              </a:rPr>
              <a:t>identifiant</a:t>
            </a:r>
            <a:r>
              <a:rPr lang="fr-FR" altLang="fr-FR" sz="1600"/>
              <a:t> (pour accélérer l'accès et la vérification avant insertion d'une ligne).</a:t>
            </a:r>
          </a:p>
        </p:txBody>
      </p:sp>
      <p:sp>
        <p:nvSpPr>
          <p:cNvPr id="193544" name="Rectangle 8">
            <a:extLst>
              <a:ext uri="{FF2B5EF4-FFF2-40B4-BE49-F238E27FC236}">
                <a16:creationId xmlns:a16="http://schemas.microsoft.com/office/drawing/2014/main" id="{DEAFB9A6-1E9D-CFE9-F8C0-E3FA867F3995}"/>
              </a:ext>
            </a:extLst>
          </p:cNvPr>
          <p:cNvSpPr>
            <a:spLocks noChangeArrowheads="1"/>
          </p:cNvSpPr>
          <p:nvPr/>
        </p:nvSpPr>
        <p:spPr bwMode="auto">
          <a:xfrm>
            <a:off x="942975" y="3167063"/>
            <a:ext cx="7219950" cy="8255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600"/>
              <a:t>On définira souvent un index sur les colonnes qui constituent une </a:t>
            </a:r>
            <a:r>
              <a:rPr lang="fr-FR" altLang="fr-FR" sz="1600">
                <a:solidFill>
                  <a:srgbClr val="0000FF"/>
                </a:solidFill>
              </a:rPr>
              <a:t>clé étrangère</a:t>
            </a:r>
            <a:r>
              <a:rPr lang="fr-FR" altLang="fr-FR" sz="1600"/>
              <a:t> (pour accélérer l'accès et la vérification avant suppression d'une ligne).</a:t>
            </a:r>
          </a:p>
        </p:txBody>
      </p:sp>
      <p:sp>
        <p:nvSpPr>
          <p:cNvPr id="193545" name="Rectangle 9">
            <a:extLst>
              <a:ext uri="{FF2B5EF4-FFF2-40B4-BE49-F238E27FC236}">
                <a16:creationId xmlns:a16="http://schemas.microsoft.com/office/drawing/2014/main" id="{77D42E87-C751-19CD-56A8-674678587076}"/>
              </a:ext>
            </a:extLst>
          </p:cNvPr>
          <p:cNvSpPr>
            <a:spLocks noChangeArrowheads="1"/>
          </p:cNvSpPr>
          <p:nvPr/>
        </p:nvSpPr>
        <p:spPr bwMode="auto">
          <a:xfrm>
            <a:off x="942975" y="4216402"/>
            <a:ext cx="7219950" cy="58102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600"/>
              <a:t>On définira souvent un index sur les colonnes qui constituent une </a:t>
            </a:r>
            <a:r>
              <a:rPr lang="fr-FR" altLang="fr-FR" sz="1600">
                <a:solidFill>
                  <a:srgbClr val="0000FF"/>
                </a:solidFill>
              </a:rPr>
              <a:t>condition de sélection</a:t>
            </a:r>
            <a:r>
              <a:rPr lang="fr-FR" altLang="fr-FR" sz="1600"/>
              <a:t> fréquemment utilisée.</a:t>
            </a:r>
          </a:p>
        </p:txBody>
      </p:sp>
      <p:sp>
        <p:nvSpPr>
          <p:cNvPr id="193546" name="Text Box 10">
            <a:extLst>
              <a:ext uri="{FF2B5EF4-FFF2-40B4-BE49-F238E27FC236}">
                <a16:creationId xmlns:a16="http://schemas.microsoft.com/office/drawing/2014/main" id="{173484BB-F9FB-93BB-1194-9332F35829AB}"/>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2.6 Modifications et contraintes</a:t>
            </a:r>
          </a:p>
          <a:p>
            <a:r>
              <a:rPr lang="fr-FR" altLang="fr-FR" sz="1000">
                <a:solidFill>
                  <a:schemeClr val="bg1"/>
                </a:solidFill>
                <a:latin typeface="Arial" panose="020B0604020202020204" pitchFamily="34" charset="0"/>
              </a:rPr>
              <a:t>2.3 Identifiants et clés étrangères	2.7 Redondances internes</a:t>
            </a:r>
          </a:p>
          <a:p>
            <a:r>
              <a:rPr lang="fr-FR" altLang="fr-FR" sz="1000">
                <a:solidFill>
                  <a:schemeClr val="bg1"/>
                </a:solidFill>
                <a:latin typeface="Arial" panose="020B0604020202020204" pitchFamily="34" charset="0"/>
              </a:rPr>
              <a:t>2.4 Schéma et contenu	</a:t>
            </a:r>
            <a:r>
              <a:rPr lang="fr-FR" altLang="fr-FR" sz="1000" b="1">
                <a:solidFill>
                  <a:srgbClr val="FFFF00"/>
                </a:solidFill>
                <a:latin typeface="Arial" panose="020B0604020202020204" pitchFamily="34" charset="0"/>
              </a:rPr>
              <a:t>2.8 Les structures physiques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a:extLst>
              <a:ext uri="{FF2B5EF4-FFF2-40B4-BE49-F238E27FC236}">
                <a16:creationId xmlns:a16="http://schemas.microsoft.com/office/drawing/2014/main" id="{BD1EEDA6-17A2-865A-57D2-30D983289D57}"/>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91491" name="Rectangle 3">
            <a:extLst>
              <a:ext uri="{FF2B5EF4-FFF2-40B4-BE49-F238E27FC236}">
                <a16:creationId xmlns:a16="http://schemas.microsoft.com/office/drawing/2014/main" id="{BE84606E-BE33-9C12-1769-C8A0A0F1461C}"/>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91492" name="Text Box 4">
            <a:extLst>
              <a:ext uri="{FF2B5EF4-FFF2-40B4-BE49-F238E27FC236}">
                <a16:creationId xmlns:a16="http://schemas.microsoft.com/office/drawing/2014/main" id="{CA89FAE2-B587-4ECD-0799-D7B94A514F53}"/>
              </a:ext>
            </a:extLst>
          </p:cNvPr>
          <p:cNvSpPr txBox="1">
            <a:spLocks noChangeArrowheads="1"/>
          </p:cNvSpPr>
          <p:nvPr/>
        </p:nvSpPr>
        <p:spPr bwMode="auto">
          <a:xfrm>
            <a:off x="114300" y="752477"/>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800" b="1">
                <a:solidFill>
                  <a:schemeClr val="accent2"/>
                </a:solidFill>
              </a:rPr>
              <a:t>2.8 Les structures physiques</a:t>
            </a:r>
          </a:p>
        </p:txBody>
      </p:sp>
      <p:sp>
        <p:nvSpPr>
          <p:cNvPr id="191498" name="Rectangle 10">
            <a:extLst>
              <a:ext uri="{FF2B5EF4-FFF2-40B4-BE49-F238E27FC236}">
                <a16:creationId xmlns:a16="http://schemas.microsoft.com/office/drawing/2014/main" id="{35A7F578-AAD3-5B9B-8E28-C85C0B1CD80D}"/>
              </a:ext>
            </a:extLst>
          </p:cNvPr>
          <p:cNvSpPr>
            <a:spLocks noChangeArrowheads="1"/>
          </p:cNvSpPr>
          <p:nvPr/>
        </p:nvSpPr>
        <p:spPr bwMode="auto">
          <a:xfrm>
            <a:off x="3352800" y="1568452"/>
            <a:ext cx="236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sz="1800" b="1"/>
              <a:t>Espace de stockage</a:t>
            </a:r>
            <a:endParaRPr lang="fr-FR" altLang="fr-FR" sz="1800"/>
          </a:p>
        </p:txBody>
      </p:sp>
      <p:sp>
        <p:nvSpPr>
          <p:cNvPr id="191499" name="Rectangle 11">
            <a:extLst>
              <a:ext uri="{FF2B5EF4-FFF2-40B4-BE49-F238E27FC236}">
                <a16:creationId xmlns:a16="http://schemas.microsoft.com/office/drawing/2014/main" id="{DF7972D6-7E47-8C69-D8D3-9FA2CC41A9E1}"/>
              </a:ext>
            </a:extLst>
          </p:cNvPr>
          <p:cNvSpPr>
            <a:spLocks noChangeArrowheads="1"/>
          </p:cNvSpPr>
          <p:nvPr/>
        </p:nvSpPr>
        <p:spPr bwMode="auto">
          <a:xfrm>
            <a:off x="914400" y="2254252"/>
            <a:ext cx="7219950" cy="106997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600"/>
              <a:t>La table est une collection de lignes dont les éléments doivent être stockés sur un disque.  Les lignes seront rangées dans un espace spécial qui leur est réservé : un </a:t>
            </a:r>
            <a:r>
              <a:rPr lang="fr-FR" altLang="fr-FR" sz="1600" b="1"/>
              <a:t>espace de stockage</a:t>
            </a:r>
            <a:r>
              <a:rPr lang="fr-FR" altLang="fr-FR" sz="1600"/>
              <a:t>. L'espace correspond à un </a:t>
            </a:r>
            <a:r>
              <a:rPr lang="fr-FR" altLang="fr-FR" sz="1600" i="1"/>
              <a:t>fichier</a:t>
            </a:r>
            <a:r>
              <a:rPr lang="fr-FR" altLang="fr-FR" sz="1600"/>
              <a:t> occupant tout ou partie d'un disque (voire de plusieurs disques).</a:t>
            </a:r>
          </a:p>
        </p:txBody>
      </p:sp>
      <p:sp>
        <p:nvSpPr>
          <p:cNvPr id="191500" name="Rectangle 12">
            <a:extLst>
              <a:ext uri="{FF2B5EF4-FFF2-40B4-BE49-F238E27FC236}">
                <a16:creationId xmlns:a16="http://schemas.microsoft.com/office/drawing/2014/main" id="{08C4CEB3-C19E-9D07-FC97-A64A80601465}"/>
              </a:ext>
            </a:extLst>
          </p:cNvPr>
          <p:cNvSpPr>
            <a:spLocks noChangeArrowheads="1"/>
          </p:cNvSpPr>
          <p:nvPr/>
        </p:nvSpPr>
        <p:spPr bwMode="auto">
          <a:xfrm>
            <a:off x="914400" y="3540125"/>
            <a:ext cx="7219950" cy="8255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600"/>
              <a:t>Un </a:t>
            </a:r>
            <a:r>
              <a:rPr lang="fr-FR" altLang="fr-FR" sz="1600" b="1"/>
              <a:t>espace de stockage</a:t>
            </a:r>
            <a:r>
              <a:rPr lang="fr-FR" altLang="fr-FR" sz="1600"/>
              <a:t> est caractérisé notamment par son adresse, son volume initial, la manière dont il grandit ou se réduit selon les besoins, les tables dont il accueille les lignes, la technique de rangement des lignes.</a:t>
            </a:r>
          </a:p>
        </p:txBody>
      </p:sp>
      <p:sp>
        <p:nvSpPr>
          <p:cNvPr id="191502" name="Text Box 14">
            <a:extLst>
              <a:ext uri="{FF2B5EF4-FFF2-40B4-BE49-F238E27FC236}">
                <a16:creationId xmlns:a16="http://schemas.microsoft.com/office/drawing/2014/main" id="{2A5562C5-C48C-66C9-F80D-0231CDF3AF2C}"/>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2.6 Modifications et contraintes</a:t>
            </a:r>
          </a:p>
          <a:p>
            <a:r>
              <a:rPr lang="fr-FR" altLang="fr-FR" sz="1000">
                <a:solidFill>
                  <a:schemeClr val="bg1"/>
                </a:solidFill>
                <a:latin typeface="Arial" panose="020B0604020202020204" pitchFamily="34" charset="0"/>
              </a:rPr>
              <a:t>2.3 Identifiants et clés étrangères	2.7 Redondances internes</a:t>
            </a:r>
          </a:p>
          <a:p>
            <a:r>
              <a:rPr lang="fr-FR" altLang="fr-FR" sz="1000">
                <a:solidFill>
                  <a:schemeClr val="bg1"/>
                </a:solidFill>
                <a:latin typeface="Arial" panose="020B0604020202020204" pitchFamily="34" charset="0"/>
              </a:rPr>
              <a:t>2.4 Schéma et contenu	</a:t>
            </a:r>
            <a:r>
              <a:rPr lang="fr-FR" altLang="fr-FR" sz="1000" b="1">
                <a:solidFill>
                  <a:srgbClr val="FFFF00"/>
                </a:solidFill>
                <a:latin typeface="Arial" panose="020B0604020202020204" pitchFamily="34" charset="0"/>
              </a:rPr>
              <a:t>2.8 Les structures physiques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a:extLst>
              <a:ext uri="{FF2B5EF4-FFF2-40B4-BE49-F238E27FC236}">
                <a16:creationId xmlns:a16="http://schemas.microsoft.com/office/drawing/2014/main" id="{3BC01FED-07A2-06D2-A96E-3FE41741ADC2}"/>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89443" name="Rectangle 3">
            <a:extLst>
              <a:ext uri="{FF2B5EF4-FFF2-40B4-BE49-F238E27FC236}">
                <a16:creationId xmlns:a16="http://schemas.microsoft.com/office/drawing/2014/main" id="{12ED52AF-D7F5-B7C8-54E9-5A6DE79E1BEF}"/>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89444" name="Text Box 4">
            <a:extLst>
              <a:ext uri="{FF2B5EF4-FFF2-40B4-BE49-F238E27FC236}">
                <a16:creationId xmlns:a16="http://schemas.microsoft.com/office/drawing/2014/main" id="{985778A6-5A4C-BDB6-1836-259DE1EB5E24}"/>
              </a:ext>
            </a:extLst>
          </p:cNvPr>
          <p:cNvSpPr txBox="1">
            <a:spLocks noChangeArrowheads="1"/>
          </p:cNvSpPr>
          <p:nvPr/>
        </p:nvSpPr>
        <p:spPr bwMode="auto">
          <a:xfrm>
            <a:off x="114300" y="752477"/>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800" b="1">
                <a:solidFill>
                  <a:schemeClr val="accent2"/>
                </a:solidFill>
              </a:rPr>
              <a:t>2.8 Les structures physiques</a:t>
            </a:r>
          </a:p>
        </p:txBody>
      </p:sp>
      <p:pic>
        <p:nvPicPr>
          <p:cNvPr id="189448" name="Picture 8">
            <a:extLst>
              <a:ext uri="{FF2B5EF4-FFF2-40B4-BE49-F238E27FC236}">
                <a16:creationId xmlns:a16="http://schemas.microsoft.com/office/drawing/2014/main" id="{2725C46D-4ADA-DC6D-CF3B-3449FC2E56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265" y="2416177"/>
            <a:ext cx="5703887" cy="196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9449" name="Rectangle 9">
            <a:extLst>
              <a:ext uri="{FF2B5EF4-FFF2-40B4-BE49-F238E27FC236}">
                <a16:creationId xmlns:a16="http://schemas.microsoft.com/office/drawing/2014/main" id="{94C62325-6483-5F78-4B16-666FC86C7DCC}"/>
              </a:ext>
            </a:extLst>
          </p:cNvPr>
          <p:cNvSpPr>
            <a:spLocks noChangeArrowheads="1"/>
          </p:cNvSpPr>
          <p:nvPr/>
        </p:nvSpPr>
        <p:spPr bwMode="auto">
          <a:xfrm>
            <a:off x="3352800" y="1635127"/>
            <a:ext cx="2533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sz="1800" b="1"/>
              <a:t>Un schéma physique</a:t>
            </a:r>
            <a:r>
              <a:rPr lang="fr-FR" altLang="fr-FR" sz="1800"/>
              <a:t> </a:t>
            </a:r>
          </a:p>
        </p:txBody>
      </p:sp>
      <p:sp>
        <p:nvSpPr>
          <p:cNvPr id="189450" name="Rectangle 10">
            <a:extLst>
              <a:ext uri="{FF2B5EF4-FFF2-40B4-BE49-F238E27FC236}">
                <a16:creationId xmlns:a16="http://schemas.microsoft.com/office/drawing/2014/main" id="{E754359D-D0D0-067E-7151-65715F5E9916}"/>
              </a:ext>
            </a:extLst>
          </p:cNvPr>
          <p:cNvSpPr>
            <a:spLocks noChangeArrowheads="1"/>
          </p:cNvSpPr>
          <p:nvPr/>
        </p:nvSpPr>
        <p:spPr bwMode="auto">
          <a:xfrm>
            <a:off x="1809750" y="5149852"/>
            <a:ext cx="57023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600" b="1"/>
              <a:t>Les structures physiques seront étudiées de manière plus détaillée au chapitre 4 </a:t>
            </a:r>
          </a:p>
        </p:txBody>
      </p:sp>
      <p:sp>
        <p:nvSpPr>
          <p:cNvPr id="189451" name="AutoShape 11">
            <a:extLst>
              <a:ext uri="{FF2B5EF4-FFF2-40B4-BE49-F238E27FC236}">
                <a16:creationId xmlns:a16="http://schemas.microsoft.com/office/drawing/2014/main" id="{A05C9FB5-D944-3CAA-D41B-C92BBAAC548B}"/>
              </a:ext>
            </a:extLst>
          </p:cNvPr>
          <p:cNvSpPr>
            <a:spLocks noChangeArrowheads="1"/>
          </p:cNvSpPr>
          <p:nvPr/>
        </p:nvSpPr>
        <p:spPr bwMode="auto">
          <a:xfrm>
            <a:off x="1666877" y="3990977"/>
            <a:ext cx="1228725" cy="257175"/>
          </a:xfrm>
          <a:prstGeom prst="roundRect">
            <a:avLst>
              <a:gd name="adj" fmla="val 3648"/>
            </a:avLst>
          </a:prstGeom>
          <a:noFill/>
          <a:ln w="127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89452" name="AutoShape 12">
            <a:extLst>
              <a:ext uri="{FF2B5EF4-FFF2-40B4-BE49-F238E27FC236}">
                <a16:creationId xmlns:a16="http://schemas.microsoft.com/office/drawing/2014/main" id="{2A321F4F-6BF5-8647-E126-98C36CA1AEE5}"/>
              </a:ext>
            </a:extLst>
          </p:cNvPr>
          <p:cNvSpPr>
            <a:spLocks noChangeArrowheads="1"/>
          </p:cNvSpPr>
          <p:nvPr/>
        </p:nvSpPr>
        <p:spPr bwMode="auto">
          <a:xfrm>
            <a:off x="6238877" y="2676525"/>
            <a:ext cx="1133475" cy="838200"/>
          </a:xfrm>
          <a:prstGeom prst="roundRect">
            <a:avLst>
              <a:gd name="adj" fmla="val 3648"/>
            </a:avLst>
          </a:prstGeom>
          <a:noFill/>
          <a:ln w="127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89453" name="Rectangle 13">
            <a:extLst>
              <a:ext uri="{FF2B5EF4-FFF2-40B4-BE49-F238E27FC236}">
                <a16:creationId xmlns:a16="http://schemas.microsoft.com/office/drawing/2014/main" id="{69A35600-B99B-CB17-10D7-4F5177A144AC}"/>
              </a:ext>
            </a:extLst>
          </p:cNvPr>
          <p:cNvSpPr>
            <a:spLocks noChangeArrowheads="1"/>
          </p:cNvSpPr>
          <p:nvPr/>
        </p:nvSpPr>
        <p:spPr bwMode="auto">
          <a:xfrm>
            <a:off x="266700" y="2784475"/>
            <a:ext cx="1320800" cy="4572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fr-FR" altLang="fr-FR" sz="1200" b="1">
                <a:solidFill>
                  <a:schemeClr val="accent2"/>
                </a:solidFill>
              </a:rPr>
              <a:t>un index</a:t>
            </a:r>
          </a:p>
          <a:p>
            <a:pPr algn="ctr"/>
            <a:r>
              <a:rPr lang="fr-FR" altLang="fr-FR" sz="1200" b="1">
                <a:solidFill>
                  <a:schemeClr val="accent2"/>
                </a:solidFill>
              </a:rPr>
              <a:t>(ou </a:t>
            </a:r>
            <a:r>
              <a:rPr lang="fr-FR" altLang="fr-FR" sz="1200" b="1" i="1">
                <a:solidFill>
                  <a:schemeClr val="accent2"/>
                </a:solidFill>
              </a:rPr>
              <a:t>clé d'accès</a:t>
            </a:r>
            <a:r>
              <a:rPr lang="fr-FR" altLang="fr-FR" sz="1200" b="1">
                <a:solidFill>
                  <a:schemeClr val="accent2"/>
                </a:solidFill>
              </a:rPr>
              <a:t>)</a:t>
            </a:r>
            <a:endParaRPr lang="fr-FR" altLang="fr-FR" sz="1200" b="1" i="1">
              <a:solidFill>
                <a:schemeClr val="accent2"/>
              </a:solidFill>
            </a:endParaRPr>
          </a:p>
        </p:txBody>
      </p:sp>
      <p:sp>
        <p:nvSpPr>
          <p:cNvPr id="189454" name="Rectangle 14">
            <a:extLst>
              <a:ext uri="{FF2B5EF4-FFF2-40B4-BE49-F238E27FC236}">
                <a16:creationId xmlns:a16="http://schemas.microsoft.com/office/drawing/2014/main" id="{38538F0E-2D8C-99CB-F52F-EC14101243A9}"/>
              </a:ext>
            </a:extLst>
          </p:cNvPr>
          <p:cNvSpPr>
            <a:spLocks noChangeArrowheads="1"/>
          </p:cNvSpPr>
          <p:nvPr/>
        </p:nvSpPr>
        <p:spPr bwMode="auto">
          <a:xfrm>
            <a:off x="7732715" y="3832225"/>
            <a:ext cx="1063625" cy="4572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fr-FR" altLang="fr-FR" sz="1200" b="1">
                <a:solidFill>
                  <a:schemeClr val="accent2"/>
                </a:solidFill>
              </a:rPr>
              <a:t>un espace</a:t>
            </a:r>
          </a:p>
          <a:p>
            <a:pPr algn="ctr"/>
            <a:r>
              <a:rPr lang="fr-FR" altLang="fr-FR" sz="1200" b="1">
                <a:solidFill>
                  <a:schemeClr val="accent2"/>
                </a:solidFill>
              </a:rPr>
              <a:t>de stockage</a:t>
            </a:r>
            <a:endParaRPr lang="fr-FR" altLang="fr-FR" sz="1200" b="1" i="1">
              <a:solidFill>
                <a:schemeClr val="accent2"/>
              </a:solidFill>
            </a:endParaRPr>
          </a:p>
        </p:txBody>
      </p:sp>
      <p:cxnSp>
        <p:nvCxnSpPr>
          <p:cNvPr id="189455" name="AutoShape 15">
            <a:extLst>
              <a:ext uri="{FF2B5EF4-FFF2-40B4-BE49-F238E27FC236}">
                <a16:creationId xmlns:a16="http://schemas.microsoft.com/office/drawing/2014/main" id="{05569306-A938-F6B1-289A-DBF0C72E370E}"/>
              </a:ext>
            </a:extLst>
          </p:cNvPr>
          <p:cNvCxnSpPr>
            <a:cxnSpLocks noChangeShapeType="1"/>
            <a:stCxn id="189451" idx="1"/>
            <a:endCxn id="189453" idx="2"/>
          </p:cNvCxnSpPr>
          <p:nvPr/>
        </p:nvCxnSpPr>
        <p:spPr bwMode="auto">
          <a:xfrm rot="10800000">
            <a:off x="927102" y="3241675"/>
            <a:ext cx="739775" cy="877888"/>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9456" name="AutoShape 16">
            <a:extLst>
              <a:ext uri="{FF2B5EF4-FFF2-40B4-BE49-F238E27FC236}">
                <a16:creationId xmlns:a16="http://schemas.microsoft.com/office/drawing/2014/main" id="{D4F59359-5B71-5827-B273-3FA9AB599599}"/>
              </a:ext>
            </a:extLst>
          </p:cNvPr>
          <p:cNvCxnSpPr>
            <a:cxnSpLocks noChangeShapeType="1"/>
            <a:stCxn id="189452" idx="3"/>
            <a:endCxn id="189454" idx="0"/>
          </p:cNvCxnSpPr>
          <p:nvPr/>
        </p:nvCxnSpPr>
        <p:spPr bwMode="auto">
          <a:xfrm>
            <a:off x="7372352" y="3095625"/>
            <a:ext cx="892175" cy="73660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9457" name="AutoShape 17">
            <a:extLst>
              <a:ext uri="{FF2B5EF4-FFF2-40B4-BE49-F238E27FC236}">
                <a16:creationId xmlns:a16="http://schemas.microsoft.com/office/drawing/2014/main" id="{7318F07D-802B-1F4F-CA92-FBA6FC4D5220}"/>
              </a:ext>
            </a:extLst>
          </p:cNvPr>
          <p:cNvSpPr>
            <a:spLocks noChangeArrowheads="1"/>
          </p:cNvSpPr>
          <p:nvPr/>
        </p:nvSpPr>
        <p:spPr bwMode="auto">
          <a:xfrm>
            <a:off x="4371977" y="3409950"/>
            <a:ext cx="790575" cy="438150"/>
          </a:xfrm>
          <a:prstGeom prst="roundRect">
            <a:avLst>
              <a:gd name="adj" fmla="val 3648"/>
            </a:avLst>
          </a:prstGeom>
          <a:noFill/>
          <a:ln w="127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89458" name="Rectangle 18">
            <a:extLst>
              <a:ext uri="{FF2B5EF4-FFF2-40B4-BE49-F238E27FC236}">
                <a16:creationId xmlns:a16="http://schemas.microsoft.com/office/drawing/2014/main" id="{461F4FC4-2616-E720-45B5-7A3088AE5887}"/>
              </a:ext>
            </a:extLst>
          </p:cNvPr>
          <p:cNvSpPr>
            <a:spLocks noChangeArrowheads="1"/>
          </p:cNvSpPr>
          <p:nvPr/>
        </p:nvSpPr>
        <p:spPr bwMode="auto">
          <a:xfrm>
            <a:off x="5565777" y="2098675"/>
            <a:ext cx="3197225" cy="4572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200" b="1">
                <a:solidFill>
                  <a:schemeClr val="accent2"/>
                </a:solidFill>
              </a:rPr>
              <a:t>un index est défini sur les colonnes {NCOM, NPRO}, par ailleurs identifiantes</a:t>
            </a:r>
            <a:endParaRPr lang="fr-FR" altLang="fr-FR" sz="1200" b="1" i="1">
              <a:solidFill>
                <a:schemeClr val="accent2"/>
              </a:solidFill>
            </a:endParaRPr>
          </a:p>
        </p:txBody>
      </p:sp>
      <p:cxnSp>
        <p:nvCxnSpPr>
          <p:cNvPr id="189459" name="AutoShape 19">
            <a:extLst>
              <a:ext uri="{FF2B5EF4-FFF2-40B4-BE49-F238E27FC236}">
                <a16:creationId xmlns:a16="http://schemas.microsoft.com/office/drawing/2014/main" id="{3B6FB9A7-E273-2993-1B6F-028DA235793A}"/>
              </a:ext>
            </a:extLst>
          </p:cNvPr>
          <p:cNvCxnSpPr>
            <a:cxnSpLocks noChangeShapeType="1"/>
            <a:stCxn id="189457" idx="3"/>
            <a:endCxn id="189458" idx="1"/>
          </p:cNvCxnSpPr>
          <p:nvPr/>
        </p:nvCxnSpPr>
        <p:spPr bwMode="auto">
          <a:xfrm flipV="1">
            <a:off x="5162552" y="2327275"/>
            <a:ext cx="403225" cy="130175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9461" name="Text Box 21">
            <a:extLst>
              <a:ext uri="{FF2B5EF4-FFF2-40B4-BE49-F238E27FC236}">
                <a16:creationId xmlns:a16="http://schemas.microsoft.com/office/drawing/2014/main" id="{718D6952-4438-BA06-42E8-D82BBE9B7B49}"/>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2.6 Modifications et contraintes</a:t>
            </a:r>
          </a:p>
          <a:p>
            <a:r>
              <a:rPr lang="fr-FR" altLang="fr-FR" sz="1000">
                <a:solidFill>
                  <a:schemeClr val="bg1"/>
                </a:solidFill>
                <a:latin typeface="Arial" panose="020B0604020202020204" pitchFamily="34" charset="0"/>
              </a:rPr>
              <a:t>2.3 Identifiants et clés étrangères	2.7 Redondances internes</a:t>
            </a:r>
          </a:p>
          <a:p>
            <a:r>
              <a:rPr lang="fr-FR" altLang="fr-FR" sz="1000">
                <a:solidFill>
                  <a:schemeClr val="bg1"/>
                </a:solidFill>
                <a:latin typeface="Arial" panose="020B0604020202020204" pitchFamily="34" charset="0"/>
              </a:rPr>
              <a:t>2.4 Schéma et contenu	</a:t>
            </a:r>
            <a:r>
              <a:rPr lang="fr-FR" altLang="fr-FR" sz="1000" b="1">
                <a:solidFill>
                  <a:srgbClr val="FFFF00"/>
                </a:solidFill>
                <a:latin typeface="Arial" panose="020B0604020202020204" pitchFamily="34" charset="0"/>
              </a:rPr>
              <a:t>2.8 Les structures physiques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Text Box 3">
            <a:extLst>
              <a:ext uri="{FF2B5EF4-FFF2-40B4-BE49-F238E27FC236}">
                <a16:creationId xmlns:a16="http://schemas.microsoft.com/office/drawing/2014/main" id="{720D508A-21F3-D996-09AD-4EEB56F487C5}"/>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05476" name="Rectangle 4">
            <a:extLst>
              <a:ext uri="{FF2B5EF4-FFF2-40B4-BE49-F238E27FC236}">
                <a16:creationId xmlns:a16="http://schemas.microsoft.com/office/drawing/2014/main" id="{3151614E-5F68-2E28-31B8-F844F4FB5D2E}"/>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05478" name="Text Box 6">
            <a:extLst>
              <a:ext uri="{FF2B5EF4-FFF2-40B4-BE49-F238E27FC236}">
                <a16:creationId xmlns:a16="http://schemas.microsoft.com/office/drawing/2014/main" id="{AB988415-715E-6C7A-13E8-0C21FC2CE6E8}"/>
              </a:ext>
            </a:extLst>
          </p:cNvPr>
          <p:cNvSpPr txBox="1">
            <a:spLocks noChangeArrowheads="1"/>
          </p:cNvSpPr>
          <p:nvPr/>
        </p:nvSpPr>
        <p:spPr bwMode="auto">
          <a:xfrm>
            <a:off x="114300" y="752477"/>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800" b="1">
                <a:solidFill>
                  <a:schemeClr val="accent2"/>
                </a:solidFill>
              </a:rPr>
              <a:t>2.1 Tables, lignes et colonnes</a:t>
            </a:r>
          </a:p>
        </p:txBody>
      </p:sp>
      <p:pic>
        <p:nvPicPr>
          <p:cNvPr id="105491" name="Picture 19">
            <a:extLst>
              <a:ext uri="{FF2B5EF4-FFF2-40B4-BE49-F238E27FC236}">
                <a16:creationId xmlns:a16="http://schemas.microsoft.com/office/drawing/2014/main" id="{8583A7D2-809C-92CD-B8BC-7496E220EF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950" y="2085975"/>
            <a:ext cx="5581650" cy="3219450"/>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492" name="Text Box 20">
            <a:extLst>
              <a:ext uri="{FF2B5EF4-FFF2-40B4-BE49-F238E27FC236}">
                <a16:creationId xmlns:a16="http://schemas.microsoft.com/office/drawing/2014/main" id="{0659FB7E-25E8-B17B-04E2-25BAE41614B2}"/>
              </a:ext>
            </a:extLst>
          </p:cNvPr>
          <p:cNvSpPr txBox="1">
            <a:spLocks noChangeArrowheads="1"/>
          </p:cNvSpPr>
          <p:nvPr/>
        </p:nvSpPr>
        <p:spPr bwMode="auto">
          <a:xfrm>
            <a:off x="7737475" y="2164975"/>
            <a:ext cx="565368" cy="24840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90000" bIns="46800" anchor="ctr">
            <a:spAutoFit/>
          </a:bodyPr>
          <a:lstStyle/>
          <a:p>
            <a:r>
              <a:rPr lang="fr-FR" altLang="fr-FR" sz="1000" b="1" i="1">
                <a:solidFill>
                  <a:srgbClr val="0000CC"/>
                </a:solidFill>
              </a:rPr>
              <a:t>schéma</a:t>
            </a:r>
          </a:p>
        </p:txBody>
      </p:sp>
      <p:sp>
        <p:nvSpPr>
          <p:cNvPr id="105493" name="Text Box 21">
            <a:extLst>
              <a:ext uri="{FF2B5EF4-FFF2-40B4-BE49-F238E27FC236}">
                <a16:creationId xmlns:a16="http://schemas.microsoft.com/office/drawing/2014/main" id="{BD26C4EA-9E3B-26A1-B7DF-42F781DC89DF}"/>
              </a:ext>
            </a:extLst>
          </p:cNvPr>
          <p:cNvSpPr txBox="1">
            <a:spLocks noChangeArrowheads="1"/>
          </p:cNvSpPr>
          <p:nvPr/>
        </p:nvSpPr>
        <p:spPr bwMode="auto">
          <a:xfrm>
            <a:off x="7734737" y="3708025"/>
            <a:ext cx="616664" cy="24840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90000" bIns="46800" anchor="ctr">
            <a:spAutoFit/>
          </a:bodyPr>
          <a:lstStyle/>
          <a:p>
            <a:pPr algn="ctr"/>
            <a:r>
              <a:rPr lang="fr-FR" altLang="fr-FR" sz="1000" b="1" i="1">
                <a:solidFill>
                  <a:srgbClr val="FF3300"/>
                </a:solidFill>
              </a:rPr>
              <a:t>données</a:t>
            </a:r>
          </a:p>
        </p:txBody>
      </p:sp>
      <p:sp>
        <p:nvSpPr>
          <p:cNvPr id="105494" name="Freeform 22">
            <a:extLst>
              <a:ext uri="{FF2B5EF4-FFF2-40B4-BE49-F238E27FC236}">
                <a16:creationId xmlns:a16="http://schemas.microsoft.com/office/drawing/2014/main" id="{5AF41DD5-CF5D-2623-8952-2C14A47ABEAE}"/>
              </a:ext>
            </a:extLst>
          </p:cNvPr>
          <p:cNvSpPr>
            <a:spLocks/>
          </p:cNvSpPr>
          <p:nvPr/>
        </p:nvSpPr>
        <p:spPr bwMode="auto">
          <a:xfrm>
            <a:off x="7543802" y="2143127"/>
            <a:ext cx="142875" cy="328613"/>
          </a:xfrm>
          <a:custGeom>
            <a:avLst/>
            <a:gdLst>
              <a:gd name="T0" fmla="*/ 0 w 258"/>
              <a:gd name="T1" fmla="*/ 0 h 1746"/>
              <a:gd name="T2" fmla="*/ 258 w 258"/>
              <a:gd name="T3" fmla="*/ 0 h 1746"/>
              <a:gd name="T4" fmla="*/ 258 w 258"/>
              <a:gd name="T5" fmla="*/ 1746 h 1746"/>
              <a:gd name="T6" fmla="*/ 0 w 258"/>
              <a:gd name="T7" fmla="*/ 1746 h 1746"/>
            </a:gdLst>
            <a:ahLst/>
            <a:cxnLst>
              <a:cxn ang="0">
                <a:pos x="T0" y="T1"/>
              </a:cxn>
              <a:cxn ang="0">
                <a:pos x="T2" y="T3"/>
              </a:cxn>
              <a:cxn ang="0">
                <a:pos x="T4" y="T5"/>
              </a:cxn>
              <a:cxn ang="0">
                <a:pos x="T6" y="T7"/>
              </a:cxn>
            </a:cxnLst>
            <a:rect l="0" t="0" r="r" b="b"/>
            <a:pathLst>
              <a:path w="258" h="1746">
                <a:moveTo>
                  <a:pt x="0" y="0"/>
                </a:moveTo>
                <a:lnTo>
                  <a:pt x="258" y="0"/>
                </a:lnTo>
                <a:lnTo>
                  <a:pt x="258" y="1746"/>
                </a:lnTo>
                <a:lnTo>
                  <a:pt x="0" y="1746"/>
                </a:lnTo>
              </a:path>
            </a:pathLst>
          </a:custGeom>
          <a:noFill/>
          <a:ln w="19050" cap="flat" cmpd="sng">
            <a:solidFill>
              <a:srgbClr val="000099"/>
            </a:solidFill>
            <a:prstDash val="solid"/>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fr-MA"/>
          </a:p>
        </p:txBody>
      </p:sp>
      <p:sp>
        <p:nvSpPr>
          <p:cNvPr id="105495" name="Freeform 23">
            <a:extLst>
              <a:ext uri="{FF2B5EF4-FFF2-40B4-BE49-F238E27FC236}">
                <a16:creationId xmlns:a16="http://schemas.microsoft.com/office/drawing/2014/main" id="{36E4E161-E203-7833-811D-B97DCEF83FB3}"/>
              </a:ext>
            </a:extLst>
          </p:cNvPr>
          <p:cNvSpPr>
            <a:spLocks/>
          </p:cNvSpPr>
          <p:nvPr/>
        </p:nvSpPr>
        <p:spPr bwMode="auto">
          <a:xfrm>
            <a:off x="7543802" y="2519363"/>
            <a:ext cx="142875" cy="2724150"/>
          </a:xfrm>
          <a:custGeom>
            <a:avLst/>
            <a:gdLst>
              <a:gd name="T0" fmla="*/ 0 w 258"/>
              <a:gd name="T1" fmla="*/ 0 h 1746"/>
              <a:gd name="T2" fmla="*/ 258 w 258"/>
              <a:gd name="T3" fmla="*/ 0 h 1746"/>
              <a:gd name="T4" fmla="*/ 258 w 258"/>
              <a:gd name="T5" fmla="*/ 1746 h 1746"/>
              <a:gd name="T6" fmla="*/ 0 w 258"/>
              <a:gd name="T7" fmla="*/ 1746 h 1746"/>
            </a:gdLst>
            <a:ahLst/>
            <a:cxnLst>
              <a:cxn ang="0">
                <a:pos x="T0" y="T1"/>
              </a:cxn>
              <a:cxn ang="0">
                <a:pos x="T2" y="T3"/>
              </a:cxn>
              <a:cxn ang="0">
                <a:pos x="T4" y="T5"/>
              </a:cxn>
              <a:cxn ang="0">
                <a:pos x="T6" y="T7"/>
              </a:cxn>
            </a:cxnLst>
            <a:rect l="0" t="0" r="r" b="b"/>
            <a:pathLst>
              <a:path w="258" h="1746">
                <a:moveTo>
                  <a:pt x="0" y="0"/>
                </a:moveTo>
                <a:lnTo>
                  <a:pt x="258" y="0"/>
                </a:lnTo>
                <a:lnTo>
                  <a:pt x="258" y="1746"/>
                </a:lnTo>
                <a:lnTo>
                  <a:pt x="0" y="1746"/>
                </a:lnTo>
              </a:path>
            </a:pathLst>
          </a:custGeom>
          <a:noFill/>
          <a:ln w="19050" cap="flat" cmpd="sng">
            <a:solidFill>
              <a:srgbClr val="FF3300"/>
            </a:solidFill>
            <a:prstDash val="solid"/>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fr-MA"/>
          </a:p>
        </p:txBody>
      </p:sp>
      <p:sp>
        <p:nvSpPr>
          <p:cNvPr id="105496" name="Rectangle 24">
            <a:extLst>
              <a:ext uri="{FF2B5EF4-FFF2-40B4-BE49-F238E27FC236}">
                <a16:creationId xmlns:a16="http://schemas.microsoft.com/office/drawing/2014/main" id="{852B0242-6FBE-8D32-0DEC-E15E5A330F55}"/>
              </a:ext>
            </a:extLst>
          </p:cNvPr>
          <p:cNvSpPr>
            <a:spLocks noChangeArrowheads="1"/>
          </p:cNvSpPr>
          <p:nvPr/>
        </p:nvSpPr>
        <p:spPr bwMode="auto">
          <a:xfrm>
            <a:off x="1809750" y="3028950"/>
            <a:ext cx="5772150" cy="152400"/>
          </a:xfrm>
          <a:prstGeom prst="rect">
            <a:avLst/>
          </a:prstGeom>
          <a:noFill/>
          <a:ln w="19050">
            <a:solidFill>
              <a:srgbClr val="FF3300"/>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fr-MA"/>
          </a:p>
        </p:txBody>
      </p:sp>
      <p:sp>
        <p:nvSpPr>
          <p:cNvPr id="105497" name="Rectangle 25">
            <a:extLst>
              <a:ext uri="{FF2B5EF4-FFF2-40B4-BE49-F238E27FC236}">
                <a16:creationId xmlns:a16="http://schemas.microsoft.com/office/drawing/2014/main" id="{530DC8C0-C477-6DA3-9B1D-A80D36AACAE3}"/>
              </a:ext>
            </a:extLst>
          </p:cNvPr>
          <p:cNvSpPr>
            <a:spLocks noChangeArrowheads="1"/>
          </p:cNvSpPr>
          <p:nvPr/>
        </p:nvSpPr>
        <p:spPr bwMode="auto">
          <a:xfrm rot="5400000" flipH="1">
            <a:off x="2543175" y="3067050"/>
            <a:ext cx="3524250" cy="1447800"/>
          </a:xfrm>
          <a:prstGeom prst="rect">
            <a:avLst/>
          </a:prstGeom>
          <a:noFill/>
          <a:ln w="19050">
            <a:solidFill>
              <a:srgbClr val="0000CC"/>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fr-MA"/>
          </a:p>
        </p:txBody>
      </p:sp>
      <p:sp>
        <p:nvSpPr>
          <p:cNvPr id="105498" name="Rectangle 26">
            <a:extLst>
              <a:ext uri="{FF2B5EF4-FFF2-40B4-BE49-F238E27FC236}">
                <a16:creationId xmlns:a16="http://schemas.microsoft.com/office/drawing/2014/main" id="{D32B973D-BCBC-4665-49BF-9EEDA5556B92}"/>
              </a:ext>
            </a:extLst>
          </p:cNvPr>
          <p:cNvSpPr>
            <a:spLocks noChangeArrowheads="1"/>
          </p:cNvSpPr>
          <p:nvPr/>
        </p:nvSpPr>
        <p:spPr bwMode="auto">
          <a:xfrm rot="5400000" flipH="1">
            <a:off x="4533900" y="3514725"/>
            <a:ext cx="3524250" cy="552450"/>
          </a:xfrm>
          <a:prstGeom prst="rect">
            <a:avLst/>
          </a:prstGeom>
          <a:noFill/>
          <a:ln w="19050">
            <a:solidFill>
              <a:srgbClr val="0000CC"/>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fr-MA"/>
          </a:p>
        </p:txBody>
      </p:sp>
      <p:sp>
        <p:nvSpPr>
          <p:cNvPr id="105500" name="Text Box 28">
            <a:extLst>
              <a:ext uri="{FF2B5EF4-FFF2-40B4-BE49-F238E27FC236}">
                <a16:creationId xmlns:a16="http://schemas.microsoft.com/office/drawing/2014/main" id="{3E454EAB-A0D2-0277-14F6-C765C3469711}"/>
              </a:ext>
            </a:extLst>
          </p:cNvPr>
          <p:cNvSpPr txBox="1">
            <a:spLocks noChangeArrowheads="1"/>
          </p:cNvSpPr>
          <p:nvPr/>
        </p:nvSpPr>
        <p:spPr bwMode="auto">
          <a:xfrm>
            <a:off x="3960630" y="5545607"/>
            <a:ext cx="744904" cy="402291"/>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90000" bIns="46800" anchor="ctr">
            <a:spAutoFit/>
          </a:bodyPr>
          <a:lstStyle/>
          <a:p>
            <a:pPr algn="ctr"/>
            <a:r>
              <a:rPr lang="fr-FR" altLang="fr-FR" sz="1000" b="1" i="1">
                <a:solidFill>
                  <a:srgbClr val="0000CC"/>
                </a:solidFill>
              </a:rPr>
              <a:t>colonne</a:t>
            </a:r>
          </a:p>
          <a:p>
            <a:pPr algn="ctr"/>
            <a:r>
              <a:rPr lang="fr-FR" altLang="fr-FR" sz="1000" b="1" i="1">
                <a:solidFill>
                  <a:srgbClr val="0000CC"/>
                </a:solidFill>
              </a:rPr>
              <a:t>obligatoire</a:t>
            </a:r>
          </a:p>
        </p:txBody>
      </p:sp>
      <p:sp>
        <p:nvSpPr>
          <p:cNvPr id="105501" name="Text Box 29">
            <a:extLst>
              <a:ext uri="{FF2B5EF4-FFF2-40B4-BE49-F238E27FC236}">
                <a16:creationId xmlns:a16="http://schemas.microsoft.com/office/drawing/2014/main" id="{EB89C5D9-45BD-2614-A5EF-F68F9F4BD7B4}"/>
              </a:ext>
            </a:extLst>
          </p:cNvPr>
          <p:cNvSpPr txBox="1">
            <a:spLocks noChangeArrowheads="1"/>
          </p:cNvSpPr>
          <p:nvPr/>
        </p:nvSpPr>
        <p:spPr bwMode="auto">
          <a:xfrm>
            <a:off x="5962576" y="5545607"/>
            <a:ext cx="722462" cy="402291"/>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90000" bIns="46800" anchor="ctr">
            <a:spAutoFit/>
          </a:bodyPr>
          <a:lstStyle/>
          <a:p>
            <a:pPr algn="ctr"/>
            <a:r>
              <a:rPr lang="fr-FR" altLang="fr-FR" sz="1000" b="1" i="1">
                <a:solidFill>
                  <a:srgbClr val="0000CC"/>
                </a:solidFill>
              </a:rPr>
              <a:t>colonne</a:t>
            </a:r>
          </a:p>
          <a:p>
            <a:pPr algn="ctr"/>
            <a:r>
              <a:rPr lang="fr-FR" altLang="fr-FR" sz="1000" b="1" i="1">
                <a:solidFill>
                  <a:srgbClr val="0000CC"/>
                </a:solidFill>
              </a:rPr>
              <a:t>facultative</a:t>
            </a:r>
          </a:p>
        </p:txBody>
      </p:sp>
      <p:sp>
        <p:nvSpPr>
          <p:cNvPr id="105502" name="Text Box 30">
            <a:extLst>
              <a:ext uri="{FF2B5EF4-FFF2-40B4-BE49-F238E27FC236}">
                <a16:creationId xmlns:a16="http://schemas.microsoft.com/office/drawing/2014/main" id="{15F0A2A7-38FE-64D1-CAD7-EFED0AEAD1CA}"/>
              </a:ext>
            </a:extLst>
          </p:cNvPr>
          <p:cNvSpPr txBox="1">
            <a:spLocks noChangeArrowheads="1"/>
          </p:cNvSpPr>
          <p:nvPr/>
        </p:nvSpPr>
        <p:spPr bwMode="auto">
          <a:xfrm>
            <a:off x="1442940" y="2974600"/>
            <a:ext cx="389037" cy="24840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90000" bIns="46800" anchor="ctr">
            <a:spAutoFit/>
          </a:bodyPr>
          <a:lstStyle/>
          <a:p>
            <a:pPr algn="r"/>
            <a:r>
              <a:rPr lang="fr-FR" altLang="fr-FR" sz="1000" b="1" i="1">
                <a:solidFill>
                  <a:srgbClr val="FF3300"/>
                </a:solidFill>
              </a:rPr>
              <a:t>ligne</a:t>
            </a:r>
            <a:endParaRPr lang="fr-FR" altLang="fr-FR" sz="1000" b="1" i="1">
              <a:solidFill>
                <a:srgbClr val="0000CC"/>
              </a:solidFill>
            </a:endParaRPr>
          </a:p>
        </p:txBody>
      </p:sp>
      <p:sp>
        <p:nvSpPr>
          <p:cNvPr id="105505" name="Text Box 33">
            <a:extLst>
              <a:ext uri="{FF2B5EF4-FFF2-40B4-BE49-F238E27FC236}">
                <a16:creationId xmlns:a16="http://schemas.microsoft.com/office/drawing/2014/main" id="{FB6F3C15-DE04-B620-61C6-1971B289F268}"/>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b="1">
                <a:solidFill>
                  <a:srgbClr val="FFFF00"/>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2.6 Modifications et contraintes</a:t>
            </a:r>
          </a:p>
          <a:p>
            <a:r>
              <a:rPr lang="fr-FR" altLang="fr-FR" sz="1000">
                <a:solidFill>
                  <a:schemeClr val="bg1"/>
                </a:solidFill>
                <a:latin typeface="Arial" panose="020B0604020202020204" pitchFamily="34" charset="0"/>
              </a:rPr>
              <a:t>2.3 Identifiants et clés étrangères	2.7 Redondances internes</a:t>
            </a:r>
          </a:p>
          <a:p>
            <a:r>
              <a:rPr lang="fr-FR" altLang="fr-FR" sz="1000">
                <a:solidFill>
                  <a:schemeClr val="bg1"/>
                </a:solidFill>
                <a:latin typeface="Arial" panose="020B0604020202020204" pitchFamily="34" charset="0"/>
              </a:rPr>
              <a:t>2.4 Schéma et contenu	2.8 Les structures physiques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Text Box 4">
            <a:extLst>
              <a:ext uri="{FF2B5EF4-FFF2-40B4-BE49-F238E27FC236}">
                <a16:creationId xmlns:a16="http://schemas.microsoft.com/office/drawing/2014/main" id="{6EDDCF66-C949-B8FE-8CE7-E9066B76ECC1}"/>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81925" name="Rectangle 5">
            <a:extLst>
              <a:ext uri="{FF2B5EF4-FFF2-40B4-BE49-F238E27FC236}">
                <a16:creationId xmlns:a16="http://schemas.microsoft.com/office/drawing/2014/main" id="{3EC345B4-0E93-0F70-53F8-E991F369DFD5}"/>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81928" name="Text Box 8">
            <a:extLst>
              <a:ext uri="{FF2B5EF4-FFF2-40B4-BE49-F238E27FC236}">
                <a16:creationId xmlns:a16="http://schemas.microsoft.com/office/drawing/2014/main" id="{84ABBC30-E6F6-4E86-B3AF-D07E39D46F7C}"/>
              </a:ext>
            </a:extLst>
          </p:cNvPr>
          <p:cNvSpPr txBox="1">
            <a:spLocks noChangeArrowheads="1"/>
          </p:cNvSpPr>
          <p:nvPr/>
        </p:nvSpPr>
        <p:spPr bwMode="auto">
          <a:xfrm>
            <a:off x="736600" y="2184400"/>
            <a:ext cx="7721600" cy="45720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sz="2400">
                <a:solidFill>
                  <a:schemeClr val="tx1"/>
                </a:solidFill>
                <a:latin typeface="Times New Roman" panose="02020603050405020304" pitchFamily="18" charset="0"/>
              </a:defRPr>
            </a:lvl1pPr>
            <a:lvl2pPr marL="5715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ts val="300"/>
              </a:spcBef>
            </a:pPr>
            <a:r>
              <a:rPr lang="fr-FR" altLang="fr-FR" b="1">
                <a:latin typeface="Arial" panose="020B0604020202020204" pitchFamily="34" charset="0"/>
              </a:rPr>
              <a:t>Fin du module 2</a:t>
            </a:r>
            <a:endParaRPr lang="fr-FR" altLang="fr-FR" sz="1600">
              <a:latin typeface="Arial" panose="020B0604020202020204" pitchFamily="34" charset="0"/>
            </a:endParaRPr>
          </a:p>
        </p:txBody>
      </p:sp>
      <p:sp>
        <p:nvSpPr>
          <p:cNvPr id="81929" name="Text Box 9">
            <a:extLst>
              <a:ext uri="{FF2B5EF4-FFF2-40B4-BE49-F238E27FC236}">
                <a16:creationId xmlns:a16="http://schemas.microsoft.com/office/drawing/2014/main" id="{B7475FA7-636C-8C17-3FD9-60FDE306EA5D}"/>
              </a:ext>
            </a:extLst>
          </p:cNvPr>
          <p:cNvSpPr txBox="1">
            <a:spLocks noChangeArrowheads="1"/>
          </p:cNvSpPr>
          <p:nvPr/>
        </p:nvSpPr>
        <p:spPr bwMode="auto">
          <a:xfrm>
            <a:off x="736602" y="3822700"/>
            <a:ext cx="8035925" cy="1722010"/>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571500">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ts val="300"/>
              </a:spcBef>
              <a:spcAft>
                <a:spcPct val="35000"/>
              </a:spcAft>
            </a:pPr>
            <a:r>
              <a:rPr lang="fr-FR" altLang="fr-FR" b="1">
                <a:latin typeface="Arial" panose="020B0604020202020204" pitchFamily="34" charset="0"/>
              </a:rPr>
              <a:t>Module(s) suivant(s) :</a:t>
            </a:r>
          </a:p>
          <a:p>
            <a:pPr>
              <a:spcBef>
                <a:spcPts val="300"/>
              </a:spcBef>
            </a:pPr>
            <a:r>
              <a:rPr lang="fr-FR" altLang="fr-FR" sz="2200" b="1" i="1">
                <a:latin typeface="Arial" panose="020B0604020202020204" pitchFamily="34" charset="0"/>
              </a:rPr>
              <a:t>Partie I, mod. 3 : Modèle relationnel et normalisation</a:t>
            </a:r>
            <a:endParaRPr lang="fr-FR" altLang="fr-FR" sz="2200" b="1">
              <a:latin typeface="Arial" panose="020B0604020202020204" pitchFamily="34" charset="0"/>
            </a:endParaRPr>
          </a:p>
          <a:p>
            <a:pPr>
              <a:spcBef>
                <a:spcPts val="300"/>
              </a:spcBef>
            </a:pPr>
            <a:r>
              <a:rPr lang="fr-FR" altLang="fr-FR" sz="2200" b="1">
                <a:latin typeface="Arial" panose="020B0604020202020204" pitchFamily="34" charset="0"/>
              </a:rPr>
              <a:t>	ou</a:t>
            </a:r>
          </a:p>
          <a:p>
            <a:pPr>
              <a:spcBef>
                <a:spcPts val="300"/>
              </a:spcBef>
            </a:pPr>
            <a:r>
              <a:rPr lang="fr-FR" altLang="fr-FR" sz="2200" b="1" i="1">
                <a:latin typeface="Arial" panose="020B0604020202020204" pitchFamily="34" charset="0"/>
              </a:rPr>
              <a:t>Partie II, mod 1 : Le langage SQL DDL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6" name="Text Box 18">
            <a:extLst>
              <a:ext uri="{FF2B5EF4-FFF2-40B4-BE49-F238E27FC236}">
                <a16:creationId xmlns:a16="http://schemas.microsoft.com/office/drawing/2014/main" id="{D507BE2E-0CD1-2D93-0B10-4CA45AA90065}"/>
              </a:ext>
            </a:extLst>
          </p:cNvPr>
          <p:cNvSpPr txBox="1">
            <a:spLocks noChangeArrowheads="1"/>
          </p:cNvSpPr>
          <p:nvPr/>
        </p:nvSpPr>
        <p:spPr bwMode="auto">
          <a:xfrm>
            <a:off x="2" y="6610352"/>
            <a:ext cx="4638675" cy="24447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2067" name="Text Box 19">
            <a:extLst>
              <a:ext uri="{FF2B5EF4-FFF2-40B4-BE49-F238E27FC236}">
                <a16:creationId xmlns:a16="http://schemas.microsoft.com/office/drawing/2014/main" id="{E117F59C-7914-2824-C49C-B1D8BA6C4DCA}"/>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2080" name="Rectangle 32">
            <a:extLst>
              <a:ext uri="{FF2B5EF4-FFF2-40B4-BE49-F238E27FC236}">
                <a16:creationId xmlns:a16="http://schemas.microsoft.com/office/drawing/2014/main" id="{40DE1E9C-A5D8-1B56-D502-1CC97EE5FF91}"/>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a:extLst>
              <a:ext uri="{FF2B5EF4-FFF2-40B4-BE49-F238E27FC236}">
                <a16:creationId xmlns:a16="http://schemas.microsoft.com/office/drawing/2014/main" id="{B4D4B46F-58E9-08EC-9195-A3D4C1B86544}"/>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56675" name="Rectangle 3">
            <a:extLst>
              <a:ext uri="{FF2B5EF4-FFF2-40B4-BE49-F238E27FC236}">
                <a16:creationId xmlns:a16="http://schemas.microsoft.com/office/drawing/2014/main" id="{8192ABCE-02B6-445B-22BD-AAD350D3CA69}"/>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56676" name="Text Box 4">
            <a:extLst>
              <a:ext uri="{FF2B5EF4-FFF2-40B4-BE49-F238E27FC236}">
                <a16:creationId xmlns:a16="http://schemas.microsoft.com/office/drawing/2014/main" id="{309E391E-9F7B-F1EC-E1E5-5BD96290120B}"/>
              </a:ext>
            </a:extLst>
          </p:cNvPr>
          <p:cNvSpPr txBox="1">
            <a:spLocks noChangeArrowheads="1"/>
          </p:cNvSpPr>
          <p:nvPr/>
        </p:nvSpPr>
        <p:spPr bwMode="auto">
          <a:xfrm>
            <a:off x="3097215" y="1392238"/>
            <a:ext cx="2332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sz="2400" b="1"/>
              <a:t>2.2  Valeur </a:t>
            </a:r>
            <a:r>
              <a:rPr lang="fr-FR" altLang="fr-FR" sz="2400" b="1" i="1"/>
              <a:t>null</a:t>
            </a:r>
            <a:endParaRPr lang="fr-FR" altLang="fr-FR" sz="2400" b="1"/>
          </a:p>
        </p:txBody>
      </p:sp>
      <p:sp>
        <p:nvSpPr>
          <p:cNvPr id="156682" name="Rectangle 10">
            <a:extLst>
              <a:ext uri="{FF2B5EF4-FFF2-40B4-BE49-F238E27FC236}">
                <a16:creationId xmlns:a16="http://schemas.microsoft.com/office/drawing/2014/main" id="{9EB711DF-9A29-8CE6-0ED3-6C7447604EE1}"/>
              </a:ext>
            </a:extLst>
          </p:cNvPr>
          <p:cNvSpPr>
            <a:spLocks noChangeArrowheads="1"/>
          </p:cNvSpPr>
          <p:nvPr/>
        </p:nvSpPr>
        <p:spPr bwMode="auto">
          <a:xfrm>
            <a:off x="1123952" y="2197102"/>
            <a:ext cx="7083425" cy="58102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600" b="1"/>
              <a:t>L'absence de valeur est indiquée par un marqueur spécial, dit </a:t>
            </a:r>
            <a:r>
              <a:rPr lang="fr-FR" altLang="fr-FR" sz="1600" b="1" i="1">
                <a:solidFill>
                  <a:schemeClr val="accent2"/>
                </a:solidFill>
              </a:rPr>
              <a:t>valeur null</a:t>
            </a:r>
            <a:r>
              <a:rPr lang="fr-FR" altLang="fr-FR" sz="1600" b="1"/>
              <a:t>.  Généralement représenté par </a:t>
            </a:r>
            <a:r>
              <a:rPr lang="fr-FR" altLang="fr-FR" sz="1600" b="1">
                <a:latin typeface="Courier New" panose="02070309020205020404" pitchFamily="49" charset="0"/>
              </a:rPr>
              <a:t>&lt;null&gt;</a:t>
            </a:r>
            <a:r>
              <a:rPr lang="fr-FR" altLang="fr-FR" sz="1600" b="1"/>
              <a:t> ou par </a:t>
            </a:r>
            <a:r>
              <a:rPr lang="fr-FR" altLang="fr-FR" sz="1600" b="1" i="1"/>
              <a:t>rien</a:t>
            </a:r>
            <a:r>
              <a:rPr lang="fr-FR" altLang="fr-FR" sz="1600" b="1"/>
              <a:t>. </a:t>
            </a:r>
          </a:p>
        </p:txBody>
      </p:sp>
      <p:sp>
        <p:nvSpPr>
          <p:cNvPr id="156683" name="Rectangle 11">
            <a:extLst>
              <a:ext uri="{FF2B5EF4-FFF2-40B4-BE49-F238E27FC236}">
                <a16:creationId xmlns:a16="http://schemas.microsoft.com/office/drawing/2014/main" id="{CDD21C89-EC05-65EA-DDC9-6CA36A9F5C5A}"/>
              </a:ext>
            </a:extLst>
          </p:cNvPr>
          <p:cNvSpPr>
            <a:spLocks noChangeArrowheads="1"/>
          </p:cNvSpPr>
          <p:nvPr/>
        </p:nvSpPr>
        <p:spPr bwMode="auto">
          <a:xfrm>
            <a:off x="1495427" y="3140075"/>
            <a:ext cx="6207125" cy="1500188"/>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600" b="1"/>
              <a:t>Problème : plusieurs interprétations possibles</a:t>
            </a:r>
          </a:p>
          <a:p>
            <a:pPr>
              <a:spcBef>
                <a:spcPct val="25000"/>
              </a:spcBef>
            </a:pPr>
            <a:r>
              <a:rPr lang="fr-FR" altLang="fr-FR" sz="1600"/>
              <a:t>1. information pertinente mais inexistante pour l'entité</a:t>
            </a:r>
          </a:p>
          <a:p>
            <a:pPr>
              <a:spcBef>
                <a:spcPct val="25000"/>
              </a:spcBef>
            </a:pPr>
            <a:r>
              <a:rPr lang="fr-FR" altLang="fr-FR" sz="1600"/>
              <a:t>2. information non pertinente pour cette entité</a:t>
            </a:r>
          </a:p>
          <a:p>
            <a:pPr>
              <a:spcBef>
                <a:spcPct val="25000"/>
              </a:spcBef>
            </a:pPr>
            <a:r>
              <a:rPr lang="fr-FR" altLang="fr-FR" sz="1600"/>
              <a:t>3. information existante mais actuellement inconnue</a:t>
            </a:r>
          </a:p>
          <a:p>
            <a:r>
              <a:rPr lang="fr-FR" altLang="fr-FR" sz="1600" b="1"/>
              <a:t> </a:t>
            </a:r>
          </a:p>
        </p:txBody>
      </p:sp>
      <p:sp>
        <p:nvSpPr>
          <p:cNvPr id="156684" name="Rectangle 12">
            <a:extLst>
              <a:ext uri="{FF2B5EF4-FFF2-40B4-BE49-F238E27FC236}">
                <a16:creationId xmlns:a16="http://schemas.microsoft.com/office/drawing/2014/main" id="{967F43B0-528B-EE03-B599-41301A3D576A}"/>
              </a:ext>
            </a:extLst>
          </p:cNvPr>
          <p:cNvSpPr>
            <a:spLocks noChangeArrowheads="1"/>
          </p:cNvSpPr>
          <p:nvPr/>
        </p:nvSpPr>
        <p:spPr bwMode="auto">
          <a:xfrm>
            <a:off x="1181100" y="4849813"/>
            <a:ext cx="7004050" cy="33655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600" b="1"/>
              <a:t>Recommandation : éviter si possible les colonnes facultatives.</a:t>
            </a:r>
          </a:p>
        </p:txBody>
      </p:sp>
      <p:sp>
        <p:nvSpPr>
          <p:cNvPr id="156686" name="Text Box 14">
            <a:extLst>
              <a:ext uri="{FF2B5EF4-FFF2-40B4-BE49-F238E27FC236}">
                <a16:creationId xmlns:a16="http://schemas.microsoft.com/office/drawing/2014/main" id="{0404D8A3-A337-0138-7FB2-8A7F92DFC5AD}"/>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b="1">
                <a:solidFill>
                  <a:srgbClr val="FFFF00"/>
                </a:solidFill>
                <a:latin typeface="Arial" panose="020B0604020202020204" pitchFamily="34" charset="0"/>
              </a:rPr>
              <a:t>2.2 Valeur null</a:t>
            </a:r>
            <a:r>
              <a:rPr lang="fr-FR" altLang="fr-FR" sz="1000">
                <a:solidFill>
                  <a:schemeClr val="bg1"/>
                </a:solidFill>
                <a:latin typeface="Arial" panose="020B0604020202020204" pitchFamily="34" charset="0"/>
              </a:rPr>
              <a:t>	2.6 Modifications et contraintes</a:t>
            </a:r>
          </a:p>
          <a:p>
            <a:r>
              <a:rPr lang="fr-FR" altLang="fr-FR" sz="1000">
                <a:solidFill>
                  <a:schemeClr val="bg1"/>
                </a:solidFill>
                <a:latin typeface="Arial" panose="020B0604020202020204" pitchFamily="34" charset="0"/>
              </a:rPr>
              <a:t>2.3 Identifiants et clés étrangères	2.7 Redondances internes</a:t>
            </a:r>
          </a:p>
          <a:p>
            <a:r>
              <a:rPr lang="fr-FR" altLang="fr-FR" sz="1000">
                <a:solidFill>
                  <a:schemeClr val="bg1"/>
                </a:solidFill>
                <a:latin typeface="Arial" panose="020B0604020202020204" pitchFamily="34" charset="0"/>
              </a:rPr>
              <a:t>2.4 Schéma et contenu	2.8 Les structures physiques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 Box 2">
            <a:extLst>
              <a:ext uri="{FF2B5EF4-FFF2-40B4-BE49-F238E27FC236}">
                <a16:creationId xmlns:a16="http://schemas.microsoft.com/office/drawing/2014/main" id="{CB4FC5CF-95C5-91F9-08AE-4950584C09B4}"/>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58723" name="Rectangle 3">
            <a:extLst>
              <a:ext uri="{FF2B5EF4-FFF2-40B4-BE49-F238E27FC236}">
                <a16:creationId xmlns:a16="http://schemas.microsoft.com/office/drawing/2014/main" id="{3C2EE19B-6DBB-3606-0AB9-F84D0E363AE0}"/>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58724" name="Text Box 4">
            <a:extLst>
              <a:ext uri="{FF2B5EF4-FFF2-40B4-BE49-F238E27FC236}">
                <a16:creationId xmlns:a16="http://schemas.microsoft.com/office/drawing/2014/main" id="{FC1D0BBE-A0C0-A783-5D81-486AA8344EE7}"/>
              </a:ext>
            </a:extLst>
          </p:cNvPr>
          <p:cNvSpPr txBox="1">
            <a:spLocks noChangeArrowheads="1"/>
          </p:cNvSpPr>
          <p:nvPr/>
        </p:nvSpPr>
        <p:spPr bwMode="auto">
          <a:xfrm>
            <a:off x="2058988" y="1392238"/>
            <a:ext cx="50784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sz="2400" b="1"/>
              <a:t>2.3  Identifiants et clés étrangères</a:t>
            </a:r>
          </a:p>
        </p:txBody>
      </p:sp>
      <p:sp>
        <p:nvSpPr>
          <p:cNvPr id="158729" name="Rectangle 9">
            <a:extLst>
              <a:ext uri="{FF2B5EF4-FFF2-40B4-BE49-F238E27FC236}">
                <a16:creationId xmlns:a16="http://schemas.microsoft.com/office/drawing/2014/main" id="{0E0BB4EA-0B97-28DD-AA44-6691C731A354}"/>
              </a:ext>
            </a:extLst>
          </p:cNvPr>
          <p:cNvSpPr>
            <a:spLocks noChangeArrowheads="1"/>
          </p:cNvSpPr>
          <p:nvPr/>
        </p:nvSpPr>
        <p:spPr bwMode="auto">
          <a:xfrm>
            <a:off x="1123952" y="2197102"/>
            <a:ext cx="7083425" cy="106997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600" b="1"/>
              <a:t>Un </a:t>
            </a:r>
            <a:r>
              <a:rPr lang="fr-FR" altLang="fr-FR" sz="1600" b="1">
                <a:solidFill>
                  <a:schemeClr val="accent2"/>
                </a:solidFill>
              </a:rPr>
              <a:t>identifiant</a:t>
            </a:r>
            <a:r>
              <a:rPr lang="fr-FR" altLang="fr-FR" sz="1600" b="1"/>
              <a:t> est un groupe de colonnes d'une table T tel qu'il ne puisse, à tout moment, exister plus d'une ligne dans T qui possède des valeurs déterminées pour ces colonnes.  La valeur de l'identifiant permet de désigner une ligne de T.</a:t>
            </a:r>
          </a:p>
        </p:txBody>
      </p:sp>
      <p:sp>
        <p:nvSpPr>
          <p:cNvPr id="158738" name="Rectangle 18">
            <a:extLst>
              <a:ext uri="{FF2B5EF4-FFF2-40B4-BE49-F238E27FC236}">
                <a16:creationId xmlns:a16="http://schemas.microsoft.com/office/drawing/2014/main" id="{1D2DE7D5-2408-D146-1D5B-900DDDA4CFE4}"/>
              </a:ext>
            </a:extLst>
          </p:cNvPr>
          <p:cNvSpPr>
            <a:spLocks noChangeArrowheads="1"/>
          </p:cNvSpPr>
          <p:nvPr/>
        </p:nvSpPr>
        <p:spPr bwMode="auto">
          <a:xfrm>
            <a:off x="1123952" y="3521077"/>
            <a:ext cx="7083425" cy="106997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600" b="1"/>
              <a:t>Une </a:t>
            </a:r>
            <a:r>
              <a:rPr lang="fr-FR" altLang="fr-FR" sz="1600" b="1">
                <a:solidFill>
                  <a:schemeClr val="accent2"/>
                </a:solidFill>
              </a:rPr>
              <a:t>clé étrangère</a:t>
            </a:r>
            <a:r>
              <a:rPr lang="fr-FR" altLang="fr-FR" sz="1600" b="1"/>
              <a:t> est un groupe de colonnes d'une table S tel qu'il existe, à tout moment, dans une table T, une ligne dont l'identifiant a pour valeur(s) celle(s) de ce groupe.  La valeur de la clé étrangère sert à référencer une ligne de la table T.</a:t>
            </a:r>
          </a:p>
        </p:txBody>
      </p:sp>
      <p:sp>
        <p:nvSpPr>
          <p:cNvPr id="158740" name="Text Box 20">
            <a:extLst>
              <a:ext uri="{FF2B5EF4-FFF2-40B4-BE49-F238E27FC236}">
                <a16:creationId xmlns:a16="http://schemas.microsoft.com/office/drawing/2014/main" id="{670C7662-0126-60BA-569D-377603859146}"/>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2.6 Modifications et contraintes</a:t>
            </a:r>
          </a:p>
          <a:p>
            <a:r>
              <a:rPr lang="fr-FR" altLang="fr-FR" sz="1000" b="1">
                <a:solidFill>
                  <a:srgbClr val="FFFF00"/>
                </a:solidFill>
                <a:latin typeface="Arial" panose="020B0604020202020204" pitchFamily="34" charset="0"/>
              </a:rPr>
              <a:t>2.3 Identifiants et clés étrangères</a:t>
            </a:r>
            <a:r>
              <a:rPr lang="fr-FR" altLang="fr-FR" sz="1000">
                <a:solidFill>
                  <a:schemeClr val="bg1"/>
                </a:solidFill>
                <a:latin typeface="Arial" panose="020B0604020202020204" pitchFamily="34" charset="0"/>
              </a:rPr>
              <a:t>	2.7 Redondances internes</a:t>
            </a:r>
          </a:p>
          <a:p>
            <a:r>
              <a:rPr lang="fr-FR" altLang="fr-FR" sz="1000">
                <a:solidFill>
                  <a:schemeClr val="bg1"/>
                </a:solidFill>
                <a:latin typeface="Arial" panose="020B0604020202020204" pitchFamily="34" charset="0"/>
              </a:rPr>
              <a:t>2.4 Schéma et contenu	2.8 Les structures physiques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a:extLst>
              <a:ext uri="{FF2B5EF4-FFF2-40B4-BE49-F238E27FC236}">
                <a16:creationId xmlns:a16="http://schemas.microsoft.com/office/drawing/2014/main" id="{44D39133-CB06-85AE-1423-4965C5174534}"/>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59747" name="Rectangle 3">
            <a:extLst>
              <a:ext uri="{FF2B5EF4-FFF2-40B4-BE49-F238E27FC236}">
                <a16:creationId xmlns:a16="http://schemas.microsoft.com/office/drawing/2014/main" id="{1852524C-913F-B093-9B54-372F232D45CB}"/>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59748" name="Text Box 4">
            <a:extLst>
              <a:ext uri="{FF2B5EF4-FFF2-40B4-BE49-F238E27FC236}">
                <a16:creationId xmlns:a16="http://schemas.microsoft.com/office/drawing/2014/main" id="{75BBA0B3-849F-B3B2-0263-D8D384F4EE0C}"/>
              </a:ext>
            </a:extLst>
          </p:cNvPr>
          <p:cNvSpPr txBox="1">
            <a:spLocks noChangeArrowheads="1"/>
          </p:cNvSpPr>
          <p:nvPr/>
        </p:nvSpPr>
        <p:spPr bwMode="auto">
          <a:xfrm>
            <a:off x="114300" y="752477"/>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800" b="1">
                <a:solidFill>
                  <a:schemeClr val="accent2"/>
                </a:solidFill>
              </a:rPr>
              <a:t>2.3 Identifiants et clés étrangères</a:t>
            </a:r>
          </a:p>
        </p:txBody>
      </p:sp>
      <p:pic>
        <p:nvPicPr>
          <p:cNvPr id="159753" name="Picture 9">
            <a:extLst>
              <a:ext uri="{FF2B5EF4-FFF2-40B4-BE49-F238E27FC236}">
                <a16:creationId xmlns:a16="http://schemas.microsoft.com/office/drawing/2014/main" id="{6F5D6D6D-6F57-5CF5-DFA2-085AEBBB9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2" y="1314452"/>
            <a:ext cx="5027613" cy="28987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9754" name="Picture 10">
            <a:extLst>
              <a:ext uri="{FF2B5EF4-FFF2-40B4-BE49-F238E27FC236}">
                <a16:creationId xmlns:a16="http://schemas.microsoft.com/office/drawing/2014/main" id="{53C7ADFA-671E-2AFF-9E87-6A39B4FA1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4500" y="4533900"/>
            <a:ext cx="1936750" cy="1525588"/>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9755" name="Freeform 11">
            <a:extLst>
              <a:ext uri="{FF2B5EF4-FFF2-40B4-BE49-F238E27FC236}">
                <a16:creationId xmlns:a16="http://schemas.microsoft.com/office/drawing/2014/main" id="{5B760DE9-25AD-41C8-3E19-17245016DE74}"/>
              </a:ext>
            </a:extLst>
          </p:cNvPr>
          <p:cNvSpPr>
            <a:spLocks/>
          </p:cNvSpPr>
          <p:nvPr/>
        </p:nvSpPr>
        <p:spPr bwMode="auto">
          <a:xfrm>
            <a:off x="2705102" y="4210052"/>
            <a:ext cx="3686175" cy="504825"/>
          </a:xfrm>
          <a:custGeom>
            <a:avLst/>
            <a:gdLst>
              <a:gd name="T0" fmla="*/ 1974 w 1974"/>
              <a:gd name="T1" fmla="*/ 510 h 510"/>
              <a:gd name="T2" fmla="*/ 1974 w 1974"/>
              <a:gd name="T3" fmla="*/ 246 h 510"/>
              <a:gd name="T4" fmla="*/ 0 w 1974"/>
              <a:gd name="T5" fmla="*/ 246 h 510"/>
              <a:gd name="T6" fmla="*/ 0 w 1974"/>
              <a:gd name="T7" fmla="*/ 0 h 510"/>
            </a:gdLst>
            <a:ahLst/>
            <a:cxnLst>
              <a:cxn ang="0">
                <a:pos x="T0" y="T1"/>
              </a:cxn>
              <a:cxn ang="0">
                <a:pos x="T2" y="T3"/>
              </a:cxn>
              <a:cxn ang="0">
                <a:pos x="T4" y="T5"/>
              </a:cxn>
              <a:cxn ang="0">
                <a:pos x="T6" y="T7"/>
              </a:cxn>
            </a:cxnLst>
            <a:rect l="0" t="0" r="r" b="b"/>
            <a:pathLst>
              <a:path w="1974" h="510">
                <a:moveTo>
                  <a:pt x="1974" y="510"/>
                </a:moveTo>
                <a:lnTo>
                  <a:pt x="1974" y="246"/>
                </a:lnTo>
                <a:lnTo>
                  <a:pt x="0" y="246"/>
                </a:lnTo>
                <a:lnTo>
                  <a:pt x="0" y="0"/>
                </a:lnTo>
              </a:path>
            </a:pathLst>
          </a:custGeom>
          <a:noFill/>
          <a:ln w="19050" cap="flat" cmpd="sng">
            <a:solidFill>
              <a:srgbClr val="0000FF"/>
            </a:solidFill>
            <a:prstDash val="solid"/>
            <a:round/>
            <a:headEnd type="none" w="med" len="med"/>
            <a:tailEnd type="triangle" w="med" len="me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fr-MA"/>
          </a:p>
        </p:txBody>
      </p:sp>
      <p:sp>
        <p:nvSpPr>
          <p:cNvPr id="159756" name="Rectangle 12">
            <a:extLst>
              <a:ext uri="{FF2B5EF4-FFF2-40B4-BE49-F238E27FC236}">
                <a16:creationId xmlns:a16="http://schemas.microsoft.com/office/drawing/2014/main" id="{A7F169F8-42AF-24BA-FBE0-2BCA86A9D5C1}"/>
              </a:ext>
            </a:extLst>
          </p:cNvPr>
          <p:cNvSpPr>
            <a:spLocks noChangeArrowheads="1"/>
          </p:cNvSpPr>
          <p:nvPr/>
        </p:nvSpPr>
        <p:spPr bwMode="auto">
          <a:xfrm>
            <a:off x="2305052" y="2619375"/>
            <a:ext cx="5305425" cy="152400"/>
          </a:xfrm>
          <a:prstGeom prst="rect">
            <a:avLst/>
          </a:prstGeom>
          <a:noFill/>
          <a:ln w="19050">
            <a:solidFill>
              <a:srgbClr val="FF3300"/>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fr-MA"/>
          </a:p>
        </p:txBody>
      </p:sp>
      <p:sp>
        <p:nvSpPr>
          <p:cNvPr id="159757" name="Text Box 13">
            <a:extLst>
              <a:ext uri="{FF2B5EF4-FFF2-40B4-BE49-F238E27FC236}">
                <a16:creationId xmlns:a16="http://schemas.microsoft.com/office/drawing/2014/main" id="{71588C25-7D2D-8B1B-BB4B-6738051D4AA3}"/>
              </a:ext>
            </a:extLst>
          </p:cNvPr>
          <p:cNvSpPr txBox="1">
            <a:spLocks noChangeArrowheads="1"/>
          </p:cNvSpPr>
          <p:nvPr/>
        </p:nvSpPr>
        <p:spPr bwMode="auto">
          <a:xfrm>
            <a:off x="7919909" y="5165350"/>
            <a:ext cx="884366" cy="24840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90000" bIns="46800" anchor="ctr">
            <a:spAutoFit/>
          </a:bodyPr>
          <a:lstStyle/>
          <a:p>
            <a:pPr algn="r"/>
            <a:r>
              <a:rPr lang="fr-FR" altLang="fr-FR" sz="1000" b="1" i="1">
                <a:solidFill>
                  <a:srgbClr val="0000CC"/>
                </a:solidFill>
              </a:rPr>
              <a:t>clé étrangère</a:t>
            </a:r>
          </a:p>
        </p:txBody>
      </p:sp>
      <p:sp>
        <p:nvSpPr>
          <p:cNvPr id="159758" name="Oval 14">
            <a:extLst>
              <a:ext uri="{FF2B5EF4-FFF2-40B4-BE49-F238E27FC236}">
                <a16:creationId xmlns:a16="http://schemas.microsoft.com/office/drawing/2014/main" id="{E4D89748-2816-F392-D76A-697D2C39BFA4}"/>
              </a:ext>
            </a:extLst>
          </p:cNvPr>
          <p:cNvSpPr>
            <a:spLocks noChangeArrowheads="1"/>
          </p:cNvSpPr>
          <p:nvPr/>
        </p:nvSpPr>
        <p:spPr bwMode="auto">
          <a:xfrm>
            <a:off x="5991225" y="4676775"/>
            <a:ext cx="800100" cy="266700"/>
          </a:xfrm>
          <a:prstGeom prst="ellipse">
            <a:avLst/>
          </a:prstGeom>
          <a:noFill/>
          <a:ln w="19050">
            <a:solidFill>
              <a:srgbClr val="000099"/>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fr-MA"/>
          </a:p>
        </p:txBody>
      </p:sp>
      <p:sp>
        <p:nvSpPr>
          <p:cNvPr id="159759" name="Line 15">
            <a:extLst>
              <a:ext uri="{FF2B5EF4-FFF2-40B4-BE49-F238E27FC236}">
                <a16:creationId xmlns:a16="http://schemas.microsoft.com/office/drawing/2014/main" id="{9D2DA1BB-F25D-A2E3-C62E-2FAD49F19E08}"/>
              </a:ext>
            </a:extLst>
          </p:cNvPr>
          <p:cNvSpPr>
            <a:spLocks noChangeShapeType="1"/>
          </p:cNvSpPr>
          <p:nvPr/>
        </p:nvSpPr>
        <p:spPr bwMode="auto">
          <a:xfrm>
            <a:off x="6800852" y="4829175"/>
            <a:ext cx="1095375" cy="40005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fr-MA"/>
          </a:p>
        </p:txBody>
      </p:sp>
      <p:sp>
        <p:nvSpPr>
          <p:cNvPr id="159760" name="Text Box 16">
            <a:extLst>
              <a:ext uri="{FF2B5EF4-FFF2-40B4-BE49-F238E27FC236}">
                <a16:creationId xmlns:a16="http://schemas.microsoft.com/office/drawing/2014/main" id="{A691D43A-17D1-5E44-21D8-31835643BAA4}"/>
              </a:ext>
            </a:extLst>
          </p:cNvPr>
          <p:cNvSpPr txBox="1">
            <a:spLocks noChangeArrowheads="1"/>
          </p:cNvSpPr>
          <p:nvPr/>
        </p:nvSpPr>
        <p:spPr bwMode="auto">
          <a:xfrm>
            <a:off x="690599" y="2003050"/>
            <a:ext cx="703226" cy="248402"/>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6800" rIns="90000" bIns="46800" anchor="ctr">
            <a:spAutoFit/>
          </a:bodyPr>
          <a:lstStyle/>
          <a:p>
            <a:pPr algn="r"/>
            <a:r>
              <a:rPr lang="fr-FR" altLang="fr-FR" sz="1000" b="1" i="1">
                <a:solidFill>
                  <a:srgbClr val="0000CC"/>
                </a:solidFill>
              </a:rPr>
              <a:t>identifiant</a:t>
            </a:r>
          </a:p>
        </p:txBody>
      </p:sp>
      <p:sp>
        <p:nvSpPr>
          <p:cNvPr id="159761" name="Oval 17">
            <a:extLst>
              <a:ext uri="{FF2B5EF4-FFF2-40B4-BE49-F238E27FC236}">
                <a16:creationId xmlns:a16="http://schemas.microsoft.com/office/drawing/2014/main" id="{CFC4C239-93B5-DDCB-7E19-F25DBF9EEE70}"/>
              </a:ext>
            </a:extLst>
          </p:cNvPr>
          <p:cNvSpPr>
            <a:spLocks noChangeArrowheads="1"/>
          </p:cNvSpPr>
          <p:nvPr/>
        </p:nvSpPr>
        <p:spPr bwMode="auto">
          <a:xfrm>
            <a:off x="2381250" y="1428750"/>
            <a:ext cx="800100" cy="381000"/>
          </a:xfrm>
          <a:prstGeom prst="ellipse">
            <a:avLst/>
          </a:prstGeom>
          <a:noFill/>
          <a:ln w="19050">
            <a:solidFill>
              <a:srgbClr val="000099"/>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fr-MA"/>
          </a:p>
        </p:txBody>
      </p:sp>
      <p:sp>
        <p:nvSpPr>
          <p:cNvPr id="159762" name="Line 18">
            <a:extLst>
              <a:ext uri="{FF2B5EF4-FFF2-40B4-BE49-F238E27FC236}">
                <a16:creationId xmlns:a16="http://schemas.microsoft.com/office/drawing/2014/main" id="{327B59FD-19FF-1E62-D82A-A1985F7AB713}"/>
              </a:ext>
            </a:extLst>
          </p:cNvPr>
          <p:cNvSpPr>
            <a:spLocks noChangeShapeType="1"/>
          </p:cNvSpPr>
          <p:nvPr/>
        </p:nvSpPr>
        <p:spPr bwMode="auto">
          <a:xfrm flipH="1">
            <a:off x="1343027" y="1714500"/>
            <a:ext cx="1095375" cy="40005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fr-MA"/>
          </a:p>
        </p:txBody>
      </p:sp>
      <p:sp>
        <p:nvSpPr>
          <p:cNvPr id="159763" name="Oval 19">
            <a:extLst>
              <a:ext uri="{FF2B5EF4-FFF2-40B4-BE49-F238E27FC236}">
                <a16:creationId xmlns:a16="http://schemas.microsoft.com/office/drawing/2014/main" id="{18A79129-B8F5-9EE3-A104-0F945053E136}"/>
              </a:ext>
            </a:extLst>
          </p:cNvPr>
          <p:cNvSpPr>
            <a:spLocks noChangeArrowheads="1"/>
          </p:cNvSpPr>
          <p:nvPr/>
        </p:nvSpPr>
        <p:spPr bwMode="auto">
          <a:xfrm>
            <a:off x="5981702" y="5038725"/>
            <a:ext cx="676275" cy="209550"/>
          </a:xfrm>
          <a:prstGeom prst="ellipse">
            <a:avLst/>
          </a:prstGeom>
          <a:noFill/>
          <a:ln w="19050">
            <a:solidFill>
              <a:srgbClr val="FF3300"/>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fr-MA"/>
          </a:p>
        </p:txBody>
      </p:sp>
      <p:cxnSp>
        <p:nvCxnSpPr>
          <p:cNvPr id="159764" name="AutoShape 20">
            <a:extLst>
              <a:ext uri="{FF2B5EF4-FFF2-40B4-BE49-F238E27FC236}">
                <a16:creationId xmlns:a16="http://schemas.microsoft.com/office/drawing/2014/main" id="{3FBB3AEF-0825-6DBE-EACF-05DDA99DD817}"/>
              </a:ext>
            </a:extLst>
          </p:cNvPr>
          <p:cNvCxnSpPr>
            <a:cxnSpLocks noChangeShapeType="1"/>
            <a:stCxn id="159763" idx="2"/>
            <a:endCxn id="159756" idx="1"/>
          </p:cNvCxnSpPr>
          <p:nvPr/>
        </p:nvCxnSpPr>
        <p:spPr bwMode="auto">
          <a:xfrm rot="10800000">
            <a:off x="2295525" y="2695577"/>
            <a:ext cx="3676650" cy="2447925"/>
          </a:xfrm>
          <a:prstGeom prst="bentConnector3">
            <a:avLst>
              <a:gd name="adj1" fmla="val 105958"/>
            </a:avLst>
          </a:prstGeom>
          <a:noFill/>
          <a:ln w="190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9765" name="Rectangle 21">
            <a:extLst>
              <a:ext uri="{FF2B5EF4-FFF2-40B4-BE49-F238E27FC236}">
                <a16:creationId xmlns:a16="http://schemas.microsoft.com/office/drawing/2014/main" id="{37C25C52-871F-CD71-F631-88670A80876A}"/>
              </a:ext>
            </a:extLst>
          </p:cNvPr>
          <p:cNvSpPr>
            <a:spLocks noChangeArrowheads="1"/>
          </p:cNvSpPr>
          <p:nvPr/>
        </p:nvSpPr>
        <p:spPr bwMode="auto">
          <a:xfrm>
            <a:off x="504825" y="5468940"/>
            <a:ext cx="18875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fr-FR" altLang="fr-FR" sz="1600" b="1">
                <a:solidFill>
                  <a:schemeClr val="accent2"/>
                </a:solidFill>
              </a:rPr>
              <a:t>dans le schéma</a:t>
            </a:r>
            <a:endParaRPr lang="fr-FR" altLang="fr-FR" sz="1600" b="1"/>
          </a:p>
          <a:p>
            <a:r>
              <a:rPr lang="fr-FR" altLang="fr-FR" sz="1600" b="1">
                <a:solidFill>
                  <a:srgbClr val="FF3300"/>
                </a:solidFill>
              </a:rPr>
              <a:t>dans les données</a:t>
            </a:r>
            <a:endParaRPr lang="fr-FR" altLang="fr-FR" sz="1600" b="1"/>
          </a:p>
        </p:txBody>
      </p:sp>
      <p:sp>
        <p:nvSpPr>
          <p:cNvPr id="159767" name="Text Box 23">
            <a:extLst>
              <a:ext uri="{FF2B5EF4-FFF2-40B4-BE49-F238E27FC236}">
                <a16:creationId xmlns:a16="http://schemas.microsoft.com/office/drawing/2014/main" id="{C497540F-51E1-B516-6C87-74E1BD4097F0}"/>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2.6 Modifications et contraintes</a:t>
            </a:r>
          </a:p>
          <a:p>
            <a:r>
              <a:rPr lang="fr-FR" altLang="fr-FR" sz="1000" b="1">
                <a:solidFill>
                  <a:srgbClr val="FFFF00"/>
                </a:solidFill>
                <a:latin typeface="Arial" panose="020B0604020202020204" pitchFamily="34" charset="0"/>
              </a:rPr>
              <a:t>2.3 Identifiants et clés étrangères</a:t>
            </a:r>
            <a:r>
              <a:rPr lang="fr-FR" altLang="fr-FR" sz="1000">
                <a:solidFill>
                  <a:schemeClr val="bg1"/>
                </a:solidFill>
                <a:latin typeface="Arial" panose="020B0604020202020204" pitchFamily="34" charset="0"/>
              </a:rPr>
              <a:t>	2.7 Redondances internes</a:t>
            </a:r>
          </a:p>
          <a:p>
            <a:r>
              <a:rPr lang="fr-FR" altLang="fr-FR" sz="1000">
                <a:solidFill>
                  <a:schemeClr val="bg1"/>
                </a:solidFill>
                <a:latin typeface="Arial" panose="020B0604020202020204" pitchFamily="34" charset="0"/>
              </a:rPr>
              <a:t>2.4 Schéma et contenu	2.8 Les structures physiques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a:extLst>
              <a:ext uri="{FF2B5EF4-FFF2-40B4-BE49-F238E27FC236}">
                <a16:creationId xmlns:a16="http://schemas.microsoft.com/office/drawing/2014/main" id="{F33C97AD-505B-ACD0-139E-A4918822C5F2}"/>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73059" name="Rectangle 3">
            <a:extLst>
              <a:ext uri="{FF2B5EF4-FFF2-40B4-BE49-F238E27FC236}">
                <a16:creationId xmlns:a16="http://schemas.microsoft.com/office/drawing/2014/main" id="{3A18B1CD-BC74-B867-01DA-9386A7A454E2}"/>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73060" name="Text Box 4">
            <a:extLst>
              <a:ext uri="{FF2B5EF4-FFF2-40B4-BE49-F238E27FC236}">
                <a16:creationId xmlns:a16="http://schemas.microsoft.com/office/drawing/2014/main" id="{D283D7E6-BD7F-2B96-59D1-A8A93BE5F75C}"/>
              </a:ext>
            </a:extLst>
          </p:cNvPr>
          <p:cNvSpPr txBox="1">
            <a:spLocks noChangeArrowheads="1"/>
          </p:cNvSpPr>
          <p:nvPr/>
        </p:nvSpPr>
        <p:spPr bwMode="auto">
          <a:xfrm>
            <a:off x="114300" y="752477"/>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800" b="1">
                <a:solidFill>
                  <a:schemeClr val="accent2"/>
                </a:solidFill>
              </a:rPr>
              <a:t>2.3 Identifiants et clés étrangères</a:t>
            </a:r>
          </a:p>
        </p:txBody>
      </p:sp>
      <p:sp>
        <p:nvSpPr>
          <p:cNvPr id="173077" name="Rectangle 21">
            <a:extLst>
              <a:ext uri="{FF2B5EF4-FFF2-40B4-BE49-F238E27FC236}">
                <a16:creationId xmlns:a16="http://schemas.microsoft.com/office/drawing/2014/main" id="{B3A1EE15-D6FC-349E-A787-AF2DF177FFC6}"/>
              </a:ext>
            </a:extLst>
          </p:cNvPr>
          <p:cNvSpPr>
            <a:spLocks noChangeArrowheads="1"/>
          </p:cNvSpPr>
          <p:nvPr/>
        </p:nvSpPr>
        <p:spPr bwMode="auto">
          <a:xfrm>
            <a:off x="1114427" y="1644652"/>
            <a:ext cx="7083425" cy="58102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600" b="1"/>
              <a:t>Un </a:t>
            </a:r>
            <a:r>
              <a:rPr lang="fr-FR" altLang="fr-FR" sz="1600" b="1">
                <a:solidFill>
                  <a:schemeClr val="accent2"/>
                </a:solidFill>
              </a:rPr>
              <a:t>identifiant</a:t>
            </a:r>
            <a:r>
              <a:rPr lang="fr-FR" altLang="fr-FR" sz="1600" b="1"/>
              <a:t> définit une </a:t>
            </a:r>
            <a:r>
              <a:rPr lang="fr-FR" altLang="fr-FR" sz="1600" b="1">
                <a:solidFill>
                  <a:schemeClr val="accent2"/>
                </a:solidFill>
              </a:rPr>
              <a:t>contrainte d'unicité</a:t>
            </a:r>
            <a:r>
              <a:rPr lang="fr-FR" altLang="fr-FR" sz="1600" b="1"/>
              <a:t>. Il existe d'autres moyens de définir cette contrainte.</a:t>
            </a:r>
          </a:p>
        </p:txBody>
      </p:sp>
      <p:sp>
        <p:nvSpPr>
          <p:cNvPr id="173079" name="Rectangle 23">
            <a:extLst>
              <a:ext uri="{FF2B5EF4-FFF2-40B4-BE49-F238E27FC236}">
                <a16:creationId xmlns:a16="http://schemas.microsoft.com/office/drawing/2014/main" id="{AC8EEF02-584A-F1A0-D90D-2A6413233C45}"/>
              </a:ext>
            </a:extLst>
          </p:cNvPr>
          <p:cNvSpPr>
            <a:spLocks noChangeArrowheads="1"/>
          </p:cNvSpPr>
          <p:nvPr/>
        </p:nvSpPr>
        <p:spPr bwMode="auto">
          <a:xfrm>
            <a:off x="1114427" y="2533652"/>
            <a:ext cx="7083425" cy="58102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600" b="1"/>
              <a:t>Une table peut posséder plusieurs identifiants. On choisit l'un d'eux, qu'on déclare </a:t>
            </a:r>
            <a:r>
              <a:rPr lang="fr-FR" altLang="fr-FR" sz="1600" b="1">
                <a:solidFill>
                  <a:schemeClr val="accent2"/>
                </a:solidFill>
              </a:rPr>
              <a:t>primaire</a:t>
            </a:r>
            <a:r>
              <a:rPr lang="fr-FR" altLang="fr-FR" sz="1600" b="1"/>
              <a:t>. Les autres sont dès lors </a:t>
            </a:r>
            <a:r>
              <a:rPr lang="fr-FR" altLang="fr-FR" sz="1600" b="1">
                <a:solidFill>
                  <a:schemeClr val="accent2"/>
                </a:solidFill>
              </a:rPr>
              <a:t>secondaires</a:t>
            </a:r>
            <a:r>
              <a:rPr lang="fr-FR" altLang="fr-FR" sz="1600" b="1"/>
              <a:t>.</a:t>
            </a:r>
          </a:p>
        </p:txBody>
      </p:sp>
      <p:sp>
        <p:nvSpPr>
          <p:cNvPr id="173080" name="Rectangle 24">
            <a:extLst>
              <a:ext uri="{FF2B5EF4-FFF2-40B4-BE49-F238E27FC236}">
                <a16:creationId xmlns:a16="http://schemas.microsoft.com/office/drawing/2014/main" id="{0FBB98D7-1C3E-584E-66CF-2C36383C28C4}"/>
              </a:ext>
            </a:extLst>
          </p:cNvPr>
          <p:cNvSpPr>
            <a:spLocks noChangeArrowheads="1"/>
          </p:cNvSpPr>
          <p:nvPr/>
        </p:nvSpPr>
        <p:spPr bwMode="auto">
          <a:xfrm>
            <a:off x="1114427" y="3424238"/>
            <a:ext cx="7083425" cy="33655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600" b="1"/>
              <a:t>L'identifiant primaire est constitué de </a:t>
            </a:r>
            <a:r>
              <a:rPr lang="fr-FR" altLang="fr-FR" sz="1600" b="1">
                <a:solidFill>
                  <a:schemeClr val="accent2"/>
                </a:solidFill>
              </a:rPr>
              <a:t>colonnes obligatoires</a:t>
            </a:r>
            <a:r>
              <a:rPr lang="fr-FR" altLang="fr-FR" sz="1600" b="1"/>
              <a:t>.</a:t>
            </a:r>
          </a:p>
        </p:txBody>
      </p:sp>
      <p:sp>
        <p:nvSpPr>
          <p:cNvPr id="173081" name="Rectangle 25">
            <a:extLst>
              <a:ext uri="{FF2B5EF4-FFF2-40B4-BE49-F238E27FC236}">
                <a16:creationId xmlns:a16="http://schemas.microsoft.com/office/drawing/2014/main" id="{3371DD49-2745-EC22-CFEF-9F9F70A3A2AA}"/>
              </a:ext>
            </a:extLst>
          </p:cNvPr>
          <p:cNvSpPr>
            <a:spLocks noChangeArrowheads="1"/>
          </p:cNvSpPr>
          <p:nvPr/>
        </p:nvSpPr>
        <p:spPr bwMode="auto">
          <a:xfrm>
            <a:off x="1114427" y="4068765"/>
            <a:ext cx="7083425" cy="58102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600" b="1"/>
              <a:t>Un identifiant est </a:t>
            </a:r>
            <a:r>
              <a:rPr lang="fr-FR" altLang="fr-FR" sz="1600" b="1">
                <a:solidFill>
                  <a:schemeClr val="accent2"/>
                </a:solidFill>
              </a:rPr>
              <a:t>minimal</a:t>
            </a:r>
            <a:r>
              <a:rPr lang="fr-FR" altLang="fr-FR" sz="1600" b="1"/>
              <a:t> si chacune de ses colonnes est nécessaire pour garantir la contrainte d'unicité.</a:t>
            </a:r>
          </a:p>
        </p:txBody>
      </p:sp>
      <p:sp>
        <p:nvSpPr>
          <p:cNvPr id="173082" name="Rectangle 26">
            <a:extLst>
              <a:ext uri="{FF2B5EF4-FFF2-40B4-BE49-F238E27FC236}">
                <a16:creationId xmlns:a16="http://schemas.microsoft.com/office/drawing/2014/main" id="{8A26693F-06DE-57D1-2977-828409B2C401}"/>
              </a:ext>
            </a:extLst>
          </p:cNvPr>
          <p:cNvSpPr>
            <a:spLocks noChangeArrowheads="1"/>
          </p:cNvSpPr>
          <p:nvPr/>
        </p:nvSpPr>
        <p:spPr bwMode="auto">
          <a:xfrm>
            <a:off x="1114427" y="4959352"/>
            <a:ext cx="7083425" cy="58102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600" b="1"/>
              <a:t>Il est possible de déclarer une </a:t>
            </a:r>
            <a:r>
              <a:rPr lang="fr-FR" altLang="fr-FR" sz="1600" b="1">
                <a:solidFill>
                  <a:schemeClr val="accent2"/>
                </a:solidFill>
              </a:rPr>
              <a:t>table sans identifiant</a:t>
            </a:r>
            <a:r>
              <a:rPr lang="fr-FR" altLang="fr-FR" sz="1600" b="1"/>
              <a:t> mais ceci n'est pas recommandé.</a:t>
            </a:r>
          </a:p>
        </p:txBody>
      </p:sp>
      <p:sp>
        <p:nvSpPr>
          <p:cNvPr id="173084" name="Text Box 28">
            <a:extLst>
              <a:ext uri="{FF2B5EF4-FFF2-40B4-BE49-F238E27FC236}">
                <a16:creationId xmlns:a16="http://schemas.microsoft.com/office/drawing/2014/main" id="{C1FBF705-8CFE-B437-63EC-5977FBFBA7C0}"/>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2.6 Modifications et contraintes</a:t>
            </a:r>
          </a:p>
          <a:p>
            <a:r>
              <a:rPr lang="fr-FR" altLang="fr-FR" sz="1000" b="1">
                <a:solidFill>
                  <a:srgbClr val="FFFF00"/>
                </a:solidFill>
                <a:latin typeface="Arial" panose="020B0604020202020204" pitchFamily="34" charset="0"/>
              </a:rPr>
              <a:t>2.3 Identifiants et clés étrangères</a:t>
            </a:r>
            <a:r>
              <a:rPr lang="fr-FR" altLang="fr-FR" sz="1000">
                <a:solidFill>
                  <a:schemeClr val="bg1"/>
                </a:solidFill>
                <a:latin typeface="Arial" panose="020B0604020202020204" pitchFamily="34" charset="0"/>
              </a:rPr>
              <a:t>	2.7 Redondances internes</a:t>
            </a:r>
          </a:p>
          <a:p>
            <a:r>
              <a:rPr lang="fr-FR" altLang="fr-FR" sz="1000">
                <a:solidFill>
                  <a:schemeClr val="bg1"/>
                </a:solidFill>
                <a:latin typeface="Arial" panose="020B0604020202020204" pitchFamily="34" charset="0"/>
              </a:rPr>
              <a:t>2.4 Schéma et contenu	2.8 Les structures physiques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a:extLst>
              <a:ext uri="{FF2B5EF4-FFF2-40B4-BE49-F238E27FC236}">
                <a16:creationId xmlns:a16="http://schemas.microsoft.com/office/drawing/2014/main" id="{A482753E-A21F-BDCE-2543-FB492DF03E3E}"/>
              </a:ext>
            </a:extLst>
          </p:cNvPr>
          <p:cNvSpPr txBox="1">
            <a:spLocks noChangeArrowheads="1"/>
          </p:cNvSpPr>
          <p:nvPr/>
        </p:nvSpPr>
        <p:spPr bwMode="auto">
          <a:xfrm>
            <a:off x="4629150" y="6610352"/>
            <a:ext cx="4514850" cy="2444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fr-FR" sz="1000">
              <a:solidFill>
                <a:schemeClr val="bg1"/>
              </a:solidFill>
            </a:endParaRPr>
          </a:p>
        </p:txBody>
      </p:sp>
      <p:sp>
        <p:nvSpPr>
          <p:cNvPr id="174083" name="Rectangle 3">
            <a:extLst>
              <a:ext uri="{FF2B5EF4-FFF2-40B4-BE49-F238E27FC236}">
                <a16:creationId xmlns:a16="http://schemas.microsoft.com/office/drawing/2014/main" id="{32EE37F4-8ACB-F3F2-DDE1-9B5C1B5A6599}"/>
              </a:ext>
            </a:extLst>
          </p:cNvPr>
          <p:cNvSpPr>
            <a:spLocks noChangeArrowheads="1"/>
          </p:cNvSpPr>
          <p:nvPr/>
        </p:nvSpPr>
        <p:spPr bwMode="auto">
          <a:xfrm>
            <a:off x="0" y="704852"/>
            <a:ext cx="9144000" cy="428625"/>
          </a:xfrm>
          <a:prstGeom prst="rect">
            <a:avLst/>
          </a:prstGeom>
          <a:solidFill>
            <a:srgbClr val="DADA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MA"/>
          </a:p>
        </p:txBody>
      </p:sp>
      <p:sp>
        <p:nvSpPr>
          <p:cNvPr id="174084" name="Text Box 4">
            <a:extLst>
              <a:ext uri="{FF2B5EF4-FFF2-40B4-BE49-F238E27FC236}">
                <a16:creationId xmlns:a16="http://schemas.microsoft.com/office/drawing/2014/main" id="{F68DCA6A-429F-2B67-29E7-FF53AB3AC289}"/>
              </a:ext>
            </a:extLst>
          </p:cNvPr>
          <p:cNvSpPr txBox="1">
            <a:spLocks noChangeArrowheads="1"/>
          </p:cNvSpPr>
          <p:nvPr/>
        </p:nvSpPr>
        <p:spPr bwMode="auto">
          <a:xfrm>
            <a:off x="114300" y="752477"/>
            <a:ext cx="853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altLang="fr-FR" sz="1800" b="1">
                <a:solidFill>
                  <a:schemeClr val="accent2"/>
                </a:solidFill>
              </a:rPr>
              <a:t>2.3 Identifiants et clés étrangères</a:t>
            </a:r>
          </a:p>
        </p:txBody>
      </p:sp>
      <p:sp>
        <p:nvSpPr>
          <p:cNvPr id="174088" name="Rectangle 8">
            <a:extLst>
              <a:ext uri="{FF2B5EF4-FFF2-40B4-BE49-F238E27FC236}">
                <a16:creationId xmlns:a16="http://schemas.microsoft.com/office/drawing/2014/main" id="{F94A18C6-FA47-AA03-FD3E-8B7359AE95AF}"/>
              </a:ext>
            </a:extLst>
          </p:cNvPr>
          <p:cNvSpPr>
            <a:spLocks noChangeArrowheads="1"/>
          </p:cNvSpPr>
          <p:nvPr/>
        </p:nvSpPr>
        <p:spPr bwMode="auto">
          <a:xfrm>
            <a:off x="1114427" y="1644652"/>
            <a:ext cx="7083425" cy="58102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600" b="1"/>
              <a:t>Une </a:t>
            </a:r>
            <a:r>
              <a:rPr lang="fr-FR" altLang="fr-FR" sz="1600" b="1">
                <a:solidFill>
                  <a:schemeClr val="accent2"/>
                </a:solidFill>
              </a:rPr>
              <a:t>clé étrangère</a:t>
            </a:r>
            <a:r>
              <a:rPr lang="fr-FR" altLang="fr-FR" sz="1600" b="1"/>
              <a:t> définit une </a:t>
            </a:r>
            <a:r>
              <a:rPr lang="fr-FR" altLang="fr-FR" sz="1600" b="1">
                <a:solidFill>
                  <a:schemeClr val="accent2"/>
                </a:solidFill>
              </a:rPr>
              <a:t>contrainte référentielle</a:t>
            </a:r>
            <a:r>
              <a:rPr lang="fr-FR" altLang="fr-FR" sz="1600" b="1"/>
              <a:t>. Il existe d'autres moyens de définir cette contrainte.</a:t>
            </a:r>
          </a:p>
        </p:txBody>
      </p:sp>
      <p:sp>
        <p:nvSpPr>
          <p:cNvPr id="174090" name="Rectangle 10">
            <a:extLst>
              <a:ext uri="{FF2B5EF4-FFF2-40B4-BE49-F238E27FC236}">
                <a16:creationId xmlns:a16="http://schemas.microsoft.com/office/drawing/2014/main" id="{0F4B12C0-FD04-1BF7-07CD-B62E478A7909}"/>
              </a:ext>
            </a:extLst>
          </p:cNvPr>
          <p:cNvSpPr>
            <a:spLocks noChangeArrowheads="1"/>
          </p:cNvSpPr>
          <p:nvPr/>
        </p:nvSpPr>
        <p:spPr bwMode="auto">
          <a:xfrm>
            <a:off x="1114427" y="2362202"/>
            <a:ext cx="7083425" cy="58102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600" b="1"/>
              <a:t>Si une des colonnes d'une clé étrangère est facultative, il est recommandé de les rendre </a:t>
            </a:r>
            <a:r>
              <a:rPr lang="fr-FR" altLang="fr-FR" sz="1600" b="1">
                <a:solidFill>
                  <a:schemeClr val="accent2"/>
                </a:solidFill>
              </a:rPr>
              <a:t>toutes facultatives</a:t>
            </a:r>
            <a:r>
              <a:rPr lang="fr-FR" altLang="fr-FR" sz="1600" b="1"/>
              <a:t> (pourquoi ?).</a:t>
            </a:r>
          </a:p>
        </p:txBody>
      </p:sp>
      <p:sp>
        <p:nvSpPr>
          <p:cNvPr id="174091" name="Rectangle 11">
            <a:extLst>
              <a:ext uri="{FF2B5EF4-FFF2-40B4-BE49-F238E27FC236}">
                <a16:creationId xmlns:a16="http://schemas.microsoft.com/office/drawing/2014/main" id="{4DA27CF6-86E7-CA28-2AFC-7562A212A7F4}"/>
              </a:ext>
            </a:extLst>
          </p:cNvPr>
          <p:cNvSpPr>
            <a:spLocks noChangeArrowheads="1"/>
          </p:cNvSpPr>
          <p:nvPr/>
        </p:nvSpPr>
        <p:spPr bwMode="auto">
          <a:xfrm>
            <a:off x="1114427" y="3081338"/>
            <a:ext cx="7083425" cy="8255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600" b="1"/>
              <a:t>Une clé étrangère référence en principe l'</a:t>
            </a:r>
            <a:r>
              <a:rPr lang="fr-FR" altLang="fr-FR" sz="1600" b="1">
                <a:solidFill>
                  <a:schemeClr val="accent2"/>
                </a:solidFill>
              </a:rPr>
              <a:t>identifiant primaire</a:t>
            </a:r>
            <a:r>
              <a:rPr lang="fr-FR" altLang="fr-FR" sz="1600" b="1"/>
              <a:t> de la table cible.  Elle peut référencer un identifiant secondaire mais ceci n'est pas recommandé (pourquoi ?).</a:t>
            </a:r>
          </a:p>
        </p:txBody>
      </p:sp>
      <p:sp>
        <p:nvSpPr>
          <p:cNvPr id="174092" name="Rectangle 12">
            <a:extLst>
              <a:ext uri="{FF2B5EF4-FFF2-40B4-BE49-F238E27FC236}">
                <a16:creationId xmlns:a16="http://schemas.microsoft.com/office/drawing/2014/main" id="{1980E360-827C-225D-DB1A-DB418FDDBB23}"/>
              </a:ext>
            </a:extLst>
          </p:cNvPr>
          <p:cNvSpPr>
            <a:spLocks noChangeArrowheads="1"/>
          </p:cNvSpPr>
          <p:nvPr/>
        </p:nvSpPr>
        <p:spPr bwMode="auto">
          <a:xfrm>
            <a:off x="1114427" y="4044950"/>
            <a:ext cx="7083425" cy="8255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600" b="1"/>
              <a:t>Une clé étrangère et l'identifiant qu'elle référence ont la </a:t>
            </a:r>
            <a:r>
              <a:rPr lang="fr-FR" altLang="fr-FR" sz="1600" b="1">
                <a:solidFill>
                  <a:schemeClr val="accent2"/>
                </a:solidFill>
              </a:rPr>
              <a:t>même composition</a:t>
            </a:r>
            <a:r>
              <a:rPr lang="fr-FR" altLang="fr-FR" sz="1600" b="1"/>
              <a:t> : même nombre de colonnes et colonnes de mêmes types prises deux à deux. </a:t>
            </a:r>
          </a:p>
        </p:txBody>
      </p:sp>
      <p:sp>
        <p:nvSpPr>
          <p:cNvPr id="174093" name="Rectangle 13">
            <a:extLst>
              <a:ext uri="{FF2B5EF4-FFF2-40B4-BE49-F238E27FC236}">
                <a16:creationId xmlns:a16="http://schemas.microsoft.com/office/drawing/2014/main" id="{039D0DFC-EABF-7A17-CC6F-3EBB06D58828}"/>
              </a:ext>
            </a:extLst>
          </p:cNvPr>
          <p:cNvSpPr>
            <a:spLocks noChangeArrowheads="1"/>
          </p:cNvSpPr>
          <p:nvPr/>
        </p:nvSpPr>
        <p:spPr bwMode="auto">
          <a:xfrm>
            <a:off x="1114427" y="5008563"/>
            <a:ext cx="7083425" cy="33655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600" b="1"/>
              <a:t>Il se peut qu'une clé étrangère soit également un identifiant. </a:t>
            </a:r>
          </a:p>
        </p:txBody>
      </p:sp>
      <p:sp>
        <p:nvSpPr>
          <p:cNvPr id="174094" name="Rectangle 14">
            <a:extLst>
              <a:ext uri="{FF2B5EF4-FFF2-40B4-BE49-F238E27FC236}">
                <a16:creationId xmlns:a16="http://schemas.microsoft.com/office/drawing/2014/main" id="{007E9098-AFBB-3247-1955-571C57778EE7}"/>
              </a:ext>
            </a:extLst>
          </p:cNvPr>
          <p:cNvSpPr>
            <a:spLocks noChangeArrowheads="1"/>
          </p:cNvSpPr>
          <p:nvPr/>
        </p:nvSpPr>
        <p:spPr bwMode="auto">
          <a:xfrm>
            <a:off x="1114427" y="5483227"/>
            <a:ext cx="7083425" cy="58102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fr-FR" altLang="fr-FR" sz="1600" b="1"/>
              <a:t>Il se peut que les colonnes d'une clé étrangère appartiennent, en tout ou en partie, à un identifiant. </a:t>
            </a:r>
          </a:p>
        </p:txBody>
      </p:sp>
      <p:sp>
        <p:nvSpPr>
          <p:cNvPr id="174096" name="Text Box 16">
            <a:extLst>
              <a:ext uri="{FF2B5EF4-FFF2-40B4-BE49-F238E27FC236}">
                <a16:creationId xmlns:a16="http://schemas.microsoft.com/office/drawing/2014/main" id="{CE8D75E8-4D89-FFA5-845D-672F10BF08AA}"/>
              </a:ext>
            </a:extLst>
          </p:cNvPr>
          <p:cNvSpPr txBox="1">
            <a:spLocks noChangeArrowheads="1"/>
          </p:cNvSpPr>
          <p:nvPr/>
        </p:nvSpPr>
        <p:spPr bwMode="auto">
          <a:xfrm>
            <a:off x="4629150" y="2"/>
            <a:ext cx="4514850" cy="7016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2095500" algn="l"/>
              </a:tabLst>
              <a:defRPr sz="2400">
                <a:solidFill>
                  <a:schemeClr val="tx1"/>
                </a:solidFill>
                <a:latin typeface="Times New Roman" panose="02020603050405020304" pitchFamily="18" charset="0"/>
              </a:defRPr>
            </a:lvl1pPr>
            <a:lvl2pPr>
              <a:tabLst>
                <a:tab pos="2095500" algn="l"/>
              </a:tabLst>
              <a:defRPr sz="2400">
                <a:solidFill>
                  <a:schemeClr val="tx1"/>
                </a:solidFill>
                <a:latin typeface="Times New Roman" panose="02020603050405020304" pitchFamily="18" charset="0"/>
              </a:defRPr>
            </a:lvl2pPr>
            <a:lvl3pPr>
              <a:tabLst>
                <a:tab pos="2095500" algn="l"/>
              </a:tabLst>
              <a:defRPr sz="2400">
                <a:solidFill>
                  <a:schemeClr val="tx1"/>
                </a:solidFill>
                <a:latin typeface="Times New Roman" panose="02020603050405020304" pitchFamily="18" charset="0"/>
              </a:defRPr>
            </a:lvl3pPr>
            <a:lvl4pPr>
              <a:tabLst>
                <a:tab pos="2095500" algn="l"/>
              </a:tabLst>
              <a:defRPr sz="2400">
                <a:solidFill>
                  <a:schemeClr val="tx1"/>
                </a:solidFill>
                <a:latin typeface="Times New Roman" panose="02020603050405020304" pitchFamily="18" charset="0"/>
              </a:defRPr>
            </a:lvl4pPr>
            <a:lvl5pPr>
              <a:tabLst>
                <a:tab pos="20955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2095500" algn="l"/>
              </a:tabLst>
              <a:defRPr sz="2400">
                <a:solidFill>
                  <a:schemeClr val="tx1"/>
                </a:solidFill>
                <a:latin typeface="Times New Roman" panose="02020603050405020304" pitchFamily="18" charset="0"/>
              </a:defRPr>
            </a:lvl9pPr>
          </a:lstStyle>
          <a:p>
            <a:pPr>
              <a:spcBef>
                <a:spcPct val="50000"/>
              </a:spcBef>
            </a:pPr>
            <a:r>
              <a:rPr lang="fr-FR" altLang="fr-FR" sz="1000">
                <a:solidFill>
                  <a:schemeClr val="bg1"/>
                </a:solidFill>
                <a:latin typeface="Arial" panose="020B0604020202020204" pitchFamily="34" charset="0"/>
              </a:rPr>
              <a:t>2.1 Tables, lignes et colonnes</a:t>
            </a:r>
            <a:r>
              <a:rPr lang="fr-FR" altLang="fr-FR" sz="1000" b="1">
                <a:solidFill>
                  <a:schemeClr val="bg1"/>
                </a:solidFill>
                <a:latin typeface="Arial" panose="020B0604020202020204" pitchFamily="34" charset="0"/>
              </a:rPr>
              <a:t>	</a:t>
            </a:r>
            <a:r>
              <a:rPr lang="fr-FR" altLang="fr-FR" sz="1000">
                <a:solidFill>
                  <a:schemeClr val="bg1"/>
                </a:solidFill>
                <a:latin typeface="Arial" panose="020B0604020202020204" pitchFamily="34" charset="0"/>
              </a:rPr>
              <a:t>2.5 Exemple de base de données</a:t>
            </a:r>
          </a:p>
          <a:p>
            <a:r>
              <a:rPr lang="fr-FR" altLang="fr-FR" sz="1000">
                <a:solidFill>
                  <a:schemeClr val="bg1"/>
                </a:solidFill>
                <a:latin typeface="Arial" panose="020B0604020202020204" pitchFamily="34" charset="0"/>
              </a:rPr>
              <a:t>2.2 Valeur null	2.6 Modifications et contraintes</a:t>
            </a:r>
          </a:p>
          <a:p>
            <a:r>
              <a:rPr lang="fr-FR" altLang="fr-FR" sz="1000" b="1">
                <a:solidFill>
                  <a:srgbClr val="FFFF00"/>
                </a:solidFill>
                <a:latin typeface="Arial" panose="020B0604020202020204" pitchFamily="34" charset="0"/>
              </a:rPr>
              <a:t>2.3 Identifiants et clés étrangères</a:t>
            </a:r>
            <a:r>
              <a:rPr lang="fr-FR" altLang="fr-FR" sz="1000">
                <a:solidFill>
                  <a:schemeClr val="bg1"/>
                </a:solidFill>
                <a:latin typeface="Arial" panose="020B0604020202020204" pitchFamily="34" charset="0"/>
              </a:rPr>
              <a:t>	2.7 Redondances internes</a:t>
            </a:r>
          </a:p>
          <a:p>
            <a:r>
              <a:rPr lang="fr-FR" altLang="fr-FR" sz="1000">
                <a:solidFill>
                  <a:schemeClr val="bg1"/>
                </a:solidFill>
                <a:latin typeface="Arial" panose="020B0604020202020204" pitchFamily="34" charset="0"/>
              </a:rPr>
              <a:t>2.4 Schéma et contenu	2.8 Les structures physiques</a:t>
            </a:r>
          </a:p>
        </p:txBody>
      </p:sp>
    </p:spTree>
  </p:cSld>
  <p:clrMapOvr>
    <a:masterClrMapping/>
  </p:clrMapOvr>
</p:sld>
</file>

<file path=ppt/theme/theme1.xml><?xml version="1.0" encoding="utf-8"?>
<a:theme xmlns:a="http://schemas.openxmlformats.org/drawingml/2006/main" name="Thème Office">
  <a:themeElements>
    <a:clrScheme name="Thèm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hème Offic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altLang="fr-FR" sz="1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altLang="fr-FR" sz="1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hèm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hèm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hèm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hèm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hèm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hèm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hèm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3508</TotalTime>
  <Words>3982</Words>
  <Application>Microsoft Office PowerPoint</Application>
  <PresentationFormat>Affichage à l'écran (4:3)</PresentationFormat>
  <Paragraphs>473</Paragraphs>
  <Slides>41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41</vt:i4>
      </vt:variant>
    </vt:vector>
  </HeadingPairs>
  <TitlesOfParts>
    <vt:vector size="46" baseType="lpstr">
      <vt:lpstr>Times New Roman</vt:lpstr>
      <vt:lpstr>Arial</vt:lpstr>
      <vt:lpstr>Symbol</vt:lpstr>
      <vt:lpstr>Courier New</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Aucun titre de diapositive</dc:title>
  <dc:creator>X</dc:creator>
  <cp:lastModifiedBy>lenovo5 lenovoecs20</cp:lastModifiedBy>
  <cp:revision>151</cp:revision>
  <dcterms:created xsi:type="dcterms:W3CDTF">2008-03-18T13:06:18Z</dcterms:created>
  <dcterms:modified xsi:type="dcterms:W3CDTF">2025-10-19T11:40:00Z</dcterms:modified>
</cp:coreProperties>
</file>