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57" r:id="rId8"/>
    <p:sldId id="258" r:id="rId9"/>
    <p:sldId id="25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9241" y="1318054"/>
            <a:ext cx="8584100" cy="249425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cs typeface="Arial" panose="020B0604020202020204" pitchFamily="34" charset="0"/>
              </a:rPr>
              <a:t>Инструкция по </a:t>
            </a:r>
            <a:r>
              <a:rPr lang="ru-RU" b="1" dirty="0" smtClean="0">
                <a:cs typeface="Arial" panose="020B0604020202020204" pitchFamily="34" charset="0"/>
              </a:rPr>
              <a:t>пользованию приложения</a:t>
            </a:r>
            <a:endParaRPr lang="ru-RU" b="1" dirty="0"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Новиков Данил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Группа 2063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95" y="1742339"/>
            <a:ext cx="2367481" cy="2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832" y="1733550"/>
            <a:ext cx="2766506" cy="143877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96" y="4358676"/>
            <a:ext cx="1440578" cy="1442048"/>
          </a:xfrm>
        </p:spPr>
      </p:pic>
      <p:sp>
        <p:nvSpPr>
          <p:cNvPr id="5" name="TextBox 4"/>
          <p:cNvSpPr txBox="1"/>
          <p:nvPr/>
        </p:nvSpPr>
        <p:spPr>
          <a:xfrm>
            <a:off x="3460151" y="1048661"/>
            <a:ext cx="8362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Разработано </a:t>
            </a:r>
            <a:r>
              <a:rPr lang="ru-RU" dirty="0"/>
              <a:t>программное обеспечение по поставленной цели. </a:t>
            </a:r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наглядно увидеть, как </a:t>
            </a:r>
            <a:r>
              <a:rPr lang="ru-RU" dirty="0" smtClean="0"/>
              <a:t>функционирует </a:t>
            </a:r>
            <a:r>
              <a:rPr lang="ru-RU" dirty="0"/>
              <a:t>это приложение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В ходе написания проекта была освоена и закреплена работа со средой разработки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и языком программирования C#, а также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В программном обеспечение реализованы функции: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­ Хранение 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­ Ввод 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­ Изменение 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­ Вывод </a:t>
            </a:r>
            <a:r>
              <a:rPr lang="ru-RU" dirty="0" smtClean="0"/>
              <a:t>данных</a:t>
            </a:r>
          </a:p>
          <a:p>
            <a:endParaRPr lang="ru-RU" dirty="0"/>
          </a:p>
          <a:p>
            <a:r>
              <a:rPr lang="ru-RU" dirty="0"/>
              <a:t>По итогу мы получили готовый продукт, отлично подходящий для учета данных склада. </a:t>
            </a:r>
          </a:p>
        </p:txBody>
      </p:sp>
    </p:spTree>
    <p:extLst>
      <p:ext uri="{BB962C8B-B14F-4D97-AF65-F5344CB8AC3E}">
        <p14:creationId xmlns:p14="http://schemas.microsoft.com/office/powerpoint/2010/main" val="20592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81" y="1674026"/>
            <a:ext cx="2947482" cy="1276588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91" y="3463782"/>
            <a:ext cx="1857861" cy="1857861"/>
          </a:xfrm>
        </p:spPr>
      </p:pic>
      <p:sp>
        <p:nvSpPr>
          <p:cNvPr id="6" name="TextBox 5"/>
          <p:cNvSpPr txBox="1"/>
          <p:nvPr/>
        </p:nvSpPr>
        <p:spPr>
          <a:xfrm>
            <a:off x="3717015" y="1470088"/>
            <a:ext cx="7907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Преподавателю необходимо найти и распечатать тестирование для студента. После того, как студенты решат тестирование, необходимо его проверить.</a:t>
            </a:r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Приложение решает данную проблему и автоматизирует работу преподавателя. </a:t>
            </a:r>
          </a:p>
          <a:p>
            <a:endParaRPr lang="ru-RU" sz="2000" dirty="0" smtClean="0"/>
          </a:p>
          <a:p>
            <a:r>
              <a:rPr lang="ru-RU" sz="2000" dirty="0" smtClean="0"/>
              <a:t>Преподавателю необходимо один раз заполнить данные для тестирование в приложение, затем информация будет хранится в нем. </a:t>
            </a:r>
          </a:p>
          <a:p>
            <a:endParaRPr lang="ru-RU" sz="2000" dirty="0" smtClean="0"/>
          </a:p>
          <a:p>
            <a:r>
              <a:rPr lang="ru-RU" sz="2000" dirty="0" smtClean="0"/>
              <a:t>Подсчет верных и не верных ответов реализовано автоматически.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18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019" y="1455420"/>
            <a:ext cx="2947482" cy="169404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0" y="3706177"/>
            <a:ext cx="1894523" cy="1894523"/>
          </a:xfrm>
        </p:spPr>
      </p:pic>
      <p:sp>
        <p:nvSpPr>
          <p:cNvPr id="5" name="TextBox 4"/>
          <p:cNvSpPr txBox="1"/>
          <p:nvPr/>
        </p:nvSpPr>
        <p:spPr>
          <a:xfrm>
            <a:off x="3808354" y="473831"/>
            <a:ext cx="69494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Разработка приложения для </a:t>
            </a:r>
            <a:r>
              <a:rPr lang="ru-RU" sz="2400" dirty="0" smtClean="0"/>
              <a:t>тестирования студентов </a:t>
            </a:r>
            <a:r>
              <a:rPr lang="ru-RU" sz="2400" dirty="0"/>
              <a:t>по школьным </a:t>
            </a:r>
            <a:r>
              <a:rPr lang="ru-RU" sz="2400" dirty="0" smtClean="0"/>
              <a:t>предметам </a:t>
            </a:r>
          </a:p>
          <a:p>
            <a:endParaRPr lang="ru-RU" sz="2400" dirty="0" smtClean="0"/>
          </a:p>
          <a:p>
            <a:r>
              <a:rPr lang="ru-RU" sz="2400" dirty="0" smtClean="0"/>
              <a:t>Для </a:t>
            </a:r>
            <a:r>
              <a:rPr lang="ru-RU" sz="2400" dirty="0"/>
              <a:t>удовлетворения поставленной </a:t>
            </a:r>
            <a:r>
              <a:rPr lang="ru-RU" sz="2400" dirty="0" smtClean="0"/>
              <a:t>цели, необходимо </a:t>
            </a:r>
            <a:r>
              <a:rPr lang="ru-RU" sz="2400" dirty="0"/>
              <a:t>выполнить ряд задач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определить роли и пользователей в приложение</a:t>
            </a:r>
            <a:r>
              <a:rPr lang="ru-RU" sz="2400" dirty="0" smtClean="0"/>
              <a:t>;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создать базу данных для хранения информации</a:t>
            </a:r>
            <a:r>
              <a:rPr lang="ru-RU" sz="2400" dirty="0" smtClean="0"/>
              <a:t>;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построить макет приложения</a:t>
            </a:r>
            <a:r>
              <a:rPr lang="en-US" sz="2400" dirty="0" smtClean="0"/>
              <a:t>;</a:t>
            </a:r>
            <a:endParaRPr lang="ru-RU" sz="2400" dirty="0"/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/>
              <a:t>создать логику программы, для выполнения функций.</a:t>
            </a:r>
          </a:p>
          <a:p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83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979" y="1249681"/>
            <a:ext cx="2756981" cy="2156460"/>
          </a:xfrm>
        </p:spPr>
        <p:txBody>
          <a:bodyPr/>
          <a:lstStyle/>
          <a:p>
            <a:r>
              <a:rPr lang="ru-RU" dirty="0" smtClean="0"/>
              <a:t> Логическая структура 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0708" y="830580"/>
            <a:ext cx="7315200" cy="440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Логическая структура содержит модули функциональной логики, включая процедуры и объекты, которые являются стандартными прототипами для приложений баз данных: 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формы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таблицы </a:t>
            </a:r>
            <a:r>
              <a:rPr lang="ru-RU" sz="2400" dirty="0"/>
              <a:t>базы </a:t>
            </a:r>
            <a:r>
              <a:rPr lang="ru-RU" sz="2400" dirty="0" smtClean="0"/>
              <a:t>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</a:t>
            </a:r>
            <a:r>
              <a:rPr lang="ru-RU" sz="2400" dirty="0" smtClean="0"/>
              <a:t>тчеты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оригинальные </a:t>
            </a:r>
            <a:r>
              <a:rPr lang="ru-RU" sz="2400" dirty="0"/>
              <a:t>программные блоки, реализующие автоматизированную функцию или задачу в изучаемом предмете.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1" y="3406141"/>
            <a:ext cx="2025462" cy="20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79925" y="167638"/>
            <a:ext cx="3295137" cy="565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Главное меню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3120" y="1509068"/>
            <a:ext cx="3295137" cy="749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Страница администратора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31145" y="5765043"/>
            <a:ext cx="3178158" cy="749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Окончание работы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4379928" y="1509068"/>
            <a:ext cx="3295137" cy="749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Страница преподавателя</a:t>
            </a:r>
            <a:endParaRPr lang="ru-RU" sz="2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8380918" y="1509068"/>
            <a:ext cx="3295137" cy="749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Страница студента</a:t>
            </a:r>
            <a:endParaRPr lang="ru-RU" sz="2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379927" y="3017725"/>
            <a:ext cx="3295137" cy="749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Обращение к БД</a:t>
            </a:r>
            <a:endParaRPr lang="ru-RU" sz="2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593114" y="4392722"/>
            <a:ext cx="3295137" cy="749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Ввод данных</a:t>
            </a:r>
            <a:endParaRPr lang="ru-RU" sz="24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93116" y="3020401"/>
            <a:ext cx="3295137" cy="749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Редактирование данных</a:t>
            </a:r>
            <a:endParaRPr lang="ru-RU" sz="24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93115" y="5765043"/>
            <a:ext cx="3295137" cy="749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Сохранение информации в БД</a:t>
            </a:r>
            <a:endParaRPr lang="ru-RU" sz="2400" dirty="0"/>
          </a:p>
        </p:txBody>
      </p:sp>
      <p:cxnSp>
        <p:nvCxnSpPr>
          <p:cNvPr id="48" name="Соединительная линия уступом 47"/>
          <p:cNvCxnSpPr>
            <a:endCxn id="41" idx="0"/>
          </p:cNvCxnSpPr>
          <p:nvPr/>
        </p:nvCxnSpPr>
        <p:spPr>
          <a:xfrm>
            <a:off x="2240685" y="1112879"/>
            <a:ext cx="3786812" cy="396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endCxn id="42" idx="0"/>
          </p:cNvCxnSpPr>
          <p:nvPr/>
        </p:nvCxnSpPr>
        <p:spPr>
          <a:xfrm>
            <a:off x="5888754" y="1112878"/>
            <a:ext cx="4139733" cy="39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" idx="0"/>
          </p:cNvCxnSpPr>
          <p:nvPr/>
        </p:nvCxnSpPr>
        <p:spPr>
          <a:xfrm>
            <a:off x="2240685" y="1112879"/>
            <a:ext cx="4" cy="39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41" idx="0"/>
          </p:cNvCxnSpPr>
          <p:nvPr/>
        </p:nvCxnSpPr>
        <p:spPr>
          <a:xfrm>
            <a:off x="6027494" y="733166"/>
            <a:ext cx="3" cy="77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5" idx="2"/>
            <a:endCxn id="43" idx="0"/>
          </p:cNvCxnSpPr>
          <p:nvPr/>
        </p:nvCxnSpPr>
        <p:spPr>
          <a:xfrm rot="16200000" flipH="1">
            <a:off x="3754379" y="744608"/>
            <a:ext cx="759426" cy="3786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43" idx="1"/>
            <a:endCxn id="46" idx="3"/>
          </p:cNvCxnSpPr>
          <p:nvPr/>
        </p:nvCxnSpPr>
        <p:spPr>
          <a:xfrm flipH="1">
            <a:off x="3888253" y="3392341"/>
            <a:ext cx="491674" cy="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46" idx="1"/>
            <a:endCxn id="47" idx="1"/>
          </p:cNvCxnSpPr>
          <p:nvPr/>
        </p:nvCxnSpPr>
        <p:spPr>
          <a:xfrm rot="10800000" flipV="1">
            <a:off x="593116" y="3395017"/>
            <a:ext cx="1" cy="27446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" idx="1"/>
            <a:endCxn id="44" idx="1"/>
          </p:cNvCxnSpPr>
          <p:nvPr/>
        </p:nvCxnSpPr>
        <p:spPr>
          <a:xfrm rot="10800000" flipV="1">
            <a:off x="593114" y="1883684"/>
            <a:ext cx="6" cy="2883654"/>
          </a:xfrm>
          <a:prstGeom prst="bentConnector3">
            <a:avLst>
              <a:gd name="adj1" fmla="val 214748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44" idx="3"/>
            <a:endCxn id="43" idx="2"/>
          </p:cNvCxnSpPr>
          <p:nvPr/>
        </p:nvCxnSpPr>
        <p:spPr>
          <a:xfrm flipV="1">
            <a:off x="3888251" y="3766956"/>
            <a:ext cx="2139245" cy="1000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43" idx="2"/>
            <a:endCxn id="47" idx="3"/>
          </p:cNvCxnSpPr>
          <p:nvPr/>
        </p:nvCxnSpPr>
        <p:spPr>
          <a:xfrm rot="5400000">
            <a:off x="3771523" y="3883685"/>
            <a:ext cx="2372703" cy="2139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41" idx="2"/>
            <a:endCxn id="43" idx="0"/>
          </p:cNvCxnSpPr>
          <p:nvPr/>
        </p:nvCxnSpPr>
        <p:spPr>
          <a:xfrm rot="5400000">
            <a:off x="5647784" y="2638012"/>
            <a:ext cx="759426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42" idx="2"/>
            <a:endCxn id="43" idx="0"/>
          </p:cNvCxnSpPr>
          <p:nvPr/>
        </p:nvCxnSpPr>
        <p:spPr>
          <a:xfrm rot="5400000">
            <a:off x="7648279" y="637517"/>
            <a:ext cx="759426" cy="4000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41" idx="1"/>
            <a:endCxn id="44" idx="3"/>
          </p:cNvCxnSpPr>
          <p:nvPr/>
        </p:nvCxnSpPr>
        <p:spPr>
          <a:xfrm rot="10800000" flipV="1">
            <a:off x="3888252" y="1883684"/>
            <a:ext cx="491677" cy="288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8380917" y="3007530"/>
            <a:ext cx="3295137" cy="749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Вывод информации</a:t>
            </a:r>
            <a:endParaRPr lang="ru-RU" sz="2400" dirty="0"/>
          </a:p>
        </p:txBody>
      </p:sp>
      <p:cxnSp>
        <p:nvCxnSpPr>
          <p:cNvPr id="92" name="Прямая со стрелкой 91"/>
          <p:cNvCxnSpPr>
            <a:stCxn id="43" idx="3"/>
            <a:endCxn id="88" idx="1"/>
          </p:cNvCxnSpPr>
          <p:nvPr/>
        </p:nvCxnSpPr>
        <p:spPr>
          <a:xfrm flipV="1">
            <a:off x="7675064" y="3382146"/>
            <a:ext cx="705853" cy="1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42" idx="3"/>
            <a:endCxn id="6" idx="3"/>
          </p:cNvCxnSpPr>
          <p:nvPr/>
        </p:nvCxnSpPr>
        <p:spPr>
          <a:xfrm flipH="1">
            <a:off x="11409303" y="1883684"/>
            <a:ext cx="266752" cy="4255975"/>
          </a:xfrm>
          <a:prstGeom prst="bentConnector3">
            <a:avLst>
              <a:gd name="adj1" fmla="val -85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4" idx="3"/>
            <a:endCxn id="6" idx="1"/>
          </p:cNvCxnSpPr>
          <p:nvPr/>
        </p:nvCxnSpPr>
        <p:spPr>
          <a:xfrm>
            <a:off x="7675062" y="450402"/>
            <a:ext cx="556083" cy="5689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41" idx="3"/>
            <a:endCxn id="6" idx="1"/>
          </p:cNvCxnSpPr>
          <p:nvPr/>
        </p:nvCxnSpPr>
        <p:spPr>
          <a:xfrm>
            <a:off x="7675065" y="1883684"/>
            <a:ext cx="556080" cy="4255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5" idx="3"/>
          </p:cNvCxnSpPr>
          <p:nvPr/>
        </p:nvCxnSpPr>
        <p:spPr>
          <a:xfrm>
            <a:off x="3888257" y="1883684"/>
            <a:ext cx="4069494" cy="5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617" y="741681"/>
            <a:ext cx="3572323" cy="284988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Используемое программное обеспечение и средства разработки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4" y="3743961"/>
            <a:ext cx="2776148" cy="2039619"/>
          </a:xfrm>
        </p:spPr>
      </p:pic>
      <p:sp>
        <p:nvSpPr>
          <p:cNvPr id="5" name="TextBox 4"/>
          <p:cNvSpPr txBox="1"/>
          <p:nvPr/>
        </p:nvSpPr>
        <p:spPr>
          <a:xfrm>
            <a:off x="4000500" y="1059210"/>
            <a:ext cx="707898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 разработке были использовано следующие средства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 smtClean="0"/>
              <a:t>Microsoft Visual Studio </a:t>
            </a:r>
            <a:br>
              <a:rPr lang="en-AU" sz="2400" dirty="0" smtClean="0"/>
            </a:br>
            <a:r>
              <a:rPr lang="ru-RU" sz="2000" dirty="0" smtClean="0"/>
              <a:t>Компилятор для приложения на языке С</a:t>
            </a:r>
            <a:r>
              <a:rPr lang="en-US" sz="2000" dirty="0" smtClean="0"/>
              <a:t>#</a:t>
            </a:r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Microsoft SQL Server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Интегрированная среда разработки на языке </a:t>
            </a:r>
            <a:r>
              <a:rPr lang="en-US" sz="2000" dirty="0" smtClean="0"/>
              <a:t>SQL</a:t>
            </a:r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 err="1" smtClean="0"/>
              <a:t>Dbdesigner</a:t>
            </a:r>
            <a:r>
              <a:rPr lang="en-AU" sz="2400" dirty="0" smtClean="0"/>
              <a:t> 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ru-RU" sz="2000" dirty="0"/>
              <a:t>Инструмент для визуального проектирования баз </a:t>
            </a:r>
            <a:r>
              <a:rPr lang="ru-RU" sz="2000" dirty="0" smtClean="0"/>
              <a:t>данных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 smtClean="0"/>
              <a:t>Material Design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ru-RU" sz="2000" dirty="0" smtClean="0"/>
              <a:t>Дополнение для графического дизайна интерфейсов программного обеспечения и приложений.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2607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" y="1431130"/>
            <a:ext cx="3063240" cy="319373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Информационная безопасность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База данных и хранение информации.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424" y="616465"/>
            <a:ext cx="6662399" cy="512127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8967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31804" y="980303"/>
            <a:ext cx="3155093" cy="4835863"/>
          </a:xfrm>
        </p:spPr>
        <p:txBody>
          <a:bodyPr/>
          <a:lstStyle/>
          <a:p>
            <a:pPr>
              <a:buClrTx/>
            </a:pPr>
            <a:r>
              <a:rPr lang="ru-RU" sz="1800" b="1" dirty="0" smtClean="0"/>
              <a:t>В базе данных </a:t>
            </a:r>
            <a:r>
              <a:rPr lang="ru-RU" sz="1800" b="1" dirty="0" smtClean="0"/>
              <a:t>хранится информация необходимая для работы приложения</a:t>
            </a:r>
          </a:p>
          <a:p>
            <a:pPr>
              <a:buClrTx/>
            </a:pPr>
            <a:endParaRPr lang="ru-RU" dirty="0"/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bg1"/>
                </a:solidFill>
              </a:rPr>
              <a:t>Данные студента</a:t>
            </a:r>
          </a:p>
          <a:p>
            <a:pPr marL="742950" lvl="1" indent="-285750">
              <a:buClrTx/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/>
                </a:solidFill>
              </a:rPr>
              <a:t>Группа</a:t>
            </a:r>
          </a:p>
          <a:p>
            <a:pPr marL="742950" lvl="1" indent="-285750">
              <a:buClrTx/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/>
                </a:solidFill>
              </a:rPr>
              <a:t>специальность</a:t>
            </a:r>
            <a:endParaRPr lang="ru-RU" sz="1400" dirty="0" smtClean="0">
              <a:solidFill>
                <a:schemeClr val="bg1"/>
              </a:solidFill>
            </a:endParaRP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bg1"/>
                </a:solidFill>
              </a:rPr>
              <a:t>Преподавателя</a:t>
            </a:r>
          </a:p>
          <a:p>
            <a:pPr marL="742950" lvl="1" indent="-285750">
              <a:buClrTx/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/>
                </a:solidFill>
              </a:rPr>
              <a:t>Предмет</a:t>
            </a:r>
          </a:p>
          <a:p>
            <a:pPr marL="742950" lvl="1" indent="-285750">
              <a:buClrTx/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/>
                </a:solidFill>
              </a:rPr>
              <a:t>Д</a:t>
            </a:r>
            <a:r>
              <a:rPr lang="ru-RU" sz="1400" dirty="0" smtClean="0">
                <a:solidFill>
                  <a:schemeClr val="bg1"/>
                </a:solidFill>
              </a:rPr>
              <a:t>олжность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ru-RU" sz="1600" dirty="0" smtClean="0">
                <a:solidFill>
                  <a:schemeClr val="bg1"/>
                </a:solidFill>
              </a:rPr>
              <a:t>Тема</a:t>
            </a:r>
          </a:p>
          <a:p>
            <a:pPr marL="742950" lvl="1" indent="-285750">
              <a:buClrTx/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/>
                </a:solidFill>
              </a:rPr>
              <a:t>Вопросы</a:t>
            </a:r>
          </a:p>
          <a:p>
            <a:pPr marL="742950" lvl="1" indent="-285750">
              <a:buClrTx/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chemeClr val="bg1"/>
                </a:solidFill>
              </a:rPr>
              <a:t>Ответы</a:t>
            </a:r>
            <a:endParaRPr lang="ru-RU" sz="1400" dirty="0" smtClean="0">
              <a:solidFill>
                <a:schemeClr val="bg1"/>
              </a:solidFill>
            </a:endParaRPr>
          </a:p>
          <a:p>
            <a:pPr>
              <a:buClrTx/>
            </a:pPr>
            <a:endParaRPr lang="ru-RU" sz="16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122" y="396674"/>
            <a:ext cx="7809614" cy="6003120"/>
          </a:xfrm>
          <a:prstGeom prst="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117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31" y="1132291"/>
            <a:ext cx="2834640" cy="130610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Физическая структура проекта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5" y="2707675"/>
            <a:ext cx="2976433" cy="2976433"/>
          </a:xfrm>
        </p:spPr>
      </p:pic>
      <p:sp>
        <p:nvSpPr>
          <p:cNvPr id="7" name="TextBox 6"/>
          <p:cNvSpPr txBox="1"/>
          <p:nvPr/>
        </p:nvSpPr>
        <p:spPr>
          <a:xfrm>
            <a:off x="4282442" y="1513291"/>
            <a:ext cx="720810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Функции приложения </a:t>
            </a:r>
          </a:p>
          <a:p>
            <a:endParaRPr lang="ru-RU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Хранение данных в ПО</a:t>
            </a: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Ввода данных в ПО</a:t>
            </a: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 данных в ПО</a:t>
            </a:r>
          </a:p>
          <a:p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Редактирование данных в ПО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2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312</TotalTime>
  <Words>313</Words>
  <Application>Microsoft Office PowerPoint</Application>
  <PresentationFormat>Широкоэкранный</PresentationFormat>
  <Paragraphs>83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Wingdings</vt:lpstr>
      <vt:lpstr>Wingdings 2</vt:lpstr>
      <vt:lpstr>Рама</vt:lpstr>
      <vt:lpstr>Инструкция по пользованию приложения</vt:lpstr>
      <vt:lpstr>Актуальность</vt:lpstr>
      <vt:lpstr>Цель и задачи</vt:lpstr>
      <vt:lpstr> Логическая структура  проекта</vt:lpstr>
      <vt:lpstr>Презентация PowerPoint</vt:lpstr>
      <vt:lpstr>Используемое программное обеспечение и средства разработки</vt:lpstr>
      <vt:lpstr>Информационная безопасность   База данных и хранение информации.</vt:lpstr>
      <vt:lpstr>Презентация PowerPoint</vt:lpstr>
      <vt:lpstr>Физическая структура проекта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 по использованию приложения</dc:title>
  <dc:creator>Учетная запись Майкрософт</dc:creator>
  <cp:lastModifiedBy>Учетная запись Майкрософт</cp:lastModifiedBy>
  <cp:revision>45</cp:revision>
  <dcterms:created xsi:type="dcterms:W3CDTF">2022-06-14T19:11:56Z</dcterms:created>
  <dcterms:modified xsi:type="dcterms:W3CDTF">2022-06-27T16:48:33Z</dcterms:modified>
</cp:coreProperties>
</file>