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Image"/>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Image"/>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Imag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660384004_1290x1720.jpg"/>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slide" Target="slide6.xml"/><Relationship Id="rId3" Type="http://schemas.openxmlformats.org/officeDocument/2006/relationships/slide" Target="slide34.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OGUN"/>
          <p:cNvSpPr txBox="1"/>
          <p:nvPr>
            <p:ph type="body" idx="1"/>
          </p:nvPr>
        </p:nvSpPr>
        <p:spPr>
          <a:prstGeom prst="rect">
            <a:avLst/>
          </a:prstGeom>
        </p:spPr>
        <p:txBody>
          <a:bodyPr/>
          <a:lstStyle/>
          <a:p>
            <a:pPr>
              <a:defRPr b="0">
                <a:latin typeface="HemiHeadRg-BoldItalic"/>
                <a:ea typeface="HemiHeadRg-BoldItalic"/>
                <a:cs typeface="HemiHeadRg-BoldItalic"/>
                <a:sym typeface="HemiHeadRg-BoldItalic"/>
              </a:defRPr>
            </a:pPr>
            <a:r>
              <a:rPr u="sng"/>
              <a:t>O</a:t>
            </a:r>
            <a:r>
              <a:t>GUN</a:t>
            </a:r>
          </a:p>
        </p:txBody>
      </p:sp>
      <p:sp>
        <p:nvSpPr>
          <p:cNvPr id="152" name="ORION Produc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668655">
              <a:defRPr b="0" sz="4455">
                <a:solidFill>
                  <a:srgbClr val="D63864"/>
                </a:solidFill>
                <a:latin typeface="Titillium WebBold"/>
                <a:ea typeface="Titillium WebBold"/>
                <a:cs typeface="Titillium WebBold"/>
                <a:sym typeface="Titillium WebBold"/>
              </a:defRPr>
            </a:lvl1pPr>
          </a:lstStyle>
          <a:p>
            <a:pPr/>
            <a:r>
              <a:t>ORION Product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System Modules"/>
          <p:cNvSpPr txBox="1"/>
          <p:nvPr>
            <p:ph type="title"/>
          </p:nvPr>
        </p:nvSpPr>
        <p:spPr>
          <a:prstGeom prst="rect">
            <a:avLst/>
          </a:prstGeom>
        </p:spPr>
        <p:txBody>
          <a:bodyPr/>
          <a:lstStyle/>
          <a:p>
            <a:pPr/>
            <a:r>
              <a:t>System Modules</a:t>
            </a:r>
          </a:p>
        </p:txBody>
      </p:sp>
      <p:sp>
        <p:nvSpPr>
          <p:cNvPr id="186" name="Manufacturing - Production Plan"/>
          <p:cNvSpPr txBox="1"/>
          <p:nvPr>
            <p:ph type="body" idx="21"/>
          </p:nvPr>
        </p:nvSpPr>
        <p:spPr>
          <a:xfrm>
            <a:off x="1206500" y="2355185"/>
            <a:ext cx="21971000" cy="934780"/>
          </a:xfrm>
          <a:prstGeom prst="rect">
            <a:avLst/>
          </a:prstGeom>
          <a:extLst>
            <a:ext uri="{C572A759-6A51-4108-AA02-DFA0A04FC94B}">
              <ma14:wrappingTextBoxFlag xmlns:ma14="http://schemas.microsoft.com/office/mac/drawingml/2011/main" val="1"/>
            </a:ext>
          </a:extLst>
        </p:spPr>
        <p:txBody>
          <a:bodyPr/>
          <a:lstStyle/>
          <a:p>
            <a:pPr/>
            <a:r>
              <a:t>Manufacturing - Production Plan</a:t>
            </a:r>
          </a:p>
        </p:txBody>
      </p:sp>
      <p:sp>
        <p:nvSpPr>
          <p:cNvPr id="187" name="As mentioned earlier, a Production Plan can be used for planning the manufacture of Items against Sales Orders or Material Requests.…"/>
          <p:cNvSpPr txBox="1"/>
          <p:nvPr>
            <p:ph type="body" idx="1"/>
          </p:nvPr>
        </p:nvSpPr>
        <p:spPr>
          <a:prstGeom prst="rect">
            <a:avLst/>
          </a:prstGeom>
        </p:spPr>
        <p:txBody>
          <a:bodyPr/>
          <a:lstStyle/>
          <a:p>
            <a:pPr marL="0" indent="0">
              <a:buSzTx/>
              <a:buNone/>
            </a:pPr>
            <a:r>
              <a:t>As mentioned earlier, a Production Plan can be used for planning the manufacture of Items against Sales Orders or Material Requests.</a:t>
            </a:r>
          </a:p>
          <a:p>
            <a:pPr marL="0" indent="0">
              <a:buSzTx/>
              <a:buNone/>
            </a:pPr>
            <a:r>
              <a:t>For Example; this is how Production against Sales order looks like:</a:t>
            </a:r>
          </a:p>
          <a:p>
            <a:pPr>
              <a:buClr>
                <a:srgbClr val="E82062"/>
              </a:buClr>
            </a:pPr>
            <a:r>
              <a:t>The quantity of Raw Material used.</a:t>
            </a:r>
          </a:p>
          <a:p>
            <a:pPr>
              <a:buClr>
                <a:srgbClr val="E82062"/>
              </a:buClr>
            </a:pPr>
            <a:r>
              <a:t>Item operation to be fetched in Work Orders later.</a:t>
            </a:r>
          </a:p>
          <a:p>
            <a:pPr>
              <a:buClr>
                <a:srgbClr val="E82062"/>
              </a:buClr>
            </a:pPr>
            <a:r>
              <a:t>Source Warehouse to track inventory.</a:t>
            </a:r>
          </a:p>
          <a:p>
            <a:pPr>
              <a:buClr>
                <a:srgbClr val="E82062"/>
              </a:buClr>
            </a:pPr>
            <a:r>
              <a:t>Remaining scrap percentage.</a:t>
            </a:r>
          </a:p>
        </p:txBody>
      </p:sp>
      <p:pic>
        <p:nvPicPr>
          <p:cNvPr id="188" name="Screen Shot 2020-09-01 at 2.31.26 AM.png" descr="Screen Shot 2020-09-01 at 2.31.26 AM.png"/>
          <p:cNvPicPr>
            <a:picLocks noChangeAspect="1"/>
          </p:cNvPicPr>
          <p:nvPr/>
        </p:nvPicPr>
        <p:blipFill>
          <a:blip r:embed="rId2">
            <a:extLst/>
          </a:blip>
          <a:stretch>
            <a:fillRect/>
          </a:stretch>
        </p:blipFill>
        <p:spPr>
          <a:xfrm>
            <a:off x="15459971" y="7063491"/>
            <a:ext cx="8090882" cy="4356629"/>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System Modules"/>
          <p:cNvSpPr txBox="1"/>
          <p:nvPr>
            <p:ph type="title"/>
          </p:nvPr>
        </p:nvSpPr>
        <p:spPr>
          <a:prstGeom prst="rect">
            <a:avLst/>
          </a:prstGeom>
        </p:spPr>
        <p:txBody>
          <a:bodyPr/>
          <a:lstStyle/>
          <a:p>
            <a:pPr/>
            <a:r>
              <a:t>System Modules</a:t>
            </a:r>
          </a:p>
        </p:txBody>
      </p:sp>
      <p:sp>
        <p:nvSpPr>
          <p:cNvPr id="191" name="Manufacturing - Work Order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Manufacturing - Work Orders</a:t>
            </a:r>
          </a:p>
        </p:txBody>
      </p:sp>
      <p:sp>
        <p:nvSpPr>
          <p:cNvPr id="192" name="Woking Orders is your tool to flash the green light for new orders.…"/>
          <p:cNvSpPr txBox="1"/>
          <p:nvPr>
            <p:ph type="body" idx="1"/>
          </p:nvPr>
        </p:nvSpPr>
        <p:spPr>
          <a:prstGeom prst="rect">
            <a:avLst/>
          </a:prstGeom>
        </p:spPr>
        <p:txBody>
          <a:bodyPr/>
          <a:lstStyle/>
          <a:p>
            <a:pPr marL="0" indent="0">
              <a:buSzTx/>
              <a:buNone/>
            </a:pPr>
            <a:r>
              <a:t>Woking Orders is your tool to flash the green light for new orders.</a:t>
            </a:r>
          </a:p>
          <a:p>
            <a:pPr>
              <a:buClr>
                <a:srgbClr val="E82062"/>
              </a:buClr>
            </a:pPr>
            <a:r>
              <a:t>Select the Item to be manufactured.</a:t>
            </a:r>
          </a:p>
          <a:p>
            <a:pPr>
              <a:buClr>
                <a:srgbClr val="E82062"/>
              </a:buClr>
            </a:pPr>
            <a:r>
              <a:t>Select the Bill Of Material (BOM).</a:t>
            </a:r>
          </a:p>
          <a:p>
            <a:pPr>
              <a:buClr>
                <a:srgbClr val="E82062"/>
              </a:buClr>
            </a:pPr>
            <a:r>
              <a:t>Set the quantity to manufacture.</a:t>
            </a:r>
          </a:p>
          <a:p>
            <a:pPr>
              <a:buClr>
                <a:srgbClr val="E82062"/>
              </a:buClr>
            </a:pPr>
            <a:r>
              <a:t>Set the planned start/end date.</a:t>
            </a:r>
          </a:p>
        </p:txBody>
      </p:sp>
      <p:pic>
        <p:nvPicPr>
          <p:cNvPr id="193" name="Screen Shot 2020-09-01 at 1.36.26 AM.png" descr="Screen Shot 2020-09-01 at 1.36.26 AM.png"/>
          <p:cNvPicPr>
            <a:picLocks noChangeAspect="1"/>
          </p:cNvPicPr>
          <p:nvPr/>
        </p:nvPicPr>
        <p:blipFill>
          <a:blip r:embed="rId2">
            <a:extLst/>
          </a:blip>
          <a:srcRect l="204" t="0" r="204" b="0"/>
          <a:stretch>
            <a:fillRect/>
          </a:stretch>
        </p:blipFill>
        <p:spPr>
          <a:xfrm>
            <a:off x="13692997" y="5423354"/>
            <a:ext cx="8858965" cy="6785985"/>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System Modules"/>
          <p:cNvSpPr txBox="1"/>
          <p:nvPr>
            <p:ph type="title"/>
          </p:nvPr>
        </p:nvSpPr>
        <p:spPr>
          <a:prstGeom prst="rect">
            <a:avLst/>
          </a:prstGeom>
        </p:spPr>
        <p:txBody>
          <a:bodyPr/>
          <a:lstStyle/>
          <a:p>
            <a:pPr/>
            <a:r>
              <a:t>System Modules</a:t>
            </a:r>
          </a:p>
        </p:txBody>
      </p:sp>
      <p:sp>
        <p:nvSpPr>
          <p:cNvPr id="196" name="Manufacturing - Down time Entry"/>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Manufacturing - Down time Entry</a:t>
            </a:r>
          </a:p>
        </p:txBody>
      </p:sp>
      <p:sp>
        <p:nvSpPr>
          <p:cNvPr id="197" name="Downtime Entry document is used to capture the machine's Downtime in minutes.…"/>
          <p:cNvSpPr txBox="1"/>
          <p:nvPr>
            <p:ph type="body" idx="1"/>
          </p:nvPr>
        </p:nvSpPr>
        <p:spPr>
          <a:prstGeom prst="rect">
            <a:avLst/>
          </a:prstGeom>
        </p:spPr>
        <p:txBody>
          <a:bodyPr/>
          <a:lstStyle/>
          <a:p>
            <a:pPr>
              <a:buClr>
                <a:srgbClr val="D63864"/>
              </a:buClr>
            </a:pPr>
            <a:r>
              <a:t>Downtime Entry document is used to capture</a:t>
            </a:r>
            <a:br/>
            <a:r>
              <a:t>the machine's Downtime in minutes.</a:t>
            </a:r>
          </a:p>
          <a:p>
            <a:pPr>
              <a:buClr>
                <a:srgbClr val="D63864"/>
              </a:buClr>
            </a:pPr>
            <a:r>
              <a:t>User needs to manually create the </a:t>
            </a:r>
            <a:br/>
            <a:r>
              <a:t>downtime record by selecting the proper</a:t>
            </a:r>
            <a:br/>
            <a:r>
              <a:t>machine alongwith the machine's downtime.</a:t>
            </a:r>
          </a:p>
          <a:p>
            <a:pPr>
              <a:buClr>
                <a:srgbClr val="D63864"/>
              </a:buClr>
            </a:pPr>
            <a:r>
              <a:t>Using Downtime entry data operator knows</a:t>
            </a:r>
            <a:br/>
            <a:r>
              <a:t>which machine not performing well and</a:t>
            </a:r>
            <a:br/>
            <a:r>
              <a:t>needs maintenance.</a:t>
            </a:r>
          </a:p>
        </p:txBody>
      </p:sp>
      <p:pic>
        <p:nvPicPr>
          <p:cNvPr id="198" name="Screen Shot 2020-09-01 at 2.35.37 AM.png" descr="Screen Shot 2020-09-01 at 2.35.37 AM.png"/>
          <p:cNvPicPr>
            <a:picLocks noChangeAspect="1"/>
          </p:cNvPicPr>
          <p:nvPr/>
        </p:nvPicPr>
        <p:blipFill>
          <a:blip r:embed="rId2">
            <a:extLst/>
          </a:blip>
          <a:stretch>
            <a:fillRect/>
          </a:stretch>
        </p:blipFill>
        <p:spPr>
          <a:xfrm>
            <a:off x="14227309" y="5215051"/>
            <a:ext cx="9353419" cy="448247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System Modules"/>
          <p:cNvSpPr txBox="1"/>
          <p:nvPr>
            <p:ph type="title"/>
          </p:nvPr>
        </p:nvSpPr>
        <p:spPr>
          <a:prstGeom prst="rect">
            <a:avLst/>
          </a:prstGeom>
        </p:spPr>
        <p:txBody>
          <a:bodyPr/>
          <a:lstStyle/>
          <a:p>
            <a:pPr/>
            <a:r>
              <a:t>System Modules</a:t>
            </a:r>
          </a:p>
        </p:txBody>
      </p:sp>
      <p:sp>
        <p:nvSpPr>
          <p:cNvPr id="201" name="Accounti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Accounting</a:t>
            </a:r>
          </a:p>
        </p:txBody>
      </p:sp>
      <p:sp>
        <p:nvSpPr>
          <p:cNvPr id="202" name="At the end of sales and purchase cycle comes billing and payments, You may have an accountant in your team, or you may be doing accounting yourself, or you may have outsourced your accounting.…"/>
          <p:cNvSpPr txBox="1"/>
          <p:nvPr>
            <p:ph type="body" idx="1"/>
          </p:nvPr>
        </p:nvSpPr>
        <p:spPr>
          <a:prstGeom prst="rect">
            <a:avLst/>
          </a:prstGeom>
        </p:spPr>
        <p:txBody>
          <a:bodyPr/>
          <a:lstStyle/>
          <a:p>
            <a:pPr marL="0" indent="0">
              <a:buSzTx/>
              <a:buNone/>
            </a:pPr>
            <a:r>
              <a:t>At the end of sales and purchase cycle comes billing and payments, You may have an accountant in your team, or you may be doing accounting yourself, or you may have outsourced your accounting. </a:t>
            </a:r>
            <a:endParaRPr sz="1200">
              <a:latin typeface="Times Roman"/>
              <a:ea typeface="Times Roman"/>
              <a:cs typeface="Times Roman"/>
              <a:sym typeface="Times Roman"/>
            </a:endParaRPr>
          </a:p>
          <a:p>
            <a:pPr marL="0" indent="0">
              <a:buSzTx/>
              <a:buNone/>
            </a:pPr>
            <a:r>
              <a:t>In all the cases financial accounting forms the core of any business management system like an ERP.</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System Modules"/>
          <p:cNvSpPr txBox="1"/>
          <p:nvPr>
            <p:ph type="title"/>
          </p:nvPr>
        </p:nvSpPr>
        <p:spPr>
          <a:prstGeom prst="rect">
            <a:avLst/>
          </a:prstGeom>
        </p:spPr>
        <p:txBody>
          <a:bodyPr/>
          <a:lstStyle/>
          <a:p>
            <a:pPr/>
            <a:r>
              <a:t>System Modules</a:t>
            </a:r>
          </a:p>
        </p:txBody>
      </p:sp>
      <p:sp>
        <p:nvSpPr>
          <p:cNvPr id="205" name="Accounti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Accounting</a:t>
            </a:r>
          </a:p>
        </p:txBody>
      </p:sp>
      <p:sp>
        <p:nvSpPr>
          <p:cNvPr id="206" name="in OGUN; your accounting operations consists of 3 main transactions:…"/>
          <p:cNvSpPr txBox="1"/>
          <p:nvPr>
            <p:ph type="body" idx="1"/>
          </p:nvPr>
        </p:nvSpPr>
        <p:spPr>
          <a:prstGeom prst="rect">
            <a:avLst/>
          </a:prstGeom>
        </p:spPr>
        <p:txBody>
          <a:bodyPr/>
          <a:lstStyle/>
          <a:p>
            <a:pPr marL="0" indent="0">
              <a:buSzTx/>
              <a:buNone/>
            </a:pPr>
            <a:r>
              <a:t>in </a:t>
            </a:r>
            <a:r>
              <a:rPr b="1"/>
              <a:t>OGUN</a:t>
            </a:r>
            <a:r>
              <a:t>; your accounting operations consists of 3 main transactions</a:t>
            </a:r>
            <a:r>
              <a:t>:</a:t>
            </a:r>
          </a:p>
          <a:p>
            <a:pPr>
              <a:buClr>
                <a:srgbClr val="D63864"/>
              </a:buClr>
            </a:pPr>
            <a:r>
              <a:t>Sales Invoice</a:t>
            </a:r>
          </a:p>
          <a:p>
            <a:pPr>
              <a:buClr>
                <a:srgbClr val="D63864"/>
              </a:buClr>
            </a:pPr>
            <a:r>
              <a:t>Purchase Invoice</a:t>
            </a:r>
          </a:p>
          <a:p>
            <a:pPr>
              <a:buClr>
                <a:srgbClr val="D63864"/>
              </a:buClr>
            </a:pPr>
            <a:r>
              <a:t>Journal Entries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System Modules"/>
          <p:cNvSpPr txBox="1"/>
          <p:nvPr>
            <p:ph type="title"/>
          </p:nvPr>
        </p:nvSpPr>
        <p:spPr>
          <a:prstGeom prst="rect">
            <a:avLst/>
          </a:prstGeom>
        </p:spPr>
        <p:txBody>
          <a:bodyPr/>
          <a:lstStyle/>
          <a:p>
            <a:pPr/>
            <a:r>
              <a:t>System Modules</a:t>
            </a:r>
          </a:p>
        </p:txBody>
      </p:sp>
      <p:sp>
        <p:nvSpPr>
          <p:cNvPr id="209" name="Accounting - Sales Invoic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Accounting - Sales Invoice</a:t>
            </a:r>
          </a:p>
        </p:txBody>
      </p:sp>
      <p:sp>
        <p:nvSpPr>
          <p:cNvPr id="210" name="A Sales Invoice is a bill that you send to your customers, against which the customer processes the payment.…"/>
          <p:cNvSpPr txBox="1"/>
          <p:nvPr>
            <p:ph type="body" idx="1"/>
          </p:nvPr>
        </p:nvSpPr>
        <p:spPr>
          <a:xfrm>
            <a:off x="1488461" y="4068049"/>
            <a:ext cx="21971001" cy="8256012"/>
          </a:xfrm>
          <a:prstGeom prst="rect">
            <a:avLst/>
          </a:prstGeom>
        </p:spPr>
        <p:txBody>
          <a:bodyPr/>
          <a:lstStyle/>
          <a:p>
            <a:pPr marL="438912" indent="-438912" defTabSz="1755604">
              <a:spcBef>
                <a:spcPts val="3200"/>
              </a:spcBef>
              <a:buClr>
                <a:srgbClr val="D63864"/>
              </a:buClr>
              <a:defRPr sz="3456"/>
            </a:pPr>
            <a:r>
              <a:t>A Sales Invoice is a bill that you send to your customers, against which the customer processes the payment.</a:t>
            </a:r>
          </a:p>
          <a:p>
            <a:pPr marL="438912" indent="-438912" defTabSz="1755604">
              <a:spcBef>
                <a:spcPts val="3200"/>
              </a:spcBef>
              <a:buClr>
                <a:srgbClr val="D63864"/>
              </a:buClr>
              <a:defRPr sz="3456"/>
            </a:pPr>
            <a:r>
              <a:t>Sales Invoice is an accounting transaction.</a:t>
            </a:r>
          </a:p>
          <a:p>
            <a:pPr marL="438912" indent="-438912" defTabSz="1755604">
              <a:spcBef>
                <a:spcPts val="3200"/>
              </a:spcBef>
              <a:buClr>
                <a:srgbClr val="D63864"/>
              </a:buClr>
              <a:defRPr sz="3456"/>
            </a:pPr>
            <a:r>
              <a:t>On submission of Sales Invoice, the system updates the receivable and books income against a Customer Account.</a:t>
            </a:r>
          </a:p>
          <a:p>
            <a:pPr marL="438912" indent="-438912" defTabSz="1755604">
              <a:spcBef>
                <a:spcPts val="3200"/>
              </a:spcBef>
              <a:buClr>
                <a:srgbClr val="D63864"/>
              </a:buClr>
              <a:defRPr sz="3456"/>
            </a:pPr>
            <a:r>
              <a:t>Sales Invoice will also give you the following:</a:t>
            </a:r>
            <a:endParaRPr sz="864">
              <a:latin typeface="Times Roman"/>
              <a:ea typeface="Times Roman"/>
              <a:cs typeface="Times Roman"/>
              <a:sym typeface="Times Roman"/>
            </a:endParaRPr>
          </a:p>
          <a:p>
            <a:pPr lvl="1" marL="877824" indent="-438912" defTabSz="1755604">
              <a:spcBef>
                <a:spcPts val="3200"/>
              </a:spcBef>
              <a:buClr>
                <a:srgbClr val="D63864"/>
              </a:buClr>
              <a:defRPr sz="3456"/>
            </a:pPr>
            <a:r>
              <a:t>Accounting Impact</a:t>
            </a:r>
          </a:p>
          <a:p>
            <a:pPr lvl="1" marL="877824" indent="-438912" defTabSz="1755604">
              <a:spcBef>
                <a:spcPts val="3200"/>
              </a:spcBef>
              <a:buClr>
                <a:srgbClr val="D63864"/>
              </a:buClr>
              <a:defRPr sz="3456"/>
            </a:pPr>
            <a:r>
              <a:t>Accounting entries (GL Entry) for a typical double entry “Sale”</a:t>
            </a:r>
          </a:p>
          <a:p>
            <a:pPr lvl="1" marL="877824" indent="-438912" defTabSz="1755604">
              <a:spcBef>
                <a:spcPts val="3200"/>
              </a:spcBef>
              <a:buClr>
                <a:srgbClr val="D63864"/>
              </a:buClr>
              <a:defRPr sz="3456"/>
            </a:pPr>
            <a:r>
              <a:t>Automatically Fetching Item Batch Numbers</a:t>
            </a:r>
          </a:p>
          <a:p>
            <a:pPr lvl="1" marL="877824" indent="-438912" defTabSz="1755604">
              <a:spcBef>
                <a:spcPts val="3200"/>
              </a:spcBef>
              <a:buClr>
                <a:srgbClr val="D63864"/>
              </a:buClr>
              <a:defRPr sz="3456"/>
            </a:pPr>
            <a:r>
              <a:t>POS Invoices</a:t>
            </a:r>
          </a:p>
          <a:p>
            <a:pPr lvl="1" marL="877824" indent="-438912" defTabSz="1755604">
              <a:spcBef>
                <a:spcPts val="3200"/>
              </a:spcBef>
              <a:buClr>
                <a:srgbClr val="D63864"/>
              </a:buClr>
              <a:defRPr sz="3456"/>
            </a:pPr>
            <a:r>
              <a:t>Billing Timesheet with Project</a:t>
            </a:r>
          </a:p>
        </p:txBody>
      </p:sp>
      <p:pic>
        <p:nvPicPr>
          <p:cNvPr id="211" name="Screen Shot 2020-09-01 at 3.19.21 AM.png" descr="Screen Shot 2020-09-01 at 3.19.21 AM.png"/>
          <p:cNvPicPr>
            <a:picLocks noChangeAspect="1"/>
          </p:cNvPicPr>
          <p:nvPr/>
        </p:nvPicPr>
        <p:blipFill>
          <a:blip r:embed="rId2">
            <a:extLst/>
          </a:blip>
          <a:stretch>
            <a:fillRect/>
          </a:stretch>
        </p:blipFill>
        <p:spPr>
          <a:xfrm>
            <a:off x="14878006" y="7614633"/>
            <a:ext cx="8868151" cy="3571635"/>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System Modules"/>
          <p:cNvSpPr txBox="1"/>
          <p:nvPr>
            <p:ph type="title"/>
          </p:nvPr>
        </p:nvSpPr>
        <p:spPr>
          <a:prstGeom prst="rect">
            <a:avLst/>
          </a:prstGeom>
        </p:spPr>
        <p:txBody>
          <a:bodyPr/>
          <a:lstStyle/>
          <a:p>
            <a:pPr/>
            <a:r>
              <a:t>System Modules</a:t>
            </a:r>
          </a:p>
        </p:txBody>
      </p:sp>
      <p:sp>
        <p:nvSpPr>
          <p:cNvPr id="214" name="Accounting - Purchase Invoic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Accounting - Purchase Invoice</a:t>
            </a:r>
          </a:p>
        </p:txBody>
      </p:sp>
      <p:sp>
        <p:nvSpPr>
          <p:cNvPr id="215" name="A Purchase Invoice is the exact opposite of your Sales Invoice.…"/>
          <p:cNvSpPr txBox="1"/>
          <p:nvPr>
            <p:ph type="body" idx="1"/>
          </p:nvPr>
        </p:nvSpPr>
        <p:spPr>
          <a:xfrm>
            <a:off x="1488461" y="4068049"/>
            <a:ext cx="21971001" cy="8256012"/>
          </a:xfrm>
          <a:prstGeom prst="rect">
            <a:avLst/>
          </a:prstGeom>
        </p:spPr>
        <p:txBody>
          <a:bodyPr/>
          <a:lstStyle/>
          <a:p>
            <a:pPr marL="445008" indent="-445008" defTabSz="1779987">
              <a:spcBef>
                <a:spcPts val="3200"/>
              </a:spcBef>
              <a:buClr>
                <a:srgbClr val="D63864"/>
              </a:buClr>
              <a:defRPr sz="3504"/>
            </a:pPr>
            <a:r>
              <a:t>A Purchase Invoice is the exact opposite of your Sales Invoice.</a:t>
            </a:r>
          </a:p>
          <a:p>
            <a:pPr marL="445008" indent="-445008" defTabSz="1779987">
              <a:spcBef>
                <a:spcPts val="3200"/>
              </a:spcBef>
              <a:buClr>
                <a:srgbClr val="D63864"/>
              </a:buClr>
              <a:defRPr sz="3504"/>
            </a:pPr>
            <a:r>
              <a:t>It is the bill that your Supplier sends you for products or services delivered.</a:t>
            </a:r>
          </a:p>
          <a:p>
            <a:pPr marL="445008" indent="-445008" defTabSz="1779987">
              <a:spcBef>
                <a:spcPts val="3200"/>
              </a:spcBef>
              <a:buClr>
                <a:srgbClr val="D63864"/>
              </a:buClr>
              <a:defRPr sz="3504"/>
            </a:pPr>
            <a:r>
              <a:t>Here you accrue expenses to your Supplier.</a:t>
            </a:r>
          </a:p>
          <a:p>
            <a:pPr marL="445008" indent="-445008" defTabSz="1779987">
              <a:spcBef>
                <a:spcPts val="3200"/>
              </a:spcBef>
              <a:buClr>
                <a:srgbClr val="D63864"/>
              </a:buClr>
              <a:defRPr sz="3504"/>
            </a:pPr>
            <a:r>
              <a:t>Making a Purchase Invoice is very similar to making a Purchase Order. </a:t>
            </a:r>
          </a:p>
          <a:p>
            <a:pPr marL="445008" indent="-445008" defTabSz="1779987">
              <a:spcBef>
                <a:spcPts val="3200"/>
              </a:spcBef>
              <a:buClr>
                <a:srgbClr val="D63864"/>
              </a:buClr>
              <a:defRPr sz="3504"/>
            </a:pPr>
            <a:r>
              <a:t>Purchase Invoice will also give you the following:</a:t>
            </a:r>
            <a:endParaRPr sz="876">
              <a:latin typeface="Times Roman"/>
              <a:ea typeface="Times Roman"/>
              <a:cs typeface="Times Roman"/>
              <a:sym typeface="Times Roman"/>
            </a:endParaRPr>
          </a:p>
          <a:p>
            <a:pPr lvl="1" marL="890016" indent="-445008" defTabSz="1779987">
              <a:spcBef>
                <a:spcPts val="3200"/>
              </a:spcBef>
              <a:buClr>
                <a:srgbClr val="D63864"/>
              </a:buClr>
              <a:defRPr sz="3504"/>
            </a:pPr>
            <a:r>
              <a:t>accounting Treatment When Is Paid is checked</a:t>
            </a:r>
          </a:p>
          <a:p>
            <a:pPr lvl="1" marL="890016" indent="-445008" defTabSz="1779987">
              <a:spcBef>
                <a:spcPts val="3200"/>
              </a:spcBef>
              <a:buClr>
                <a:srgbClr val="D63864"/>
              </a:buClr>
              <a:defRPr sz="3504"/>
            </a:pPr>
            <a:r>
              <a:t>Is purchase an “Expense” or an “Asset?</a:t>
            </a:r>
          </a:p>
          <a:p>
            <a:pPr lvl="1" marL="890016" indent="-445008" defTabSz="1779987">
              <a:spcBef>
                <a:spcPts val="3200"/>
              </a:spcBef>
              <a:buClr>
                <a:srgbClr val="D63864"/>
              </a:buClr>
              <a:defRPr sz="3504"/>
            </a:pPr>
            <a:r>
              <a:t>Deducting Taxes at Source</a:t>
            </a:r>
          </a:p>
          <a:p>
            <a:pPr lvl="1" marL="890016" indent="-445008" defTabSz="1779987">
              <a:spcBef>
                <a:spcPts val="3200"/>
              </a:spcBef>
              <a:buClr>
                <a:srgbClr val="D63864"/>
              </a:buClr>
              <a:defRPr sz="3504"/>
            </a:pPr>
            <a:r>
              <a:t>Hold Payments for a Purchase Invoice/Explicit Hold, Date Span Hold </a:t>
            </a:r>
            <a:endParaRPr sz="876">
              <a:latin typeface="Times Roman"/>
              <a:ea typeface="Times Roman"/>
              <a:cs typeface="Times Roman"/>
              <a:sym typeface="Times Roman"/>
            </a:endParaRPr>
          </a:p>
        </p:txBody>
      </p:sp>
      <p:pic>
        <p:nvPicPr>
          <p:cNvPr id="216" name="Screen Shot 2020-09-01 at 3.21.08 AM.png" descr="Screen Shot 2020-09-01 at 3.21.08 AM.png"/>
          <p:cNvPicPr>
            <a:picLocks noChangeAspect="1"/>
          </p:cNvPicPr>
          <p:nvPr/>
        </p:nvPicPr>
        <p:blipFill>
          <a:blip r:embed="rId2">
            <a:extLst/>
          </a:blip>
          <a:stretch>
            <a:fillRect/>
          </a:stretch>
        </p:blipFill>
        <p:spPr>
          <a:xfrm>
            <a:off x="15999356" y="5734360"/>
            <a:ext cx="8250096" cy="4675054"/>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System Modules"/>
          <p:cNvSpPr txBox="1"/>
          <p:nvPr>
            <p:ph type="title"/>
          </p:nvPr>
        </p:nvSpPr>
        <p:spPr>
          <a:prstGeom prst="rect">
            <a:avLst/>
          </a:prstGeom>
        </p:spPr>
        <p:txBody>
          <a:bodyPr/>
          <a:lstStyle/>
          <a:p>
            <a:pPr/>
            <a:r>
              <a:t>System Modules</a:t>
            </a:r>
          </a:p>
        </p:txBody>
      </p:sp>
      <p:sp>
        <p:nvSpPr>
          <p:cNvPr id="219" name="Accounting - Journal Entry"/>
          <p:cNvSpPr txBox="1"/>
          <p:nvPr>
            <p:ph type="body" idx="21"/>
          </p:nvPr>
        </p:nvSpPr>
        <p:spPr>
          <a:xfrm>
            <a:off x="1206500" y="2355185"/>
            <a:ext cx="21971000" cy="934780"/>
          </a:xfrm>
          <a:prstGeom prst="rect">
            <a:avLst/>
          </a:prstGeom>
          <a:extLst>
            <a:ext uri="{C572A759-6A51-4108-AA02-DFA0A04FC94B}">
              <ma14:wrappingTextBoxFlag xmlns:ma14="http://schemas.microsoft.com/office/mac/drawingml/2011/main" val="1"/>
            </a:ext>
          </a:extLst>
        </p:spPr>
        <p:txBody>
          <a:bodyPr/>
          <a:lstStyle/>
          <a:p>
            <a:pPr/>
            <a:r>
              <a:t>Accounting - Journal Entry</a:t>
            </a:r>
          </a:p>
        </p:txBody>
      </p:sp>
      <p:sp>
        <p:nvSpPr>
          <p:cNvPr id="220" name="All types of accounting entries other than Sales Invoice and Purchase Invoice are made using the Journal Entry.…"/>
          <p:cNvSpPr txBox="1"/>
          <p:nvPr>
            <p:ph type="body" idx="1"/>
          </p:nvPr>
        </p:nvSpPr>
        <p:spPr>
          <a:xfrm>
            <a:off x="1488461" y="4068049"/>
            <a:ext cx="21971001" cy="8256012"/>
          </a:xfrm>
          <a:prstGeom prst="rect">
            <a:avLst/>
          </a:prstGeom>
        </p:spPr>
        <p:txBody>
          <a:bodyPr/>
          <a:lstStyle/>
          <a:p>
            <a:pPr marL="457200" indent="-457200" defTabSz="1828754">
              <a:spcBef>
                <a:spcPts val="3300"/>
              </a:spcBef>
              <a:buClr>
                <a:srgbClr val="D63864"/>
              </a:buClr>
              <a:defRPr sz="3600"/>
            </a:pPr>
            <a:r>
              <a:t>All types of accounting entries other than </a:t>
            </a:r>
            <a:r>
              <a:rPr b="1" i="1"/>
              <a:t>Sales Invoice </a:t>
            </a:r>
            <a:r>
              <a:t>and </a:t>
            </a:r>
            <a:r>
              <a:rPr b="1" i="1"/>
              <a:t>Purchase Invoice </a:t>
            </a:r>
            <a:r>
              <a:t>are made using the </a:t>
            </a:r>
            <a:r>
              <a:rPr b="1" i="1"/>
              <a:t>Journal Entry</a:t>
            </a:r>
            <a:r>
              <a:t>.</a:t>
            </a:r>
          </a:p>
          <a:p>
            <a:pPr marL="457200" indent="-457200" defTabSz="1828754">
              <a:spcBef>
                <a:spcPts val="3300"/>
              </a:spcBef>
              <a:buClr>
                <a:srgbClr val="D63864"/>
              </a:buClr>
              <a:defRPr sz="3600"/>
            </a:pPr>
            <a:r>
              <a:t>A </a:t>
            </a:r>
            <a:r>
              <a:rPr b="1"/>
              <a:t>Journal Entry </a:t>
            </a:r>
            <a:r>
              <a:t>is a standard accounting transaction that affects multiple Accounts and the sum of debits is equal to the sum of credits. </a:t>
            </a:r>
          </a:p>
          <a:p>
            <a:pPr marL="457200" indent="-457200" defTabSz="1828754">
              <a:spcBef>
                <a:spcPts val="3300"/>
              </a:spcBef>
              <a:buClr>
                <a:srgbClr val="D63864"/>
              </a:buClr>
              <a:defRPr sz="3600"/>
            </a:pPr>
            <a:r>
              <a:t>Journal Entry will also give you the following:</a:t>
            </a:r>
            <a:endParaRPr sz="900">
              <a:latin typeface="Times Roman"/>
              <a:ea typeface="Times Roman"/>
              <a:cs typeface="Times Roman"/>
              <a:sym typeface="Times Roman"/>
            </a:endParaRPr>
          </a:p>
          <a:p>
            <a:pPr lvl="1" marL="914400" indent="-457200" defTabSz="1828754">
              <a:spcBef>
                <a:spcPts val="3300"/>
              </a:spcBef>
              <a:buClr>
                <a:srgbClr val="D63864"/>
              </a:buClr>
              <a:defRPr sz="3600"/>
            </a:pPr>
            <a:r>
              <a:t>Common Entries</a:t>
            </a:r>
          </a:p>
          <a:p>
            <a:pPr lvl="1" marL="914400" indent="-457200" defTabSz="1828754">
              <a:spcBef>
                <a:spcPts val="3300"/>
              </a:spcBef>
              <a:buClr>
                <a:srgbClr val="D63864"/>
              </a:buClr>
              <a:defRPr sz="3600"/>
            </a:pPr>
            <a:r>
              <a:t>Expenses</a:t>
            </a:r>
          </a:p>
          <a:p>
            <a:pPr lvl="1" marL="914400" indent="-457200" defTabSz="1828754">
              <a:spcBef>
                <a:spcPts val="3300"/>
              </a:spcBef>
              <a:buClr>
                <a:srgbClr val="D63864"/>
              </a:buClr>
              <a:defRPr sz="3600"/>
            </a:pPr>
            <a:r>
              <a:t>Bad Debts or Write Offs</a:t>
            </a:r>
          </a:p>
          <a:p>
            <a:pPr lvl="1" marL="914400" indent="-457200" defTabSz="1828754">
              <a:spcBef>
                <a:spcPts val="3300"/>
              </a:spcBef>
              <a:buClr>
                <a:srgbClr val="D63864"/>
              </a:buClr>
              <a:defRPr sz="3600"/>
            </a:pPr>
            <a:r>
              <a:t>Deprecation</a:t>
            </a:r>
          </a:p>
          <a:p>
            <a:pPr lvl="1" marL="914400" indent="-457200" defTabSz="1828754">
              <a:spcBef>
                <a:spcPts val="3300"/>
              </a:spcBef>
              <a:buClr>
                <a:srgbClr val="D63864"/>
              </a:buClr>
              <a:defRPr sz="3600"/>
            </a:pPr>
            <a:r>
              <a:t>Credit and Debit Notes</a:t>
            </a:r>
          </a:p>
        </p:txBody>
      </p:sp>
      <p:pic>
        <p:nvPicPr>
          <p:cNvPr id="221" name="Screen Shot 2020-09-01 at 3.22.55 AM.png" descr="Screen Shot 2020-09-01 at 3.22.55 AM.png"/>
          <p:cNvPicPr>
            <a:picLocks noChangeAspect="1"/>
          </p:cNvPicPr>
          <p:nvPr/>
        </p:nvPicPr>
        <p:blipFill>
          <a:blip r:embed="rId2">
            <a:extLst/>
          </a:blip>
          <a:stretch>
            <a:fillRect/>
          </a:stretch>
        </p:blipFill>
        <p:spPr>
          <a:xfrm>
            <a:off x="11995511" y="7421407"/>
            <a:ext cx="10526178" cy="3763362"/>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System Modules"/>
          <p:cNvSpPr txBox="1"/>
          <p:nvPr>
            <p:ph type="title"/>
          </p:nvPr>
        </p:nvSpPr>
        <p:spPr>
          <a:prstGeom prst="rect">
            <a:avLst/>
          </a:prstGeom>
        </p:spPr>
        <p:txBody>
          <a:bodyPr/>
          <a:lstStyle/>
          <a:p>
            <a:pPr/>
            <a:r>
              <a:t>System Modules</a:t>
            </a:r>
          </a:p>
        </p:txBody>
      </p:sp>
      <p:sp>
        <p:nvSpPr>
          <p:cNvPr id="224" name="Accounting - Financial Statements"/>
          <p:cNvSpPr txBox="1"/>
          <p:nvPr>
            <p:ph type="body" idx="21"/>
          </p:nvPr>
        </p:nvSpPr>
        <p:spPr>
          <a:xfrm>
            <a:off x="1206500" y="2355185"/>
            <a:ext cx="21971000" cy="934780"/>
          </a:xfrm>
          <a:prstGeom prst="rect">
            <a:avLst/>
          </a:prstGeom>
          <a:extLst>
            <a:ext uri="{C572A759-6A51-4108-AA02-DFA0A04FC94B}">
              <ma14:wrappingTextBoxFlag xmlns:ma14="http://schemas.microsoft.com/office/mac/drawingml/2011/main" val="1"/>
            </a:ext>
          </a:extLst>
        </p:spPr>
        <p:txBody>
          <a:bodyPr/>
          <a:lstStyle/>
          <a:p>
            <a:pPr/>
            <a:r>
              <a:t>Accounting - Financial Statements</a:t>
            </a:r>
          </a:p>
        </p:txBody>
      </p:sp>
      <p:sp>
        <p:nvSpPr>
          <p:cNvPr id="225" name="Now that you have recorded all the information, you can check where your business stands using the financial statements.…"/>
          <p:cNvSpPr txBox="1"/>
          <p:nvPr>
            <p:ph type="body" idx="1"/>
          </p:nvPr>
        </p:nvSpPr>
        <p:spPr>
          <a:xfrm>
            <a:off x="1646359" y="4000378"/>
            <a:ext cx="21971001" cy="8256012"/>
          </a:xfrm>
          <a:prstGeom prst="rect">
            <a:avLst/>
          </a:prstGeom>
        </p:spPr>
        <p:txBody>
          <a:bodyPr/>
          <a:lstStyle/>
          <a:p>
            <a:pPr marL="0" indent="0">
              <a:buSzTx/>
              <a:buNone/>
            </a:pPr>
            <a:r>
              <a:t>Now that you have recorded all the information, you can check where your business stands using the financial statements.</a:t>
            </a:r>
          </a:p>
          <a:p>
            <a:pPr marL="0" indent="0">
              <a:buSzTx/>
              <a:buNone/>
            </a:pPr>
            <a:r>
              <a:rPr b="1"/>
              <a:t>Profit and Loss Statement:</a:t>
            </a:r>
            <a:endParaRPr b="1"/>
          </a:p>
          <a:p>
            <a:pPr marL="0" indent="0">
              <a:buSzTx/>
              <a:buNone/>
            </a:pPr>
            <a:r>
              <a:t>Profit and loss statement reports a company’s</a:t>
            </a:r>
            <a:br/>
            <a:r>
              <a:t>revenues, expenses, and most of the gains</a:t>
            </a:r>
            <a:br/>
            <a:r>
              <a:t>and losses which occurred during</a:t>
            </a:r>
            <a:br/>
            <a:r>
              <a:t>the period of time specified in its heading.</a:t>
            </a:r>
          </a:p>
        </p:txBody>
      </p:sp>
      <p:pic>
        <p:nvPicPr>
          <p:cNvPr id="226" name="11.png" descr="11.png"/>
          <p:cNvPicPr>
            <a:picLocks noChangeAspect="1"/>
          </p:cNvPicPr>
          <p:nvPr/>
        </p:nvPicPr>
        <p:blipFill>
          <a:blip r:embed="rId2">
            <a:extLst/>
          </a:blip>
          <a:srcRect l="0" t="17455" r="0" b="2169"/>
          <a:stretch>
            <a:fillRect/>
          </a:stretch>
        </p:blipFill>
        <p:spPr>
          <a:xfrm>
            <a:off x="14533912" y="5855701"/>
            <a:ext cx="8925314" cy="5482738"/>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System Modules"/>
          <p:cNvSpPr txBox="1"/>
          <p:nvPr>
            <p:ph type="title"/>
          </p:nvPr>
        </p:nvSpPr>
        <p:spPr>
          <a:prstGeom prst="rect">
            <a:avLst/>
          </a:prstGeom>
        </p:spPr>
        <p:txBody>
          <a:bodyPr/>
          <a:lstStyle/>
          <a:p>
            <a:pPr/>
            <a:r>
              <a:t>System Modules</a:t>
            </a:r>
          </a:p>
        </p:txBody>
      </p:sp>
      <p:sp>
        <p:nvSpPr>
          <p:cNvPr id="229" name="Accounting - Financial Statements"/>
          <p:cNvSpPr txBox="1"/>
          <p:nvPr>
            <p:ph type="body" idx="21"/>
          </p:nvPr>
        </p:nvSpPr>
        <p:spPr>
          <a:xfrm>
            <a:off x="1206500" y="2355185"/>
            <a:ext cx="21971000" cy="934780"/>
          </a:xfrm>
          <a:prstGeom prst="rect">
            <a:avLst/>
          </a:prstGeom>
          <a:extLst>
            <a:ext uri="{C572A759-6A51-4108-AA02-DFA0A04FC94B}">
              <ma14:wrappingTextBoxFlag xmlns:ma14="http://schemas.microsoft.com/office/mac/drawingml/2011/main" val="1"/>
            </a:ext>
          </a:extLst>
        </p:spPr>
        <p:txBody>
          <a:bodyPr/>
          <a:lstStyle/>
          <a:p>
            <a:pPr/>
            <a:r>
              <a:t>Accounting - Financial Statements</a:t>
            </a:r>
          </a:p>
        </p:txBody>
      </p:sp>
      <p:sp>
        <p:nvSpPr>
          <p:cNvPr id="230" name="Balance Sheet: Balance sheet report shows a company’s assets,  it’s liabilities, and its stockholders’ equity."/>
          <p:cNvSpPr txBox="1"/>
          <p:nvPr>
            <p:ph type="body" idx="1"/>
          </p:nvPr>
        </p:nvSpPr>
        <p:spPr>
          <a:xfrm>
            <a:off x="1646359" y="4000378"/>
            <a:ext cx="21971001" cy="8256012"/>
          </a:xfrm>
          <a:prstGeom prst="rect">
            <a:avLst/>
          </a:prstGeom>
        </p:spPr>
        <p:txBody>
          <a:bodyPr/>
          <a:lstStyle/>
          <a:p>
            <a:pPr marL="0" indent="0">
              <a:buSzTx/>
              <a:buNone/>
            </a:pPr>
            <a:r>
              <a:rPr b="1"/>
              <a:t> Balance Sheet:</a:t>
            </a:r>
            <a:r>
              <a:t> Balance sheet report shows a company’s assets,</a:t>
            </a:r>
            <a:br/>
            <a:r>
              <a:t> it’s liabilities, and its stockholders’ equity.</a:t>
            </a:r>
          </a:p>
        </p:txBody>
      </p:sp>
      <p:pic>
        <p:nvPicPr>
          <p:cNvPr id="231" name="22.png" descr="22.png"/>
          <p:cNvPicPr>
            <a:picLocks noChangeAspect="1"/>
          </p:cNvPicPr>
          <p:nvPr/>
        </p:nvPicPr>
        <p:blipFill>
          <a:blip r:embed="rId2">
            <a:extLst/>
          </a:blip>
          <a:srcRect l="0" t="15827" r="0" b="9661"/>
          <a:stretch>
            <a:fillRect/>
          </a:stretch>
        </p:blipFill>
        <p:spPr>
          <a:xfrm>
            <a:off x="7729339" y="6274721"/>
            <a:ext cx="8925313" cy="5063718"/>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Brought to you by OR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defTabSz="652145">
              <a:defRPr sz="2844"/>
            </a:pPr>
            <a:r>
              <a:rPr b="0"/>
              <a:t>Brought to you by</a:t>
            </a:r>
            <a:r>
              <a:t> </a:t>
            </a:r>
            <a:r>
              <a:rPr b="0">
                <a:solidFill>
                  <a:srgbClr val="D63864"/>
                </a:solidFill>
                <a:latin typeface="Titillium WebBold"/>
                <a:ea typeface="Titillium WebBold"/>
                <a:cs typeface="Titillium WebBold"/>
                <a:sym typeface="Titillium WebBold"/>
              </a:rPr>
              <a:t>ORION</a:t>
            </a:r>
          </a:p>
        </p:txBody>
      </p:sp>
      <p:sp>
        <p:nvSpPr>
          <p:cNvPr id="155" name="OGUN…"/>
          <p:cNvSpPr txBox="1"/>
          <p:nvPr>
            <p:ph type="ctrTitle"/>
          </p:nvPr>
        </p:nvSpPr>
        <p:spPr>
          <a:prstGeom prst="rect">
            <a:avLst/>
          </a:prstGeom>
        </p:spPr>
        <p:txBody>
          <a:bodyPr/>
          <a:lstStyle/>
          <a:p>
            <a:pPr defTabSz="1926287">
              <a:defRPr b="0" spc="-328" sz="16432">
                <a:latin typeface="HemiHeadRg-BoldItalic"/>
                <a:ea typeface="HemiHeadRg-BoldItalic"/>
                <a:cs typeface="HemiHeadRg-BoldItalic"/>
                <a:sym typeface="HemiHeadRg-BoldItalic"/>
              </a:defRPr>
            </a:pPr>
            <a:r>
              <a:rPr u="sng"/>
              <a:t>O</a:t>
            </a:r>
            <a:r>
              <a:t>GUN</a:t>
            </a:r>
          </a:p>
          <a:p>
            <a:pPr defTabSz="1926287">
              <a:defRPr spc="-183" sz="9164"/>
            </a:pPr>
          </a:p>
          <a:p>
            <a:pPr defTabSz="1926287">
              <a:defRPr spc="-183" sz="9164"/>
            </a:pPr>
            <a:r>
              <a:t>Steel Manufacturing</a:t>
            </a:r>
          </a:p>
        </p:txBody>
      </p:sp>
      <p:sp>
        <p:nvSpPr>
          <p:cNvPr id="156" name="ERP System"/>
          <p:cNvSpPr txBox="1"/>
          <p:nvPr>
            <p:ph type="subTitle" sz="quarter" idx="1"/>
          </p:nvPr>
        </p:nvSpPr>
        <p:spPr>
          <a:prstGeom prst="rect">
            <a:avLst/>
          </a:prstGeom>
        </p:spPr>
        <p:txBody>
          <a:bodyPr/>
          <a:lstStyle>
            <a:lvl1pPr defTabSz="2438338">
              <a:lnSpc>
                <a:spcPct val="80000"/>
              </a:lnSpc>
              <a:defRPr spc="-159" sz="8000"/>
            </a:lvl1pPr>
          </a:lstStyle>
          <a:p>
            <a:pPr/>
            <a:r>
              <a:t>ERP System</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System Modules"/>
          <p:cNvSpPr txBox="1"/>
          <p:nvPr>
            <p:ph type="title"/>
          </p:nvPr>
        </p:nvSpPr>
        <p:spPr>
          <a:prstGeom prst="rect">
            <a:avLst/>
          </a:prstGeom>
        </p:spPr>
        <p:txBody>
          <a:bodyPr/>
          <a:lstStyle/>
          <a:p>
            <a:pPr/>
            <a:r>
              <a:t>System Modules</a:t>
            </a:r>
          </a:p>
        </p:txBody>
      </p:sp>
      <p:sp>
        <p:nvSpPr>
          <p:cNvPr id="234" name="Accounting - Financial Statements"/>
          <p:cNvSpPr txBox="1"/>
          <p:nvPr>
            <p:ph type="body" idx="21"/>
          </p:nvPr>
        </p:nvSpPr>
        <p:spPr>
          <a:xfrm>
            <a:off x="1206500" y="2355185"/>
            <a:ext cx="21971000" cy="934780"/>
          </a:xfrm>
          <a:prstGeom prst="rect">
            <a:avLst/>
          </a:prstGeom>
          <a:extLst>
            <a:ext uri="{C572A759-6A51-4108-AA02-DFA0A04FC94B}">
              <ma14:wrappingTextBoxFlag xmlns:ma14="http://schemas.microsoft.com/office/mac/drawingml/2011/main" val="1"/>
            </a:ext>
          </a:extLst>
        </p:spPr>
        <p:txBody>
          <a:bodyPr/>
          <a:lstStyle/>
          <a:p>
            <a:pPr/>
            <a:r>
              <a:t>Accounting - Financial Statements</a:t>
            </a:r>
          </a:p>
        </p:txBody>
      </p:sp>
      <p:sp>
        <p:nvSpPr>
          <p:cNvPr id="235" name="Cash Flow: The cash flow statement reports a company’s major sources and uses of cash."/>
          <p:cNvSpPr txBox="1"/>
          <p:nvPr>
            <p:ph type="body" idx="1"/>
          </p:nvPr>
        </p:nvSpPr>
        <p:spPr>
          <a:xfrm>
            <a:off x="1646359" y="4000378"/>
            <a:ext cx="21971001" cy="8256012"/>
          </a:xfrm>
          <a:prstGeom prst="rect">
            <a:avLst/>
          </a:prstGeom>
        </p:spPr>
        <p:txBody>
          <a:bodyPr/>
          <a:lstStyle/>
          <a:p>
            <a:pPr marL="0" indent="0">
              <a:buSzTx/>
              <a:buNone/>
            </a:pPr>
            <a:r>
              <a:rPr b="1"/>
              <a:t>Cash Flow: </a:t>
            </a:r>
            <a:r>
              <a:t>The cash flow statement reports a company’s major sources and uses of cash.</a:t>
            </a:r>
          </a:p>
        </p:txBody>
      </p:sp>
      <p:pic>
        <p:nvPicPr>
          <p:cNvPr id="236" name="33.png" descr="33.png"/>
          <p:cNvPicPr>
            <a:picLocks noChangeAspect="1"/>
          </p:cNvPicPr>
          <p:nvPr/>
        </p:nvPicPr>
        <p:blipFill>
          <a:blip r:embed="rId2">
            <a:extLst/>
          </a:blip>
          <a:srcRect l="0" t="16620" r="0" b="12814"/>
          <a:stretch>
            <a:fillRect/>
          </a:stretch>
        </p:blipFill>
        <p:spPr>
          <a:xfrm>
            <a:off x="7729339" y="6533862"/>
            <a:ext cx="8925313" cy="4804577"/>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System Modules"/>
          <p:cNvSpPr txBox="1"/>
          <p:nvPr>
            <p:ph type="title"/>
          </p:nvPr>
        </p:nvSpPr>
        <p:spPr>
          <a:prstGeom prst="rect">
            <a:avLst/>
          </a:prstGeom>
        </p:spPr>
        <p:txBody>
          <a:bodyPr/>
          <a:lstStyle/>
          <a:p>
            <a:pPr/>
            <a:r>
              <a:t>System Modules</a:t>
            </a:r>
          </a:p>
        </p:txBody>
      </p:sp>
      <p:sp>
        <p:nvSpPr>
          <p:cNvPr id="239" name="HR and Payroll"/>
          <p:cNvSpPr txBox="1"/>
          <p:nvPr>
            <p:ph type="body" idx="21"/>
          </p:nvPr>
        </p:nvSpPr>
        <p:spPr>
          <a:xfrm>
            <a:off x="1206500" y="2355185"/>
            <a:ext cx="21971000" cy="934780"/>
          </a:xfrm>
          <a:prstGeom prst="rect">
            <a:avLst/>
          </a:prstGeom>
          <a:extLst>
            <a:ext uri="{C572A759-6A51-4108-AA02-DFA0A04FC94B}">
              <ma14:wrappingTextBoxFlag xmlns:ma14="http://schemas.microsoft.com/office/mac/drawingml/2011/main" val="1"/>
            </a:ext>
          </a:extLst>
        </p:spPr>
        <p:txBody>
          <a:bodyPr/>
          <a:lstStyle/>
          <a:p>
            <a:pPr/>
            <a:r>
              <a:t>HR and Payroll</a:t>
            </a:r>
          </a:p>
        </p:txBody>
      </p:sp>
      <p:sp>
        <p:nvSpPr>
          <p:cNvPr id="240" name="Leave and Attendance Tracking, Expense Claims, Salary and Payroll, Recruitment, Performance and more are all handled with OGUN HR and Payroll Module…"/>
          <p:cNvSpPr txBox="1"/>
          <p:nvPr>
            <p:ph type="body" idx="1"/>
          </p:nvPr>
        </p:nvSpPr>
        <p:spPr>
          <a:prstGeom prst="rect">
            <a:avLst/>
          </a:prstGeom>
        </p:spPr>
        <p:txBody>
          <a:bodyPr/>
          <a:lstStyle/>
          <a:p>
            <a:pPr marL="0" indent="0" defTabSz="1560536">
              <a:spcBef>
                <a:spcPts val="2800"/>
              </a:spcBef>
              <a:buSzTx/>
              <a:buNone/>
              <a:defRPr b="1" sz="3200"/>
            </a:pPr>
            <a:r>
              <a:t>Leave and Attendance Tracking, Expense Claims, Salary and Payroll, Recruitment, Performance and more are all handled with OGUN HR and Payroll Module</a:t>
            </a:r>
          </a:p>
          <a:p>
            <a:pPr marL="0" indent="0" defTabSz="1560536">
              <a:spcBef>
                <a:spcPts val="2800"/>
              </a:spcBef>
              <a:buSzTx/>
              <a:buNone/>
              <a:defRPr b="1" sz="3072"/>
            </a:pPr>
            <a:r>
              <a:t>Employee</a:t>
            </a:r>
          </a:p>
          <a:p>
            <a:pPr lvl="1" marL="780287" indent="-390143" defTabSz="1560536">
              <a:spcBef>
                <a:spcPts val="2800"/>
              </a:spcBef>
              <a:buClr>
                <a:srgbClr val="D63864"/>
              </a:buClr>
              <a:defRPr sz="3072"/>
            </a:pPr>
            <a:r>
              <a:t>Employment Type</a:t>
            </a:r>
          </a:p>
          <a:p>
            <a:pPr lvl="1" marL="780287" indent="-390143" defTabSz="1560536">
              <a:spcBef>
                <a:spcPts val="2800"/>
              </a:spcBef>
              <a:buClr>
                <a:srgbClr val="D63864"/>
              </a:buClr>
              <a:defRPr sz="3072"/>
            </a:pPr>
            <a:r>
              <a:t>Various employment contracts you have with your employees.</a:t>
            </a:r>
          </a:p>
          <a:p>
            <a:pPr lvl="1" marL="780287" indent="-390143" defTabSz="1560536">
              <a:spcBef>
                <a:spcPts val="2800"/>
              </a:spcBef>
              <a:buClr>
                <a:srgbClr val="D63864"/>
              </a:buClr>
              <a:defRPr sz="3072"/>
            </a:pPr>
            <a:r>
              <a:t>Department</a:t>
            </a:r>
          </a:p>
          <a:p>
            <a:pPr lvl="1" marL="780287" indent="-390143" defTabSz="1560536">
              <a:spcBef>
                <a:spcPts val="2800"/>
              </a:spcBef>
              <a:buClr>
                <a:srgbClr val="D63864"/>
              </a:buClr>
              <a:defRPr sz="3072"/>
            </a:pPr>
            <a:r>
              <a:t>You can configure the Departments in your organization and assign them to your employees</a:t>
            </a:r>
          </a:p>
          <a:p>
            <a:pPr lvl="1" marL="780287" indent="-390143" defTabSz="1560536">
              <a:spcBef>
                <a:spcPts val="2800"/>
              </a:spcBef>
              <a:buClr>
                <a:srgbClr val="D63864"/>
              </a:buClr>
              <a:defRPr sz="3072"/>
            </a:pPr>
            <a:r>
              <a:t>Health Insurance</a:t>
            </a:r>
          </a:p>
          <a:p>
            <a:pPr lvl="1" marL="780287" indent="-390143" defTabSz="1560536">
              <a:spcBef>
                <a:spcPts val="2800"/>
              </a:spcBef>
              <a:buClr>
                <a:srgbClr val="D63864"/>
              </a:buClr>
              <a:defRPr sz="3072"/>
            </a:pPr>
            <a:r>
              <a:t>You can manage health insurance for your employees within OGUN</a:t>
            </a:r>
          </a:p>
          <a:p>
            <a:pPr lvl="1" marL="780287" indent="-390143" defTabSz="1560536">
              <a:spcBef>
                <a:spcPts val="2800"/>
              </a:spcBef>
              <a:buClr>
                <a:srgbClr val="D63864"/>
              </a:buClr>
              <a:defRPr sz="3072"/>
            </a:pPr>
            <a:r>
              <a:t>HR Settings</a:t>
            </a:r>
          </a:p>
          <a:p>
            <a:pPr lvl="1" marL="780287" indent="-390143" defTabSz="1560536">
              <a:spcBef>
                <a:spcPts val="2800"/>
              </a:spcBef>
              <a:buClr>
                <a:srgbClr val="D63864"/>
              </a:buClr>
              <a:defRPr sz="3072"/>
            </a:pPr>
            <a:r>
              <a:t>Global settings for HR related documents and workflow</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System Modules"/>
          <p:cNvSpPr txBox="1"/>
          <p:nvPr>
            <p:ph type="title"/>
          </p:nvPr>
        </p:nvSpPr>
        <p:spPr>
          <a:prstGeom prst="rect">
            <a:avLst/>
          </a:prstGeom>
        </p:spPr>
        <p:txBody>
          <a:bodyPr/>
          <a:lstStyle/>
          <a:p>
            <a:pPr/>
            <a:r>
              <a:t>System Modules</a:t>
            </a:r>
          </a:p>
        </p:txBody>
      </p:sp>
      <p:sp>
        <p:nvSpPr>
          <p:cNvPr id="243" name="HR and Payroll - Recruitment"/>
          <p:cNvSpPr txBox="1"/>
          <p:nvPr>
            <p:ph type="body" idx="21"/>
          </p:nvPr>
        </p:nvSpPr>
        <p:spPr>
          <a:xfrm>
            <a:off x="1206500" y="2355185"/>
            <a:ext cx="21971000" cy="934780"/>
          </a:xfrm>
          <a:prstGeom prst="rect">
            <a:avLst/>
          </a:prstGeom>
          <a:extLst>
            <a:ext uri="{C572A759-6A51-4108-AA02-DFA0A04FC94B}">
              <ma14:wrappingTextBoxFlag xmlns:ma14="http://schemas.microsoft.com/office/mac/drawingml/2011/main" val="1"/>
            </a:ext>
          </a:extLst>
        </p:spPr>
        <p:txBody>
          <a:bodyPr/>
          <a:lstStyle/>
          <a:p>
            <a:pPr/>
            <a:r>
              <a:t>HR and Payroll - Recruitment</a:t>
            </a:r>
          </a:p>
        </p:txBody>
      </p:sp>
      <p:sp>
        <p:nvSpPr>
          <p:cNvPr id="244" name="Staffing Plan…"/>
          <p:cNvSpPr txBox="1"/>
          <p:nvPr>
            <p:ph type="body" idx="1"/>
          </p:nvPr>
        </p:nvSpPr>
        <p:spPr>
          <a:prstGeom prst="rect">
            <a:avLst/>
          </a:prstGeom>
        </p:spPr>
        <p:txBody>
          <a:bodyPr/>
          <a:lstStyle/>
          <a:p>
            <a:pPr marL="493776" indent="-493776" defTabSz="1975054">
              <a:spcBef>
                <a:spcPts val="3600"/>
              </a:spcBef>
              <a:buClr>
                <a:srgbClr val="D63864"/>
              </a:buClr>
              <a:defRPr b="1" sz="3888"/>
            </a:pPr>
            <a:r>
              <a:t>Staffing Plan</a:t>
            </a:r>
          </a:p>
          <a:p>
            <a:pPr marL="493776" indent="-493776" defTabSz="1975054">
              <a:spcBef>
                <a:spcPts val="3600"/>
              </a:spcBef>
              <a:buClr>
                <a:srgbClr val="D63864"/>
              </a:buClr>
              <a:defRPr b="1" sz="3888"/>
            </a:pPr>
            <a:r>
              <a:t>OGUN allows you to efficiently plan and budget new hiring for a period.</a:t>
            </a:r>
          </a:p>
          <a:p>
            <a:pPr marL="493776" indent="-493776" defTabSz="1975054">
              <a:spcBef>
                <a:spcPts val="3600"/>
              </a:spcBef>
              <a:buClr>
                <a:srgbClr val="D63864"/>
              </a:buClr>
              <a:defRPr b="1" sz="3888"/>
            </a:pPr>
            <a:r>
              <a:t>Job Opening</a:t>
            </a:r>
          </a:p>
          <a:p>
            <a:pPr lvl="1" marL="987552" indent="-493776" defTabSz="1975054">
              <a:spcBef>
                <a:spcPts val="3600"/>
              </a:spcBef>
              <a:buClr>
                <a:srgbClr val="D63864"/>
              </a:buClr>
              <a:defRPr sz="3888"/>
            </a:pPr>
            <a:r>
              <a:t>You can make a record of the open vacancies in your company using Job Opening.</a:t>
            </a:r>
          </a:p>
          <a:p>
            <a:pPr marL="493776" indent="-493776" defTabSz="1975054">
              <a:spcBef>
                <a:spcPts val="3600"/>
              </a:spcBef>
              <a:buClr>
                <a:srgbClr val="D63864"/>
              </a:buClr>
              <a:defRPr b="1" sz="3888"/>
            </a:pPr>
            <a:r>
              <a:t>Job Applicant</a:t>
            </a:r>
          </a:p>
          <a:p>
            <a:pPr lvl="1" marL="987552" indent="-493776" defTabSz="1975054">
              <a:spcBef>
                <a:spcPts val="3600"/>
              </a:spcBef>
              <a:buClr>
                <a:srgbClr val="D63864"/>
              </a:buClr>
              <a:defRPr sz="3888"/>
            </a:pPr>
            <a:r>
              <a:t>You can maintain a list of People who have applied for a Job Opening.</a:t>
            </a:r>
          </a:p>
          <a:p>
            <a:pPr marL="493776" indent="-493776" defTabSz="1975054">
              <a:spcBef>
                <a:spcPts val="3600"/>
              </a:spcBef>
              <a:buClr>
                <a:srgbClr val="D63864"/>
              </a:buClr>
              <a:defRPr b="1" sz="3888"/>
            </a:pPr>
            <a:r>
              <a:t>Job Offer</a:t>
            </a:r>
          </a:p>
          <a:p>
            <a:pPr lvl="1" marL="987552" indent="-493776" defTabSz="1975054">
              <a:spcBef>
                <a:spcPts val="3600"/>
              </a:spcBef>
              <a:buClr>
                <a:srgbClr val="D63864"/>
              </a:buClr>
              <a:defRPr sz="3888"/>
            </a:pPr>
            <a:r>
              <a:t>Job Offer is given to selected candidates after Interview &amp; selection which states the terms of their employment.</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System Modules"/>
          <p:cNvSpPr txBox="1"/>
          <p:nvPr>
            <p:ph type="title"/>
          </p:nvPr>
        </p:nvSpPr>
        <p:spPr>
          <a:prstGeom prst="rect">
            <a:avLst/>
          </a:prstGeom>
        </p:spPr>
        <p:txBody>
          <a:bodyPr/>
          <a:lstStyle/>
          <a:p>
            <a:pPr/>
            <a:r>
              <a:t>System Modules</a:t>
            </a:r>
          </a:p>
        </p:txBody>
      </p:sp>
      <p:sp>
        <p:nvSpPr>
          <p:cNvPr id="247" name="HR and Payroll - Leave Management"/>
          <p:cNvSpPr txBox="1"/>
          <p:nvPr>
            <p:ph type="body" idx="21"/>
          </p:nvPr>
        </p:nvSpPr>
        <p:spPr>
          <a:xfrm>
            <a:off x="1206500" y="2355185"/>
            <a:ext cx="21971000" cy="934780"/>
          </a:xfrm>
          <a:prstGeom prst="rect">
            <a:avLst/>
          </a:prstGeom>
          <a:extLst>
            <a:ext uri="{C572A759-6A51-4108-AA02-DFA0A04FC94B}">
              <ma14:wrappingTextBoxFlag xmlns:ma14="http://schemas.microsoft.com/office/mac/drawingml/2011/main" val="1"/>
            </a:ext>
          </a:extLst>
        </p:spPr>
        <p:txBody>
          <a:bodyPr/>
          <a:lstStyle/>
          <a:p>
            <a:pPr/>
            <a:r>
              <a:t>HR and Payroll - Leave Management</a:t>
            </a:r>
          </a:p>
        </p:txBody>
      </p:sp>
      <p:sp>
        <p:nvSpPr>
          <p:cNvPr id="248" name="Leave Type…"/>
          <p:cNvSpPr txBox="1"/>
          <p:nvPr>
            <p:ph type="body" idx="1"/>
          </p:nvPr>
        </p:nvSpPr>
        <p:spPr>
          <a:prstGeom prst="rect">
            <a:avLst/>
          </a:prstGeom>
        </p:spPr>
        <p:txBody>
          <a:bodyPr/>
          <a:lstStyle/>
          <a:p>
            <a:pPr marL="292607" indent="-292607" defTabSz="1170402">
              <a:spcBef>
                <a:spcPts val="2100"/>
              </a:spcBef>
              <a:buClr>
                <a:srgbClr val="D63864"/>
              </a:buClr>
              <a:defRPr b="1" sz="2304"/>
            </a:pPr>
            <a:r>
              <a:t>Leave Type</a:t>
            </a:r>
          </a:p>
          <a:p>
            <a:pPr lvl="1" marL="585215" indent="-292607" defTabSz="1170402">
              <a:spcBef>
                <a:spcPts val="2100"/>
              </a:spcBef>
              <a:buClr>
                <a:srgbClr val="D63864"/>
              </a:buClr>
              <a:defRPr sz="2304"/>
            </a:pPr>
            <a:r>
              <a:t>Leave Type refers to types of leave allotted to an employee by a company.</a:t>
            </a:r>
          </a:p>
          <a:p>
            <a:pPr marL="292607" indent="-292607" defTabSz="1170402">
              <a:spcBef>
                <a:spcPts val="2100"/>
              </a:spcBef>
              <a:buClr>
                <a:srgbClr val="D63864"/>
              </a:buClr>
              <a:defRPr b="1" sz="2304"/>
            </a:pPr>
            <a:r>
              <a:t>Leave Period</a:t>
            </a:r>
          </a:p>
          <a:p>
            <a:pPr lvl="1" marL="585215" indent="-292607" defTabSz="1170402">
              <a:spcBef>
                <a:spcPts val="2100"/>
              </a:spcBef>
              <a:buClr>
                <a:srgbClr val="D63864"/>
              </a:buClr>
              <a:defRPr sz="2304"/>
            </a:pPr>
            <a:r>
              <a:t>You can manage leaves based on a Leave Period, corresponding to a calendar year or the fiscal year.</a:t>
            </a:r>
          </a:p>
          <a:p>
            <a:pPr marL="292607" indent="-292607" defTabSz="1170402">
              <a:spcBef>
                <a:spcPts val="2100"/>
              </a:spcBef>
              <a:buClr>
                <a:srgbClr val="D63864"/>
              </a:buClr>
              <a:defRPr b="1" sz="2304"/>
            </a:pPr>
            <a:r>
              <a:t>Leave Allocation</a:t>
            </a:r>
          </a:p>
          <a:p>
            <a:pPr lvl="1" marL="585215" indent="-292607" defTabSz="1170402">
              <a:spcBef>
                <a:spcPts val="2100"/>
              </a:spcBef>
              <a:buClr>
                <a:srgbClr val="D63864"/>
              </a:buClr>
              <a:defRPr sz="2304"/>
            </a:pPr>
            <a:r>
              <a:t>Leave Allocation enables you to allot a specific number of leaves to a particular employee.</a:t>
            </a:r>
          </a:p>
          <a:p>
            <a:pPr marL="292607" indent="-292607" defTabSz="1170402">
              <a:spcBef>
                <a:spcPts val="2100"/>
              </a:spcBef>
              <a:buClr>
                <a:srgbClr val="D63864"/>
              </a:buClr>
              <a:defRPr b="1" sz="2304"/>
            </a:pPr>
            <a:r>
              <a:t>Leave Application</a:t>
            </a:r>
          </a:p>
          <a:p>
            <a:pPr lvl="1" marL="585215" indent="-292607" defTabSz="1170402">
              <a:spcBef>
                <a:spcPts val="2100"/>
              </a:spcBef>
              <a:buClr>
                <a:srgbClr val="D63864"/>
              </a:buClr>
              <a:defRPr sz="2304"/>
            </a:pPr>
            <a:r>
              <a:t>Employees can formally apply for a leave and can track it's approval.</a:t>
            </a:r>
          </a:p>
          <a:p>
            <a:pPr marL="292607" indent="-292607" defTabSz="1170402">
              <a:spcBef>
                <a:spcPts val="2100"/>
              </a:spcBef>
              <a:buClr>
                <a:srgbClr val="D63864"/>
              </a:buClr>
              <a:defRPr b="1" sz="2304"/>
            </a:pPr>
            <a:r>
              <a:t>Leave Encashment</a:t>
            </a:r>
          </a:p>
          <a:p>
            <a:pPr lvl="1" marL="585215" indent="-292607" defTabSz="1170402">
              <a:spcBef>
                <a:spcPts val="2100"/>
              </a:spcBef>
              <a:buClr>
                <a:srgbClr val="D63864"/>
              </a:buClr>
              <a:defRPr sz="2304"/>
            </a:pPr>
            <a:r>
              <a:t>For Leave Types which are encashable, you can submit Leave Encashment.</a:t>
            </a:r>
          </a:p>
          <a:p>
            <a:pPr marL="292607" indent="-292607" defTabSz="1170402">
              <a:spcBef>
                <a:spcPts val="2100"/>
              </a:spcBef>
              <a:buClr>
                <a:srgbClr val="D63864"/>
              </a:buClr>
              <a:defRPr b="1" sz="2304"/>
            </a:pPr>
            <a:r>
              <a:t>Holiday List</a:t>
            </a:r>
          </a:p>
          <a:p>
            <a:pPr lvl="1" marL="585215" indent="-292607" defTabSz="1170402">
              <a:spcBef>
                <a:spcPts val="2100"/>
              </a:spcBef>
              <a:buClr>
                <a:srgbClr val="D63864"/>
              </a:buClr>
              <a:defRPr sz="2304"/>
            </a:pPr>
            <a:r>
              <a:t>Holiday List is a list which contains the dates of holidays.</a:t>
            </a:r>
          </a:p>
          <a:p>
            <a:pPr marL="292607" indent="-292607" defTabSz="1170402">
              <a:spcBef>
                <a:spcPts val="2100"/>
              </a:spcBef>
              <a:buClr>
                <a:srgbClr val="D63864"/>
              </a:buClr>
              <a:defRPr b="1" sz="2304"/>
            </a:pPr>
            <a:r>
              <a:t>Leave Block List</a:t>
            </a:r>
          </a:p>
          <a:p>
            <a:pPr lvl="1" marL="585215" indent="-292607" defTabSz="1170402">
              <a:spcBef>
                <a:spcPts val="2100"/>
              </a:spcBef>
              <a:buClr>
                <a:srgbClr val="D63864"/>
              </a:buClr>
              <a:defRPr sz="2304"/>
            </a:pPr>
            <a:r>
              <a:t>Leave Block List is a list of dates in a year, on which employees can not apply for leave</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System Modules"/>
          <p:cNvSpPr txBox="1"/>
          <p:nvPr>
            <p:ph type="title"/>
          </p:nvPr>
        </p:nvSpPr>
        <p:spPr>
          <a:prstGeom prst="rect">
            <a:avLst/>
          </a:prstGeom>
        </p:spPr>
        <p:txBody>
          <a:bodyPr/>
          <a:lstStyle/>
          <a:p>
            <a:pPr/>
            <a:r>
              <a:t>System Modules</a:t>
            </a:r>
          </a:p>
        </p:txBody>
      </p:sp>
      <p:sp>
        <p:nvSpPr>
          <p:cNvPr id="251" name="HR and Payroll - Attendance"/>
          <p:cNvSpPr txBox="1"/>
          <p:nvPr>
            <p:ph type="body" idx="21"/>
          </p:nvPr>
        </p:nvSpPr>
        <p:spPr>
          <a:xfrm>
            <a:off x="1206500" y="2355185"/>
            <a:ext cx="21971000" cy="934780"/>
          </a:xfrm>
          <a:prstGeom prst="rect">
            <a:avLst/>
          </a:prstGeom>
          <a:extLst>
            <a:ext uri="{C572A759-6A51-4108-AA02-DFA0A04FC94B}">
              <ma14:wrappingTextBoxFlag xmlns:ma14="http://schemas.microsoft.com/office/mac/drawingml/2011/main" val="1"/>
            </a:ext>
          </a:extLst>
        </p:spPr>
        <p:txBody>
          <a:bodyPr/>
          <a:lstStyle/>
          <a:p>
            <a:pPr/>
            <a:r>
              <a:t>HR and Payroll - Attendance</a:t>
            </a:r>
          </a:p>
        </p:txBody>
      </p:sp>
      <p:sp>
        <p:nvSpPr>
          <p:cNvPr id="252" name="Attendance is the record stating that an Employee has been present on a particular day.…"/>
          <p:cNvSpPr txBox="1"/>
          <p:nvPr>
            <p:ph type="body" idx="1"/>
          </p:nvPr>
        </p:nvSpPr>
        <p:spPr>
          <a:prstGeom prst="rect">
            <a:avLst/>
          </a:prstGeom>
        </p:spPr>
        <p:txBody>
          <a:bodyPr/>
          <a:lstStyle/>
          <a:p>
            <a:pPr marL="505968" indent="-505968" defTabSz="2023821">
              <a:spcBef>
                <a:spcPts val="3700"/>
              </a:spcBef>
              <a:buClr>
                <a:srgbClr val="D63864"/>
              </a:buClr>
              <a:defRPr b="1" sz="3984"/>
            </a:pPr>
            <a:r>
              <a:t>Attendance is the record stating that an Employee has been present on a particular day.</a:t>
            </a:r>
          </a:p>
          <a:p>
            <a:pPr marL="505968" indent="-505968" defTabSz="2023821">
              <a:spcBef>
                <a:spcPts val="3700"/>
              </a:spcBef>
              <a:buClr>
                <a:srgbClr val="D63864"/>
              </a:buClr>
              <a:defRPr b="1" sz="3984"/>
            </a:pPr>
            <a:r>
              <a:t>Attendance Request</a:t>
            </a:r>
          </a:p>
          <a:p>
            <a:pPr lvl="1" marL="1011936" indent="-505968" defTabSz="2023821">
              <a:spcBef>
                <a:spcPts val="3700"/>
              </a:spcBef>
              <a:buClr>
                <a:srgbClr val="D63864"/>
              </a:buClr>
              <a:defRPr sz="3984"/>
            </a:pPr>
            <a:r>
              <a:t>Employees can submit their attendance request for the days when their attendance wasn't marked.</a:t>
            </a:r>
          </a:p>
          <a:p>
            <a:pPr marL="505968" indent="-505968" defTabSz="2023821">
              <a:spcBef>
                <a:spcPts val="3700"/>
              </a:spcBef>
              <a:buClr>
                <a:srgbClr val="D63864"/>
              </a:buClr>
              <a:defRPr b="1" sz="3984"/>
            </a:pPr>
            <a:r>
              <a:t>Upload Attendance</a:t>
            </a:r>
          </a:p>
          <a:p>
            <a:pPr lvl="1" marL="1011936" indent="-505968" defTabSz="2023821">
              <a:spcBef>
                <a:spcPts val="3700"/>
              </a:spcBef>
              <a:buClr>
                <a:srgbClr val="D63864"/>
              </a:buClr>
              <a:defRPr sz="3984"/>
            </a:pPr>
            <a:r>
              <a:t>This tool helps you to upload bulk attendance from a CSV (Excel) file.</a:t>
            </a:r>
          </a:p>
          <a:p>
            <a:pPr marL="505968" indent="-505968" defTabSz="2023821">
              <a:spcBef>
                <a:spcPts val="3700"/>
              </a:spcBef>
              <a:buClr>
                <a:srgbClr val="D63864"/>
              </a:buClr>
              <a:defRPr b="1" sz="3984"/>
            </a:pPr>
            <a:r>
              <a:t>Auto Attendance</a:t>
            </a:r>
          </a:p>
          <a:p>
            <a:pPr lvl="1" marL="1011936" indent="-505968" defTabSz="2023821">
              <a:spcBef>
                <a:spcPts val="3700"/>
              </a:spcBef>
              <a:buClr>
                <a:srgbClr val="D63864"/>
              </a:buClr>
              <a:defRPr sz="3984"/>
            </a:pPr>
            <a:r>
              <a:t>Auto attendance marks the attendance for the Employees assigned to a shift based on records in the 'Employee Checkin' Document</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System Modules"/>
          <p:cNvSpPr txBox="1"/>
          <p:nvPr>
            <p:ph type="title"/>
          </p:nvPr>
        </p:nvSpPr>
        <p:spPr>
          <a:prstGeom prst="rect">
            <a:avLst/>
          </a:prstGeom>
        </p:spPr>
        <p:txBody>
          <a:bodyPr/>
          <a:lstStyle/>
          <a:p>
            <a:pPr/>
            <a:r>
              <a:t>System Modules</a:t>
            </a:r>
          </a:p>
        </p:txBody>
      </p:sp>
      <p:sp>
        <p:nvSpPr>
          <p:cNvPr id="255" name="HR and Payroll - Lifecycle and Salary"/>
          <p:cNvSpPr txBox="1"/>
          <p:nvPr>
            <p:ph type="body" idx="21"/>
          </p:nvPr>
        </p:nvSpPr>
        <p:spPr>
          <a:xfrm>
            <a:off x="1206500" y="2355185"/>
            <a:ext cx="21971000" cy="934780"/>
          </a:xfrm>
          <a:prstGeom prst="rect">
            <a:avLst/>
          </a:prstGeom>
          <a:extLst>
            <a:ext uri="{C572A759-6A51-4108-AA02-DFA0A04FC94B}">
              <ma14:wrappingTextBoxFlag xmlns:ma14="http://schemas.microsoft.com/office/mac/drawingml/2011/main" val="1"/>
            </a:ext>
          </a:extLst>
        </p:spPr>
        <p:txBody>
          <a:bodyPr/>
          <a:lstStyle/>
          <a:p>
            <a:pPr/>
            <a:r>
              <a:t>HR and Payroll - Lifecycle and Salary</a:t>
            </a:r>
          </a:p>
        </p:txBody>
      </p:sp>
      <p:sp>
        <p:nvSpPr>
          <p:cNvPr id="256" name="Appraisal…"/>
          <p:cNvSpPr txBox="1"/>
          <p:nvPr>
            <p:ph type="body" idx="1"/>
          </p:nvPr>
        </p:nvSpPr>
        <p:spPr>
          <a:prstGeom prst="rect">
            <a:avLst/>
          </a:prstGeom>
        </p:spPr>
        <p:txBody>
          <a:bodyPr/>
          <a:lstStyle/>
          <a:p>
            <a:pPr marL="341376" indent="-341376" defTabSz="1365469">
              <a:spcBef>
                <a:spcPts val="2500"/>
              </a:spcBef>
              <a:buClr>
                <a:srgbClr val="D63864"/>
              </a:buClr>
              <a:defRPr b="1" sz="2688"/>
            </a:pPr>
            <a:r>
              <a:t>Appraisal</a:t>
            </a:r>
          </a:p>
          <a:p>
            <a:pPr lvl="1" marL="682752" indent="-341376" defTabSz="1365469">
              <a:spcBef>
                <a:spcPts val="2500"/>
              </a:spcBef>
              <a:buClr>
                <a:srgbClr val="D63864"/>
              </a:buClr>
              <a:defRPr sz="2688"/>
            </a:pPr>
            <a:r>
              <a:t>You can manage appraisals by creating templates for each role with the parameters with appropriate weightage to each parameter.</a:t>
            </a:r>
          </a:p>
          <a:p>
            <a:pPr marL="341376" indent="-341376" defTabSz="1365469">
              <a:spcBef>
                <a:spcPts val="2500"/>
              </a:spcBef>
              <a:buClr>
                <a:srgbClr val="D63864"/>
              </a:buClr>
              <a:defRPr b="1" sz="2688"/>
            </a:pPr>
            <a:r>
              <a:t>Employee Onboarding</a:t>
            </a:r>
          </a:p>
          <a:p>
            <a:pPr lvl="1" marL="682752" indent="-341376" defTabSz="1365469">
              <a:spcBef>
                <a:spcPts val="2500"/>
              </a:spcBef>
              <a:buClr>
                <a:srgbClr val="D63864"/>
              </a:buClr>
              <a:defRPr sz="2688"/>
            </a:pPr>
            <a:r>
              <a:t>For the process of hiring an employee you can create a set of Tasks at the time of each Employee.</a:t>
            </a:r>
          </a:p>
          <a:p>
            <a:pPr marL="341376" indent="-341376" defTabSz="1365469">
              <a:spcBef>
                <a:spcPts val="2500"/>
              </a:spcBef>
              <a:buClr>
                <a:srgbClr val="D63864"/>
              </a:buClr>
              <a:defRPr b="1" sz="2688"/>
            </a:pPr>
            <a:r>
              <a:t>Employee Skill Map</a:t>
            </a:r>
          </a:p>
          <a:p>
            <a:pPr lvl="1" marL="682752" indent="-341376" defTabSz="1365469">
              <a:spcBef>
                <a:spcPts val="2500"/>
              </a:spcBef>
              <a:buClr>
                <a:srgbClr val="D63864"/>
              </a:buClr>
              <a:defRPr sz="2688"/>
            </a:pPr>
            <a:r>
              <a:t>Employee Skill Map is a record which helps your organization track your Employee's skill sets and trainings.</a:t>
            </a:r>
          </a:p>
          <a:p>
            <a:pPr marL="341376" indent="-341376" defTabSz="1365469">
              <a:spcBef>
                <a:spcPts val="2500"/>
              </a:spcBef>
              <a:buClr>
                <a:srgbClr val="D63864"/>
              </a:buClr>
              <a:defRPr b="1" sz="2688"/>
            </a:pPr>
            <a:r>
              <a:t>Employee Promotion</a:t>
            </a:r>
          </a:p>
          <a:p>
            <a:pPr lvl="1" marL="682752" indent="-341376" defTabSz="1365469">
              <a:spcBef>
                <a:spcPts val="2500"/>
              </a:spcBef>
              <a:buClr>
                <a:srgbClr val="D63864"/>
              </a:buClr>
              <a:defRPr sz="2688"/>
            </a:pPr>
            <a:r>
              <a:t>You can manage Employee Promotions using this document.</a:t>
            </a:r>
          </a:p>
          <a:p>
            <a:pPr marL="341376" indent="-341376" defTabSz="1365469">
              <a:spcBef>
                <a:spcPts val="2500"/>
              </a:spcBef>
              <a:buClr>
                <a:srgbClr val="D63864"/>
              </a:buClr>
              <a:defRPr b="1" sz="2688"/>
            </a:pPr>
            <a:r>
              <a:t>Employee Transfer</a:t>
            </a:r>
          </a:p>
          <a:p>
            <a:pPr lvl="1" marL="682752" indent="-341376" defTabSz="1365469">
              <a:spcBef>
                <a:spcPts val="2500"/>
              </a:spcBef>
              <a:buClr>
                <a:srgbClr val="D63864"/>
              </a:buClr>
              <a:defRPr sz="2688"/>
            </a:pPr>
            <a:r>
              <a:t>You can transfer Employees to different Company or Department by using Employee Transfer.</a:t>
            </a:r>
          </a:p>
          <a:p>
            <a:pPr marL="341376" indent="-341376" defTabSz="1365469">
              <a:spcBef>
                <a:spcPts val="2500"/>
              </a:spcBef>
              <a:buClr>
                <a:srgbClr val="D63864"/>
              </a:buClr>
              <a:defRPr b="1" sz="2688"/>
            </a:pPr>
            <a:r>
              <a:t>Employee Separation</a:t>
            </a:r>
          </a:p>
          <a:p>
            <a:pPr lvl="1" marL="682752" indent="-341376" defTabSz="1365469">
              <a:spcBef>
                <a:spcPts val="2500"/>
              </a:spcBef>
              <a:buClr>
                <a:srgbClr val="D63864"/>
              </a:buClr>
              <a:defRPr sz="2688"/>
            </a:pPr>
            <a:r>
              <a:t>For the process of relieving an employee you can create a set of Task at the time of each Employee.</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System Modules"/>
          <p:cNvSpPr txBox="1"/>
          <p:nvPr>
            <p:ph type="title"/>
          </p:nvPr>
        </p:nvSpPr>
        <p:spPr>
          <a:prstGeom prst="rect">
            <a:avLst/>
          </a:prstGeom>
        </p:spPr>
        <p:txBody>
          <a:bodyPr/>
          <a:lstStyle/>
          <a:p>
            <a:pPr/>
            <a:r>
              <a:t>System Modules</a:t>
            </a:r>
          </a:p>
        </p:txBody>
      </p:sp>
      <p:sp>
        <p:nvSpPr>
          <p:cNvPr id="259" name="HR and Payroll - Payroll"/>
          <p:cNvSpPr txBox="1"/>
          <p:nvPr>
            <p:ph type="body" idx="21"/>
          </p:nvPr>
        </p:nvSpPr>
        <p:spPr>
          <a:xfrm>
            <a:off x="1206500" y="2355185"/>
            <a:ext cx="21971000" cy="934780"/>
          </a:xfrm>
          <a:prstGeom prst="rect">
            <a:avLst/>
          </a:prstGeom>
          <a:extLst>
            <a:ext uri="{C572A759-6A51-4108-AA02-DFA0A04FC94B}">
              <ma14:wrappingTextBoxFlag xmlns:ma14="http://schemas.microsoft.com/office/mac/drawingml/2011/main" val="1"/>
            </a:ext>
          </a:extLst>
        </p:spPr>
        <p:txBody>
          <a:bodyPr/>
          <a:lstStyle/>
          <a:p>
            <a:pPr/>
            <a:r>
              <a:t>HR and Payroll - Payroll</a:t>
            </a:r>
          </a:p>
        </p:txBody>
      </p:sp>
      <p:sp>
        <p:nvSpPr>
          <p:cNvPr id="260" name="Payroll Entry…"/>
          <p:cNvSpPr txBox="1"/>
          <p:nvPr>
            <p:ph type="body" idx="1"/>
          </p:nvPr>
        </p:nvSpPr>
        <p:spPr>
          <a:prstGeom prst="rect">
            <a:avLst/>
          </a:prstGeom>
        </p:spPr>
        <p:txBody>
          <a:bodyPr/>
          <a:lstStyle/>
          <a:p>
            <a:pPr marL="256031" indent="-256031" defTabSz="1024102">
              <a:spcBef>
                <a:spcPts val="1800"/>
              </a:spcBef>
              <a:buClr>
                <a:srgbClr val="D63864"/>
              </a:buClr>
              <a:defRPr b="1" sz="2016"/>
            </a:pPr>
            <a:r>
              <a:t>Payroll Entry</a:t>
            </a:r>
          </a:p>
          <a:p>
            <a:pPr lvl="1" marL="512063" indent="-256031" defTabSz="1024102">
              <a:spcBef>
                <a:spcPts val="1800"/>
              </a:spcBef>
              <a:buClr>
                <a:srgbClr val="D63864"/>
              </a:buClr>
              <a:defRPr sz="2016"/>
            </a:pPr>
            <a:r>
              <a:t>Payroll Entry enables bulk processing of payroll for employees company wide or employees of a particular branch, department or designation.</a:t>
            </a:r>
          </a:p>
          <a:p>
            <a:pPr marL="256031" indent="-256031" defTabSz="1024102">
              <a:spcBef>
                <a:spcPts val="1800"/>
              </a:spcBef>
              <a:buClr>
                <a:srgbClr val="D63864"/>
              </a:buClr>
              <a:defRPr b="1" sz="2016"/>
            </a:pPr>
            <a:r>
              <a:t>Additional Salary</a:t>
            </a:r>
          </a:p>
          <a:p>
            <a:pPr lvl="1" marL="512063" indent="-256031" defTabSz="1024102">
              <a:spcBef>
                <a:spcPts val="1800"/>
              </a:spcBef>
              <a:buClr>
                <a:srgbClr val="D63864"/>
              </a:buClr>
              <a:defRPr sz="2016"/>
            </a:pPr>
            <a:r>
              <a:t>OGUN allows you to add additional Salary Components to Salary Slips while processing the payroll.</a:t>
            </a:r>
          </a:p>
          <a:p>
            <a:pPr marL="256031" indent="-256031" defTabSz="1024102">
              <a:spcBef>
                <a:spcPts val="1800"/>
              </a:spcBef>
              <a:buClr>
                <a:srgbClr val="D63864"/>
              </a:buClr>
              <a:defRPr b="1" sz="2016"/>
            </a:pPr>
            <a:r>
              <a:t>Employee Benefit Application</a:t>
            </a:r>
          </a:p>
          <a:p>
            <a:pPr lvl="1" marL="512063" indent="-256031" defTabSz="1024102">
              <a:spcBef>
                <a:spcPts val="1800"/>
              </a:spcBef>
              <a:buClr>
                <a:srgbClr val="D63864"/>
              </a:buClr>
              <a:defRPr sz="2016"/>
            </a:pPr>
            <a:r>
              <a:t>Employees are entitled to flexible benefits which they can either receive pro-rata or as a lump-sum amount when they claim the benefit.</a:t>
            </a:r>
          </a:p>
          <a:p>
            <a:pPr marL="256031" indent="-256031" defTabSz="1024102">
              <a:spcBef>
                <a:spcPts val="1800"/>
              </a:spcBef>
              <a:buClr>
                <a:srgbClr val="D63864"/>
              </a:buClr>
              <a:defRPr b="1" sz="2016"/>
            </a:pPr>
            <a:r>
              <a:t>Employee Tax Exemption Declaration</a:t>
            </a:r>
          </a:p>
          <a:p>
            <a:pPr lvl="1" marL="512063" indent="-256031" defTabSz="1024102">
              <a:spcBef>
                <a:spcPts val="1800"/>
              </a:spcBef>
              <a:buClr>
                <a:srgbClr val="D63864"/>
              </a:buClr>
              <a:defRPr sz="2016"/>
            </a:pPr>
            <a:r>
              <a:t>Employees can declare the contributions they plan to do in the payroll period which will reduce their net taxable income for the entire payroll period.</a:t>
            </a:r>
          </a:p>
          <a:p>
            <a:pPr marL="256031" indent="-256031" defTabSz="1024102">
              <a:spcBef>
                <a:spcPts val="1800"/>
              </a:spcBef>
              <a:buClr>
                <a:srgbClr val="D63864"/>
              </a:buClr>
              <a:defRPr b="1" sz="2016"/>
            </a:pPr>
            <a:r>
              <a:t>Payroll Period</a:t>
            </a:r>
          </a:p>
          <a:p>
            <a:pPr lvl="1" marL="512063" indent="-256031" defTabSz="1024102">
              <a:spcBef>
                <a:spcPts val="1800"/>
              </a:spcBef>
              <a:buClr>
                <a:srgbClr val="D63864"/>
              </a:buClr>
              <a:defRPr sz="2016"/>
            </a:pPr>
            <a:r>
              <a:t>Payroll Period helps you define Salary Structures and to calculate tax for a specific period based on applicable Income Tax Slab</a:t>
            </a:r>
          </a:p>
          <a:p>
            <a:pPr marL="256031" indent="-256031" defTabSz="1024102">
              <a:spcBef>
                <a:spcPts val="1800"/>
              </a:spcBef>
              <a:buClr>
                <a:srgbClr val="D63864"/>
              </a:buClr>
              <a:defRPr b="1" sz="2016"/>
            </a:pPr>
            <a:r>
              <a:t>Income Tax Slab</a:t>
            </a:r>
          </a:p>
          <a:p>
            <a:pPr lvl="1" marL="512063" indent="-256031" defTabSz="1024102">
              <a:spcBef>
                <a:spcPts val="1800"/>
              </a:spcBef>
              <a:buClr>
                <a:srgbClr val="D63864"/>
              </a:buClr>
              <a:defRPr sz="2016"/>
            </a:pPr>
            <a:r>
              <a:t>Income Tax Slab helps to define income tax rates based on different taxable income slab</a:t>
            </a:r>
          </a:p>
          <a:p>
            <a:pPr marL="256031" indent="-256031" defTabSz="1024102">
              <a:spcBef>
                <a:spcPts val="1800"/>
              </a:spcBef>
              <a:buClr>
                <a:srgbClr val="D63864"/>
              </a:buClr>
              <a:defRPr b="1" sz="2016"/>
            </a:pPr>
            <a:r>
              <a:t>Payroll Setup</a:t>
            </a:r>
          </a:p>
          <a:p>
            <a:pPr lvl="1" marL="512063" indent="-256031" defTabSz="1024102">
              <a:spcBef>
                <a:spcPts val="1800"/>
              </a:spcBef>
              <a:buClr>
                <a:srgbClr val="D63864"/>
              </a:buClr>
              <a:defRPr sz="2016"/>
            </a:pPr>
            <a:r>
              <a:t>Salary is a fixed amount of money or compensation paid to an employee by an employer in return for the work performed.</a:t>
            </a:r>
          </a:p>
          <a:p>
            <a:pPr marL="256031" indent="-256031" defTabSz="1024102">
              <a:spcBef>
                <a:spcPts val="1800"/>
              </a:spcBef>
              <a:buClr>
                <a:srgbClr val="D63864"/>
              </a:buClr>
              <a:defRPr b="1" sz="2016"/>
            </a:pPr>
            <a:r>
              <a:t>Setting Up Tax</a:t>
            </a:r>
          </a:p>
          <a:p>
            <a:pPr lvl="1" marL="512063" indent="-256031" defTabSz="1024102">
              <a:spcBef>
                <a:spcPts val="1800"/>
              </a:spcBef>
              <a:buClr>
                <a:srgbClr val="D63864"/>
              </a:buClr>
              <a:defRPr sz="2016"/>
            </a:pPr>
            <a:r>
              <a:t>In many countries regulations allow exempting a part of some type of spendings by individuals from being added to their annual taxable income</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System Modules"/>
          <p:cNvSpPr txBox="1"/>
          <p:nvPr>
            <p:ph type="title"/>
          </p:nvPr>
        </p:nvSpPr>
        <p:spPr>
          <a:prstGeom prst="rect">
            <a:avLst/>
          </a:prstGeom>
        </p:spPr>
        <p:txBody>
          <a:bodyPr/>
          <a:lstStyle/>
          <a:p>
            <a:pPr/>
            <a:r>
              <a:t>System Modules</a:t>
            </a:r>
          </a:p>
        </p:txBody>
      </p:sp>
      <p:sp>
        <p:nvSpPr>
          <p:cNvPr id="263" name="HR and Payroll - Employee"/>
          <p:cNvSpPr txBox="1"/>
          <p:nvPr>
            <p:ph type="body" idx="21"/>
          </p:nvPr>
        </p:nvSpPr>
        <p:spPr>
          <a:xfrm>
            <a:off x="1206500" y="2355185"/>
            <a:ext cx="21971000" cy="934780"/>
          </a:xfrm>
          <a:prstGeom prst="rect">
            <a:avLst/>
          </a:prstGeom>
          <a:extLst>
            <a:ext uri="{C572A759-6A51-4108-AA02-DFA0A04FC94B}">
              <ma14:wrappingTextBoxFlag xmlns:ma14="http://schemas.microsoft.com/office/mac/drawingml/2011/main" val="1"/>
            </a:ext>
          </a:extLst>
        </p:spPr>
        <p:txBody>
          <a:bodyPr/>
          <a:lstStyle/>
          <a:p>
            <a:pPr/>
            <a:r>
              <a:t>HR and Payroll - Employee</a:t>
            </a:r>
          </a:p>
        </p:txBody>
      </p:sp>
      <p:sp>
        <p:nvSpPr>
          <p:cNvPr id="264" name="In OGUN, you can manage Employee master.…"/>
          <p:cNvSpPr txBox="1"/>
          <p:nvPr>
            <p:ph type="body" idx="1"/>
          </p:nvPr>
        </p:nvSpPr>
        <p:spPr>
          <a:prstGeom prst="rect">
            <a:avLst/>
          </a:prstGeom>
        </p:spPr>
        <p:txBody>
          <a:bodyPr/>
          <a:lstStyle/>
          <a:p>
            <a:pPr marL="0" indent="0" defTabSz="1438619">
              <a:spcBef>
                <a:spcPts val="2600"/>
              </a:spcBef>
              <a:buSzTx/>
              <a:buNone/>
              <a:defRPr sz="2832"/>
            </a:pPr>
            <a:r>
              <a:t>In </a:t>
            </a:r>
            <a:r>
              <a:rPr b="1"/>
              <a:t>OGUN</a:t>
            </a:r>
            <a:r>
              <a:t>, you can manage Employee master.</a:t>
            </a:r>
          </a:p>
          <a:p>
            <a:pPr marL="0" indent="0" defTabSz="1438619">
              <a:spcBef>
                <a:spcPts val="2600"/>
              </a:spcBef>
              <a:buSzTx/>
              <a:buNone/>
              <a:defRPr sz="2832"/>
            </a:pPr>
            <a:r>
              <a:t>The Employee master captures demographics, personal and professional details. </a:t>
            </a:r>
            <a:endParaRPr sz="708"/>
          </a:p>
          <a:p>
            <a:pPr marL="0" indent="0" defTabSz="1438619">
              <a:spcBef>
                <a:spcPts val="2600"/>
              </a:spcBef>
              <a:buSzTx/>
              <a:buNone/>
              <a:defRPr sz="2832"/>
            </a:pPr>
            <a:r>
              <a:t>You can further use this Employee master for performing various HR functions like: </a:t>
            </a:r>
            <a:endParaRPr sz="708"/>
          </a:p>
          <a:p>
            <a:pPr marL="359663" indent="-359663" defTabSz="1438619">
              <a:spcBef>
                <a:spcPts val="2600"/>
              </a:spcBef>
              <a:buClr>
                <a:srgbClr val="D63864"/>
              </a:buClr>
              <a:defRPr sz="2832"/>
            </a:pPr>
            <a:r>
              <a:t>Processing Payroll </a:t>
            </a:r>
            <a:br>
              <a:rPr>
                <a:latin typeface="Arial"/>
                <a:ea typeface="Arial"/>
                <a:cs typeface="Arial"/>
                <a:sym typeface="Arial"/>
              </a:rPr>
            </a:br>
            <a:endParaRPr>
              <a:latin typeface="Arial"/>
              <a:ea typeface="Arial"/>
              <a:cs typeface="Arial"/>
              <a:sym typeface="Arial"/>
            </a:endParaRPr>
          </a:p>
          <a:p>
            <a:pPr marL="359663" indent="-359663" defTabSz="1438619">
              <a:spcBef>
                <a:spcPts val="2600"/>
              </a:spcBef>
              <a:buClr>
                <a:srgbClr val="D63864"/>
              </a:buClr>
              <a:defRPr sz="2832"/>
            </a:pPr>
            <a:r>
              <a:t>Leave Allocation and Application </a:t>
            </a:r>
            <a:br>
              <a:rPr>
                <a:latin typeface="Arial"/>
                <a:ea typeface="Arial"/>
                <a:cs typeface="Arial"/>
                <a:sym typeface="Arial"/>
              </a:rPr>
            </a:br>
            <a:endParaRPr>
              <a:latin typeface="Arial"/>
              <a:ea typeface="Arial"/>
              <a:cs typeface="Arial"/>
              <a:sym typeface="Arial"/>
            </a:endParaRPr>
          </a:p>
          <a:p>
            <a:pPr marL="359663" indent="-359663" defTabSz="1438619">
              <a:spcBef>
                <a:spcPts val="2600"/>
              </a:spcBef>
              <a:buClr>
                <a:srgbClr val="D63864"/>
              </a:buClr>
              <a:defRPr sz="2832"/>
            </a:pPr>
            <a:r>
              <a:t>Employee Advance and Expense Claim </a:t>
            </a:r>
            <a:br>
              <a:rPr>
                <a:latin typeface="Arial"/>
                <a:ea typeface="Arial"/>
                <a:cs typeface="Arial"/>
                <a:sym typeface="Arial"/>
              </a:rPr>
            </a:br>
            <a:endParaRPr>
              <a:latin typeface="Arial"/>
              <a:ea typeface="Arial"/>
              <a:cs typeface="Arial"/>
              <a:sym typeface="Arial"/>
            </a:endParaRPr>
          </a:p>
          <a:p>
            <a:pPr marL="359663" indent="-359663" defTabSz="1438619">
              <a:spcBef>
                <a:spcPts val="2600"/>
              </a:spcBef>
              <a:buClr>
                <a:srgbClr val="D63864"/>
              </a:buClr>
              <a:defRPr sz="2832"/>
            </a:pPr>
            <a:r>
              <a:t>Loan Application </a:t>
            </a:r>
            <a:br>
              <a:rPr>
                <a:latin typeface="Arial"/>
                <a:ea typeface="Arial"/>
                <a:cs typeface="Arial"/>
                <a:sym typeface="Arial"/>
              </a:rPr>
            </a:br>
            <a:endParaRPr>
              <a:latin typeface="Arial"/>
              <a:ea typeface="Arial"/>
              <a:cs typeface="Arial"/>
              <a:sym typeface="Arial"/>
            </a:endParaRPr>
          </a:p>
          <a:p>
            <a:pPr marL="359663" indent="-359663" defTabSz="1438619">
              <a:spcBef>
                <a:spcPts val="2600"/>
              </a:spcBef>
              <a:buClr>
                <a:srgbClr val="D63864"/>
              </a:buClr>
              <a:defRPr sz="2832"/>
            </a:pPr>
            <a:r>
              <a:t>Performance Appraisal </a:t>
            </a:r>
            <a:br>
              <a:rPr>
                <a:latin typeface="Arial"/>
                <a:ea typeface="Arial"/>
                <a:cs typeface="Arial"/>
                <a:sym typeface="Arial"/>
              </a:rPr>
            </a:br>
            <a:endParaRPr>
              <a:latin typeface="Arial"/>
              <a:ea typeface="Arial"/>
              <a:cs typeface="Arial"/>
              <a:sym typeface="Arial"/>
            </a:endParaRP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System Modules"/>
          <p:cNvSpPr txBox="1"/>
          <p:nvPr>
            <p:ph type="title"/>
          </p:nvPr>
        </p:nvSpPr>
        <p:spPr>
          <a:prstGeom prst="rect">
            <a:avLst/>
          </a:prstGeom>
        </p:spPr>
        <p:txBody>
          <a:bodyPr/>
          <a:lstStyle/>
          <a:p>
            <a:pPr/>
            <a:r>
              <a:t>System Modules</a:t>
            </a:r>
          </a:p>
        </p:txBody>
      </p:sp>
      <p:sp>
        <p:nvSpPr>
          <p:cNvPr id="267" name="HR and Payroll - Job Application"/>
          <p:cNvSpPr txBox="1"/>
          <p:nvPr>
            <p:ph type="body" idx="21"/>
          </p:nvPr>
        </p:nvSpPr>
        <p:spPr>
          <a:xfrm>
            <a:off x="1206500" y="2355185"/>
            <a:ext cx="21971000" cy="934780"/>
          </a:xfrm>
          <a:prstGeom prst="rect">
            <a:avLst/>
          </a:prstGeom>
          <a:extLst>
            <a:ext uri="{C572A759-6A51-4108-AA02-DFA0A04FC94B}">
              <ma14:wrappingTextBoxFlag xmlns:ma14="http://schemas.microsoft.com/office/mac/drawingml/2011/main" val="1"/>
            </a:ext>
          </a:extLst>
        </p:spPr>
        <p:txBody>
          <a:bodyPr/>
          <a:lstStyle/>
          <a:p>
            <a:pPr/>
            <a:r>
              <a:t>HR and Payroll - Job Application</a:t>
            </a:r>
          </a:p>
        </p:txBody>
      </p:sp>
      <p:sp>
        <p:nvSpPr>
          <p:cNvPr id="268" name="You can maintain a list of People who have applied for a Job Opening.…"/>
          <p:cNvSpPr txBox="1"/>
          <p:nvPr>
            <p:ph type="body" idx="1"/>
          </p:nvPr>
        </p:nvSpPr>
        <p:spPr>
          <a:prstGeom prst="rect">
            <a:avLst/>
          </a:prstGeom>
        </p:spPr>
        <p:txBody>
          <a:bodyPr/>
          <a:lstStyle/>
          <a:p>
            <a:pPr>
              <a:buClr>
                <a:srgbClr val="D63864"/>
              </a:buClr>
            </a:pPr>
            <a:r>
              <a:t>You can maintain a list of People who have applied for a Job Opening. </a:t>
            </a:r>
            <a:endParaRPr sz="1200"/>
          </a:p>
          <a:p>
            <a:pPr>
              <a:buClr>
                <a:srgbClr val="D63864"/>
              </a:buClr>
            </a:pPr>
            <a:r>
              <a:t>You can link Job Application with an Email account.</a:t>
            </a:r>
          </a:p>
          <a:p>
            <a:pPr>
              <a:buClr>
                <a:srgbClr val="D63864"/>
              </a:buClr>
            </a:pPr>
            <a:r>
              <a:t>Suppose you link Job Application with an email job@example.com OGUN shall create a New Job Applicant against each email received on the mailbox.</a:t>
            </a:r>
            <a:endParaRPr>
              <a:latin typeface="Arial"/>
              <a:ea typeface="Arial"/>
              <a:cs typeface="Arial"/>
              <a:sym typeface="Arial"/>
            </a:endParaRP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System Modules"/>
          <p:cNvSpPr txBox="1"/>
          <p:nvPr>
            <p:ph type="title"/>
          </p:nvPr>
        </p:nvSpPr>
        <p:spPr>
          <a:prstGeom prst="rect">
            <a:avLst/>
          </a:prstGeom>
        </p:spPr>
        <p:txBody>
          <a:bodyPr/>
          <a:lstStyle/>
          <a:p>
            <a:pPr/>
            <a:r>
              <a:t>System Modules</a:t>
            </a:r>
          </a:p>
        </p:txBody>
      </p:sp>
      <p:sp>
        <p:nvSpPr>
          <p:cNvPr id="271" name="HR and Payroll - Holidays List"/>
          <p:cNvSpPr txBox="1"/>
          <p:nvPr>
            <p:ph type="body" idx="21"/>
          </p:nvPr>
        </p:nvSpPr>
        <p:spPr>
          <a:xfrm>
            <a:off x="1206500" y="2355185"/>
            <a:ext cx="21971000" cy="934780"/>
          </a:xfrm>
          <a:prstGeom prst="rect">
            <a:avLst/>
          </a:prstGeom>
          <a:extLst>
            <a:ext uri="{C572A759-6A51-4108-AA02-DFA0A04FC94B}">
              <ma14:wrappingTextBoxFlag xmlns:ma14="http://schemas.microsoft.com/office/mac/drawingml/2011/main" val="1"/>
            </a:ext>
          </a:extLst>
        </p:spPr>
        <p:txBody>
          <a:bodyPr/>
          <a:lstStyle/>
          <a:p>
            <a:pPr/>
            <a:r>
              <a:t>HR and Payroll - Holidays List</a:t>
            </a:r>
          </a:p>
        </p:txBody>
      </p:sp>
      <p:sp>
        <p:nvSpPr>
          <p:cNvPr id="272" name="day List is a list which contains the dates of holidays.…"/>
          <p:cNvSpPr txBox="1"/>
          <p:nvPr>
            <p:ph type="body" idx="1"/>
          </p:nvPr>
        </p:nvSpPr>
        <p:spPr>
          <a:prstGeom prst="rect">
            <a:avLst/>
          </a:prstGeom>
        </p:spPr>
        <p:txBody>
          <a:bodyPr/>
          <a:lstStyle/>
          <a:p>
            <a:pPr>
              <a:buClr>
                <a:srgbClr val="D63864"/>
              </a:buClr>
            </a:pPr>
            <a:r>
              <a:t>day List is a list which contains the dates of holidays. </a:t>
            </a:r>
            <a:endParaRPr sz="1200"/>
          </a:p>
          <a:p>
            <a:pPr>
              <a:buClr>
                <a:srgbClr val="D63864"/>
              </a:buClr>
            </a:pPr>
            <a:r>
              <a:t>Most organizations have a standard Holiday-List for their employees.</a:t>
            </a:r>
          </a:p>
          <a:p>
            <a:pPr>
              <a:buClr>
                <a:srgbClr val="D63864"/>
              </a:buClr>
            </a:pPr>
            <a:r>
              <a:t>Some even have different holiday lists based on the different locations or departments.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Agenda"/>
          <p:cNvSpPr txBox="1"/>
          <p:nvPr>
            <p:ph type="title"/>
          </p:nvPr>
        </p:nvSpPr>
        <p:spPr>
          <a:prstGeom prst="rect">
            <a:avLst/>
          </a:prstGeom>
        </p:spPr>
        <p:txBody>
          <a:bodyPr/>
          <a:lstStyle/>
          <a:p>
            <a:pPr/>
            <a:r>
              <a:t>Agenda</a:t>
            </a:r>
          </a:p>
        </p:txBody>
      </p:sp>
      <p:sp>
        <p:nvSpPr>
          <p:cNvPr id="159" name="ORION - Introduction…"/>
          <p:cNvSpPr txBox="1"/>
          <p:nvPr>
            <p:ph type="body" idx="1"/>
          </p:nvPr>
        </p:nvSpPr>
        <p:spPr>
          <a:prstGeom prst="rect">
            <a:avLst/>
          </a:prstGeom>
        </p:spPr>
        <p:txBody>
          <a:bodyPr/>
          <a:lstStyle/>
          <a:p>
            <a:pPr marL="698500" indent="-698500" defTabSz="825500">
              <a:lnSpc>
                <a:spcPct val="100000"/>
              </a:lnSpc>
              <a:spcBef>
                <a:spcPts val="0"/>
              </a:spcBef>
              <a:buClr>
                <a:srgbClr val="D63864"/>
              </a:buClr>
              <a:defRPr b="1" sz="5500"/>
            </a:pPr>
            <a:r>
              <a:t>ORION - Introduction</a:t>
            </a:r>
          </a:p>
          <a:p>
            <a:pPr marL="698500" indent="-698500" defTabSz="825500">
              <a:lnSpc>
                <a:spcPct val="100000"/>
              </a:lnSpc>
              <a:spcBef>
                <a:spcPts val="0"/>
              </a:spcBef>
              <a:buClr>
                <a:srgbClr val="D63864"/>
              </a:buClr>
              <a:defRPr b="1" sz="5500"/>
            </a:pPr>
            <a:r>
              <a:rPr>
                <a:hlinkClick r:id="rId2" invalidUrl="" action="ppaction://hlinksldjump" tgtFrame="" tooltip="" history="1" highlightClick="0" endSnd="0"/>
              </a:rPr>
              <a:t>System Modules</a:t>
            </a:r>
          </a:p>
          <a:p>
            <a:pPr marL="698500" indent="-698500" defTabSz="825500">
              <a:lnSpc>
                <a:spcPct val="100000"/>
              </a:lnSpc>
              <a:spcBef>
                <a:spcPts val="0"/>
              </a:spcBef>
              <a:buClr>
                <a:srgbClr val="D63864"/>
              </a:buClr>
              <a:defRPr b="1" sz="5500"/>
            </a:pPr>
            <a:r>
              <a:rPr>
                <a:hlinkClick r:id="rId3" invalidUrl="" action="ppaction://hlinksldjump" tgtFrame="" tooltip="" history="1" highlightClick="0" endSnd="0"/>
              </a:rPr>
              <a:t>Expectations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System Modules"/>
          <p:cNvSpPr txBox="1"/>
          <p:nvPr>
            <p:ph type="title"/>
          </p:nvPr>
        </p:nvSpPr>
        <p:spPr>
          <a:prstGeom prst="rect">
            <a:avLst/>
          </a:prstGeom>
        </p:spPr>
        <p:txBody>
          <a:bodyPr/>
          <a:lstStyle/>
          <a:p>
            <a:pPr/>
            <a:r>
              <a:t>System Modules</a:t>
            </a:r>
          </a:p>
        </p:txBody>
      </p:sp>
      <p:sp>
        <p:nvSpPr>
          <p:cNvPr id="275" name="HR and Payroll - Loan Type"/>
          <p:cNvSpPr txBox="1"/>
          <p:nvPr>
            <p:ph type="body" idx="21"/>
          </p:nvPr>
        </p:nvSpPr>
        <p:spPr>
          <a:xfrm>
            <a:off x="1206500" y="2355185"/>
            <a:ext cx="21971000" cy="934780"/>
          </a:xfrm>
          <a:prstGeom prst="rect">
            <a:avLst/>
          </a:prstGeom>
          <a:extLst>
            <a:ext uri="{C572A759-6A51-4108-AA02-DFA0A04FC94B}">
              <ma14:wrappingTextBoxFlag xmlns:ma14="http://schemas.microsoft.com/office/mac/drawingml/2011/main" val="1"/>
            </a:ext>
          </a:extLst>
        </p:spPr>
        <p:txBody>
          <a:bodyPr/>
          <a:lstStyle/>
          <a:p>
            <a:pPr/>
            <a:r>
              <a:t>HR and Payroll - Loan Type</a:t>
            </a:r>
          </a:p>
        </p:txBody>
      </p:sp>
      <p:sp>
        <p:nvSpPr>
          <p:cNvPr id="276" name="This module enables companies which provides loans to define and manage loans. Employees can request loans, which are then reviewed and approved.…"/>
          <p:cNvSpPr txBox="1"/>
          <p:nvPr>
            <p:ph type="body" idx="1"/>
          </p:nvPr>
        </p:nvSpPr>
        <p:spPr>
          <a:prstGeom prst="rect">
            <a:avLst/>
          </a:prstGeom>
        </p:spPr>
        <p:txBody>
          <a:bodyPr/>
          <a:lstStyle/>
          <a:p>
            <a:pPr>
              <a:buClr>
                <a:srgbClr val="D63864"/>
              </a:buClr>
            </a:pPr>
            <a:r>
              <a:t>This module enables companies which provides loans to define and manage loans. Employees can request loans, which are then reviewed and approved. </a:t>
            </a:r>
          </a:p>
          <a:p>
            <a:pPr>
              <a:buClr>
                <a:srgbClr val="D63864"/>
              </a:buClr>
            </a:pPr>
            <a:r>
              <a:t>For the approved loans, repayment schedule for the entire loan cycle can be generated and automatic deduction from salary can also be set up.</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System Modules"/>
          <p:cNvSpPr txBox="1"/>
          <p:nvPr>
            <p:ph type="title"/>
          </p:nvPr>
        </p:nvSpPr>
        <p:spPr>
          <a:prstGeom prst="rect">
            <a:avLst/>
          </a:prstGeom>
        </p:spPr>
        <p:txBody>
          <a:bodyPr/>
          <a:lstStyle/>
          <a:p>
            <a:pPr/>
            <a:r>
              <a:t>System Modules</a:t>
            </a:r>
          </a:p>
        </p:txBody>
      </p:sp>
      <p:sp>
        <p:nvSpPr>
          <p:cNvPr id="279" name="Asset Managemen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Asset Management</a:t>
            </a:r>
          </a:p>
        </p:txBody>
      </p:sp>
      <p:sp>
        <p:nvSpPr>
          <p:cNvPr id="280" name="Fixed asset management and tracking with depreciation, asset allocation and movement tracking…"/>
          <p:cNvSpPr txBox="1"/>
          <p:nvPr>
            <p:ph type="body" idx="1"/>
          </p:nvPr>
        </p:nvSpPr>
        <p:spPr>
          <a:prstGeom prst="rect">
            <a:avLst/>
          </a:prstGeom>
        </p:spPr>
        <p:txBody>
          <a:bodyPr/>
          <a:lstStyle/>
          <a:p>
            <a:pPr marL="0" indent="0" defTabSz="1877520">
              <a:spcBef>
                <a:spcPts val="3400"/>
              </a:spcBef>
              <a:buSzTx/>
              <a:buNone/>
              <a:defRPr sz="3696"/>
            </a:pPr>
            <a:r>
              <a:rPr b="1"/>
              <a:t>Fixed asset management and tracking with depreciation, asset allocation and movement tracking</a:t>
            </a:r>
            <a:br>
              <a:rPr b="1"/>
            </a:br>
          </a:p>
          <a:p>
            <a:pPr marL="469391" indent="-469391" defTabSz="1877520">
              <a:spcBef>
                <a:spcPts val="3400"/>
              </a:spcBef>
              <a:buClr>
                <a:srgbClr val="D63864"/>
              </a:buClr>
              <a:defRPr b="1" sz="3696"/>
            </a:pPr>
            <a:r>
              <a:t>Asset</a:t>
            </a:r>
          </a:p>
          <a:p>
            <a:pPr lvl="1" marL="938783" indent="-469391" defTabSz="1877520">
              <a:spcBef>
                <a:spcPts val="3400"/>
              </a:spcBef>
              <a:buClr>
                <a:srgbClr val="D63864"/>
              </a:buClr>
              <a:defRPr sz="3696"/>
            </a:pPr>
            <a:r>
              <a:t>All the transactions related to an Asset like purchasing, sales, depreciation, scrapping, movement or maintenance will be managed against the Asset master.</a:t>
            </a:r>
          </a:p>
          <a:p>
            <a:pPr marL="469391" indent="-469391" defTabSz="1877520">
              <a:spcBef>
                <a:spcPts val="3400"/>
              </a:spcBef>
              <a:buClr>
                <a:srgbClr val="D63864"/>
              </a:buClr>
              <a:defRPr b="1" sz="3696"/>
            </a:pPr>
            <a:r>
              <a:t>Asset Maintenance</a:t>
            </a:r>
          </a:p>
          <a:p>
            <a:pPr lvl="1" marL="938783" indent="-469391" defTabSz="1877520">
              <a:spcBef>
                <a:spcPts val="3400"/>
              </a:spcBef>
              <a:buClr>
                <a:srgbClr val="D63864"/>
              </a:buClr>
              <a:defRPr sz="3696"/>
            </a:pPr>
            <a:r>
              <a:t>OGUN provides features to track the details of individual maintenance/calibration of various assets.</a:t>
            </a:r>
          </a:p>
          <a:p>
            <a:pPr marL="469391" indent="-469391" defTabSz="1877520">
              <a:spcBef>
                <a:spcPts val="3400"/>
              </a:spcBef>
              <a:buClr>
                <a:srgbClr val="D63864"/>
              </a:buClr>
              <a:defRPr b="1" sz="3696"/>
            </a:pPr>
            <a:r>
              <a:t>Asset Movement</a:t>
            </a:r>
          </a:p>
          <a:p>
            <a:pPr lvl="1" marL="938783" indent="-469391" defTabSz="1877520">
              <a:spcBef>
                <a:spcPts val="3400"/>
              </a:spcBef>
              <a:buClr>
                <a:srgbClr val="D63864"/>
              </a:buClr>
              <a:defRPr sz="3696"/>
            </a:pPr>
            <a:r>
              <a:t>You can track the location of an asset or to whom it is issued or whenever it is moved from one location to another.</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System Modules"/>
          <p:cNvSpPr txBox="1"/>
          <p:nvPr>
            <p:ph type="title"/>
          </p:nvPr>
        </p:nvSpPr>
        <p:spPr>
          <a:prstGeom prst="rect">
            <a:avLst/>
          </a:prstGeom>
        </p:spPr>
        <p:txBody>
          <a:bodyPr/>
          <a:lstStyle/>
          <a:p>
            <a:pPr/>
            <a:r>
              <a:t>System Modules</a:t>
            </a:r>
          </a:p>
        </p:txBody>
      </p:sp>
      <p:sp>
        <p:nvSpPr>
          <p:cNvPr id="283" name="Asset Management - Asset Transaction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Asset Management - Asset Transactions</a:t>
            </a:r>
          </a:p>
        </p:txBody>
      </p:sp>
      <p:sp>
        <p:nvSpPr>
          <p:cNvPr id="284" name="Asset Value Adjustment…"/>
          <p:cNvSpPr txBox="1"/>
          <p:nvPr>
            <p:ph type="body" idx="1"/>
          </p:nvPr>
        </p:nvSpPr>
        <p:spPr>
          <a:prstGeom prst="rect">
            <a:avLst/>
          </a:prstGeom>
        </p:spPr>
        <p:txBody>
          <a:bodyPr/>
          <a:lstStyle/>
          <a:p>
            <a:pPr marL="560831" indent="-560831" defTabSz="2243271">
              <a:spcBef>
                <a:spcPts val="4100"/>
              </a:spcBef>
              <a:buClr>
                <a:srgbClr val="D63864"/>
              </a:buClr>
              <a:defRPr b="1" sz="4416"/>
            </a:pPr>
            <a:r>
              <a:t>Asset Value Adjustment</a:t>
            </a:r>
          </a:p>
          <a:p>
            <a:pPr lvl="1" marL="1121663" indent="-560831" defTabSz="2243271">
              <a:spcBef>
                <a:spcPts val="4100"/>
              </a:spcBef>
              <a:buClr>
                <a:srgbClr val="D63864"/>
              </a:buClr>
              <a:defRPr sz="4416"/>
            </a:pPr>
            <a:r>
              <a:t>In case of fixed asset management, sometimes the value of an asset needs some adjustment, this can be managed within OGUN.</a:t>
            </a:r>
          </a:p>
          <a:p>
            <a:pPr marL="560831" indent="-560831" defTabSz="2243271">
              <a:spcBef>
                <a:spcPts val="4100"/>
              </a:spcBef>
              <a:buClr>
                <a:srgbClr val="D63864"/>
              </a:buClr>
              <a:defRPr b="1" sz="4416"/>
            </a:pPr>
            <a:r>
              <a:t>Purchasing an Asset</a:t>
            </a:r>
          </a:p>
          <a:p>
            <a:pPr lvl="1" marL="1121663" indent="-560831" defTabSz="2243271">
              <a:spcBef>
                <a:spcPts val="4100"/>
              </a:spcBef>
              <a:buClr>
                <a:srgbClr val="D63864"/>
              </a:buClr>
              <a:defRPr sz="4416"/>
            </a:pPr>
            <a:r>
              <a:t>You can follow the default purchase cycle after ensuring the the appropriate asset category exists.</a:t>
            </a:r>
          </a:p>
          <a:p>
            <a:pPr marL="560831" indent="-560831" defTabSz="2243271">
              <a:spcBef>
                <a:spcPts val="4100"/>
              </a:spcBef>
              <a:buClr>
                <a:srgbClr val="D63864"/>
              </a:buClr>
              <a:defRPr b="1" sz="4416"/>
            </a:pPr>
            <a:r>
              <a:t>Selling an Asset</a:t>
            </a:r>
          </a:p>
          <a:p>
            <a:pPr lvl="1" marL="1121663" indent="-560831" defTabSz="2243271">
              <a:spcBef>
                <a:spcPts val="4100"/>
              </a:spcBef>
              <a:buClr>
                <a:srgbClr val="D63864"/>
              </a:buClr>
              <a:defRPr sz="4416"/>
            </a:pPr>
            <a:r>
              <a:t>You can sell an asset and even make all the necessary documents lile a Sales Invoice for it.</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System Modules"/>
          <p:cNvSpPr txBox="1"/>
          <p:nvPr>
            <p:ph type="title"/>
          </p:nvPr>
        </p:nvSpPr>
        <p:spPr>
          <a:prstGeom prst="rect">
            <a:avLst/>
          </a:prstGeom>
        </p:spPr>
        <p:txBody>
          <a:bodyPr/>
          <a:lstStyle/>
          <a:p>
            <a:pPr/>
            <a:r>
              <a:t>System Modules</a:t>
            </a:r>
          </a:p>
        </p:txBody>
      </p:sp>
      <p:sp>
        <p:nvSpPr>
          <p:cNvPr id="287" name="Asset Management - Discarding Asset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Asset Management - Discarding Assets</a:t>
            </a:r>
          </a:p>
        </p:txBody>
      </p:sp>
      <p:sp>
        <p:nvSpPr>
          <p:cNvPr id="288" name="Asset Depreciation…"/>
          <p:cNvSpPr txBox="1"/>
          <p:nvPr>
            <p:ph type="body" idx="1"/>
          </p:nvPr>
        </p:nvSpPr>
        <p:spPr>
          <a:prstGeom prst="rect">
            <a:avLst/>
          </a:prstGeom>
        </p:spPr>
        <p:txBody>
          <a:bodyPr/>
          <a:lstStyle/>
          <a:p>
            <a:pPr>
              <a:buClr>
                <a:srgbClr val="D63864"/>
              </a:buClr>
              <a:defRPr b="1"/>
            </a:pPr>
            <a:r>
              <a:t>Asset Depreciation</a:t>
            </a:r>
          </a:p>
          <a:p>
            <a:pPr>
              <a:buClr>
                <a:srgbClr val="D63864"/>
              </a:buClr>
            </a:pPr>
            <a:r>
              <a:t>The system automatically creates a schedule for depreciation based on depreciation method and other related inputs in the Asset record.</a:t>
            </a:r>
          </a:p>
          <a:p>
            <a:pPr>
              <a:buClr>
                <a:srgbClr val="D63864"/>
              </a:buClr>
              <a:defRPr b="1"/>
            </a:pPr>
            <a:r>
              <a:t>Scrapping an Asset</a:t>
            </a:r>
          </a:p>
          <a:p>
            <a:pPr lvl="1">
              <a:buClr>
                <a:srgbClr val="D63864"/>
              </a:buClr>
            </a:pPr>
            <a:r>
              <a:t>When an asset is no longer usable, you can scrap an asset with the click of a button in the Asset record.</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Expectations"/>
          <p:cNvSpPr txBox="1"/>
          <p:nvPr>
            <p:ph type="title"/>
          </p:nvPr>
        </p:nvSpPr>
        <p:spPr>
          <a:prstGeom prst="rect">
            <a:avLst/>
          </a:prstGeom>
        </p:spPr>
        <p:txBody>
          <a:bodyPr/>
          <a:lstStyle/>
          <a:p>
            <a:pPr/>
            <a:r>
              <a:t>Expectations</a:t>
            </a:r>
          </a:p>
        </p:txBody>
      </p:sp>
      <p:sp>
        <p:nvSpPr>
          <p:cNvPr id="291" name="OGUN grantees you:"/>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OGUN grantees you:</a:t>
            </a:r>
          </a:p>
        </p:txBody>
      </p:sp>
      <p:sp>
        <p:nvSpPr>
          <p:cNvPr id="292" name="Track all Invoices and Payments.…"/>
          <p:cNvSpPr txBox="1"/>
          <p:nvPr>
            <p:ph type="body" idx="1"/>
          </p:nvPr>
        </p:nvSpPr>
        <p:spPr>
          <a:prstGeom prst="rect">
            <a:avLst/>
          </a:prstGeom>
        </p:spPr>
        <p:txBody>
          <a:bodyPr/>
          <a:lstStyle/>
          <a:p>
            <a:pPr marL="347472" indent="-347472" defTabSz="1389853">
              <a:spcBef>
                <a:spcPts val="2500"/>
              </a:spcBef>
              <a:buClr>
                <a:srgbClr val="D63864"/>
              </a:buClr>
              <a:defRPr sz="2736"/>
            </a:pPr>
            <a:r>
              <a:t>Track all Invoices and Payments. </a:t>
            </a:r>
            <a:endParaRPr>
              <a:latin typeface="Arial"/>
              <a:ea typeface="Arial"/>
              <a:cs typeface="Arial"/>
              <a:sym typeface="Arial"/>
            </a:endParaRPr>
          </a:p>
          <a:p>
            <a:pPr marL="347472" indent="-347472" defTabSz="1389853">
              <a:spcBef>
                <a:spcPts val="2500"/>
              </a:spcBef>
              <a:buClr>
                <a:srgbClr val="D63864"/>
              </a:buClr>
              <a:defRPr sz="2736"/>
            </a:pPr>
            <a:r>
              <a:t>Know what quantity of which product is available in stock. </a:t>
            </a:r>
            <a:endParaRPr>
              <a:latin typeface="Arial"/>
              <a:ea typeface="Arial"/>
              <a:cs typeface="Arial"/>
              <a:sym typeface="Arial"/>
            </a:endParaRPr>
          </a:p>
          <a:p>
            <a:pPr marL="347472" indent="-347472" defTabSz="1389853">
              <a:spcBef>
                <a:spcPts val="2500"/>
              </a:spcBef>
              <a:buClr>
                <a:srgbClr val="D63864"/>
              </a:buClr>
              <a:defRPr sz="2736"/>
            </a:pPr>
            <a:r>
              <a:t>Identify and track your key performance indicators (KPI's). </a:t>
            </a:r>
            <a:endParaRPr>
              <a:latin typeface="Arial"/>
              <a:ea typeface="Arial"/>
              <a:cs typeface="Arial"/>
              <a:sym typeface="Arial"/>
            </a:endParaRPr>
          </a:p>
          <a:p>
            <a:pPr marL="347472" indent="-347472" defTabSz="1389853">
              <a:spcBef>
                <a:spcPts val="2500"/>
              </a:spcBef>
              <a:buClr>
                <a:srgbClr val="D63864"/>
              </a:buClr>
              <a:defRPr sz="2736"/>
            </a:pPr>
            <a:r>
              <a:t>Identify open customer queries. </a:t>
            </a:r>
            <a:endParaRPr>
              <a:latin typeface="Arial"/>
              <a:ea typeface="Arial"/>
              <a:cs typeface="Arial"/>
              <a:sym typeface="Arial"/>
            </a:endParaRPr>
          </a:p>
          <a:p>
            <a:pPr marL="347472" indent="-347472" defTabSz="1389853">
              <a:spcBef>
                <a:spcPts val="2500"/>
              </a:spcBef>
              <a:buClr>
                <a:srgbClr val="D63864"/>
              </a:buClr>
              <a:defRPr sz="2736"/>
            </a:pPr>
            <a:r>
              <a:t>Manage payroll. </a:t>
            </a:r>
            <a:endParaRPr>
              <a:latin typeface="Arial"/>
              <a:ea typeface="Arial"/>
              <a:cs typeface="Arial"/>
              <a:sym typeface="Arial"/>
            </a:endParaRPr>
          </a:p>
          <a:p>
            <a:pPr marL="347472" indent="-347472" defTabSz="1389853">
              <a:spcBef>
                <a:spcPts val="2500"/>
              </a:spcBef>
              <a:buClr>
                <a:srgbClr val="D63864"/>
              </a:buClr>
              <a:defRPr sz="2736"/>
            </a:pPr>
            <a:r>
              <a:t>Assign tasks and follow up on them. </a:t>
            </a:r>
            <a:endParaRPr>
              <a:latin typeface="Arial"/>
              <a:ea typeface="Arial"/>
              <a:cs typeface="Arial"/>
              <a:sym typeface="Arial"/>
            </a:endParaRPr>
          </a:p>
          <a:p>
            <a:pPr marL="347472" indent="-347472" defTabSz="1389853">
              <a:spcBef>
                <a:spcPts val="2500"/>
              </a:spcBef>
              <a:buClr>
                <a:srgbClr val="D63864"/>
              </a:buClr>
              <a:defRPr sz="2736"/>
            </a:pPr>
            <a:r>
              <a:t>Maintain a database of all your customers, suppliers and their contacts. </a:t>
            </a:r>
            <a:endParaRPr>
              <a:latin typeface="Arial"/>
              <a:ea typeface="Arial"/>
              <a:cs typeface="Arial"/>
              <a:sym typeface="Arial"/>
            </a:endParaRPr>
          </a:p>
          <a:p>
            <a:pPr marL="347472" indent="-347472" defTabSz="1389853">
              <a:spcBef>
                <a:spcPts val="2500"/>
              </a:spcBef>
              <a:buClr>
                <a:srgbClr val="D63864"/>
              </a:buClr>
              <a:defRPr sz="2736"/>
            </a:pPr>
            <a:r>
              <a:t>Prepare quotes. </a:t>
            </a:r>
            <a:endParaRPr>
              <a:latin typeface="Arial"/>
              <a:ea typeface="Arial"/>
              <a:cs typeface="Arial"/>
              <a:sym typeface="Arial"/>
            </a:endParaRPr>
          </a:p>
          <a:p>
            <a:pPr marL="347472" indent="-347472" defTabSz="1389853">
              <a:spcBef>
                <a:spcPts val="2500"/>
              </a:spcBef>
              <a:buClr>
                <a:srgbClr val="D63864"/>
              </a:buClr>
              <a:defRPr sz="2736"/>
            </a:pPr>
            <a:r>
              <a:t>Tracking your budgets and spending </a:t>
            </a:r>
            <a:endParaRPr>
              <a:latin typeface="Arial"/>
              <a:ea typeface="Arial"/>
              <a:cs typeface="Arial"/>
              <a:sym typeface="Arial"/>
            </a:endParaRPr>
          </a:p>
          <a:p>
            <a:pPr marL="347472" indent="-347472" defTabSz="1389853">
              <a:spcBef>
                <a:spcPts val="2500"/>
              </a:spcBef>
              <a:buClr>
                <a:srgbClr val="D63864"/>
              </a:buClr>
              <a:defRPr sz="2736"/>
            </a:pPr>
            <a:r>
              <a:t>Determine effective selling price based on the actual raw material, machinery and effort cost. </a:t>
            </a:r>
            <a:endParaRPr>
              <a:latin typeface="Arial"/>
              <a:ea typeface="Arial"/>
              <a:cs typeface="Arial"/>
              <a:sym typeface="Arial"/>
            </a:endParaRPr>
          </a:p>
          <a:p>
            <a:pPr marL="347472" indent="-347472" defTabSz="1389853">
              <a:spcBef>
                <a:spcPts val="2500"/>
              </a:spcBef>
              <a:buClr>
                <a:srgbClr val="D63864"/>
              </a:buClr>
              <a:defRPr sz="2736"/>
            </a:pPr>
            <a:r>
              <a:t>Get reminders on maintenance schedules. </a:t>
            </a:r>
            <a:endParaRPr>
              <a:latin typeface="Arial"/>
              <a:ea typeface="Arial"/>
              <a:cs typeface="Arial"/>
              <a:sym typeface="Arial"/>
            </a:endParaRPr>
          </a:p>
          <a:p>
            <a:pPr marL="347472" indent="-347472" defTabSz="1389853">
              <a:spcBef>
                <a:spcPts val="2500"/>
              </a:spcBef>
              <a:buClr>
                <a:srgbClr val="D63864"/>
              </a:buClr>
              <a:defRPr sz="2736"/>
            </a:pPr>
            <a:r>
              <a:t>Publish your website </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4" name="OGUN"/>
          <p:cNvSpPr txBox="1"/>
          <p:nvPr>
            <p:ph type="body" idx="1"/>
          </p:nvPr>
        </p:nvSpPr>
        <p:spPr>
          <a:prstGeom prst="rect">
            <a:avLst/>
          </a:prstGeom>
        </p:spPr>
        <p:txBody>
          <a:bodyPr/>
          <a:lstStyle/>
          <a:p>
            <a:pPr>
              <a:defRPr b="0">
                <a:latin typeface="HemiHeadRg-BoldItalic"/>
                <a:ea typeface="HemiHeadRg-BoldItalic"/>
                <a:cs typeface="HemiHeadRg-BoldItalic"/>
                <a:sym typeface="HemiHeadRg-BoldItalic"/>
              </a:defRPr>
            </a:pPr>
            <a:r>
              <a:rPr u="sng"/>
              <a:t>O</a:t>
            </a:r>
            <a:r>
              <a:t>GUN</a:t>
            </a:r>
          </a:p>
        </p:txBody>
      </p:sp>
      <p:sp>
        <p:nvSpPr>
          <p:cNvPr id="295" name="ORION Produc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668655">
              <a:defRPr b="0" sz="4455">
                <a:solidFill>
                  <a:srgbClr val="D63864"/>
                </a:solidFill>
                <a:latin typeface="Titillium WebBold"/>
                <a:ea typeface="Titillium WebBold"/>
                <a:cs typeface="Titillium WebBold"/>
                <a:sym typeface="Titillium WebBold"/>
              </a:defRPr>
            </a:lvl1pPr>
          </a:lstStyle>
          <a:p>
            <a:pPr/>
            <a:r>
              <a:t>ORION Product</a:t>
            </a:r>
          </a:p>
        </p:txBody>
      </p:sp>
      <p:pic>
        <p:nvPicPr>
          <p:cNvPr id="296" name="COC-trans.png" descr="COC-trans.png"/>
          <p:cNvPicPr>
            <a:picLocks noChangeAspect="1"/>
          </p:cNvPicPr>
          <p:nvPr/>
        </p:nvPicPr>
        <p:blipFill>
          <a:blip r:embed="rId2">
            <a:extLst/>
          </a:blip>
          <a:stretch>
            <a:fillRect/>
          </a:stretch>
        </p:blipFill>
        <p:spPr>
          <a:xfrm>
            <a:off x="11724842" y="9156134"/>
            <a:ext cx="934316" cy="934779"/>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296"/>
                                        </p:tgtEl>
                                        <p:attrNameLst>
                                          <p:attrName>style.visibility</p:attrName>
                                        </p:attrNameLst>
                                      </p:cBhvr>
                                      <p:to>
                                        <p:strVal val="visible"/>
                                      </p:to>
                                    </p:set>
                                    <p:anim calcmode="lin" valueType="num">
                                      <p:cBhvr>
                                        <p:cTn id="7" dur="2500" fill="hold"/>
                                        <p:tgtEl>
                                          <p:spTgt spid="296"/>
                                        </p:tgtEl>
                                        <p:attrNameLst>
                                          <p:attrName>ppt_w</p:attrName>
                                        </p:attrNameLst>
                                      </p:cBhvr>
                                      <p:tavLst>
                                        <p:tav tm="0">
                                          <p:val>
                                            <p:fltVal val="0"/>
                                          </p:val>
                                        </p:tav>
                                        <p:tav tm="100000">
                                          <p:val>
                                            <p:strVal val="#ppt_w"/>
                                          </p:val>
                                        </p:tav>
                                      </p:tavLst>
                                    </p:anim>
                                    <p:anim calcmode="lin" valueType="num">
                                      <p:cBhvr>
                                        <p:cTn id="8" dur="2500" fill="hold"/>
                                        <p:tgtEl>
                                          <p:spTgt spid="29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6"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ORION - Introduction"/>
          <p:cNvSpPr txBox="1"/>
          <p:nvPr>
            <p:ph type="title"/>
          </p:nvPr>
        </p:nvSpPr>
        <p:spPr>
          <a:prstGeom prst="rect">
            <a:avLst/>
          </a:prstGeom>
        </p:spPr>
        <p:txBody>
          <a:bodyPr/>
          <a:lstStyle/>
          <a:p>
            <a:pPr/>
            <a:r>
              <a:t>ORION - Introduction</a:t>
            </a:r>
          </a:p>
        </p:txBody>
      </p:sp>
      <p:sp>
        <p:nvSpPr>
          <p:cNvPr id="162" name="ORION is a software solutions company running from 2015 all the way up till this moment.…"/>
          <p:cNvSpPr txBox="1"/>
          <p:nvPr>
            <p:ph type="body" idx="1"/>
          </p:nvPr>
        </p:nvSpPr>
        <p:spPr>
          <a:prstGeom prst="rect">
            <a:avLst/>
          </a:prstGeom>
        </p:spPr>
        <p:txBody>
          <a:bodyPr/>
          <a:lstStyle/>
          <a:p>
            <a:pPr marL="627529" indent="-627529">
              <a:buClr>
                <a:srgbClr val="D63864"/>
              </a:buClr>
              <a:buSzPct val="104999"/>
              <a:buFont typeface="Avenir Next Regular"/>
            </a:pPr>
            <a:r>
              <a:t>ORION is a software solutions company running from 2015 all the way up till this moment.</a:t>
            </a:r>
          </a:p>
          <a:p>
            <a:pPr marL="627529" indent="-627529">
              <a:buClr>
                <a:srgbClr val="D63864"/>
              </a:buClr>
              <a:buSzPct val="104999"/>
              <a:buFont typeface="Avenir Next Regular"/>
            </a:pPr>
            <a:r>
              <a:t>We cooperate with companies from all over the globe to find them cutting-edge solutions that fit their business.</a:t>
            </a:r>
          </a:p>
          <a:p>
            <a:pPr marL="627529" indent="-627529">
              <a:buClr>
                <a:srgbClr val="D63864"/>
              </a:buClr>
              <a:buSzPct val="104999"/>
              <a:buFont typeface="Avenir Next Regular"/>
            </a:pPr>
            <a:r>
              <a:t>ORION contributes in the software community by many open-source packages available for free.</a:t>
            </a:r>
          </a:p>
          <a:p>
            <a:pPr marL="627529" indent="-627529">
              <a:buClr>
                <a:srgbClr val="D63864"/>
              </a:buClr>
              <a:buSzPct val="104999"/>
              <a:buFont typeface="Avenir Next Regular"/>
            </a:pPr>
            <a:r>
              <a:t>Companies, Research teams, Factories and even Software-houses are using our solutions on daily basis.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System Modules"/>
          <p:cNvSpPr txBox="1"/>
          <p:nvPr>
            <p:ph type="title"/>
          </p:nvPr>
        </p:nvSpPr>
        <p:spPr>
          <a:prstGeom prst="rect">
            <a:avLst/>
          </a:prstGeom>
        </p:spPr>
        <p:txBody>
          <a:bodyPr/>
          <a:lstStyle/>
          <a:p>
            <a:pPr/>
            <a:r>
              <a:t>System Modules</a:t>
            </a:r>
          </a:p>
        </p:txBody>
      </p:sp>
      <p:sp>
        <p:nvSpPr>
          <p:cNvPr id="165" name="Manufacturing…"/>
          <p:cNvSpPr txBox="1"/>
          <p:nvPr>
            <p:ph type="body" idx="1"/>
          </p:nvPr>
        </p:nvSpPr>
        <p:spPr>
          <a:prstGeom prst="rect">
            <a:avLst/>
          </a:prstGeom>
        </p:spPr>
        <p:txBody>
          <a:bodyPr/>
          <a:lstStyle/>
          <a:p>
            <a:pPr marL="627529" indent="-627529">
              <a:buClr>
                <a:srgbClr val="D63864"/>
              </a:buClr>
              <a:buSzPct val="104999"/>
              <a:buFont typeface="Avenir Next Regular"/>
            </a:pPr>
            <a:r>
              <a:t>Manufacturing</a:t>
            </a:r>
          </a:p>
          <a:p>
            <a:pPr marL="627529" indent="-627529">
              <a:buClr>
                <a:srgbClr val="D63864"/>
              </a:buClr>
              <a:buSzPct val="104999"/>
              <a:buFont typeface="Avenir Next Regular"/>
            </a:pPr>
            <a:r>
              <a:t>Accounting</a:t>
            </a:r>
          </a:p>
          <a:p>
            <a:pPr marL="627529" indent="-627529">
              <a:buClr>
                <a:srgbClr val="D63864"/>
              </a:buClr>
              <a:buSzPct val="104999"/>
              <a:buFont typeface="Avenir Next Regular"/>
            </a:pPr>
            <a:r>
              <a:t>HR and Payroll</a:t>
            </a:r>
          </a:p>
          <a:p>
            <a:pPr marL="627529" indent="-627529">
              <a:buClr>
                <a:srgbClr val="D63864"/>
              </a:buClr>
              <a:buSzPct val="104999"/>
              <a:buFont typeface="Avenir Next Regular"/>
            </a:pPr>
            <a:r>
              <a:t>Asset management.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System Modules"/>
          <p:cNvSpPr txBox="1"/>
          <p:nvPr>
            <p:ph type="title"/>
          </p:nvPr>
        </p:nvSpPr>
        <p:spPr>
          <a:prstGeom prst="rect">
            <a:avLst/>
          </a:prstGeom>
        </p:spPr>
        <p:txBody>
          <a:bodyPr/>
          <a:lstStyle/>
          <a:p>
            <a:pPr/>
            <a:r>
              <a:t>System Modules</a:t>
            </a:r>
          </a:p>
        </p:txBody>
      </p:sp>
      <p:sp>
        <p:nvSpPr>
          <p:cNvPr id="168" name="Manufacturi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Manufacturing</a:t>
            </a:r>
          </a:p>
        </p:txBody>
      </p:sp>
      <p:sp>
        <p:nvSpPr>
          <p:cNvPr id="169" name="OGUN Covers all the necessary features for steel manufacturing such as:…"/>
          <p:cNvSpPr txBox="1"/>
          <p:nvPr>
            <p:ph type="body" idx="1"/>
          </p:nvPr>
        </p:nvSpPr>
        <p:spPr>
          <a:prstGeom prst="rect">
            <a:avLst/>
          </a:prstGeom>
        </p:spPr>
        <p:txBody>
          <a:bodyPr/>
          <a:lstStyle/>
          <a:p>
            <a:pPr marL="0" indent="0">
              <a:buSzTx/>
              <a:buNone/>
            </a:pPr>
            <a:r>
              <a:rPr b="1"/>
              <a:t>OGUN</a:t>
            </a:r>
            <a:r>
              <a:t> Covers all the necessary features for steel manufacturing such as:</a:t>
            </a:r>
          </a:p>
          <a:p>
            <a:pPr marL="627529" indent="-627529">
              <a:buClr>
                <a:srgbClr val="D63864"/>
              </a:buClr>
              <a:buSzPct val="104999"/>
              <a:buFont typeface="Avenir Next Regular"/>
            </a:pPr>
            <a:r>
              <a:t>Bill Of Materials Management.</a:t>
            </a:r>
          </a:p>
          <a:p>
            <a:pPr marL="627529" indent="-627529">
              <a:buClr>
                <a:srgbClr val="D63864"/>
              </a:buClr>
              <a:buSzPct val="104999"/>
              <a:buFont typeface="Avenir Next Regular"/>
            </a:pPr>
            <a:r>
              <a:t>Production planing.</a:t>
            </a:r>
          </a:p>
          <a:p>
            <a:pPr marL="627529" indent="-627529">
              <a:buClr>
                <a:srgbClr val="D63864"/>
              </a:buClr>
              <a:buSzPct val="104999"/>
              <a:buFont typeface="Avenir Next Regular"/>
            </a:pPr>
            <a:r>
              <a:t>Taking Work Orders.</a:t>
            </a:r>
          </a:p>
          <a:p>
            <a:pPr marL="627529" indent="-627529">
              <a:buClr>
                <a:srgbClr val="D63864"/>
              </a:buClr>
              <a:buSzPct val="104999"/>
              <a:buFont typeface="Avenir Next Regular"/>
            </a:pPr>
            <a:r>
              <a:t>Downtime entry.</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System Modules"/>
          <p:cNvSpPr txBox="1"/>
          <p:nvPr>
            <p:ph type="title"/>
          </p:nvPr>
        </p:nvSpPr>
        <p:spPr>
          <a:prstGeom prst="rect">
            <a:avLst/>
          </a:prstGeom>
        </p:spPr>
        <p:txBody>
          <a:bodyPr/>
          <a:lstStyle/>
          <a:p>
            <a:pPr/>
            <a:r>
              <a:t>System Modules</a:t>
            </a:r>
          </a:p>
        </p:txBody>
      </p:sp>
      <p:sp>
        <p:nvSpPr>
          <p:cNvPr id="172" name="Manufacturing - Bill Of Material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Manufacturing - Bill Of Materials</a:t>
            </a:r>
          </a:p>
        </p:txBody>
      </p:sp>
      <p:sp>
        <p:nvSpPr>
          <p:cNvPr id="173" name="A Bill of Materials is a list of items and sub-assemblies with quantities required to manufacture an Item.…"/>
          <p:cNvSpPr txBox="1"/>
          <p:nvPr>
            <p:ph type="body" idx="1"/>
          </p:nvPr>
        </p:nvSpPr>
        <p:spPr>
          <a:prstGeom prst="rect">
            <a:avLst/>
          </a:prstGeom>
        </p:spPr>
        <p:txBody>
          <a:bodyPr/>
          <a:lstStyle/>
          <a:p>
            <a:pPr marL="0" indent="0">
              <a:buSzTx/>
              <a:buNone/>
            </a:pPr>
            <a:r>
              <a:t>A Bill of Materials is a list of items and sub-assemblies with quantities required to manufacture an Item.</a:t>
            </a:r>
          </a:p>
          <a:p>
            <a:pPr>
              <a:buClr>
                <a:srgbClr val="E82062"/>
              </a:buClr>
            </a:pPr>
            <a:r>
              <a:t>A BOM may also contain the manufacturing operations required to manufacture the Item.</a:t>
            </a:r>
          </a:p>
          <a:p>
            <a:pPr>
              <a:buClr>
                <a:srgbClr val="E82062"/>
              </a:buClr>
            </a:pPr>
            <a:r>
              <a:t>A </a:t>
            </a:r>
            <a:r>
              <a:rPr b="1">
                <a:solidFill>
                  <a:srgbClr val="313B44"/>
                </a:solidFill>
              </a:rPr>
              <a:t>Bill of Materials</a:t>
            </a:r>
            <a:r>
              <a:t> (BOM) is at the heart of the Manufacturing system and the most important document that will help to create other document types like Work Orders and Job Cards.</a:t>
            </a:r>
          </a:p>
          <a:p>
            <a:pPr>
              <a:buClr>
                <a:srgbClr val="E82062"/>
              </a:buClr>
            </a:pPr>
            <a:r>
              <a:t>A BOM is the outcome of Items, Operations, Workstations combined.</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System Modules"/>
          <p:cNvSpPr txBox="1"/>
          <p:nvPr>
            <p:ph type="title"/>
          </p:nvPr>
        </p:nvSpPr>
        <p:spPr>
          <a:prstGeom prst="rect">
            <a:avLst/>
          </a:prstGeom>
        </p:spPr>
        <p:txBody>
          <a:bodyPr/>
          <a:lstStyle/>
          <a:p>
            <a:pPr/>
            <a:r>
              <a:t>System Modules</a:t>
            </a:r>
          </a:p>
        </p:txBody>
      </p:sp>
      <p:sp>
        <p:nvSpPr>
          <p:cNvPr id="176" name="Manufacturing - Bill Of Materials"/>
          <p:cNvSpPr txBox="1"/>
          <p:nvPr>
            <p:ph type="body" idx="21"/>
          </p:nvPr>
        </p:nvSpPr>
        <p:spPr>
          <a:xfrm>
            <a:off x="1206500" y="2355185"/>
            <a:ext cx="21971000" cy="934780"/>
          </a:xfrm>
          <a:prstGeom prst="rect">
            <a:avLst/>
          </a:prstGeom>
          <a:extLst>
            <a:ext uri="{C572A759-6A51-4108-AA02-DFA0A04FC94B}">
              <ma14:wrappingTextBoxFlag xmlns:ma14="http://schemas.microsoft.com/office/mac/drawingml/2011/main" val="1"/>
            </a:ext>
          </a:extLst>
        </p:spPr>
        <p:txBody>
          <a:bodyPr/>
          <a:lstStyle/>
          <a:p>
            <a:pPr/>
            <a:r>
              <a:t>Manufacturing - Bill Of Materials</a:t>
            </a:r>
          </a:p>
        </p:txBody>
      </p:sp>
      <p:sp>
        <p:nvSpPr>
          <p:cNvPr id="177" name="This is an example of how BOM looks like:…"/>
          <p:cNvSpPr txBox="1"/>
          <p:nvPr>
            <p:ph type="body" idx="1"/>
          </p:nvPr>
        </p:nvSpPr>
        <p:spPr>
          <a:prstGeom prst="rect">
            <a:avLst/>
          </a:prstGeom>
        </p:spPr>
        <p:txBody>
          <a:bodyPr/>
          <a:lstStyle/>
          <a:p>
            <a:pPr marL="0" indent="0">
              <a:buSzTx/>
              <a:buNone/>
            </a:pPr>
            <a:r>
              <a:t>This is an example of how BOM looks like:</a:t>
            </a:r>
          </a:p>
          <a:p>
            <a:pPr>
              <a:buClr>
                <a:srgbClr val="E82062"/>
              </a:buClr>
            </a:pPr>
            <a:r>
              <a:t>The quantity of Raw Material used.</a:t>
            </a:r>
          </a:p>
          <a:p>
            <a:pPr>
              <a:buClr>
                <a:srgbClr val="E82062"/>
              </a:buClr>
            </a:pPr>
            <a:r>
              <a:t>Item operation to be fetched in Work Orders later.</a:t>
            </a:r>
          </a:p>
          <a:p>
            <a:pPr>
              <a:buClr>
                <a:srgbClr val="E82062"/>
              </a:buClr>
            </a:pPr>
            <a:r>
              <a:t>Source Warehouse to track inventory.</a:t>
            </a:r>
          </a:p>
          <a:p>
            <a:pPr>
              <a:buClr>
                <a:srgbClr val="E82062"/>
              </a:buClr>
            </a:pPr>
            <a:r>
              <a:t>Remaining scrap percentage.</a:t>
            </a:r>
          </a:p>
        </p:txBody>
      </p:sp>
      <p:pic>
        <p:nvPicPr>
          <p:cNvPr id="178" name="Screen Shot 2020-09-01 at 2.06.24 AM.png" descr="Screen Shot 2020-09-01 at 2.06.24 AM.png"/>
          <p:cNvPicPr>
            <a:picLocks noChangeAspect="1"/>
          </p:cNvPicPr>
          <p:nvPr/>
        </p:nvPicPr>
        <p:blipFill>
          <a:blip r:embed="rId2">
            <a:extLst/>
          </a:blip>
          <a:stretch>
            <a:fillRect/>
          </a:stretch>
        </p:blipFill>
        <p:spPr>
          <a:xfrm>
            <a:off x="15854728" y="3772317"/>
            <a:ext cx="7763343" cy="2865947"/>
          </a:xfrm>
          <a:prstGeom prst="rect">
            <a:avLst/>
          </a:prstGeom>
          <a:ln w="12700">
            <a:miter lim="400000"/>
          </a:ln>
        </p:spPr>
      </p:pic>
      <p:pic>
        <p:nvPicPr>
          <p:cNvPr id="179" name="Screen Shot 2020-09-01 at 2.06.37 AM.png" descr="Screen Shot 2020-09-01 at 2.06.37 AM.png"/>
          <p:cNvPicPr>
            <a:picLocks noChangeAspect="1"/>
          </p:cNvPicPr>
          <p:nvPr/>
        </p:nvPicPr>
        <p:blipFill>
          <a:blip r:embed="rId3">
            <a:extLst/>
          </a:blip>
          <a:stretch>
            <a:fillRect/>
          </a:stretch>
        </p:blipFill>
        <p:spPr>
          <a:xfrm>
            <a:off x="15755495" y="6779494"/>
            <a:ext cx="8337966" cy="1589946"/>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System Modules"/>
          <p:cNvSpPr txBox="1"/>
          <p:nvPr>
            <p:ph type="title"/>
          </p:nvPr>
        </p:nvSpPr>
        <p:spPr>
          <a:prstGeom prst="rect">
            <a:avLst/>
          </a:prstGeom>
        </p:spPr>
        <p:txBody>
          <a:bodyPr/>
          <a:lstStyle/>
          <a:p>
            <a:pPr/>
            <a:r>
              <a:t>System Modules</a:t>
            </a:r>
          </a:p>
        </p:txBody>
      </p:sp>
      <p:sp>
        <p:nvSpPr>
          <p:cNvPr id="182" name="Manufacturing - Production Pla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Manufacturing - Production Plan</a:t>
            </a:r>
          </a:p>
        </p:txBody>
      </p:sp>
      <p:sp>
        <p:nvSpPr>
          <p:cNvPr id="183" name="A Production Plan helps in production and material planning for the Items planned for manufacturing.…"/>
          <p:cNvSpPr txBox="1"/>
          <p:nvPr>
            <p:ph type="body" idx="1"/>
          </p:nvPr>
        </p:nvSpPr>
        <p:spPr>
          <a:prstGeom prst="rect">
            <a:avLst/>
          </a:prstGeom>
        </p:spPr>
        <p:txBody>
          <a:bodyPr/>
          <a:lstStyle/>
          <a:p>
            <a:pPr>
              <a:buClr>
                <a:srgbClr val="E82062"/>
              </a:buClr>
            </a:pPr>
            <a:r>
              <a:t>A Production Plan helps in production and material planning for the Items planned for manufacturing.</a:t>
            </a:r>
          </a:p>
          <a:p>
            <a:pPr>
              <a:buClr>
                <a:srgbClr val="E82062"/>
              </a:buClr>
            </a:pPr>
            <a:r>
              <a:t>These production items can be committed via Sales Order (to Customers) or Material Requests (internally).</a:t>
            </a:r>
          </a:p>
          <a:p>
            <a:pPr>
              <a:buClr>
                <a:srgbClr val="E82062"/>
              </a:buClr>
            </a:pPr>
            <a:r>
              <a:t>It also helps to plan production against multiple Sales Orders or the Material Requests.</a:t>
            </a:r>
          </a:p>
          <a:p>
            <a:pPr>
              <a:buClr>
                <a:srgbClr val="E82062"/>
              </a:buClr>
            </a:pPr>
            <a:r>
              <a:t>A Production Plan helps in Material Procurement planning for the raw material item, based on the quantity of finished products to be manufactured.</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