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9"/>
  </p:notesMasterIdLst>
  <p:handoutMasterIdLst>
    <p:handoutMasterId r:id="rId20"/>
  </p:handoutMasterIdLst>
  <p:sldIdLst>
    <p:sldId id="256" r:id="rId2"/>
    <p:sldId id="257" r:id="rId3"/>
    <p:sldId id="297" r:id="rId4"/>
    <p:sldId id="299" r:id="rId5"/>
    <p:sldId id="300" r:id="rId6"/>
    <p:sldId id="301" r:id="rId7"/>
    <p:sldId id="302" r:id="rId8"/>
    <p:sldId id="258" r:id="rId9"/>
    <p:sldId id="267" r:id="rId10"/>
    <p:sldId id="295" r:id="rId11"/>
    <p:sldId id="296" r:id="rId12"/>
    <p:sldId id="303" r:id="rId13"/>
    <p:sldId id="304" r:id="rId14"/>
    <p:sldId id="305" r:id="rId15"/>
    <p:sldId id="294" r:id="rId16"/>
    <p:sldId id="262"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0485" autoAdjust="0"/>
  </p:normalViewPr>
  <p:slideViewPr>
    <p:cSldViewPr snapToGrid="0">
      <p:cViewPr>
        <p:scale>
          <a:sx n="68" d="100"/>
          <a:sy n="68" d="100"/>
        </p:scale>
        <p:origin x="492" y="-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2113E3-CCFC-4972-8681-87ACCD296AF5}" type="datetimeFigureOut">
              <a:rPr lang="en-US" smtClean="0"/>
              <a:pPr/>
              <a:t>11/3/2022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2AFF2A-18E5-4BDE-AF13-31C2DA5D9FE5}" type="slidenum">
              <a:rPr lang="en-US" smtClean="0"/>
              <a:pPr/>
              <a:t>‹#›</a:t>
            </a:fld>
            <a:endParaRPr lang="en-US"/>
          </a:p>
        </p:txBody>
      </p:sp>
    </p:spTree>
    <p:extLst>
      <p:ext uri="{BB962C8B-B14F-4D97-AF65-F5344CB8AC3E}">
        <p14:creationId xmlns:p14="http://schemas.microsoft.com/office/powerpoint/2010/main" val="297935854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3A2B3-47F2-46DB-83D5-0223A5DAF87D}" type="datetimeFigureOut">
              <a:rPr lang="en-US" smtClean="0"/>
              <a:pPr/>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C6B44-1D88-4E1B-9001-914402155D84}" type="slidenum">
              <a:rPr lang="en-US" smtClean="0"/>
              <a:pPr/>
              <a:t>‹#›</a:t>
            </a:fld>
            <a:endParaRPr lang="en-US"/>
          </a:p>
        </p:txBody>
      </p:sp>
    </p:spTree>
    <p:extLst>
      <p:ext uri="{BB962C8B-B14F-4D97-AF65-F5344CB8AC3E}">
        <p14:creationId xmlns:p14="http://schemas.microsoft.com/office/powerpoint/2010/main" val="229392372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352105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416328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A82C3A-C1FD-425E-8E75-7109702F2B90}" type="datetime1">
              <a:rPr lang="en-US" smtClean="0"/>
              <a:pPr/>
              <a:t>11/3/2022</a:t>
            </a:fld>
            <a:endParaRPr lang="en-US"/>
          </a:p>
        </p:txBody>
      </p:sp>
      <p:sp>
        <p:nvSpPr>
          <p:cNvPr id="5" name="Footer Placeholder 4"/>
          <p:cNvSpPr>
            <a:spLocks noGrp="1"/>
          </p:cNvSpPr>
          <p:nvPr>
            <p:ph type="ftr" sz="quarter" idx="11"/>
          </p:nvPr>
        </p:nvSpPr>
        <p:spPr/>
        <p:txBody>
          <a:bodyPr/>
          <a:lstStyle/>
          <a:p>
            <a:r>
              <a:rPr lang="en-US"/>
              <a:t>Pune Vidyarthi Griha’s College of Engineering, Nashik</a:t>
            </a:r>
          </a:p>
        </p:txBody>
      </p:sp>
      <p:sp>
        <p:nvSpPr>
          <p:cNvPr id="6" name="Slide Number Placeholder 5"/>
          <p:cNvSpPr>
            <a:spLocks noGrp="1"/>
          </p:cNvSpPr>
          <p:nvPr>
            <p:ph type="sldNum" sz="quarter" idx="12"/>
          </p:nvPr>
        </p:nvSpPr>
        <p:spPr/>
        <p:txBody>
          <a:bodyPr/>
          <a:lstStyle/>
          <a:p>
            <a:fld id="{D9BC9904-1FE9-4711-8B59-32F4EDC5E57E}" type="slidenum">
              <a:rPr lang="en-US" smtClean="0"/>
              <a:pPr/>
              <a:t>‹#›</a:t>
            </a:fld>
            <a:endParaRPr lang="en-US"/>
          </a:p>
        </p:txBody>
      </p:sp>
    </p:spTree>
    <p:extLst>
      <p:ext uri="{BB962C8B-B14F-4D97-AF65-F5344CB8AC3E}">
        <p14:creationId xmlns:p14="http://schemas.microsoft.com/office/powerpoint/2010/main" val="413032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3A160B-D68D-43F8-8066-8A3665832439}" type="datetime1">
              <a:rPr lang="en-US" smtClean="0"/>
              <a:pPr/>
              <a:t>11/3/2022</a:t>
            </a:fld>
            <a:endParaRPr lang="en-US"/>
          </a:p>
        </p:txBody>
      </p:sp>
      <p:sp>
        <p:nvSpPr>
          <p:cNvPr id="5" name="Footer Placeholder 4"/>
          <p:cNvSpPr>
            <a:spLocks noGrp="1"/>
          </p:cNvSpPr>
          <p:nvPr>
            <p:ph type="ftr" sz="quarter" idx="11"/>
          </p:nvPr>
        </p:nvSpPr>
        <p:spPr/>
        <p:txBody>
          <a:bodyPr/>
          <a:lstStyle/>
          <a:p>
            <a:r>
              <a:rPr lang="en-US"/>
              <a:t>Pune Vidyarthi Griha’s College of Engineering, Nashik</a:t>
            </a:r>
          </a:p>
        </p:txBody>
      </p:sp>
      <p:sp>
        <p:nvSpPr>
          <p:cNvPr id="6" name="Slide Number Placeholder 5"/>
          <p:cNvSpPr>
            <a:spLocks noGrp="1"/>
          </p:cNvSpPr>
          <p:nvPr>
            <p:ph type="sldNum" sz="quarter" idx="12"/>
          </p:nvPr>
        </p:nvSpPr>
        <p:spPr/>
        <p:txBody>
          <a:bodyPr/>
          <a:lstStyle/>
          <a:p>
            <a:fld id="{D9BC9904-1FE9-4711-8B59-32F4EDC5E57E}" type="slidenum">
              <a:rPr lang="en-US" smtClean="0"/>
              <a:pPr/>
              <a:t>‹#›</a:t>
            </a:fld>
            <a:endParaRPr lang="en-US"/>
          </a:p>
        </p:txBody>
      </p:sp>
    </p:spTree>
    <p:extLst>
      <p:ext uri="{BB962C8B-B14F-4D97-AF65-F5344CB8AC3E}">
        <p14:creationId xmlns:p14="http://schemas.microsoft.com/office/powerpoint/2010/main" val="128662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27C57E-1EDE-4D27-88F2-8072E6AE866F}" type="datetime1">
              <a:rPr lang="en-US" smtClean="0"/>
              <a:pPr/>
              <a:t>11/3/2022</a:t>
            </a:fld>
            <a:endParaRPr lang="en-US"/>
          </a:p>
        </p:txBody>
      </p:sp>
      <p:sp>
        <p:nvSpPr>
          <p:cNvPr id="5" name="Footer Placeholder 4"/>
          <p:cNvSpPr>
            <a:spLocks noGrp="1"/>
          </p:cNvSpPr>
          <p:nvPr>
            <p:ph type="ftr" sz="quarter" idx="11"/>
          </p:nvPr>
        </p:nvSpPr>
        <p:spPr/>
        <p:txBody>
          <a:bodyPr/>
          <a:lstStyle/>
          <a:p>
            <a:r>
              <a:rPr lang="en-US"/>
              <a:t>Pune Vidyarthi Griha’s College of Engineering, Nashik</a:t>
            </a:r>
          </a:p>
        </p:txBody>
      </p:sp>
      <p:sp>
        <p:nvSpPr>
          <p:cNvPr id="6" name="Slide Number Placeholder 5"/>
          <p:cNvSpPr>
            <a:spLocks noGrp="1"/>
          </p:cNvSpPr>
          <p:nvPr>
            <p:ph type="sldNum" sz="quarter" idx="12"/>
          </p:nvPr>
        </p:nvSpPr>
        <p:spPr/>
        <p:txBody>
          <a:bodyPr/>
          <a:lstStyle/>
          <a:p>
            <a:fld id="{D9BC9904-1FE9-4711-8B59-32F4EDC5E57E}" type="slidenum">
              <a:rPr lang="en-US" smtClean="0"/>
              <a:pPr/>
              <a:t>‹#›</a:t>
            </a:fld>
            <a:endParaRPr lang="en-US"/>
          </a:p>
        </p:txBody>
      </p:sp>
    </p:spTree>
    <p:extLst>
      <p:ext uri="{BB962C8B-B14F-4D97-AF65-F5344CB8AC3E}">
        <p14:creationId xmlns:p14="http://schemas.microsoft.com/office/powerpoint/2010/main" val="113731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A92ADD-B1EB-41DA-9829-8D8E0FBCB7E4}" type="datetime1">
              <a:rPr lang="en-US" smtClean="0"/>
              <a:pPr/>
              <a:t>11/3/2022</a:t>
            </a:fld>
            <a:endParaRPr lang="en-US"/>
          </a:p>
        </p:txBody>
      </p:sp>
      <p:sp>
        <p:nvSpPr>
          <p:cNvPr id="5" name="Footer Placeholder 4"/>
          <p:cNvSpPr>
            <a:spLocks noGrp="1"/>
          </p:cNvSpPr>
          <p:nvPr>
            <p:ph type="ftr" sz="quarter" idx="11"/>
          </p:nvPr>
        </p:nvSpPr>
        <p:spPr/>
        <p:txBody>
          <a:bodyPr/>
          <a:lstStyle/>
          <a:p>
            <a:r>
              <a:rPr lang="en-US"/>
              <a:t>Pune Vidyarthi Griha’s College of Engineering, Nashik</a:t>
            </a:r>
          </a:p>
        </p:txBody>
      </p:sp>
      <p:sp>
        <p:nvSpPr>
          <p:cNvPr id="6" name="Slide Number Placeholder 5"/>
          <p:cNvSpPr>
            <a:spLocks noGrp="1"/>
          </p:cNvSpPr>
          <p:nvPr>
            <p:ph type="sldNum" sz="quarter" idx="12"/>
          </p:nvPr>
        </p:nvSpPr>
        <p:spPr/>
        <p:txBody>
          <a:bodyPr/>
          <a:lstStyle/>
          <a:p>
            <a:fld id="{D9BC9904-1FE9-4711-8B59-32F4EDC5E57E}" type="slidenum">
              <a:rPr lang="en-US" smtClean="0"/>
              <a:pPr/>
              <a:t>‹#›</a:t>
            </a:fld>
            <a:endParaRPr lang="en-US"/>
          </a:p>
        </p:txBody>
      </p:sp>
    </p:spTree>
    <p:extLst>
      <p:ext uri="{BB962C8B-B14F-4D97-AF65-F5344CB8AC3E}">
        <p14:creationId xmlns:p14="http://schemas.microsoft.com/office/powerpoint/2010/main" val="63093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87C44C-68EF-49CF-A80F-620E7C8E039D}" type="datetime1">
              <a:rPr lang="en-US" smtClean="0"/>
              <a:pPr/>
              <a:t>11/3/2022</a:t>
            </a:fld>
            <a:endParaRPr lang="en-US"/>
          </a:p>
        </p:txBody>
      </p:sp>
      <p:sp>
        <p:nvSpPr>
          <p:cNvPr id="5" name="Footer Placeholder 4"/>
          <p:cNvSpPr>
            <a:spLocks noGrp="1"/>
          </p:cNvSpPr>
          <p:nvPr>
            <p:ph type="ftr" sz="quarter" idx="11"/>
          </p:nvPr>
        </p:nvSpPr>
        <p:spPr/>
        <p:txBody>
          <a:bodyPr/>
          <a:lstStyle/>
          <a:p>
            <a:r>
              <a:rPr lang="en-US"/>
              <a:t>Pune Vidyarthi Griha’s College of Engineering, Nashik</a:t>
            </a:r>
          </a:p>
        </p:txBody>
      </p:sp>
      <p:sp>
        <p:nvSpPr>
          <p:cNvPr id="6" name="Slide Number Placeholder 5"/>
          <p:cNvSpPr>
            <a:spLocks noGrp="1"/>
          </p:cNvSpPr>
          <p:nvPr>
            <p:ph type="sldNum" sz="quarter" idx="12"/>
          </p:nvPr>
        </p:nvSpPr>
        <p:spPr/>
        <p:txBody>
          <a:bodyPr/>
          <a:lstStyle/>
          <a:p>
            <a:fld id="{D9BC9904-1FE9-4711-8B59-32F4EDC5E57E}" type="slidenum">
              <a:rPr lang="en-US" smtClean="0"/>
              <a:pPr/>
              <a:t>‹#›</a:t>
            </a:fld>
            <a:endParaRPr lang="en-US"/>
          </a:p>
        </p:txBody>
      </p:sp>
    </p:spTree>
    <p:extLst>
      <p:ext uri="{BB962C8B-B14F-4D97-AF65-F5344CB8AC3E}">
        <p14:creationId xmlns:p14="http://schemas.microsoft.com/office/powerpoint/2010/main" val="208909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15157E-186D-4840-8140-EE67CF3ED8E0}" type="datetime1">
              <a:rPr lang="en-US" smtClean="0"/>
              <a:pPr/>
              <a:t>11/3/2022</a:t>
            </a:fld>
            <a:endParaRPr lang="en-US"/>
          </a:p>
        </p:txBody>
      </p:sp>
      <p:sp>
        <p:nvSpPr>
          <p:cNvPr id="6" name="Footer Placeholder 5"/>
          <p:cNvSpPr>
            <a:spLocks noGrp="1"/>
          </p:cNvSpPr>
          <p:nvPr>
            <p:ph type="ftr" sz="quarter" idx="11"/>
          </p:nvPr>
        </p:nvSpPr>
        <p:spPr/>
        <p:txBody>
          <a:bodyPr/>
          <a:lstStyle/>
          <a:p>
            <a:r>
              <a:rPr lang="en-US"/>
              <a:t>Pune Vidyarthi Griha’s College of Engineering, Nashik</a:t>
            </a:r>
          </a:p>
        </p:txBody>
      </p:sp>
      <p:sp>
        <p:nvSpPr>
          <p:cNvPr id="7" name="Slide Number Placeholder 6"/>
          <p:cNvSpPr>
            <a:spLocks noGrp="1"/>
          </p:cNvSpPr>
          <p:nvPr>
            <p:ph type="sldNum" sz="quarter" idx="12"/>
          </p:nvPr>
        </p:nvSpPr>
        <p:spPr/>
        <p:txBody>
          <a:bodyPr/>
          <a:lstStyle/>
          <a:p>
            <a:fld id="{D9BC9904-1FE9-4711-8B59-32F4EDC5E57E}" type="slidenum">
              <a:rPr lang="en-US" smtClean="0"/>
              <a:pPr/>
              <a:t>‹#›</a:t>
            </a:fld>
            <a:endParaRPr lang="en-US"/>
          </a:p>
        </p:txBody>
      </p:sp>
    </p:spTree>
    <p:extLst>
      <p:ext uri="{BB962C8B-B14F-4D97-AF65-F5344CB8AC3E}">
        <p14:creationId xmlns:p14="http://schemas.microsoft.com/office/powerpoint/2010/main" val="107333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E2750D-D9DF-4B99-85C7-9D25AF936D1B}" type="datetime1">
              <a:rPr lang="en-US" smtClean="0"/>
              <a:pPr/>
              <a:t>11/3/2022</a:t>
            </a:fld>
            <a:endParaRPr lang="en-US"/>
          </a:p>
        </p:txBody>
      </p:sp>
      <p:sp>
        <p:nvSpPr>
          <p:cNvPr id="8" name="Footer Placeholder 7"/>
          <p:cNvSpPr>
            <a:spLocks noGrp="1"/>
          </p:cNvSpPr>
          <p:nvPr>
            <p:ph type="ftr" sz="quarter" idx="11"/>
          </p:nvPr>
        </p:nvSpPr>
        <p:spPr/>
        <p:txBody>
          <a:bodyPr/>
          <a:lstStyle/>
          <a:p>
            <a:r>
              <a:rPr lang="en-US"/>
              <a:t>Pune Vidyarthi Griha’s College of Engineering, Nashik</a:t>
            </a:r>
          </a:p>
        </p:txBody>
      </p:sp>
      <p:sp>
        <p:nvSpPr>
          <p:cNvPr id="9" name="Slide Number Placeholder 8"/>
          <p:cNvSpPr>
            <a:spLocks noGrp="1"/>
          </p:cNvSpPr>
          <p:nvPr>
            <p:ph type="sldNum" sz="quarter" idx="12"/>
          </p:nvPr>
        </p:nvSpPr>
        <p:spPr/>
        <p:txBody>
          <a:bodyPr/>
          <a:lstStyle/>
          <a:p>
            <a:fld id="{D9BC9904-1FE9-4711-8B59-32F4EDC5E57E}" type="slidenum">
              <a:rPr lang="en-US" smtClean="0"/>
              <a:pPr/>
              <a:t>‹#›</a:t>
            </a:fld>
            <a:endParaRPr lang="en-US"/>
          </a:p>
        </p:txBody>
      </p:sp>
    </p:spTree>
    <p:extLst>
      <p:ext uri="{BB962C8B-B14F-4D97-AF65-F5344CB8AC3E}">
        <p14:creationId xmlns:p14="http://schemas.microsoft.com/office/powerpoint/2010/main" val="238084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13DF53-6759-41B7-9094-30E24CFAA20E}" type="datetime1">
              <a:rPr lang="en-US" smtClean="0"/>
              <a:pPr/>
              <a:t>11/3/2022</a:t>
            </a:fld>
            <a:endParaRPr lang="en-US"/>
          </a:p>
        </p:txBody>
      </p:sp>
      <p:sp>
        <p:nvSpPr>
          <p:cNvPr id="4" name="Footer Placeholder 3"/>
          <p:cNvSpPr>
            <a:spLocks noGrp="1"/>
          </p:cNvSpPr>
          <p:nvPr>
            <p:ph type="ftr" sz="quarter" idx="11"/>
          </p:nvPr>
        </p:nvSpPr>
        <p:spPr/>
        <p:txBody>
          <a:bodyPr/>
          <a:lstStyle/>
          <a:p>
            <a:r>
              <a:rPr lang="en-US"/>
              <a:t>Pune Vidyarthi Griha’s College of Engineering, Nashik</a:t>
            </a:r>
          </a:p>
        </p:txBody>
      </p:sp>
      <p:sp>
        <p:nvSpPr>
          <p:cNvPr id="5" name="Slide Number Placeholder 4"/>
          <p:cNvSpPr>
            <a:spLocks noGrp="1"/>
          </p:cNvSpPr>
          <p:nvPr>
            <p:ph type="sldNum" sz="quarter" idx="12"/>
          </p:nvPr>
        </p:nvSpPr>
        <p:spPr/>
        <p:txBody>
          <a:bodyPr/>
          <a:lstStyle/>
          <a:p>
            <a:fld id="{D9BC9904-1FE9-4711-8B59-32F4EDC5E57E}" type="slidenum">
              <a:rPr lang="en-US" smtClean="0"/>
              <a:pPr/>
              <a:t>‹#›</a:t>
            </a:fld>
            <a:endParaRPr lang="en-US"/>
          </a:p>
        </p:txBody>
      </p:sp>
    </p:spTree>
    <p:extLst>
      <p:ext uri="{BB962C8B-B14F-4D97-AF65-F5344CB8AC3E}">
        <p14:creationId xmlns:p14="http://schemas.microsoft.com/office/powerpoint/2010/main" val="214357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94D64-9780-43F9-99D4-774665F577AD}" type="datetime1">
              <a:rPr lang="en-US" smtClean="0"/>
              <a:pPr/>
              <a:t>11/3/2022</a:t>
            </a:fld>
            <a:endParaRPr lang="en-US"/>
          </a:p>
        </p:txBody>
      </p:sp>
      <p:sp>
        <p:nvSpPr>
          <p:cNvPr id="3" name="Footer Placeholder 2"/>
          <p:cNvSpPr>
            <a:spLocks noGrp="1"/>
          </p:cNvSpPr>
          <p:nvPr>
            <p:ph type="ftr" sz="quarter" idx="11"/>
          </p:nvPr>
        </p:nvSpPr>
        <p:spPr/>
        <p:txBody>
          <a:bodyPr/>
          <a:lstStyle/>
          <a:p>
            <a:r>
              <a:rPr lang="en-US"/>
              <a:t>Pune Vidyarthi Griha’s College of Engineering, Nashik</a:t>
            </a:r>
          </a:p>
        </p:txBody>
      </p:sp>
      <p:sp>
        <p:nvSpPr>
          <p:cNvPr id="4" name="Slide Number Placeholder 3"/>
          <p:cNvSpPr>
            <a:spLocks noGrp="1"/>
          </p:cNvSpPr>
          <p:nvPr>
            <p:ph type="sldNum" sz="quarter" idx="12"/>
          </p:nvPr>
        </p:nvSpPr>
        <p:spPr/>
        <p:txBody>
          <a:bodyPr/>
          <a:lstStyle/>
          <a:p>
            <a:fld id="{D9BC9904-1FE9-4711-8B59-32F4EDC5E57E}" type="slidenum">
              <a:rPr lang="en-US" smtClean="0"/>
              <a:pPr/>
              <a:t>‹#›</a:t>
            </a:fld>
            <a:endParaRPr lang="en-US"/>
          </a:p>
        </p:txBody>
      </p:sp>
    </p:spTree>
    <p:extLst>
      <p:ext uri="{BB962C8B-B14F-4D97-AF65-F5344CB8AC3E}">
        <p14:creationId xmlns:p14="http://schemas.microsoft.com/office/powerpoint/2010/main" val="378277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14ABDC-294D-4A89-A222-223E8629F200}" type="datetime1">
              <a:rPr lang="en-US" smtClean="0"/>
              <a:pPr/>
              <a:t>11/3/2022</a:t>
            </a:fld>
            <a:endParaRPr lang="en-US"/>
          </a:p>
        </p:txBody>
      </p:sp>
      <p:sp>
        <p:nvSpPr>
          <p:cNvPr id="6" name="Footer Placeholder 5"/>
          <p:cNvSpPr>
            <a:spLocks noGrp="1"/>
          </p:cNvSpPr>
          <p:nvPr>
            <p:ph type="ftr" sz="quarter" idx="11"/>
          </p:nvPr>
        </p:nvSpPr>
        <p:spPr/>
        <p:txBody>
          <a:bodyPr/>
          <a:lstStyle/>
          <a:p>
            <a:r>
              <a:rPr lang="en-US"/>
              <a:t>Pune Vidyarthi Griha’s College of Engineering, Nashik</a:t>
            </a:r>
          </a:p>
        </p:txBody>
      </p:sp>
      <p:sp>
        <p:nvSpPr>
          <p:cNvPr id="7" name="Slide Number Placeholder 6"/>
          <p:cNvSpPr>
            <a:spLocks noGrp="1"/>
          </p:cNvSpPr>
          <p:nvPr>
            <p:ph type="sldNum" sz="quarter" idx="12"/>
          </p:nvPr>
        </p:nvSpPr>
        <p:spPr/>
        <p:txBody>
          <a:bodyPr/>
          <a:lstStyle/>
          <a:p>
            <a:fld id="{D9BC9904-1FE9-4711-8B59-32F4EDC5E57E}" type="slidenum">
              <a:rPr lang="en-US" smtClean="0"/>
              <a:pPr/>
              <a:t>‹#›</a:t>
            </a:fld>
            <a:endParaRPr lang="en-US"/>
          </a:p>
        </p:txBody>
      </p:sp>
    </p:spTree>
    <p:extLst>
      <p:ext uri="{BB962C8B-B14F-4D97-AF65-F5344CB8AC3E}">
        <p14:creationId xmlns:p14="http://schemas.microsoft.com/office/powerpoint/2010/main" val="4277300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C57781-4A46-4D37-9C40-97C0D11F4FDF}" type="datetime1">
              <a:rPr lang="en-US" smtClean="0"/>
              <a:pPr/>
              <a:t>11/3/2022</a:t>
            </a:fld>
            <a:endParaRPr lang="en-US"/>
          </a:p>
        </p:txBody>
      </p:sp>
      <p:sp>
        <p:nvSpPr>
          <p:cNvPr id="6" name="Footer Placeholder 5"/>
          <p:cNvSpPr>
            <a:spLocks noGrp="1"/>
          </p:cNvSpPr>
          <p:nvPr>
            <p:ph type="ftr" sz="quarter" idx="11"/>
          </p:nvPr>
        </p:nvSpPr>
        <p:spPr/>
        <p:txBody>
          <a:bodyPr/>
          <a:lstStyle/>
          <a:p>
            <a:r>
              <a:rPr lang="en-US"/>
              <a:t>Pune Vidyarthi Griha’s College of Engineering, Nashik</a:t>
            </a:r>
          </a:p>
        </p:txBody>
      </p:sp>
      <p:sp>
        <p:nvSpPr>
          <p:cNvPr id="7" name="Slide Number Placeholder 6"/>
          <p:cNvSpPr>
            <a:spLocks noGrp="1"/>
          </p:cNvSpPr>
          <p:nvPr>
            <p:ph type="sldNum" sz="quarter" idx="12"/>
          </p:nvPr>
        </p:nvSpPr>
        <p:spPr/>
        <p:txBody>
          <a:bodyPr/>
          <a:lstStyle/>
          <a:p>
            <a:fld id="{D9BC9904-1FE9-4711-8B59-32F4EDC5E57E}" type="slidenum">
              <a:rPr lang="en-US" smtClean="0"/>
              <a:pPr/>
              <a:t>‹#›</a:t>
            </a:fld>
            <a:endParaRPr lang="en-US"/>
          </a:p>
        </p:txBody>
      </p:sp>
    </p:spTree>
    <p:extLst>
      <p:ext uri="{BB962C8B-B14F-4D97-AF65-F5344CB8AC3E}">
        <p14:creationId xmlns:p14="http://schemas.microsoft.com/office/powerpoint/2010/main" val="417456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73676-9F01-4EB0-8C71-DFEEF9A00BB1}" type="datetime1">
              <a:rPr lang="en-US" smtClean="0"/>
              <a:pPr/>
              <a:t>11/3/2022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Pune Vidyarthi Griha’s College of Engineering, Nashik</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C9904-1FE9-4711-8B59-32F4EDC5E57E}" type="slidenum">
              <a:rPr lang="en-US" smtClean="0"/>
              <a:pPr/>
              <a:t>‹#›</a:t>
            </a:fld>
            <a:endParaRPr lang="en-US"/>
          </a:p>
        </p:txBody>
      </p:sp>
    </p:spTree>
    <p:extLst>
      <p:ext uri="{BB962C8B-B14F-4D97-AF65-F5344CB8AC3E}">
        <p14:creationId xmlns:p14="http://schemas.microsoft.com/office/powerpoint/2010/main" val="29675309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295776" y="1205983"/>
            <a:ext cx="10070082" cy="595923"/>
          </a:xfrm>
        </p:spPr>
        <p:style>
          <a:lnRef idx="1">
            <a:schemeClr val="accent1"/>
          </a:lnRef>
          <a:fillRef idx="3">
            <a:schemeClr val="accent1"/>
          </a:fillRef>
          <a:effectRef idx="2">
            <a:schemeClr val="accent1"/>
          </a:effectRef>
          <a:fontRef idx="minor">
            <a:schemeClr val="lt1"/>
          </a:fontRef>
        </p:style>
        <p:txBody>
          <a:bodyPr>
            <a:normAutofit/>
          </a:bodyPr>
          <a:lstStyle/>
          <a:p>
            <a:r>
              <a:rPr lang="en-US" sz="3200" b="1" dirty="0">
                <a:solidFill>
                  <a:schemeClr val="bg1"/>
                </a:solidFill>
                <a:latin typeface="Arial Narrow" pitchFamily="34" charset="0"/>
              </a:rPr>
              <a:t>A Project Presentation on</a:t>
            </a:r>
          </a:p>
        </p:txBody>
      </p:sp>
      <p:sp>
        <p:nvSpPr>
          <p:cNvPr id="4" name="Rectangle 1"/>
          <p:cNvSpPr>
            <a:spLocks noGrp="1" noChangeArrowheads="1"/>
          </p:cNvSpPr>
          <p:nvPr>
            <p:ph type="subTitle" idx="1"/>
          </p:nvPr>
        </p:nvSpPr>
        <p:spPr bwMode="auto">
          <a:xfrm>
            <a:off x="1967623" y="1801906"/>
            <a:ext cx="8726386" cy="469916"/>
          </a:xfrm>
          <a:prstGeom prst="roundRect">
            <a:avLst/>
          </a:prstGeom>
          <a:ln>
            <a:headEnd/>
            <a:tailEn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r>
              <a:rPr lang="en-US" dirty="0">
                <a:solidFill>
                  <a:srgbClr val="000000"/>
                </a:solidFill>
                <a:latin typeface="Times New Roman" panose="02020603050405020304" pitchFamily="18" charset="0"/>
              </a:rPr>
              <a:t>Dynamic Churn Prediction Using Machine Learning</a:t>
            </a:r>
            <a:r>
              <a:rPr lang="en-US" b="0" i="0" u="none" strike="noStrike" baseline="0" dirty="0">
                <a:solidFill>
                  <a:srgbClr val="000000"/>
                </a:solidFill>
                <a:latin typeface="Times New Roman" panose="02020603050405020304" pitchFamily="18" charset="0"/>
              </a:rPr>
              <a:t> 	</a:t>
            </a:r>
          </a:p>
        </p:txBody>
      </p:sp>
      <p:sp>
        <p:nvSpPr>
          <p:cNvPr id="6" name="TextBox 5"/>
          <p:cNvSpPr txBox="1"/>
          <p:nvPr/>
        </p:nvSpPr>
        <p:spPr>
          <a:xfrm>
            <a:off x="870174" y="2271822"/>
            <a:ext cx="10921285" cy="4365106"/>
          </a:xfrm>
          <a:prstGeom prst="rect">
            <a:avLst/>
          </a:prstGeom>
          <a:noFill/>
        </p:spPr>
        <p:txBody>
          <a:bodyPr wrap="square" rtlCol="0">
            <a:spAutoFit/>
          </a:bodyPr>
          <a:lstStyle/>
          <a:p>
            <a:pPr lvl="0" algn="ctr" eaLnBrk="0" fontAlgn="base" hangingPunct="0">
              <a:lnSpc>
                <a:spcPct val="125000"/>
              </a:lnSpc>
              <a:spcBef>
                <a:spcPct val="0"/>
              </a:spcBef>
              <a:spcAft>
                <a:spcPct val="0"/>
              </a:spcAft>
            </a:pPr>
            <a:r>
              <a:rPr lang="en-US" sz="3600" b="1" dirty="0">
                <a:latin typeface="Times New Roman" panose="02020603050405020304" pitchFamily="18" charset="0"/>
                <a:cs typeface="Times New Roman" panose="02020603050405020304" pitchFamily="18" charset="0"/>
              </a:rPr>
              <a:t>Department of Information Technology</a:t>
            </a:r>
            <a:endParaRPr lang="en-US" sz="3600" b="1" dirty="0">
              <a:latin typeface="Times New Roman" panose="02020603050405020304" pitchFamily="18" charset="0"/>
              <a:ea typeface="Times New Roman" panose="02020603050405020304" pitchFamily="18" charset="0"/>
              <a:cs typeface="Times New Roman" panose="02020603050405020304" pitchFamily="18" charset="0"/>
            </a:endParaRPr>
          </a:p>
          <a:p>
            <a:pPr lvl="0" algn="ctr" eaLnBrk="0" fontAlgn="base" hangingPunct="0">
              <a:lnSpc>
                <a:spcPct val="125000"/>
              </a:lnSpc>
              <a:spcBef>
                <a:spcPct val="0"/>
              </a:spcBef>
              <a:spcAft>
                <a:spcPct val="0"/>
              </a:spcAft>
            </a:pPr>
            <a:r>
              <a:rPr lang="en-US" sz="3600" b="1" dirty="0">
                <a:latin typeface="Times New Roman" panose="02020603050405020304" pitchFamily="18" charset="0"/>
                <a:ea typeface="Times New Roman" panose="02020603050405020304" pitchFamily="18" charset="0"/>
                <a:cs typeface="Times New Roman" panose="02020603050405020304" pitchFamily="18" charset="0"/>
              </a:rPr>
              <a:t>Under The Guidance of </a:t>
            </a:r>
            <a:endParaRPr lang="en-US" sz="1600" dirty="0">
              <a:latin typeface="Times New Roman" panose="02020603050405020304" pitchFamily="18" charset="0"/>
              <a:cs typeface="Times New Roman" panose="02020603050405020304" pitchFamily="18" charset="0"/>
            </a:endParaRPr>
          </a:p>
          <a:p>
            <a:pPr lvl="0" algn="ctr" fontAlgn="base">
              <a:lnSpc>
                <a:spcPct val="125000"/>
              </a:lnSpc>
              <a:spcBef>
                <a:spcPct val="0"/>
              </a:spcBef>
              <a:spcAft>
                <a:spcPct val="0"/>
              </a:spcAft>
            </a:pPr>
            <a:r>
              <a:rPr lang="en-US" sz="2400" dirty="0">
                <a:latin typeface="Times New Roman" panose="02020603050405020304" pitchFamily="18" charset="0"/>
                <a:ea typeface="Times New Roman" pitchFamily="18" charset="0"/>
                <a:cs typeface="Times New Roman" panose="02020603050405020304" pitchFamily="18" charset="0"/>
              </a:rPr>
              <a:t>Prof. </a:t>
            </a:r>
            <a:r>
              <a:rPr lang="en-US" sz="2400" dirty="0" err="1">
                <a:latin typeface="Times New Roman" panose="02020603050405020304" pitchFamily="18" charset="0"/>
                <a:ea typeface="Times New Roman" pitchFamily="18" charset="0"/>
                <a:cs typeface="Times New Roman" panose="02020603050405020304" pitchFamily="18" charset="0"/>
              </a:rPr>
              <a:t>S.N.Bhadane</a:t>
            </a:r>
            <a:r>
              <a:rPr lang="en-US" sz="2400" dirty="0">
                <a:latin typeface="Times New Roman" panose="02020603050405020304" pitchFamily="18" charset="0"/>
                <a:ea typeface="Times New Roman" pitchFamily="18" charset="0"/>
                <a:cs typeface="Times New Roman" panose="02020603050405020304" pitchFamily="18" charset="0"/>
              </a:rPr>
              <a:t> (HOD, IT Department)</a:t>
            </a:r>
          </a:p>
          <a:p>
            <a:pPr lvl="0" algn="ctr" fontAlgn="base">
              <a:lnSpc>
                <a:spcPct val="125000"/>
              </a:lnSpc>
              <a:spcBef>
                <a:spcPct val="0"/>
              </a:spcBef>
              <a:spcAft>
                <a:spcPct val="0"/>
              </a:spcAft>
            </a:pPr>
            <a:endParaRPr lang="en-US" sz="2400" dirty="0">
              <a:latin typeface="Times New Roman" panose="02020603050405020304" pitchFamily="18" charset="0"/>
              <a:ea typeface="Times New Roman" pitchFamily="18" charset="0"/>
              <a:cs typeface="Times New Roman" panose="02020603050405020304" pitchFamily="18" charset="0"/>
            </a:endParaRPr>
          </a:p>
          <a:p>
            <a:pPr lvl="0" algn="ctr" fontAlgn="base">
              <a:lnSpc>
                <a:spcPct val="125000"/>
              </a:lnSpc>
              <a:spcBef>
                <a:spcPct val="0"/>
              </a:spcBef>
              <a:spcAft>
                <a:spcPct val="0"/>
              </a:spcAft>
            </a:pPr>
            <a:r>
              <a:rPr kumimoji="0" lang="en-US" sz="2400" b="1" i="0" u="none" strike="noStrike" cap="none" normalizeH="0" baseline="0" dirty="0">
                <a:ln>
                  <a:noFill/>
                </a:ln>
                <a:effectLst/>
                <a:latin typeface="Times New Roman" panose="02020603050405020304" pitchFamily="18" charset="0"/>
                <a:ea typeface="Times New Roman" pitchFamily="18" charset="0"/>
                <a:cs typeface="Times New Roman" panose="02020603050405020304" pitchFamily="18" charset="0"/>
              </a:rPr>
              <a:t>Presented by </a:t>
            </a:r>
          </a:p>
          <a:p>
            <a:pPr lvl="0" algn="ctr" fontAlgn="base">
              <a:lnSpc>
                <a:spcPct val="125000"/>
              </a:lnSpc>
              <a:spcBef>
                <a:spcPct val="0"/>
              </a:spcBef>
              <a:spcAft>
                <a:spcPct val="0"/>
              </a:spcAft>
            </a:pPr>
            <a:r>
              <a:rPr lang="en-US" sz="2000" dirty="0">
                <a:latin typeface="Times New Roman" panose="02020603050405020304" pitchFamily="18" charset="0"/>
                <a:cs typeface="Times New Roman" panose="02020603050405020304" pitchFamily="18" charset="0"/>
              </a:rPr>
              <a:t>Sahil Bhatia (BEIT)</a:t>
            </a:r>
          </a:p>
          <a:p>
            <a:pPr lvl="0" algn="ctr" fontAlgn="base">
              <a:lnSpc>
                <a:spcPct val="125000"/>
              </a:lnSpc>
              <a:spcBef>
                <a:spcPct val="0"/>
              </a:spcBef>
              <a:spcAft>
                <a:spcPct val="0"/>
              </a:spcAft>
            </a:pPr>
            <a:r>
              <a:rPr lang="en-US" sz="2000" dirty="0" err="1">
                <a:latin typeface="Times New Roman" panose="02020603050405020304" pitchFamily="18" charset="0"/>
                <a:cs typeface="Times New Roman" panose="02020603050405020304" pitchFamily="18" charset="0"/>
              </a:rPr>
              <a:t>Mamta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Borade</a:t>
            </a:r>
            <a:r>
              <a:rPr lang="en-US" sz="2000" dirty="0">
                <a:latin typeface="Times New Roman" panose="02020603050405020304" pitchFamily="18" charset="0"/>
                <a:cs typeface="Times New Roman" panose="02020603050405020304" pitchFamily="18" charset="0"/>
              </a:rPr>
              <a:t> (BEIT)</a:t>
            </a:r>
          </a:p>
          <a:p>
            <a:pPr lvl="0" algn="ctr" fontAlgn="base">
              <a:lnSpc>
                <a:spcPct val="125000"/>
              </a:lnSpc>
              <a:spcBef>
                <a:spcPct val="0"/>
              </a:spcBef>
              <a:spcAft>
                <a:spcPct val="0"/>
              </a:spcAft>
            </a:pPr>
            <a:r>
              <a:rPr lang="en-US" sz="2000" dirty="0">
                <a:latin typeface="Times New Roman" panose="02020603050405020304" pitchFamily="18" charset="0"/>
                <a:cs typeface="Times New Roman" panose="02020603050405020304" pitchFamily="18" charset="0"/>
              </a:rPr>
              <a:t>Gauri </a:t>
            </a:r>
            <a:r>
              <a:rPr lang="en-US" sz="2000" dirty="0" err="1">
                <a:latin typeface="Times New Roman" panose="02020603050405020304" pitchFamily="18" charset="0"/>
                <a:cs typeface="Times New Roman" panose="02020603050405020304" pitchFamily="18" charset="0"/>
              </a:rPr>
              <a:t>Randhir</a:t>
            </a:r>
            <a:r>
              <a:rPr lang="en-US" sz="2000" dirty="0">
                <a:latin typeface="Times New Roman" panose="02020603050405020304" pitchFamily="18" charset="0"/>
                <a:cs typeface="Times New Roman" panose="02020603050405020304" pitchFamily="18" charset="0"/>
              </a:rPr>
              <a:t> (BEIT)</a:t>
            </a:r>
          </a:p>
          <a:p>
            <a:pPr lvl="0" algn="ctr" fontAlgn="base">
              <a:lnSpc>
                <a:spcPct val="125000"/>
              </a:lnSpc>
              <a:spcBef>
                <a:spcPct val="0"/>
              </a:spcBef>
              <a:spcAft>
                <a:spcPct val="0"/>
              </a:spcAft>
            </a:pPr>
            <a:r>
              <a:rPr lang="en-US" sz="2000" dirty="0">
                <a:latin typeface="Times New Roman" panose="02020603050405020304" pitchFamily="18" charset="0"/>
                <a:cs typeface="Times New Roman" panose="02020603050405020304" pitchFamily="18" charset="0"/>
              </a:rPr>
              <a:t>Gaurav More (BEIT)</a:t>
            </a:r>
            <a:endParaRPr lang="en-US"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465728" cy="1205983"/>
          </a:xfrm>
          <a:prstGeom prst="rect">
            <a:avLst/>
          </a:prstGeom>
        </p:spPr>
      </p:pic>
      <p:sp>
        <p:nvSpPr>
          <p:cNvPr id="7" name="Title 1">
            <a:extLst>
              <a:ext uri="{FF2B5EF4-FFF2-40B4-BE49-F238E27FC236}">
                <a16:creationId xmlns:a16="http://schemas.microsoft.com/office/drawing/2014/main" id="{172430BB-0013-499B-8A5C-82A5FA54C7E1}"/>
              </a:ext>
            </a:extLst>
          </p:cNvPr>
          <p:cNvSpPr txBox="1">
            <a:spLocks/>
          </p:cNvSpPr>
          <p:nvPr/>
        </p:nvSpPr>
        <p:spPr>
          <a:xfrm>
            <a:off x="1295776" y="0"/>
            <a:ext cx="10070082" cy="1205983"/>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solidFill>
                  <a:schemeClr val="bg1"/>
                </a:solidFill>
                <a:effectLst>
                  <a:outerShdw blurRad="38100" dist="38100" dir="2700000" algn="tl">
                    <a:srgbClr val="000000">
                      <a:alpha val="43137"/>
                    </a:srgbClr>
                  </a:outerShdw>
                </a:effectLst>
                <a:latin typeface="Bahnschrift SemiBold Condensed" panose="020B0502040204020203" pitchFamily="34" charset="0"/>
                <a:ea typeface="Calibri" panose="020F0502020204030204" pitchFamily="34" charset="0"/>
                <a:cs typeface="Times New Roman" panose="02020603050405020304" pitchFamily="18" charset="0"/>
              </a:rPr>
              <a:t>Pune Vidyarthi </a:t>
            </a:r>
            <a:r>
              <a:rPr lang="en-IN" sz="3600" b="1" dirty="0" err="1">
                <a:solidFill>
                  <a:schemeClr val="bg1"/>
                </a:solidFill>
                <a:effectLst>
                  <a:outerShdw blurRad="38100" dist="38100" dir="2700000" algn="tl">
                    <a:srgbClr val="000000">
                      <a:alpha val="43137"/>
                    </a:srgbClr>
                  </a:outerShdw>
                </a:effectLst>
                <a:latin typeface="Bahnschrift SemiBold Condensed" panose="020B0502040204020203" pitchFamily="34" charset="0"/>
                <a:ea typeface="Calibri" panose="020F0502020204030204" pitchFamily="34" charset="0"/>
                <a:cs typeface="Times New Roman" panose="02020603050405020304" pitchFamily="18" charset="0"/>
              </a:rPr>
              <a:t>Griha's</a:t>
            </a:r>
            <a:r>
              <a:rPr lang="en-IN" sz="3600" b="1" dirty="0">
                <a:solidFill>
                  <a:schemeClr val="bg1"/>
                </a:solidFill>
                <a:effectLst>
                  <a:outerShdw blurRad="38100" dist="38100" dir="2700000" algn="tl">
                    <a:srgbClr val="000000">
                      <a:alpha val="43137"/>
                    </a:srgbClr>
                  </a:outerShdw>
                </a:effectLst>
                <a:latin typeface="Bahnschrift SemiBold Condensed" panose="020B0502040204020203" pitchFamily="34" charset="0"/>
                <a:ea typeface="Calibri" panose="020F0502020204030204" pitchFamily="34" charset="0"/>
                <a:cs typeface="Times New Roman" panose="02020603050405020304" pitchFamily="18" charset="0"/>
              </a:rPr>
              <a:t> College of Engineering &amp; S.S.D. Institute of Management, Nashik </a:t>
            </a:r>
            <a:endParaRPr lang="en-IN" sz="3600" b="1" dirty="0">
              <a:solidFill>
                <a:schemeClr val="bg1"/>
              </a:solidFill>
              <a:effectLst>
                <a:outerShdw blurRad="38100" dist="38100" dir="2700000" algn="tl">
                  <a:srgbClr val="000000">
                    <a:alpha val="43137"/>
                  </a:srgbClr>
                </a:outerShdw>
              </a:effectLst>
              <a:latin typeface="Bahnschrift SemiBold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439704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65" y="1334891"/>
            <a:ext cx="11545677" cy="5386584"/>
          </a:xfrm>
        </p:spPr>
        <p:txBody>
          <a:bodyPr>
            <a:normAutofit fontScale="70000" lnSpcReduction="20000"/>
          </a:bodyPr>
          <a:lstStyle/>
          <a:p>
            <a:pPr>
              <a:lnSpc>
                <a:spcPct val="115000"/>
              </a:lnSpc>
            </a:pPr>
            <a:r>
              <a:rPr lang="en-US" sz="3100" b="1" u="sng" dirty="0">
                <a:effectLst/>
                <a:latin typeface="Times New Roman" panose="02020603050405020304" pitchFamily="18" charset="0"/>
                <a:ea typeface="Calibri" panose="020F0502020204030204" pitchFamily="34" charset="0"/>
                <a:cs typeface="Times New Roman" panose="02020603050405020304" pitchFamily="18" charset="0"/>
              </a:rPr>
              <a:t>Non-Functional requirements:</a:t>
            </a:r>
            <a:endParaRPr lang="en-IN" sz="3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mj-lt"/>
              <a:buAutoNum type="alphaLcParenR"/>
            </a:pPr>
            <a:r>
              <a:rPr lang="en-US" sz="3100" b="1" u="sng" dirty="0">
                <a:effectLst/>
                <a:latin typeface="Times New Roman" panose="02020603050405020304" pitchFamily="18" charset="0"/>
                <a:ea typeface="Calibri" panose="020F0502020204030204" pitchFamily="34" charset="0"/>
                <a:cs typeface="Times New Roman" panose="02020603050405020304" pitchFamily="18" charset="0"/>
              </a:rPr>
              <a:t>Performance requirements:</a:t>
            </a:r>
            <a:endParaRPr lang="en-IN" sz="3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3100" dirty="0">
                <a:effectLst/>
                <a:latin typeface="Times New Roman" panose="02020603050405020304" pitchFamily="18" charset="0"/>
                <a:ea typeface="Times New Roman" panose="02020603050405020304" pitchFamily="18" charset="0"/>
                <a:cs typeface="Times New Roman" panose="02020603050405020304" pitchFamily="18" charset="0"/>
              </a:rPr>
              <a:t>The system gives advice or alerts user immediately.</a:t>
            </a:r>
            <a:endParaRPr lang="en-IN" sz="3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3100" dirty="0">
                <a:effectLst/>
                <a:latin typeface="Times New Roman" panose="02020603050405020304" pitchFamily="18" charset="0"/>
                <a:ea typeface="Times New Roman" panose="02020603050405020304" pitchFamily="18" charset="0"/>
                <a:cs typeface="Times New Roman" panose="02020603050405020304" pitchFamily="18" charset="0"/>
              </a:rPr>
              <a:t>The System gives accurate results.</a:t>
            </a:r>
            <a:endParaRPr lang="en-IN" sz="3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3100" dirty="0">
                <a:effectLst/>
                <a:latin typeface="Times New Roman" panose="02020603050405020304" pitchFamily="18" charset="0"/>
                <a:ea typeface="Times New Roman" panose="02020603050405020304" pitchFamily="18" charset="0"/>
                <a:cs typeface="Times New Roman" panose="02020603050405020304" pitchFamily="18" charset="0"/>
              </a:rPr>
              <a:t>Interactive, minimal delays, safe info transmission</a:t>
            </a:r>
            <a:endParaRPr lang="en-IN" sz="3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indent="0">
              <a:lnSpc>
                <a:spcPct val="115000"/>
              </a:lnSpc>
              <a:spcAft>
                <a:spcPts val="1000"/>
              </a:spcAft>
              <a:buNone/>
            </a:pPr>
            <a:endParaRPr lang="en-IN" sz="3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15000"/>
              </a:lnSpc>
              <a:buNone/>
            </a:pPr>
            <a:r>
              <a:rPr lang="en-US" sz="3100" b="1" dirty="0">
                <a:effectLst/>
                <a:latin typeface="Times New Roman" panose="02020603050405020304" pitchFamily="18" charset="0"/>
                <a:ea typeface="Calibri" panose="020F0502020204030204" pitchFamily="34" charset="0"/>
                <a:cs typeface="Times New Roman" panose="02020603050405020304" pitchFamily="18" charset="0"/>
              </a:rPr>
              <a:t> b) </a:t>
            </a:r>
            <a:r>
              <a:rPr lang="en-US" sz="3100" b="1" u="sng" dirty="0">
                <a:effectLst/>
                <a:latin typeface="Times New Roman" panose="02020603050405020304" pitchFamily="18" charset="0"/>
                <a:ea typeface="Calibri" panose="020F0502020204030204" pitchFamily="34" charset="0"/>
                <a:cs typeface="Times New Roman" panose="02020603050405020304" pitchFamily="18" charset="0"/>
              </a:rPr>
              <a:t>Safety requirements: </a:t>
            </a:r>
            <a:endParaRPr lang="en-IN" sz="31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1028700" algn="l"/>
              </a:tabLst>
            </a:pPr>
            <a:r>
              <a:rPr lang="en-US" sz="3100" dirty="0">
                <a:effectLst/>
                <a:latin typeface="Times New Roman" panose="02020603050405020304" pitchFamily="18" charset="0"/>
                <a:ea typeface="Times New Roman" panose="02020603050405020304" pitchFamily="18" charset="0"/>
                <a:cs typeface="Times New Roman" panose="02020603050405020304" pitchFamily="18" charset="0"/>
              </a:rPr>
              <a:t>Nobody will be harm while developing the system.</a:t>
            </a:r>
            <a:endParaRPr lang="en-IN" sz="3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1028700" algn="l"/>
              </a:tabLst>
            </a:pPr>
            <a:r>
              <a:rPr lang="en-US" sz="3100" dirty="0">
                <a:effectLst/>
                <a:latin typeface="Times New Roman" panose="02020603050405020304" pitchFamily="18" charset="0"/>
                <a:ea typeface="Times New Roman" panose="02020603050405020304" pitchFamily="18" charset="0"/>
                <a:cs typeface="Times New Roman" panose="02020603050405020304" pitchFamily="18" charset="0"/>
              </a:rPr>
              <a:t>Easy to use.</a:t>
            </a:r>
            <a:endParaRPr lang="en-IN" sz="3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1028700" algn="l"/>
              </a:tabLst>
            </a:pPr>
            <a:r>
              <a:rPr lang="en-US" sz="3100" dirty="0">
                <a:effectLst/>
                <a:latin typeface="Times New Roman" panose="02020603050405020304" pitchFamily="18" charset="0"/>
                <a:ea typeface="Times New Roman" panose="02020603050405020304" pitchFamily="18" charset="0"/>
                <a:cs typeface="Times New Roman" panose="02020603050405020304" pitchFamily="18" charset="0"/>
              </a:rPr>
              <a:t>System embedded with management procedures and validation procedures</a:t>
            </a:r>
            <a:endParaRPr lang="en-IN" sz="3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9BC9904-1FE9-4711-8B59-32F4EDC5E57E}" type="slidenum">
              <a:rPr lang="en-US" smtClean="0"/>
              <a:pPr/>
              <a:t>10</a:t>
            </a:fld>
            <a:endParaRPr lang="en-US"/>
          </a:p>
        </p:txBody>
      </p:sp>
      <p:pic>
        <p:nvPicPr>
          <p:cNvPr id="5" name="Picture 4">
            <a:extLst>
              <a:ext uri="{FF2B5EF4-FFF2-40B4-BE49-F238E27FC236}">
                <a16:creationId xmlns:a16="http://schemas.microsoft.com/office/drawing/2014/main" id="{7481D942-54D0-4397-AE58-4D309FCECC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39" y="57374"/>
            <a:ext cx="1330193" cy="1277517"/>
          </a:xfrm>
          <a:prstGeom prst="rect">
            <a:avLst/>
          </a:prstGeom>
        </p:spPr>
      </p:pic>
      <p:sp>
        <p:nvSpPr>
          <p:cNvPr id="9" name="Title 1">
            <a:extLst>
              <a:ext uri="{FF2B5EF4-FFF2-40B4-BE49-F238E27FC236}">
                <a16:creationId xmlns:a16="http://schemas.microsoft.com/office/drawing/2014/main" id="{5B85AE34-C455-4127-3111-6990873FB3B2}"/>
              </a:ext>
            </a:extLst>
          </p:cNvPr>
          <p:cNvSpPr>
            <a:spLocks noGrp="1"/>
          </p:cNvSpPr>
          <p:nvPr>
            <p:ph type="title"/>
          </p:nvPr>
        </p:nvSpPr>
        <p:spPr>
          <a:xfrm>
            <a:off x="2788104" y="19970"/>
            <a:ext cx="6577277" cy="891003"/>
          </a:xfrm>
        </p:spPr>
        <p:style>
          <a:lnRef idx="1">
            <a:schemeClr val="accent1"/>
          </a:lnRef>
          <a:fillRef idx="3">
            <a:schemeClr val="accent1"/>
          </a:fillRef>
          <a:effectRef idx="2">
            <a:schemeClr val="accent1"/>
          </a:effectRef>
          <a:fontRef idx="minor">
            <a:schemeClr val="lt1"/>
          </a:fontRef>
        </p:style>
        <p:txBody>
          <a:bodyPr>
            <a:normAutofit/>
          </a:bodyPr>
          <a:lstStyle/>
          <a:p>
            <a:pPr algn="ctr"/>
            <a:r>
              <a:rPr lang="en-US" dirty="0">
                <a:latin typeface="Times New Roman" panose="02020603050405020304" pitchFamily="18" charset="0"/>
                <a:cs typeface="Times New Roman" panose="02020603050405020304" pitchFamily="18" charset="0"/>
              </a:rPr>
              <a:t>SRS Documentation</a:t>
            </a:r>
          </a:p>
        </p:txBody>
      </p:sp>
    </p:spTree>
    <p:extLst>
      <p:ext uri="{BB962C8B-B14F-4D97-AF65-F5344CB8AC3E}">
        <p14:creationId xmlns:p14="http://schemas.microsoft.com/office/powerpoint/2010/main" val="270472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65" y="1251284"/>
            <a:ext cx="11545677" cy="5549341"/>
          </a:xfrm>
        </p:spPr>
        <p:txBody>
          <a:bodyPr>
            <a:normAutofit fontScale="25000" lnSpcReduction="20000"/>
          </a:bodyPr>
          <a:lstStyle/>
          <a:p>
            <a:pPr marL="0" lvl="0" indent="0">
              <a:lnSpc>
                <a:spcPct val="115000"/>
              </a:lnSpc>
              <a:buNone/>
            </a:pPr>
            <a:r>
              <a:rPr lang="en-US" sz="8800" b="1" dirty="0">
                <a:effectLst/>
                <a:latin typeface="Times New Roman" panose="02020603050405020304" pitchFamily="18" charset="0"/>
                <a:ea typeface="Calibri" panose="020F0502020204030204" pitchFamily="34" charset="0"/>
                <a:cs typeface="Times New Roman" panose="02020603050405020304" pitchFamily="18" charset="0"/>
              </a:rPr>
              <a:t>c) </a:t>
            </a:r>
            <a:r>
              <a:rPr lang="en-US" sz="8800" b="1" u="sng" dirty="0">
                <a:effectLst/>
                <a:latin typeface="Times New Roman" panose="02020603050405020304" pitchFamily="18" charset="0"/>
                <a:ea typeface="Calibri" panose="020F0502020204030204" pitchFamily="34" charset="0"/>
                <a:cs typeface="Times New Roman" panose="02020603050405020304" pitchFamily="18" charset="0"/>
              </a:rPr>
              <a:t>Security requirements:</a:t>
            </a:r>
            <a:endParaRPr lang="en-IN" sz="88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tabLst>
                <a:tab pos="1028700" algn="l"/>
              </a:tabLst>
            </a:pP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The system keeps all students’ information’s with high security.</a:t>
            </a: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tabLst>
                <a:tab pos="1028700" algn="l"/>
              </a:tabLst>
            </a:pP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Identify all user, authenticate/verify user credentials, authorize user/third party, audit for user’s usability, backup, server clustering, system policies</a:t>
            </a:r>
            <a:r>
              <a:rPr lang="en-US" sz="88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8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15000"/>
              </a:lnSpc>
              <a:spcAft>
                <a:spcPts val="1000"/>
              </a:spcAft>
              <a:buNone/>
            </a:pPr>
            <a:r>
              <a:rPr lang="en-US" sz="8800" b="1" dirty="0">
                <a:effectLst/>
                <a:latin typeface="Times New Roman" panose="02020603050405020304" pitchFamily="18" charset="0"/>
                <a:ea typeface="Calibri" panose="020F0502020204030204" pitchFamily="34" charset="0"/>
                <a:cs typeface="Times New Roman" panose="02020603050405020304" pitchFamily="18" charset="0"/>
              </a:rPr>
              <a:t>d) </a:t>
            </a:r>
            <a:r>
              <a:rPr lang="en-US" sz="8800" b="1" u="sng" dirty="0">
                <a:effectLst/>
                <a:latin typeface="Times New Roman" panose="02020603050405020304" pitchFamily="18" charset="0"/>
                <a:ea typeface="Calibri" panose="020F0502020204030204" pitchFamily="34" charset="0"/>
                <a:cs typeface="Times New Roman" panose="02020603050405020304" pitchFamily="18" charset="0"/>
              </a:rPr>
              <a:t>Software quality attributes:</a:t>
            </a:r>
            <a:endParaRPr lang="en-IN" sz="88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1887855" lvl="0" indent="-342900">
              <a:lnSpc>
                <a:spcPct val="115000"/>
              </a:lnSpc>
              <a:spcAft>
                <a:spcPts val="0"/>
              </a:spcAft>
              <a:buFont typeface="+mj-lt"/>
              <a:buAutoNum type="arabicPeriod"/>
            </a:pPr>
            <a:r>
              <a:rPr lang="en-US" sz="8800" b="0" dirty="0">
                <a:effectLst/>
                <a:latin typeface="Times New Roman" panose="02020603050405020304" pitchFamily="18" charset="0"/>
                <a:ea typeface="Times New Roman" panose="02020603050405020304" pitchFamily="18" charset="0"/>
                <a:cs typeface="Times New Roman" panose="02020603050405020304" pitchFamily="18" charset="0"/>
              </a:rPr>
              <a:t>Predictability</a:t>
            </a:r>
            <a:endParaRPr lang="en-IN" sz="8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887855" lvl="0" indent="-342900">
              <a:lnSpc>
                <a:spcPct val="115000"/>
              </a:lnSpc>
              <a:spcAft>
                <a:spcPts val="0"/>
              </a:spcAft>
              <a:buFont typeface="+mj-lt"/>
              <a:buAutoNum type="arabicPeriod"/>
            </a:pPr>
            <a:r>
              <a:rPr lang="en-US" sz="8800" b="0" dirty="0">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8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887855" lvl="0" indent="-342900">
              <a:lnSpc>
                <a:spcPct val="115000"/>
              </a:lnSpc>
              <a:spcAft>
                <a:spcPts val="0"/>
              </a:spcAft>
              <a:buFont typeface="+mj-lt"/>
              <a:buAutoNum type="arabicPeriod"/>
            </a:pPr>
            <a:r>
              <a:rPr lang="en-US" sz="8800" b="0" dirty="0">
                <a:effectLst/>
                <a:latin typeface="Times New Roman" panose="02020603050405020304" pitchFamily="18" charset="0"/>
                <a:ea typeface="Times New Roman" panose="02020603050405020304" pitchFamily="18" charset="0"/>
                <a:cs typeface="Times New Roman" panose="02020603050405020304" pitchFamily="18" charset="0"/>
              </a:rPr>
              <a:t>Maintainability</a:t>
            </a:r>
            <a:endParaRPr lang="en-IN" sz="8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887855" lvl="0" indent="-342900">
              <a:lnSpc>
                <a:spcPct val="115000"/>
              </a:lnSpc>
              <a:spcAft>
                <a:spcPts val="0"/>
              </a:spcAft>
              <a:buFont typeface="+mj-lt"/>
              <a:buAutoNum type="arabicPeriod"/>
            </a:pPr>
            <a:r>
              <a:rPr lang="en-US" sz="8800" b="0" dirty="0">
                <a:effectLst/>
                <a:latin typeface="Times New Roman" panose="02020603050405020304" pitchFamily="18" charset="0"/>
                <a:ea typeface="Times New Roman" panose="02020603050405020304" pitchFamily="18" charset="0"/>
                <a:cs typeface="Times New Roman" panose="02020603050405020304" pitchFamily="18" charset="0"/>
              </a:rPr>
              <a:t>Usability</a:t>
            </a:r>
            <a:endParaRPr lang="en-IN" sz="8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887855" lvl="0" indent="-342900">
              <a:lnSpc>
                <a:spcPct val="115000"/>
              </a:lnSpc>
              <a:spcAft>
                <a:spcPts val="0"/>
              </a:spcAft>
              <a:buFont typeface="+mj-lt"/>
              <a:buAutoNum type="arabicPeriod"/>
            </a:pPr>
            <a:r>
              <a:rPr lang="en-US" sz="8800" b="0" dirty="0">
                <a:effectLst/>
                <a:latin typeface="Times New Roman" panose="02020603050405020304" pitchFamily="18" charset="0"/>
                <a:ea typeface="Times New Roman" panose="02020603050405020304" pitchFamily="18" charset="0"/>
                <a:cs typeface="Times New Roman" panose="02020603050405020304" pitchFamily="18" charset="0"/>
              </a:rPr>
              <a:t>Modifiability</a:t>
            </a:r>
            <a:endParaRPr lang="en-IN" sz="8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887855" lvl="0" indent="-342900">
              <a:lnSpc>
                <a:spcPct val="115000"/>
              </a:lnSpc>
              <a:spcAft>
                <a:spcPts val="0"/>
              </a:spcAft>
              <a:buFont typeface="+mj-lt"/>
              <a:buAutoNum type="arabicPeriod"/>
            </a:pPr>
            <a:r>
              <a:rPr lang="en-US" sz="8800" b="0" dirty="0">
                <a:effectLst/>
                <a:latin typeface="Times New Roman" panose="02020603050405020304" pitchFamily="18" charset="0"/>
                <a:ea typeface="Times New Roman" panose="02020603050405020304" pitchFamily="18" charset="0"/>
                <a:cs typeface="Times New Roman" panose="02020603050405020304" pitchFamily="18" charset="0"/>
              </a:rPr>
              <a:t>Interoperability</a:t>
            </a:r>
            <a:endParaRPr lang="en-IN" sz="8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887855" lvl="0" indent="-342900">
              <a:lnSpc>
                <a:spcPct val="115000"/>
              </a:lnSpc>
              <a:spcAft>
                <a:spcPts val="0"/>
              </a:spcAft>
              <a:buFont typeface="+mj-lt"/>
              <a:buAutoNum type="arabicPeriod"/>
            </a:pPr>
            <a:r>
              <a:rPr lang="en-US" sz="8800" b="0" dirty="0">
                <a:effectLst/>
                <a:latin typeface="Times New Roman" panose="02020603050405020304" pitchFamily="18" charset="0"/>
                <a:ea typeface="Times New Roman" panose="02020603050405020304" pitchFamily="18" charset="0"/>
                <a:cs typeface="Times New Roman" panose="02020603050405020304" pitchFamily="18" charset="0"/>
              </a:rPr>
              <a:t>Efficiency</a:t>
            </a:r>
            <a:endParaRPr lang="en-IN" sz="8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9BC9904-1FE9-4711-8B59-32F4EDC5E57E}" type="slidenum">
              <a:rPr lang="en-US" smtClean="0"/>
              <a:pPr/>
              <a:t>11</a:t>
            </a:fld>
            <a:endParaRPr lang="en-US"/>
          </a:p>
        </p:txBody>
      </p:sp>
      <p:pic>
        <p:nvPicPr>
          <p:cNvPr id="5" name="Picture 4">
            <a:extLst>
              <a:ext uri="{FF2B5EF4-FFF2-40B4-BE49-F238E27FC236}">
                <a16:creationId xmlns:a16="http://schemas.microsoft.com/office/drawing/2014/main" id="{7481D942-54D0-4397-AE58-4D309FCECC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39" y="57374"/>
            <a:ext cx="1330193" cy="1277517"/>
          </a:xfrm>
          <a:prstGeom prst="rect">
            <a:avLst/>
          </a:prstGeom>
        </p:spPr>
      </p:pic>
      <p:sp>
        <p:nvSpPr>
          <p:cNvPr id="8" name="Title 1">
            <a:extLst>
              <a:ext uri="{FF2B5EF4-FFF2-40B4-BE49-F238E27FC236}">
                <a16:creationId xmlns:a16="http://schemas.microsoft.com/office/drawing/2014/main" id="{1ACF85B1-D1AC-B0C2-61AD-FFC9FF92E42B}"/>
              </a:ext>
            </a:extLst>
          </p:cNvPr>
          <p:cNvSpPr>
            <a:spLocks noGrp="1"/>
          </p:cNvSpPr>
          <p:nvPr>
            <p:ph type="title"/>
          </p:nvPr>
        </p:nvSpPr>
        <p:spPr>
          <a:xfrm>
            <a:off x="2788104" y="19970"/>
            <a:ext cx="6577277" cy="891003"/>
          </a:xfrm>
        </p:spPr>
        <p:style>
          <a:lnRef idx="1">
            <a:schemeClr val="accent1"/>
          </a:lnRef>
          <a:fillRef idx="3">
            <a:schemeClr val="accent1"/>
          </a:fillRef>
          <a:effectRef idx="2">
            <a:schemeClr val="accent1"/>
          </a:effectRef>
          <a:fontRef idx="minor">
            <a:schemeClr val="lt1"/>
          </a:fontRef>
        </p:style>
        <p:txBody>
          <a:bodyPr>
            <a:normAutofit/>
          </a:bodyPr>
          <a:lstStyle/>
          <a:p>
            <a:pPr algn="ctr"/>
            <a:r>
              <a:rPr lang="en-US" dirty="0">
                <a:latin typeface="Times New Roman" panose="02020603050405020304" pitchFamily="18" charset="0"/>
                <a:cs typeface="Times New Roman" panose="02020603050405020304" pitchFamily="18" charset="0"/>
              </a:rPr>
              <a:t>SRS Documentation</a:t>
            </a:r>
          </a:p>
        </p:txBody>
      </p:sp>
    </p:spTree>
    <p:extLst>
      <p:ext uri="{BB962C8B-B14F-4D97-AF65-F5344CB8AC3E}">
        <p14:creationId xmlns:p14="http://schemas.microsoft.com/office/powerpoint/2010/main" val="324802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49B62B-6840-F8F3-1791-4D740B1512F1}"/>
              </a:ext>
            </a:extLst>
          </p:cNvPr>
          <p:cNvSpPr>
            <a:spLocks noGrp="1"/>
          </p:cNvSpPr>
          <p:nvPr>
            <p:ph type="sldNum" sz="quarter" idx="12"/>
          </p:nvPr>
        </p:nvSpPr>
        <p:spPr/>
        <p:txBody>
          <a:bodyPr/>
          <a:lstStyle/>
          <a:p>
            <a:fld id="{D9BC9904-1FE9-4711-8B59-32F4EDC5E57E}" type="slidenum">
              <a:rPr lang="en-US" smtClean="0"/>
              <a:pPr/>
              <a:t>12</a:t>
            </a:fld>
            <a:endParaRPr lang="en-US"/>
          </a:p>
        </p:txBody>
      </p:sp>
      <p:sp>
        <p:nvSpPr>
          <p:cNvPr id="5" name="Title 1">
            <a:extLst>
              <a:ext uri="{FF2B5EF4-FFF2-40B4-BE49-F238E27FC236}">
                <a16:creationId xmlns:a16="http://schemas.microsoft.com/office/drawing/2014/main" id="{03BC2C20-F898-83F3-8E55-04641B95CD20}"/>
              </a:ext>
            </a:extLst>
          </p:cNvPr>
          <p:cNvSpPr>
            <a:spLocks noGrp="1"/>
          </p:cNvSpPr>
          <p:nvPr>
            <p:ph type="title"/>
          </p:nvPr>
        </p:nvSpPr>
        <p:spPr>
          <a:xfrm>
            <a:off x="2788104" y="19971"/>
            <a:ext cx="6577277" cy="639906"/>
          </a:xfrm>
        </p:spPr>
        <p:style>
          <a:lnRef idx="1">
            <a:schemeClr val="accent1"/>
          </a:lnRef>
          <a:fillRef idx="3">
            <a:schemeClr val="accent1"/>
          </a:fillRef>
          <a:effectRef idx="2">
            <a:schemeClr val="accent1"/>
          </a:effectRef>
          <a:fontRef idx="minor">
            <a:schemeClr val="lt1"/>
          </a:fontRef>
        </p:style>
        <p:txBody>
          <a:bodyPr>
            <a:normAutofit fontScale="90000"/>
          </a:bodyPr>
          <a:lstStyle/>
          <a:p>
            <a:pPr algn="ctr"/>
            <a:r>
              <a:rPr lang="en-US" dirty="0">
                <a:latin typeface="Times New Roman" panose="02020603050405020304" pitchFamily="18" charset="0"/>
                <a:cs typeface="Times New Roman" panose="02020603050405020304" pitchFamily="18" charset="0"/>
              </a:rPr>
              <a:t>ER Diagram</a:t>
            </a:r>
          </a:p>
        </p:txBody>
      </p:sp>
      <p:pic>
        <p:nvPicPr>
          <p:cNvPr id="6" name="Picture 5">
            <a:extLst>
              <a:ext uri="{FF2B5EF4-FFF2-40B4-BE49-F238E27FC236}">
                <a16:creationId xmlns:a16="http://schemas.microsoft.com/office/drawing/2014/main" id="{2040EC87-6BA2-CADC-3097-AFDFD9C50983}"/>
              </a:ext>
            </a:extLst>
          </p:cNvPr>
          <p:cNvPicPr>
            <a:picLocks noChangeAspect="1"/>
          </p:cNvPicPr>
          <p:nvPr/>
        </p:nvPicPr>
        <p:blipFill>
          <a:blip r:embed="rId2"/>
          <a:srcRect/>
          <a:stretch>
            <a:fillRect/>
          </a:stretch>
        </p:blipFill>
        <p:spPr bwMode="auto">
          <a:xfrm>
            <a:off x="650450" y="923828"/>
            <a:ext cx="10124388" cy="5856024"/>
          </a:xfrm>
          <a:prstGeom prst="rect">
            <a:avLst/>
          </a:prstGeom>
          <a:noFill/>
          <a:ln w="9525">
            <a:noFill/>
            <a:miter lim="800000"/>
            <a:headEnd/>
            <a:tailEnd/>
          </a:ln>
        </p:spPr>
      </p:pic>
    </p:spTree>
    <p:extLst>
      <p:ext uri="{BB962C8B-B14F-4D97-AF65-F5344CB8AC3E}">
        <p14:creationId xmlns:p14="http://schemas.microsoft.com/office/powerpoint/2010/main" val="1552268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49B62B-6840-F8F3-1791-4D740B1512F1}"/>
              </a:ext>
            </a:extLst>
          </p:cNvPr>
          <p:cNvSpPr>
            <a:spLocks noGrp="1"/>
          </p:cNvSpPr>
          <p:nvPr>
            <p:ph type="sldNum" sz="quarter" idx="12"/>
          </p:nvPr>
        </p:nvSpPr>
        <p:spPr/>
        <p:txBody>
          <a:bodyPr/>
          <a:lstStyle/>
          <a:p>
            <a:fld id="{D9BC9904-1FE9-4711-8B59-32F4EDC5E57E}" type="slidenum">
              <a:rPr lang="en-US" smtClean="0"/>
              <a:pPr/>
              <a:t>13</a:t>
            </a:fld>
            <a:endParaRPr lang="en-US"/>
          </a:p>
        </p:txBody>
      </p:sp>
      <p:sp>
        <p:nvSpPr>
          <p:cNvPr id="5" name="Title 1">
            <a:extLst>
              <a:ext uri="{FF2B5EF4-FFF2-40B4-BE49-F238E27FC236}">
                <a16:creationId xmlns:a16="http://schemas.microsoft.com/office/drawing/2014/main" id="{03BC2C20-F898-83F3-8E55-04641B95CD20}"/>
              </a:ext>
            </a:extLst>
          </p:cNvPr>
          <p:cNvSpPr>
            <a:spLocks noGrp="1"/>
          </p:cNvSpPr>
          <p:nvPr>
            <p:ph type="title"/>
          </p:nvPr>
        </p:nvSpPr>
        <p:spPr>
          <a:xfrm>
            <a:off x="2788105" y="19971"/>
            <a:ext cx="6497298" cy="518547"/>
          </a:xfrm>
        </p:spPr>
        <p:style>
          <a:lnRef idx="1">
            <a:schemeClr val="accent1"/>
          </a:lnRef>
          <a:fillRef idx="3">
            <a:schemeClr val="accent1"/>
          </a:fillRef>
          <a:effectRef idx="2">
            <a:schemeClr val="accent1"/>
          </a:effectRef>
          <a:fontRef idx="minor">
            <a:schemeClr val="lt1"/>
          </a:fontRef>
        </p:style>
        <p:txBody>
          <a:bodyPr>
            <a:normAutofit fontScale="90000"/>
          </a:bodyPr>
          <a:lstStyle/>
          <a:p>
            <a:pPr algn="ctr"/>
            <a:r>
              <a:rPr lang="en-US" dirty="0">
                <a:latin typeface="Times New Roman" panose="02020603050405020304" pitchFamily="18" charset="0"/>
                <a:cs typeface="Times New Roman" panose="02020603050405020304" pitchFamily="18" charset="0"/>
              </a:rPr>
              <a:t>DFD Diagram</a:t>
            </a:r>
          </a:p>
        </p:txBody>
      </p:sp>
      <p:pic>
        <p:nvPicPr>
          <p:cNvPr id="2" name="Picture 1">
            <a:extLst>
              <a:ext uri="{FF2B5EF4-FFF2-40B4-BE49-F238E27FC236}">
                <a16:creationId xmlns:a16="http://schemas.microsoft.com/office/drawing/2014/main" id="{925B177B-0664-EA78-3065-8A7AEC2363A3}"/>
              </a:ext>
            </a:extLst>
          </p:cNvPr>
          <p:cNvPicPr>
            <a:picLocks noChangeAspect="1"/>
          </p:cNvPicPr>
          <p:nvPr/>
        </p:nvPicPr>
        <p:blipFill>
          <a:blip r:embed="rId2"/>
          <a:srcRect/>
          <a:stretch>
            <a:fillRect/>
          </a:stretch>
        </p:blipFill>
        <p:spPr bwMode="auto">
          <a:xfrm>
            <a:off x="824452" y="719397"/>
            <a:ext cx="10543095" cy="2635063"/>
          </a:xfrm>
          <a:prstGeom prst="rect">
            <a:avLst/>
          </a:prstGeom>
          <a:noFill/>
          <a:ln w="9525">
            <a:noFill/>
            <a:miter lim="800000"/>
            <a:headEnd/>
            <a:tailEnd/>
          </a:ln>
        </p:spPr>
      </p:pic>
      <p:sp>
        <p:nvSpPr>
          <p:cNvPr id="7" name="TextBox 6">
            <a:extLst>
              <a:ext uri="{FF2B5EF4-FFF2-40B4-BE49-F238E27FC236}">
                <a16:creationId xmlns:a16="http://schemas.microsoft.com/office/drawing/2014/main" id="{08796C64-BB9E-C116-EF99-BEC0DC6D0FAE}"/>
              </a:ext>
            </a:extLst>
          </p:cNvPr>
          <p:cNvSpPr txBox="1"/>
          <p:nvPr/>
        </p:nvSpPr>
        <p:spPr>
          <a:xfrm>
            <a:off x="2754056" y="3217900"/>
            <a:ext cx="6195640" cy="392159"/>
          </a:xfrm>
          <a:prstGeom prst="rect">
            <a:avLst/>
          </a:prstGeom>
          <a:noFill/>
        </p:spPr>
        <p:txBody>
          <a:bodyPr wrap="square">
            <a:spAutoFit/>
          </a:bodyPr>
          <a:lstStyle/>
          <a:p>
            <a:pPr algn="ctr">
              <a:lnSpc>
                <a:spcPct val="115000"/>
              </a:lnSpc>
              <a:spcAft>
                <a:spcPts val="10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Fig:1 DFD Level 0</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8" name="Picture 7">
            <a:extLst>
              <a:ext uri="{FF2B5EF4-FFF2-40B4-BE49-F238E27FC236}">
                <a16:creationId xmlns:a16="http://schemas.microsoft.com/office/drawing/2014/main" id="{FF19CDB9-5015-B590-926D-2B91516A2DDB}"/>
              </a:ext>
            </a:extLst>
          </p:cNvPr>
          <p:cNvPicPr>
            <a:picLocks noChangeAspect="1"/>
          </p:cNvPicPr>
          <p:nvPr/>
        </p:nvPicPr>
        <p:blipFill>
          <a:blip r:embed="rId3"/>
          <a:srcRect/>
          <a:stretch>
            <a:fillRect/>
          </a:stretch>
        </p:blipFill>
        <p:spPr bwMode="auto">
          <a:xfrm>
            <a:off x="767302" y="3684419"/>
            <a:ext cx="10657394" cy="2635063"/>
          </a:xfrm>
          <a:prstGeom prst="rect">
            <a:avLst/>
          </a:prstGeom>
          <a:noFill/>
          <a:ln w="9525">
            <a:noFill/>
            <a:miter lim="800000"/>
            <a:headEnd/>
            <a:tailEnd/>
          </a:ln>
        </p:spPr>
      </p:pic>
      <p:sp>
        <p:nvSpPr>
          <p:cNvPr id="10" name="TextBox 9">
            <a:extLst>
              <a:ext uri="{FF2B5EF4-FFF2-40B4-BE49-F238E27FC236}">
                <a16:creationId xmlns:a16="http://schemas.microsoft.com/office/drawing/2014/main" id="{20C004B1-BBE2-ECEF-A8E4-B0AC44F8CC43}"/>
              </a:ext>
            </a:extLst>
          </p:cNvPr>
          <p:cNvSpPr txBox="1"/>
          <p:nvPr/>
        </p:nvSpPr>
        <p:spPr>
          <a:xfrm>
            <a:off x="2754056" y="6319482"/>
            <a:ext cx="6094428" cy="392159"/>
          </a:xfrm>
          <a:prstGeom prst="rect">
            <a:avLst/>
          </a:prstGeom>
          <a:noFill/>
        </p:spPr>
        <p:txBody>
          <a:bodyPr wrap="square">
            <a:spAutoFit/>
          </a:bodyPr>
          <a:lstStyle/>
          <a:p>
            <a:pPr marL="57150" algn="ctr">
              <a:lnSpc>
                <a:spcPct val="115000"/>
              </a:lnSpc>
              <a:spcAft>
                <a:spcPts val="1000"/>
              </a:spcAft>
              <a:tabLst>
                <a:tab pos="114300" algn="l"/>
              </a:tabLs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Fig:2 DFD Level 1</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923542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BF50CF-FE7F-096C-CB4B-05CEB697C012}"/>
              </a:ext>
            </a:extLst>
          </p:cNvPr>
          <p:cNvSpPr>
            <a:spLocks noGrp="1"/>
          </p:cNvSpPr>
          <p:nvPr>
            <p:ph type="sldNum" sz="quarter" idx="12"/>
          </p:nvPr>
        </p:nvSpPr>
        <p:spPr/>
        <p:txBody>
          <a:bodyPr/>
          <a:lstStyle/>
          <a:p>
            <a:fld id="{D9BC9904-1FE9-4711-8B59-32F4EDC5E57E}" type="slidenum">
              <a:rPr lang="en-US" smtClean="0"/>
              <a:pPr/>
              <a:t>14</a:t>
            </a:fld>
            <a:endParaRPr lang="en-US"/>
          </a:p>
        </p:txBody>
      </p:sp>
      <p:pic>
        <p:nvPicPr>
          <p:cNvPr id="5" name="Picture 4">
            <a:extLst>
              <a:ext uri="{FF2B5EF4-FFF2-40B4-BE49-F238E27FC236}">
                <a16:creationId xmlns:a16="http://schemas.microsoft.com/office/drawing/2014/main" id="{12DCFE39-1553-B308-AFE8-7F58BF24C450}"/>
              </a:ext>
            </a:extLst>
          </p:cNvPr>
          <p:cNvPicPr>
            <a:picLocks noChangeAspect="1"/>
          </p:cNvPicPr>
          <p:nvPr/>
        </p:nvPicPr>
        <p:blipFill>
          <a:blip r:embed="rId2"/>
          <a:srcRect/>
          <a:stretch>
            <a:fillRect/>
          </a:stretch>
        </p:blipFill>
        <p:spPr bwMode="auto">
          <a:xfrm>
            <a:off x="1047946" y="331437"/>
            <a:ext cx="10096107" cy="5564647"/>
          </a:xfrm>
          <a:prstGeom prst="rect">
            <a:avLst/>
          </a:prstGeom>
          <a:noFill/>
          <a:ln w="9525">
            <a:noFill/>
            <a:miter lim="800000"/>
            <a:headEnd/>
            <a:tailEnd/>
          </a:ln>
        </p:spPr>
      </p:pic>
      <p:sp>
        <p:nvSpPr>
          <p:cNvPr id="7" name="TextBox 6">
            <a:extLst>
              <a:ext uri="{FF2B5EF4-FFF2-40B4-BE49-F238E27FC236}">
                <a16:creationId xmlns:a16="http://schemas.microsoft.com/office/drawing/2014/main" id="{69E1008F-96D0-8D89-C432-8978A9A1F11D}"/>
              </a:ext>
            </a:extLst>
          </p:cNvPr>
          <p:cNvSpPr txBox="1"/>
          <p:nvPr/>
        </p:nvSpPr>
        <p:spPr>
          <a:xfrm>
            <a:off x="3198043" y="5964191"/>
            <a:ext cx="6094428" cy="392159"/>
          </a:xfrm>
          <a:prstGeom prst="rect">
            <a:avLst/>
          </a:prstGeom>
          <a:noFill/>
        </p:spPr>
        <p:txBody>
          <a:bodyPr wrap="square">
            <a:spAutoFit/>
          </a:bodyPr>
          <a:lstStyle/>
          <a:p>
            <a:pPr algn="ctr">
              <a:lnSpc>
                <a:spcPct val="115000"/>
              </a:lnSpc>
              <a:spcAft>
                <a:spcPts val="10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Fig:3 DFD Level 2</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139671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5918" y="434715"/>
            <a:ext cx="3928672" cy="1046111"/>
          </a:xfrm>
        </p:spPr>
        <p:style>
          <a:lnRef idx="1">
            <a:schemeClr val="accent1"/>
          </a:lnRef>
          <a:fillRef idx="3">
            <a:schemeClr val="accent1"/>
          </a:fillRef>
          <a:effectRef idx="2">
            <a:schemeClr val="accent1"/>
          </a:effectRef>
          <a:fontRef idx="minor">
            <a:schemeClr val="lt1"/>
          </a:fontRef>
        </p:style>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pPr marL="0" indent="0" algn="jus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Churn prediction is one of the most effective strategies used in telecom sector to retain existing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customers.It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leads directly to improved cost allocation in customer relationship management activities, retaining revenue and profits in future. It also has several positive indirect impacts such as increasing customer’s loyalty, lowering customer’s sensitivity to competitors marketing activities, and helps to build positive image through satisfied customers.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9BC9904-1FE9-4711-8B59-32F4EDC5E57E}" type="slidenum">
              <a:rPr lang="en-US" smtClean="0"/>
              <a:pPr/>
              <a:t>15</a:t>
            </a:fld>
            <a:endParaRPr lang="en-US"/>
          </a:p>
        </p:txBody>
      </p:sp>
      <p:pic>
        <p:nvPicPr>
          <p:cNvPr id="5" name="Picture 4">
            <a:extLst>
              <a:ext uri="{FF2B5EF4-FFF2-40B4-BE49-F238E27FC236}">
                <a16:creationId xmlns:a16="http://schemas.microsoft.com/office/drawing/2014/main" id="{44D56838-1ABE-42D6-9A7A-C9592FD2BE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41" y="139159"/>
            <a:ext cx="1313646" cy="1261625"/>
          </a:xfrm>
          <a:prstGeom prst="rect">
            <a:avLst/>
          </a:prstGeom>
        </p:spPr>
      </p:pic>
    </p:spTree>
    <p:extLst>
      <p:ext uri="{BB962C8B-B14F-4D97-AF65-F5344CB8AC3E}">
        <p14:creationId xmlns:p14="http://schemas.microsoft.com/office/powerpoint/2010/main" val="1599488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7282" y="230461"/>
            <a:ext cx="4120043" cy="775093"/>
          </a:xfrm>
        </p:spPr>
        <p:style>
          <a:lnRef idx="1">
            <a:schemeClr val="accent1"/>
          </a:lnRef>
          <a:fillRef idx="3">
            <a:schemeClr val="accent1"/>
          </a:fillRef>
          <a:effectRef idx="2">
            <a:schemeClr val="accent1"/>
          </a:effectRef>
          <a:fontRef idx="minor">
            <a:schemeClr val="lt1"/>
          </a:fontRef>
        </p:style>
        <p:txBody>
          <a:bodyPr>
            <a:normAutofit/>
          </a:bodyPr>
          <a:lstStyle/>
          <a:p>
            <a:pPr algn="ctr"/>
            <a:r>
              <a:rPr lang="en-US" sz="36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708338" y="1400785"/>
            <a:ext cx="11127347" cy="5226754"/>
          </a:xfrm>
        </p:spPr>
        <p:txBody>
          <a:bodyPr>
            <a:noAutofit/>
          </a:bodyPr>
          <a:lstStyle/>
          <a:p>
            <a:pPr>
              <a:lnSpc>
                <a:spcPct val="115000"/>
              </a:lnSpc>
              <a:spcAft>
                <a:spcPts val="1000"/>
              </a:spcAft>
            </a:pPr>
            <a:r>
              <a:rPr lang="en-US" sz="1800" b="1" u="sng" dirty="0" err="1">
                <a:effectLst/>
                <a:latin typeface="Calibri" panose="020F0502020204030204" pitchFamily="34" charset="0"/>
                <a:ea typeface="Calibri" panose="020F0502020204030204" pitchFamily="34" charset="0"/>
                <a:cs typeface="Mangal" panose="02040503050203030202" pitchFamily="18" charset="0"/>
              </a:rPr>
              <a:t>Referance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Brandusoiu</a:t>
            </a: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I, </a:t>
            </a:r>
            <a:r>
              <a:rPr lang="en-US" sz="1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Toderean</a:t>
            </a: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G, Ha B. Methods for churn prediction in the prepaid mobile telecommunications industry. In: International conference on communications. 2016. p. 97–100.</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0"/>
              </a:lnSpc>
              <a:spcAft>
                <a:spcPts val="1000"/>
              </a:spcAft>
            </a:pPr>
            <a:r>
              <a:rPr lang="en-US" sz="1800" spc="-10" dirty="0">
                <a:solidFill>
                  <a:srgbClr val="231F20"/>
                </a:solidFill>
                <a:effectLst/>
                <a:latin typeface="ff2"/>
                <a:ea typeface="Times New Roman" panose="02020603050405020304" pitchFamily="18" charset="0"/>
                <a:cs typeface="Times New Roman" panose="02020603050405020304" pitchFamily="18" charset="0"/>
              </a:rPr>
              <a:t>Ma, L., Zhao, X., Zhou, Z. and Liu, Y., </a:t>
            </a:r>
            <a:r>
              <a:rPr lang="en-US" sz="1800" spc="-5" dirty="0">
                <a:solidFill>
                  <a:srgbClr val="231F20"/>
                </a:solidFill>
                <a:effectLst/>
                <a:latin typeface="ffa"/>
                <a:ea typeface="Times New Roman" panose="02020603050405020304" pitchFamily="18" charset="0"/>
                <a:cs typeface="Times New Roman" panose="02020603050405020304" pitchFamily="18" charset="0"/>
              </a:rPr>
              <a:t>2018</a:t>
            </a:r>
            <a:r>
              <a:rPr lang="en-US" sz="1800" spc="-10" dirty="0">
                <a:solidFill>
                  <a:srgbClr val="231F20"/>
                </a:solidFill>
                <a:effectLst/>
                <a:latin typeface="ff2"/>
                <a:ea typeface="Times New Roman" panose="02020603050405020304" pitchFamily="18" charset="0"/>
                <a:cs typeface="Times New Roman" panose="02020603050405020304" pitchFamily="18" charset="0"/>
              </a:rPr>
              <a:t>. A new aspect on P2P</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He Y, He Z, Zhang D. A study on prediction of customer churn in fixed communication network based on data mining. In: Sixth international conference on fuzzy systems and knowledge discovery, vol. 1. 2009. p. 92–4.</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Idris A, Khan A, Lee YS. Genetic programming and </a:t>
            </a:r>
            <a:r>
              <a:rPr lang="en-US" sz="1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adaboosting</a:t>
            </a: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based churn prediction for telecom. In: IEEE international conference on systems, man, and cybernetics (SMC). 2012. p. 1328–32.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Huang F, Zhu M, Yuan K, Deng EO. Telco churn prediction with big data. In: ACM SIGMOD international conference on management of data. 2015. p .607–18.</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Gupta, M, Gandhi, A.B., Gupta, S.C. (2018). Machine Learning as Intelligent tool for Churn Prediction in Telecommunication Industry. International Journal of Computer Applications, 181(10), pp. 16-22.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20000"/>
              </a:lnSpc>
            </a:pP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9BC9904-1FE9-4711-8B59-32F4EDC5E57E}" type="slidenum">
              <a:rPr lang="en-US" smtClean="0"/>
              <a:pPr/>
              <a:t>16</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41" y="139159"/>
            <a:ext cx="1313646" cy="1261625"/>
          </a:xfrm>
          <a:prstGeom prst="rect">
            <a:avLst/>
          </a:prstGeom>
        </p:spPr>
      </p:pic>
    </p:spTree>
    <p:extLst>
      <p:ext uri="{BB962C8B-B14F-4D97-AF65-F5344CB8AC3E}">
        <p14:creationId xmlns:p14="http://schemas.microsoft.com/office/powerpoint/2010/main" val="3100622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7911-B43A-4FD6-91D4-CE4A5EC1A842}"/>
              </a:ext>
            </a:extLst>
          </p:cNvPr>
          <p:cNvSpPr>
            <a:spLocks noGrp="1"/>
          </p:cNvSpPr>
          <p:nvPr>
            <p:ph type="title"/>
          </p:nvPr>
        </p:nvSpPr>
        <p:spPr>
          <a:xfrm>
            <a:off x="838200" y="2766218"/>
            <a:ext cx="10515600" cy="1325563"/>
          </a:xfrm>
        </p:spPr>
        <p:style>
          <a:lnRef idx="1">
            <a:schemeClr val="accent1"/>
          </a:lnRef>
          <a:fillRef idx="3">
            <a:schemeClr val="accent1"/>
          </a:fillRef>
          <a:effectRef idx="2">
            <a:schemeClr val="accent1"/>
          </a:effectRef>
          <a:fontRef idx="minor">
            <a:schemeClr val="lt1"/>
          </a:fontRef>
        </p:style>
        <p:txBody>
          <a:bodyPr/>
          <a:lstStyle/>
          <a:p>
            <a:pPr algn="ctr"/>
            <a:r>
              <a:rPr lang="en-IN" dirty="0">
                <a:latin typeface="Times New Roman" panose="02020603050405020304" pitchFamily="18" charset="0"/>
                <a:cs typeface="Times New Roman" panose="02020603050405020304" pitchFamily="18" charset="0"/>
              </a:rPr>
              <a:t>THANK YOU</a:t>
            </a:r>
          </a:p>
        </p:txBody>
      </p:sp>
      <p:sp>
        <p:nvSpPr>
          <p:cNvPr id="4" name="Slide Number Placeholder 3">
            <a:extLst>
              <a:ext uri="{FF2B5EF4-FFF2-40B4-BE49-F238E27FC236}">
                <a16:creationId xmlns:a16="http://schemas.microsoft.com/office/drawing/2014/main" id="{B7132645-80DF-445D-BFCB-B57B190538DD}"/>
              </a:ext>
            </a:extLst>
          </p:cNvPr>
          <p:cNvSpPr>
            <a:spLocks noGrp="1"/>
          </p:cNvSpPr>
          <p:nvPr>
            <p:ph type="sldNum" sz="quarter" idx="12"/>
          </p:nvPr>
        </p:nvSpPr>
        <p:spPr/>
        <p:txBody>
          <a:bodyPr/>
          <a:lstStyle/>
          <a:p>
            <a:fld id="{D9BC9904-1FE9-4711-8B59-32F4EDC5E57E}" type="slidenum">
              <a:rPr lang="en-US" smtClean="0"/>
              <a:pPr/>
              <a:t>17</a:t>
            </a:fld>
            <a:endParaRPr lang="en-US"/>
          </a:p>
        </p:txBody>
      </p:sp>
    </p:spTree>
    <p:extLst>
      <p:ext uri="{BB962C8B-B14F-4D97-AF65-F5344CB8AC3E}">
        <p14:creationId xmlns:p14="http://schemas.microsoft.com/office/powerpoint/2010/main" val="127586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116687" y="242888"/>
            <a:ext cx="7117724" cy="1060919"/>
          </a:xfrm>
        </p:spPr>
        <p:style>
          <a:lnRef idx="1">
            <a:schemeClr val="accent1"/>
          </a:lnRef>
          <a:fillRef idx="3">
            <a:schemeClr val="accent1"/>
          </a:fillRef>
          <a:effectRef idx="2">
            <a:schemeClr val="accent1"/>
          </a:effectRef>
          <a:fontRef idx="minor">
            <a:schemeClr val="lt1"/>
          </a:fontRef>
        </p:style>
        <p:txBody>
          <a:bodyPr>
            <a:normAutofit/>
          </a:bodyPr>
          <a:lstStyle/>
          <a:p>
            <a:pPr indent="1198563" algn="just"/>
            <a:r>
              <a:rPr lang="en-US" sz="2800" b="1" dirty="0">
                <a:latin typeface="Arial Narrow" pitchFamily="34" charset="0"/>
              </a:rPr>
              <a:t> </a:t>
            </a:r>
            <a:r>
              <a:rPr lang="en-US" sz="4000" dirty="0">
                <a:latin typeface="Times New Roman" panose="02020603050405020304" pitchFamily="18" charset="0"/>
                <a:cs typeface="Times New Roman" panose="02020603050405020304" pitchFamily="18" charset="0"/>
              </a:rPr>
              <a:t>Presentation Outline</a:t>
            </a:r>
          </a:p>
        </p:txBody>
      </p:sp>
      <p:sp>
        <p:nvSpPr>
          <p:cNvPr id="3" name="Content Placeholder 2"/>
          <p:cNvSpPr>
            <a:spLocks noGrp="1"/>
          </p:cNvSpPr>
          <p:nvPr>
            <p:ph idx="1"/>
          </p:nvPr>
        </p:nvSpPr>
        <p:spPr>
          <a:xfrm>
            <a:off x="1584101" y="1568450"/>
            <a:ext cx="9672035" cy="4523257"/>
          </a:xfrm>
        </p:spPr>
        <p:txBody>
          <a:bodyPr>
            <a:noAutofit/>
          </a:bodyPr>
          <a:lstStyle/>
          <a:p>
            <a:pPr indent="393700">
              <a:lnSpc>
                <a:spcPct val="100000"/>
              </a:lnSpc>
              <a:buFont typeface="+mj-lt"/>
              <a:buAutoNum type="arabi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User and System Requirement </a:t>
            </a:r>
          </a:p>
          <a:p>
            <a:pPr indent="393700">
              <a:lnSpc>
                <a:spcPct val="100000"/>
              </a:lnSpc>
              <a:buFont typeface="+mj-lt"/>
              <a:buAutoNum type="arabi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Functional and Non-Requirement</a:t>
            </a:r>
          </a:p>
          <a:p>
            <a:pPr indent="393700">
              <a:lnSpc>
                <a:spcPct val="100000"/>
              </a:lnSpc>
              <a:buFont typeface="+mj-lt"/>
              <a:buAutoNum type="arabi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 Specification(SRS)</a:t>
            </a:r>
          </a:p>
          <a:p>
            <a:pPr indent="393700">
              <a:lnSpc>
                <a:spcPct val="100000"/>
              </a:lnSpc>
              <a:buFont typeface="+mj-lt"/>
              <a:buAutoNum type="arabi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Requirement Analysis / Models</a:t>
            </a:r>
          </a:p>
          <a:p>
            <a:pPr indent="393700">
              <a:lnSpc>
                <a:spcPct val="100000"/>
              </a:lnSpc>
              <a:buFont typeface="+mj-lt"/>
              <a:buAutoNum type="arabi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UML/ER Diagram</a:t>
            </a:r>
          </a:p>
          <a:p>
            <a:pPr indent="393700">
              <a:lnSpc>
                <a:spcPct val="100000"/>
              </a:lnSpc>
              <a:buFont typeface="+mj-lt"/>
              <a:buAutoNum type="arabi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Detail Architecture / System design / Algorithms with analysis /Methods / Techniques</a:t>
            </a:r>
          </a:p>
          <a:p>
            <a:pPr indent="393700">
              <a:lnSpc>
                <a:spcPct val="100000"/>
              </a:lnSpc>
              <a:buFont typeface="+mj-lt"/>
              <a:buAutoNum type="arabi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Need to discuss Design models and Component level design</a:t>
            </a:r>
          </a:p>
          <a:p>
            <a:pPr indent="393700">
              <a:lnSpc>
                <a:spcPct val="100000"/>
              </a:lnSpc>
              <a:buFont typeface="+mj-lt"/>
              <a:buAutoNum type="arabi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Data Flow Diagram(DFD levels as per problem statement).</a:t>
            </a:r>
          </a:p>
          <a:p>
            <a:pPr indent="393700">
              <a:lnSpc>
                <a:spcPct val="100000"/>
              </a:lnSpc>
              <a:buFont typeface="+mj-lt"/>
              <a:buAutoNum type="arabi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Project Plan</a:t>
            </a:r>
          </a:p>
          <a:p>
            <a:pPr indent="0">
              <a:lnSpc>
                <a:spcPct val="100000"/>
              </a:lnSpc>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9BC9904-1FE9-4711-8B59-32F4EDC5E57E}" type="slidenum">
              <a:rPr lang="en-US" smtClean="0"/>
              <a:pPr/>
              <a:t>2</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 y="39274"/>
            <a:ext cx="1804239" cy="1732790"/>
          </a:xfrm>
          <a:prstGeom prst="rect">
            <a:avLst/>
          </a:prstGeom>
        </p:spPr>
      </p:pic>
    </p:spTree>
    <p:extLst>
      <p:ext uri="{BB962C8B-B14F-4D97-AF65-F5344CB8AC3E}">
        <p14:creationId xmlns:p14="http://schemas.microsoft.com/office/powerpoint/2010/main" val="97985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2A005A-E622-0BED-A99E-57028B016630}"/>
              </a:ext>
            </a:extLst>
          </p:cNvPr>
          <p:cNvSpPr>
            <a:spLocks noGrp="1"/>
          </p:cNvSpPr>
          <p:nvPr>
            <p:ph type="sldNum" sz="quarter" idx="12"/>
          </p:nvPr>
        </p:nvSpPr>
        <p:spPr/>
        <p:txBody>
          <a:bodyPr/>
          <a:lstStyle/>
          <a:p>
            <a:fld id="{D9BC9904-1FE9-4711-8B59-32F4EDC5E57E}" type="slidenum">
              <a:rPr lang="en-US" smtClean="0"/>
              <a:pPr/>
              <a:t>3</a:t>
            </a:fld>
            <a:endParaRPr lang="en-US"/>
          </a:p>
        </p:txBody>
      </p:sp>
      <p:pic>
        <p:nvPicPr>
          <p:cNvPr id="5" name="Picture 4">
            <a:extLst>
              <a:ext uri="{FF2B5EF4-FFF2-40B4-BE49-F238E27FC236}">
                <a16:creationId xmlns:a16="http://schemas.microsoft.com/office/drawing/2014/main" id="{A69D3079-ABB7-9FDB-3A38-3CA2A54CB0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 y="39274"/>
            <a:ext cx="1804239" cy="1732790"/>
          </a:xfrm>
          <a:prstGeom prst="rect">
            <a:avLst/>
          </a:prstGeom>
        </p:spPr>
      </p:pic>
      <p:sp>
        <p:nvSpPr>
          <p:cNvPr id="7" name="Rectangle 6">
            <a:extLst>
              <a:ext uri="{FF2B5EF4-FFF2-40B4-BE49-F238E27FC236}">
                <a16:creationId xmlns:a16="http://schemas.microsoft.com/office/drawing/2014/main" id="{ECDCAC4B-D838-0FA4-E509-9B530D484897}"/>
              </a:ext>
            </a:extLst>
          </p:cNvPr>
          <p:cNvSpPr/>
          <p:nvPr/>
        </p:nvSpPr>
        <p:spPr>
          <a:xfrm>
            <a:off x="2223436" y="558265"/>
            <a:ext cx="7469204" cy="808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Introduction</a:t>
            </a:r>
            <a:endParaRPr lang="en-IN" sz="4000" dirty="0"/>
          </a:p>
        </p:txBody>
      </p:sp>
      <p:sp>
        <p:nvSpPr>
          <p:cNvPr id="10" name="TextBox 9">
            <a:extLst>
              <a:ext uri="{FF2B5EF4-FFF2-40B4-BE49-F238E27FC236}">
                <a16:creationId xmlns:a16="http://schemas.microsoft.com/office/drawing/2014/main" id="{00BDF9F3-4DA3-EE54-7ACD-1EDE6335FFA8}"/>
              </a:ext>
            </a:extLst>
          </p:cNvPr>
          <p:cNvSpPr txBox="1"/>
          <p:nvPr/>
        </p:nvSpPr>
        <p:spPr>
          <a:xfrm>
            <a:off x="619225" y="2158465"/>
            <a:ext cx="11113971" cy="2554545"/>
          </a:xfrm>
          <a:prstGeom prst="rect">
            <a:avLst/>
          </a:prstGeom>
          <a:noFill/>
        </p:spPr>
        <p:txBody>
          <a:bodyPr wrap="square">
            <a:spAutoFit/>
          </a:bodyPr>
          <a:lstStyle/>
          <a:p>
            <a:pPr algn="just"/>
            <a:r>
              <a:rPr lang="en-US" sz="2000" dirty="0">
                <a:effectLst/>
                <a:latin typeface="Calibri" panose="020F0502020204030204" pitchFamily="34" charset="0"/>
                <a:ea typeface="Times New Roman" panose="02020603050405020304" pitchFamily="18" charset="0"/>
                <a:cs typeface="Times New Roman" panose="02020603050405020304" pitchFamily="18" charset="0"/>
              </a:rPr>
              <a:t>What is customer Churn:</a:t>
            </a:r>
          </a:p>
          <a:p>
            <a:pPr algn="just"/>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Churn means customers or users who left the services or migrates to the competitor in the industry.</a:t>
            </a:r>
          </a:p>
          <a:p>
            <a:pPr marL="342900" indent="-342900" algn="jus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Customer churn (or customer attrition)</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is a tendency of customers to abandon a brand and stop being a paying client of a particular business.  </a:t>
            </a:r>
            <a:endParaRPr lang="zh-CN" altLang="en-US" sz="2000" dirty="0"/>
          </a:p>
          <a:p>
            <a:pPr marL="342900" indent="-342900" algn="jus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It is important for telecom companies to analyze all relevant customer data and develop a robust and accurate Churn Prediction model to retain customers and to form strategies for reducing customer attrition rates.</a:t>
            </a:r>
            <a:endParaRPr lang="zh-CN" altLang="en-US" sz="2000" dirty="0"/>
          </a:p>
        </p:txBody>
      </p:sp>
    </p:spTree>
    <p:extLst>
      <p:ext uri="{BB962C8B-B14F-4D97-AF65-F5344CB8AC3E}">
        <p14:creationId xmlns:p14="http://schemas.microsoft.com/office/powerpoint/2010/main" val="3731993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1BABC4-4EAA-D704-65B4-172B0CD2B708}"/>
              </a:ext>
            </a:extLst>
          </p:cNvPr>
          <p:cNvSpPr>
            <a:spLocks noGrp="1"/>
          </p:cNvSpPr>
          <p:nvPr>
            <p:ph type="sldNum" sz="quarter" idx="12"/>
          </p:nvPr>
        </p:nvSpPr>
        <p:spPr/>
        <p:txBody>
          <a:bodyPr/>
          <a:lstStyle/>
          <a:p>
            <a:fld id="{D9BC9904-1FE9-4711-8B59-32F4EDC5E57E}" type="slidenum">
              <a:rPr lang="en-US" smtClean="0"/>
              <a:pPr/>
              <a:t>4</a:t>
            </a:fld>
            <a:endParaRPr lang="en-US"/>
          </a:p>
        </p:txBody>
      </p:sp>
      <p:sp>
        <p:nvSpPr>
          <p:cNvPr id="5" name="Rectangle 4">
            <a:extLst>
              <a:ext uri="{FF2B5EF4-FFF2-40B4-BE49-F238E27FC236}">
                <a16:creationId xmlns:a16="http://schemas.microsoft.com/office/drawing/2014/main" id="{7931D9BA-3324-5E39-68DE-1C5E895D7D61}"/>
              </a:ext>
            </a:extLst>
          </p:cNvPr>
          <p:cNvSpPr/>
          <p:nvPr/>
        </p:nvSpPr>
        <p:spPr>
          <a:xfrm>
            <a:off x="2223436" y="558265"/>
            <a:ext cx="7469204" cy="808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Introduction</a:t>
            </a:r>
            <a:endParaRPr lang="en-IN" sz="4000" dirty="0"/>
          </a:p>
        </p:txBody>
      </p:sp>
      <p:pic>
        <p:nvPicPr>
          <p:cNvPr id="6" name="Picture 5">
            <a:extLst>
              <a:ext uri="{FF2B5EF4-FFF2-40B4-BE49-F238E27FC236}">
                <a16:creationId xmlns:a16="http://schemas.microsoft.com/office/drawing/2014/main" id="{F8109ABD-433E-3C93-54D5-B95B50164E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 y="39274"/>
            <a:ext cx="1804239" cy="1732790"/>
          </a:xfrm>
          <a:prstGeom prst="rect">
            <a:avLst/>
          </a:prstGeom>
        </p:spPr>
      </p:pic>
      <p:sp>
        <p:nvSpPr>
          <p:cNvPr id="8" name="TextBox 7">
            <a:extLst>
              <a:ext uri="{FF2B5EF4-FFF2-40B4-BE49-F238E27FC236}">
                <a16:creationId xmlns:a16="http://schemas.microsoft.com/office/drawing/2014/main" id="{A7C0C4A7-5A85-9294-BAFD-CB3D87D6A843}"/>
              </a:ext>
            </a:extLst>
          </p:cNvPr>
          <p:cNvSpPr txBox="1"/>
          <p:nvPr/>
        </p:nvSpPr>
        <p:spPr>
          <a:xfrm>
            <a:off x="604787" y="1772064"/>
            <a:ext cx="10982425" cy="6906506"/>
          </a:xfrm>
          <a:prstGeom prst="rect">
            <a:avLst/>
          </a:prstGeom>
          <a:noFill/>
        </p:spPr>
        <p:txBody>
          <a:bodyPr wrap="square">
            <a:spAutoFit/>
          </a:bodyPr>
          <a:lstStyle/>
          <a:p>
            <a:pPr algn="just"/>
            <a:r>
              <a:rPr lang="en-US" sz="1800" b="0" dirty="0">
                <a:effectLst/>
                <a:latin typeface="Calibri" panose="020F0502020204030204" pitchFamily="34" charset="0"/>
                <a:ea typeface="Calibri" panose="020F0502020204030204" pitchFamily="34" charset="0"/>
                <a:cs typeface="Mangal" panose="02040503050203030202" pitchFamily="18" charset="0"/>
              </a:rPr>
              <a:t>Problem Definition:</a:t>
            </a:r>
          </a:p>
          <a:p>
            <a:pPr marL="285750" indent="-285750" algn="just">
              <a:buFont typeface="Arial" panose="020B0604020202020204" pitchFamily="34" charset="0"/>
              <a:buChar char="•"/>
            </a:pPr>
            <a:r>
              <a:rPr lang="en-US" sz="1800" b="0" dirty="0">
                <a:effectLst/>
                <a:latin typeface="Calibri" panose="020F0502020204030204" pitchFamily="34" charset="0"/>
                <a:ea typeface="Calibri" panose="020F0502020204030204" pitchFamily="34" charset="0"/>
                <a:cs typeface="Mangal" panose="02040503050203030202" pitchFamily="18" charset="0"/>
              </a:rPr>
              <a:t>To develop a application to Prediction of Telecom Churn. The retention and acquisition of users are the major concerns in telecom industry. The fast growth of marketplace in every business is giving rise to increased subscriber base. </a:t>
            </a:r>
            <a:endParaRPr lang="en-US" sz="1800" b="1"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b="0" dirty="0">
                <a:effectLst/>
                <a:latin typeface="Calibri" panose="020F0502020204030204" pitchFamily="34" charset="0"/>
                <a:ea typeface="Calibri" panose="020F0502020204030204" pitchFamily="34" charset="0"/>
                <a:cs typeface="Mangal" panose="02040503050203030202" pitchFamily="18" charset="0"/>
              </a:rPr>
              <a:t>Accordingly, companies have recognized the significance of retaining the customers who is on hand. It has become necessary for service-providers to reduce the churn rate of customers since the inattention might negatively influence profitability of the company. </a:t>
            </a:r>
            <a:endParaRPr lang="en-US" sz="1800" b="1"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b="0" dirty="0">
                <a:effectLst/>
                <a:latin typeface="Calibri" panose="020F0502020204030204" pitchFamily="34" charset="0"/>
                <a:ea typeface="Calibri" panose="020F0502020204030204" pitchFamily="34" charset="0"/>
                <a:cs typeface="Mangal" panose="02040503050203030202" pitchFamily="18" charset="0"/>
              </a:rPr>
              <a:t>Churn prediction contributes to identify those users who are likely to switch a company over  another. </a:t>
            </a:r>
          </a:p>
          <a:p>
            <a:pPr marL="285750" indent="-285750" algn="just">
              <a:buFont typeface="Arial" panose="020B0604020202020204" pitchFamily="34" charset="0"/>
              <a:buChar char="•"/>
            </a:pPr>
            <a:r>
              <a:rPr lang="en-US" sz="1800" b="0" dirty="0">
                <a:effectLst/>
                <a:latin typeface="Calibri" panose="020F0502020204030204" pitchFamily="34" charset="0"/>
                <a:ea typeface="Calibri" panose="020F0502020204030204" pitchFamily="34" charset="0"/>
                <a:cs typeface="Mangal" panose="02040503050203030202" pitchFamily="18" charset="0"/>
              </a:rPr>
              <a:t>Machine learning algorithm techniques facilitate these telecom firms to be protected with efficient approaches for lessening the rate of churn.</a:t>
            </a:r>
          </a:p>
          <a:p>
            <a:pPr algn="just"/>
            <a:endParaRPr lang="en-US" dirty="0">
              <a:latin typeface="Calibri" panose="020F0502020204030204" pitchFamily="34" charset="0"/>
              <a:ea typeface="Calibri" panose="020F0502020204030204" pitchFamily="34" charset="0"/>
              <a:cs typeface="Mangal" panose="02040503050203030202" pitchFamily="18" charset="0"/>
            </a:endParaRPr>
          </a:p>
          <a:p>
            <a:pPr algn="just"/>
            <a:r>
              <a:rPr lang="en-US" sz="1800" b="0" dirty="0">
                <a:effectLst/>
                <a:latin typeface="Calibri" panose="020F0502020204030204" pitchFamily="34" charset="0"/>
                <a:ea typeface="Calibri" panose="020F0502020204030204" pitchFamily="34" charset="0"/>
                <a:cs typeface="Mangal" panose="02040503050203030202" pitchFamily="18" charset="0"/>
              </a:rPr>
              <a:t>Objectives:</a:t>
            </a:r>
          </a:p>
          <a:p>
            <a:pPr marL="342900" marR="0" lvl="0" indent="-342900" algn="just">
              <a:lnSpc>
                <a:spcPct val="115000"/>
              </a:lnSpc>
              <a:spcBef>
                <a:spcPts val="0"/>
              </a:spcBef>
              <a:spcAft>
                <a:spcPts val="0"/>
              </a:spcAft>
              <a:buFont typeface="+mj-lt"/>
              <a:buAutoNum type="arabicParenR"/>
            </a:pPr>
            <a:r>
              <a:rPr lang="en-US" sz="1800" b="0" dirty="0">
                <a:effectLst/>
                <a:latin typeface="Calibri" panose="020F0502020204030204" pitchFamily="34" charset="0"/>
                <a:ea typeface="Times New Roman" panose="02020603050405020304" pitchFamily="18" charset="0"/>
                <a:cs typeface="Times New Roman" panose="02020603050405020304" pitchFamily="18" charset="0"/>
              </a:rPr>
              <a:t>To explore the customer churn prediction in telecom using machine learning.</a:t>
            </a:r>
            <a:endParaRPr lang="en-US" sz="1800" b="1"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arenR"/>
            </a:pPr>
            <a:r>
              <a:rPr lang="en-US" sz="1800" b="0" dirty="0">
                <a:effectLst/>
                <a:latin typeface="Calibri" panose="020F0502020204030204" pitchFamily="34" charset="0"/>
                <a:ea typeface="Times New Roman" panose="02020603050405020304" pitchFamily="18" charset="0"/>
                <a:cs typeface="Times New Roman" panose="02020603050405020304" pitchFamily="18" charset="0"/>
              </a:rPr>
              <a:t>To investigate the impact of customer churn in telecom industry as a whole.</a:t>
            </a:r>
            <a:endParaRPr lang="en-US" sz="1800" b="1"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arenR"/>
            </a:pPr>
            <a:r>
              <a:rPr lang="en-US" sz="1800" b="0" dirty="0">
                <a:effectLst/>
                <a:latin typeface="Calibri" panose="020F0502020204030204" pitchFamily="34" charset="0"/>
                <a:ea typeface="Times New Roman" panose="02020603050405020304" pitchFamily="18" charset="0"/>
                <a:cs typeface="Times New Roman" panose="02020603050405020304" pitchFamily="18" charset="0"/>
              </a:rPr>
              <a:t>To discuss the significance of customer churn models in telecom industry.</a:t>
            </a:r>
            <a:endParaRPr lang="en-US" sz="1800" b="1"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arenR"/>
            </a:pPr>
            <a:r>
              <a:rPr lang="en-US" sz="1800" b="0" dirty="0">
                <a:effectLst/>
                <a:latin typeface="Calibri" panose="020F0502020204030204" pitchFamily="34" charset="0"/>
                <a:ea typeface="Times New Roman" panose="02020603050405020304" pitchFamily="18" charset="0"/>
                <a:cs typeface="Times New Roman" panose="02020603050405020304" pitchFamily="18" charset="0"/>
              </a:rPr>
              <a:t>To compare the algorithms that are effective in reducing churn rate in telecom companies.</a:t>
            </a:r>
            <a:endParaRPr lang="en-US" sz="1800" b="1" dirty="0">
              <a:effectLst/>
              <a:latin typeface="Times New Roman" panose="02020603050405020304" pitchFamily="18" charset="0"/>
              <a:ea typeface="Times New Roman" panose="02020603050405020304" pitchFamily="18" charset="0"/>
            </a:endParaRPr>
          </a:p>
          <a:p>
            <a:pPr algn="just"/>
            <a:endParaRPr lang="en-US" sz="1800" b="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US" dirty="0"/>
          </a:p>
          <a:p>
            <a:pPr algn="just"/>
            <a:endParaRPr lang="en-US" dirty="0">
              <a:latin typeface="Calibri" panose="020F0502020204030204" pitchFamily="34" charset="0"/>
              <a:ea typeface="Calibri" panose="020F0502020204030204" pitchFamily="34" charset="0"/>
              <a:cs typeface="Mangal" panose="02040503050203030202" pitchFamily="18" charset="0"/>
            </a:endParaRPr>
          </a:p>
          <a:p>
            <a:pPr algn="just"/>
            <a:endParaRPr lang="en-US" sz="1800" b="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US" dirty="0">
              <a:latin typeface="Calibri" panose="020F0502020204030204" pitchFamily="34" charset="0"/>
              <a:ea typeface="Calibri" panose="020F0502020204030204" pitchFamily="34" charset="0"/>
              <a:cs typeface="Mangal" panose="02040503050203030202" pitchFamily="18" charset="0"/>
            </a:endParaRPr>
          </a:p>
          <a:p>
            <a:pPr algn="just"/>
            <a:endParaRPr lang="en-US" sz="1800" b="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US" dirty="0">
              <a:latin typeface="Calibri" panose="020F0502020204030204" pitchFamily="34" charset="0"/>
              <a:ea typeface="Calibri" panose="020F0502020204030204" pitchFamily="34" charset="0"/>
              <a:cs typeface="Mangal" panose="02040503050203030202" pitchFamily="18" charset="0"/>
            </a:endParaRPr>
          </a:p>
          <a:p>
            <a:pPr algn="just"/>
            <a:r>
              <a:rPr lang="en-US" sz="1800" b="0" dirty="0">
                <a:effectLst/>
                <a:latin typeface="Calibri" panose="020F0502020204030204" pitchFamily="34" charset="0"/>
                <a:ea typeface="Calibri" panose="020F0502020204030204" pitchFamily="34" charset="0"/>
                <a:cs typeface="Mangal" panose="02040503050203030202" pitchFamily="18" charset="0"/>
              </a:rPr>
              <a:t> </a:t>
            </a:r>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771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4D7A2D-835F-C5F4-4961-1169FF5FBB5D}"/>
              </a:ext>
            </a:extLst>
          </p:cNvPr>
          <p:cNvSpPr>
            <a:spLocks noGrp="1"/>
          </p:cNvSpPr>
          <p:nvPr>
            <p:ph type="sldNum" sz="quarter" idx="12"/>
          </p:nvPr>
        </p:nvSpPr>
        <p:spPr/>
        <p:txBody>
          <a:bodyPr/>
          <a:lstStyle/>
          <a:p>
            <a:fld id="{D9BC9904-1FE9-4711-8B59-32F4EDC5E57E}" type="slidenum">
              <a:rPr lang="en-US" smtClean="0"/>
              <a:pPr/>
              <a:t>5</a:t>
            </a:fld>
            <a:endParaRPr lang="en-US"/>
          </a:p>
        </p:txBody>
      </p:sp>
      <p:pic>
        <p:nvPicPr>
          <p:cNvPr id="5" name="Picture 4">
            <a:extLst>
              <a:ext uri="{FF2B5EF4-FFF2-40B4-BE49-F238E27FC236}">
                <a16:creationId xmlns:a16="http://schemas.microsoft.com/office/drawing/2014/main" id="{345778B0-8A4F-C4D2-1EAF-33C6EE8E9722}"/>
              </a:ext>
            </a:extLst>
          </p:cNvPr>
          <p:cNvPicPr>
            <a:picLocks noChangeAspect="1"/>
          </p:cNvPicPr>
          <p:nvPr/>
        </p:nvPicPr>
        <p:blipFill>
          <a:blip r:embed="rId2"/>
          <a:stretch>
            <a:fillRect/>
          </a:stretch>
        </p:blipFill>
        <p:spPr>
          <a:xfrm>
            <a:off x="838200" y="1405288"/>
            <a:ext cx="10423358" cy="5316187"/>
          </a:xfrm>
          <a:prstGeom prst="rect">
            <a:avLst/>
          </a:prstGeom>
        </p:spPr>
      </p:pic>
      <p:sp>
        <p:nvSpPr>
          <p:cNvPr id="6" name="Rectangle 5">
            <a:extLst>
              <a:ext uri="{FF2B5EF4-FFF2-40B4-BE49-F238E27FC236}">
                <a16:creationId xmlns:a16="http://schemas.microsoft.com/office/drawing/2014/main" id="{90DF420D-FFEE-9570-B1F4-4DB9BE1FED56}"/>
              </a:ext>
            </a:extLst>
          </p:cNvPr>
          <p:cNvSpPr/>
          <p:nvPr/>
        </p:nvSpPr>
        <p:spPr>
          <a:xfrm>
            <a:off x="2204186" y="231006"/>
            <a:ext cx="7469204" cy="808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a:t>Litrature</a:t>
            </a:r>
            <a:r>
              <a:rPr lang="en-US" sz="4000" dirty="0"/>
              <a:t> Survey</a:t>
            </a:r>
            <a:endParaRPr lang="en-IN" sz="4000" dirty="0"/>
          </a:p>
        </p:txBody>
      </p:sp>
      <p:pic>
        <p:nvPicPr>
          <p:cNvPr id="7" name="Picture 6">
            <a:extLst>
              <a:ext uri="{FF2B5EF4-FFF2-40B4-BE49-F238E27FC236}">
                <a16:creationId xmlns:a16="http://schemas.microsoft.com/office/drawing/2014/main" id="{04A1E741-9B53-19DF-A554-A89F1FFAEE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 y="39274"/>
            <a:ext cx="1606346" cy="1366014"/>
          </a:xfrm>
          <a:prstGeom prst="rect">
            <a:avLst/>
          </a:prstGeom>
        </p:spPr>
      </p:pic>
    </p:spTree>
    <p:extLst>
      <p:ext uri="{BB962C8B-B14F-4D97-AF65-F5344CB8AC3E}">
        <p14:creationId xmlns:p14="http://schemas.microsoft.com/office/powerpoint/2010/main" val="3637981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38FA42-826D-7D3F-8BFF-C34A7EFE0145}"/>
              </a:ext>
            </a:extLst>
          </p:cNvPr>
          <p:cNvSpPr>
            <a:spLocks noGrp="1"/>
          </p:cNvSpPr>
          <p:nvPr>
            <p:ph type="sldNum" sz="quarter" idx="12"/>
          </p:nvPr>
        </p:nvSpPr>
        <p:spPr/>
        <p:txBody>
          <a:bodyPr/>
          <a:lstStyle/>
          <a:p>
            <a:fld id="{D9BC9904-1FE9-4711-8B59-32F4EDC5E57E}" type="slidenum">
              <a:rPr lang="en-US" smtClean="0"/>
              <a:pPr/>
              <a:t>6</a:t>
            </a:fld>
            <a:endParaRPr lang="en-US"/>
          </a:p>
        </p:txBody>
      </p:sp>
      <p:sp>
        <p:nvSpPr>
          <p:cNvPr id="6" name="TextBox 5">
            <a:extLst>
              <a:ext uri="{FF2B5EF4-FFF2-40B4-BE49-F238E27FC236}">
                <a16:creationId xmlns:a16="http://schemas.microsoft.com/office/drawing/2014/main" id="{C7C1C473-7A9B-69B7-192D-733AF43A74CC}"/>
              </a:ext>
            </a:extLst>
          </p:cNvPr>
          <p:cNvSpPr txBox="1"/>
          <p:nvPr/>
        </p:nvSpPr>
        <p:spPr>
          <a:xfrm>
            <a:off x="818147" y="2379776"/>
            <a:ext cx="10535653" cy="337335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basic model for predicting future customer churn is data from the past. We look at data from customers that already have churned (response) and their characteristics / behavior (predictors) before the churn happened.</a:t>
            </a:r>
          </a:p>
          <a:p>
            <a:pPr marL="285750" indent="-285750" algn="just">
              <a:lnSpc>
                <a:spcPct val="150000"/>
              </a:lnSpc>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dataset contains demographic details of customers, their total charges and they type of service they receive from the company. It comprises of churn data of over customers spread over 21 attributes obtained from Kaggle.</a:t>
            </a:r>
          </a:p>
          <a:p>
            <a:pPr marL="285750" indent="-285750" algn="just">
              <a:lnSpc>
                <a:spcPct val="150000"/>
              </a:lnSpc>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By fitting statistical models that relate the predictors to the response, we will try to predict the response for existing customers. This method belongs to the supervised learning category.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7" name="Picture 6">
            <a:extLst>
              <a:ext uri="{FF2B5EF4-FFF2-40B4-BE49-F238E27FC236}">
                <a16:creationId xmlns:a16="http://schemas.microsoft.com/office/drawing/2014/main" id="{11EDCA3E-17F2-3976-8578-1B8AA0FE7A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 y="39274"/>
            <a:ext cx="1804239" cy="1732790"/>
          </a:xfrm>
          <a:prstGeom prst="rect">
            <a:avLst/>
          </a:prstGeom>
        </p:spPr>
      </p:pic>
      <p:sp>
        <p:nvSpPr>
          <p:cNvPr id="9" name="Rectangle 8">
            <a:extLst>
              <a:ext uri="{FF2B5EF4-FFF2-40B4-BE49-F238E27FC236}">
                <a16:creationId xmlns:a16="http://schemas.microsoft.com/office/drawing/2014/main" id="{ACED82F5-E9AC-58AD-1E20-F471753B2E49}"/>
              </a:ext>
            </a:extLst>
          </p:cNvPr>
          <p:cNvSpPr/>
          <p:nvPr/>
        </p:nvSpPr>
        <p:spPr>
          <a:xfrm>
            <a:off x="2228248" y="269507"/>
            <a:ext cx="7469204" cy="808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Proposed System</a:t>
            </a:r>
            <a:endParaRPr lang="en-IN" sz="4000" dirty="0"/>
          </a:p>
        </p:txBody>
      </p:sp>
    </p:spTree>
    <p:extLst>
      <p:ext uri="{BB962C8B-B14F-4D97-AF65-F5344CB8AC3E}">
        <p14:creationId xmlns:p14="http://schemas.microsoft.com/office/powerpoint/2010/main" val="2764437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9C98D0-A1C6-1588-6CE7-70CA82E72219}"/>
              </a:ext>
            </a:extLst>
          </p:cNvPr>
          <p:cNvSpPr>
            <a:spLocks noGrp="1"/>
          </p:cNvSpPr>
          <p:nvPr>
            <p:ph type="sldNum" sz="quarter" idx="12"/>
          </p:nvPr>
        </p:nvSpPr>
        <p:spPr/>
        <p:txBody>
          <a:bodyPr/>
          <a:lstStyle/>
          <a:p>
            <a:fld id="{D9BC9904-1FE9-4711-8B59-32F4EDC5E57E}" type="slidenum">
              <a:rPr lang="en-US" smtClean="0"/>
              <a:pPr/>
              <a:t>7</a:t>
            </a:fld>
            <a:endParaRPr lang="en-US"/>
          </a:p>
        </p:txBody>
      </p:sp>
      <p:pic>
        <p:nvPicPr>
          <p:cNvPr id="5" name="Picture 4">
            <a:extLst>
              <a:ext uri="{FF2B5EF4-FFF2-40B4-BE49-F238E27FC236}">
                <a16:creationId xmlns:a16="http://schemas.microsoft.com/office/drawing/2014/main" id="{E1075E30-1CE6-81F9-334E-717D74F1ED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4" y="39274"/>
            <a:ext cx="1163583" cy="1117504"/>
          </a:xfrm>
          <a:prstGeom prst="rect">
            <a:avLst/>
          </a:prstGeom>
        </p:spPr>
      </p:pic>
      <p:sp>
        <p:nvSpPr>
          <p:cNvPr id="10" name="Rectangle 9">
            <a:extLst>
              <a:ext uri="{FF2B5EF4-FFF2-40B4-BE49-F238E27FC236}">
                <a16:creationId xmlns:a16="http://schemas.microsoft.com/office/drawing/2014/main" id="{0447BF68-6213-F6EF-FEEA-C2A2F60E5FE7}"/>
              </a:ext>
            </a:extLst>
          </p:cNvPr>
          <p:cNvSpPr/>
          <p:nvPr/>
        </p:nvSpPr>
        <p:spPr>
          <a:xfrm>
            <a:off x="2180122" y="136525"/>
            <a:ext cx="7469204" cy="808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System Architecture</a:t>
            </a:r>
            <a:endParaRPr lang="en-IN" sz="4000" dirty="0"/>
          </a:p>
        </p:txBody>
      </p:sp>
      <p:pic>
        <p:nvPicPr>
          <p:cNvPr id="11" name="Picture 10">
            <a:extLst>
              <a:ext uri="{FF2B5EF4-FFF2-40B4-BE49-F238E27FC236}">
                <a16:creationId xmlns:a16="http://schemas.microsoft.com/office/drawing/2014/main" id="{840DEEA8-553C-B45A-6ADD-08C3FA4237FD}"/>
              </a:ext>
            </a:extLst>
          </p:cNvPr>
          <p:cNvPicPr>
            <a:picLocks noChangeAspect="1"/>
          </p:cNvPicPr>
          <p:nvPr/>
        </p:nvPicPr>
        <p:blipFill>
          <a:blip r:embed="rId3"/>
          <a:srcRect/>
          <a:stretch>
            <a:fillRect/>
          </a:stretch>
        </p:blipFill>
        <p:spPr bwMode="auto">
          <a:xfrm>
            <a:off x="567890" y="1289785"/>
            <a:ext cx="10299031" cy="5431689"/>
          </a:xfrm>
          <a:prstGeom prst="rect">
            <a:avLst/>
          </a:prstGeom>
          <a:noFill/>
          <a:ln w="9525">
            <a:noFill/>
            <a:miter lim="800000"/>
            <a:headEnd/>
            <a:tailEnd/>
          </a:ln>
        </p:spPr>
      </p:pic>
    </p:spTree>
    <p:extLst>
      <p:ext uri="{BB962C8B-B14F-4D97-AF65-F5344CB8AC3E}">
        <p14:creationId xmlns:p14="http://schemas.microsoft.com/office/powerpoint/2010/main" val="3370578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371" y="242017"/>
            <a:ext cx="6837258" cy="891003"/>
          </a:xfrm>
        </p:spPr>
        <p:style>
          <a:lnRef idx="1">
            <a:schemeClr val="accent1"/>
          </a:lnRef>
          <a:fillRef idx="3">
            <a:schemeClr val="accent1"/>
          </a:fillRef>
          <a:effectRef idx="2">
            <a:schemeClr val="accent1"/>
          </a:effectRef>
          <a:fontRef idx="minor">
            <a:schemeClr val="lt1"/>
          </a:fontRef>
        </p:style>
        <p:txBody>
          <a:bodyPr>
            <a:normAutofit fontScale="90000"/>
          </a:bodyPr>
          <a:lstStyle/>
          <a:p>
            <a:pPr algn="ctr"/>
            <a:r>
              <a:rPr lang="en-US" dirty="0">
                <a:latin typeface="Times New Roman" panose="02020603050405020304" pitchFamily="18" charset="0"/>
                <a:cs typeface="Times New Roman" panose="02020603050405020304" pitchFamily="18" charset="0"/>
              </a:rPr>
              <a:t>Software and Hardware Requirement</a:t>
            </a:r>
          </a:p>
        </p:txBody>
      </p:sp>
      <p:sp>
        <p:nvSpPr>
          <p:cNvPr id="3" name="Content Placeholder 2"/>
          <p:cNvSpPr>
            <a:spLocks noGrp="1"/>
          </p:cNvSpPr>
          <p:nvPr>
            <p:ph idx="1"/>
          </p:nvPr>
        </p:nvSpPr>
        <p:spPr>
          <a:xfrm>
            <a:off x="218939" y="1334891"/>
            <a:ext cx="11754122" cy="4952553"/>
          </a:xfrm>
        </p:spPr>
        <p:txBody>
          <a:bodyPr>
            <a:normAutofit/>
          </a:bodyPr>
          <a:lstStyle/>
          <a:p>
            <a:pPr>
              <a:lnSpc>
                <a:spcPct val="115000"/>
              </a:lnSpc>
              <a:spcAft>
                <a:spcPts val="1000"/>
              </a:spcAft>
            </a:pP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System Necessity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5"/>
              </a:spcBef>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Hardware:</a:t>
            </a: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887855" lvl="0" indent="-342900">
              <a:lnSpc>
                <a:spcPct val="115000"/>
              </a:lnSpc>
              <a:spcAft>
                <a:spcPts val="0"/>
              </a:spcAft>
              <a:buFont typeface="+mj-lt"/>
              <a:buAutoNum type="arabicPeriod"/>
            </a:pP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Processor – i3</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887855" lvl="0" indent="-342900">
              <a:lnSpc>
                <a:spcPct val="115000"/>
              </a:lnSpc>
              <a:spcAft>
                <a:spcPts val="0"/>
              </a:spcAft>
              <a:buFont typeface="+mj-lt"/>
              <a:buAutoNum type="arabicPeriod"/>
            </a:pP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Hard Disk – 5 GB</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887855" lvl="0" indent="-342900">
              <a:lnSpc>
                <a:spcPct val="115000"/>
              </a:lnSpc>
              <a:spcAft>
                <a:spcPts val="0"/>
              </a:spcAft>
              <a:buFont typeface="+mj-lt"/>
              <a:buAutoNum type="arabicPeriod"/>
            </a:pP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Memory – 1GB RAM</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5"/>
              </a:spcBef>
              <a:buNone/>
            </a:pP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5"/>
              </a:spcBef>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Software:</a:t>
            </a:r>
          </a:p>
          <a:p>
            <a:pPr marL="457200" indent="-457200">
              <a:spcBef>
                <a:spcPts val="5"/>
              </a:spcBef>
              <a:buFont typeface="+mj-lt"/>
              <a:buAutoNum type="arabicPeriod"/>
            </a:pP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:Windows XP and later versions </a:t>
            </a:r>
          </a:p>
          <a:p>
            <a:pPr marL="457200" indent="-457200">
              <a:spcBef>
                <a:spcPts val="5"/>
              </a:spcBef>
              <a:buFont typeface="+mj-lt"/>
              <a:buAutoNum type="arabicPeriod"/>
            </a:pP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Front End : HTML, CSS</a:t>
            </a:r>
          </a:p>
          <a:p>
            <a:pPr marL="457200" indent="-457200">
              <a:spcBef>
                <a:spcPts val="5"/>
              </a:spcBef>
              <a:buFont typeface="+mj-lt"/>
              <a:buAutoNum type="arabicPeriod"/>
            </a:pP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Programming Language: Python</a:t>
            </a:r>
          </a:p>
          <a:p>
            <a:pPr marL="457200" indent="-457200">
              <a:spcBef>
                <a:spcPts val="5"/>
              </a:spcBef>
              <a:buFont typeface="+mj-lt"/>
              <a:buAutoNum type="arabicPeriod"/>
            </a:pPr>
            <a:r>
              <a:rPr lang="en-US" sz="2200" b="0" dirty="0" err="1">
                <a:effectLst/>
                <a:latin typeface="Times New Roman" panose="02020603050405020304" pitchFamily="18" charset="0"/>
                <a:ea typeface="Times New Roman" panose="02020603050405020304" pitchFamily="18" charset="0"/>
                <a:cs typeface="Times New Roman" panose="02020603050405020304" pitchFamily="18" charset="0"/>
              </a:rPr>
              <a:t>Dataset:Telecom</a:t>
            </a: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 Churn Prediction(Kaggle.com)</a:t>
            </a:r>
          </a:p>
          <a:p>
            <a:pPr marL="457200" indent="-457200">
              <a:spcBef>
                <a:spcPts val="5"/>
              </a:spcBef>
              <a:buFont typeface="+mj-lt"/>
              <a:buAutoNum type="arabicPeriod"/>
            </a:pPr>
            <a:r>
              <a:rPr lang="en-US" sz="2200" b="0" dirty="0" err="1">
                <a:effectLst/>
                <a:latin typeface="Times New Roman" panose="02020603050405020304" pitchFamily="18" charset="0"/>
                <a:ea typeface="Times New Roman" panose="02020603050405020304" pitchFamily="18" charset="0"/>
                <a:cs typeface="Times New Roman" panose="02020603050405020304" pitchFamily="18" charset="0"/>
              </a:rPr>
              <a:t>Domain:Machine</a:t>
            </a: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 Learning </a:t>
            </a:r>
          </a:p>
          <a:p>
            <a:pPr marL="457200" indent="-457200">
              <a:spcBef>
                <a:spcPts val="5"/>
              </a:spcBef>
              <a:buFont typeface="+mj-lt"/>
              <a:buAutoNum type="arabicPeriod"/>
            </a:pP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Algorithm : Random Forest , Decision  Tree, </a:t>
            </a:r>
            <a:r>
              <a:rPr lang="en-US" sz="2200" b="0"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41960" indent="0">
              <a:lnSpc>
                <a:spcPct val="115000"/>
              </a:lnSpc>
              <a:spcBef>
                <a:spcPts val="5"/>
              </a:spcBef>
              <a:spcAft>
                <a:spcPts val="0"/>
              </a:spcAft>
              <a:buNone/>
            </a:pP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9BC9904-1FE9-4711-8B59-32F4EDC5E57E}" type="slidenum">
              <a:rPr lang="en-US" smtClean="0"/>
              <a:pPr/>
              <a:t>8</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39" y="57374"/>
            <a:ext cx="1330193" cy="1277517"/>
          </a:xfrm>
          <a:prstGeom prst="rect">
            <a:avLst/>
          </a:prstGeom>
        </p:spPr>
      </p:pic>
    </p:spTree>
    <p:extLst>
      <p:ext uri="{BB962C8B-B14F-4D97-AF65-F5344CB8AC3E}">
        <p14:creationId xmlns:p14="http://schemas.microsoft.com/office/powerpoint/2010/main" val="2170344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65" y="1334891"/>
            <a:ext cx="11545677" cy="5386584"/>
          </a:xfrm>
        </p:spPr>
        <p:txBody>
          <a:bodyPr>
            <a:normAutofit fontScale="25000" lnSpcReduction="20000"/>
          </a:bodyPr>
          <a:lstStyle/>
          <a:p>
            <a:pPr>
              <a:lnSpc>
                <a:spcPct val="115000"/>
              </a:lnSpc>
            </a:pPr>
            <a:r>
              <a:rPr lang="en-US" sz="8800" b="1" u="sng" dirty="0">
                <a:effectLst/>
                <a:latin typeface="Times New Roman" panose="02020603050405020304" pitchFamily="18" charset="0"/>
                <a:ea typeface="Calibri" panose="020F0502020204030204" pitchFamily="34" charset="0"/>
                <a:cs typeface="Times New Roman" panose="02020603050405020304" pitchFamily="18" charset="0"/>
              </a:rPr>
              <a:t>Functional requirements:</a:t>
            </a: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The system shall be able to build Users profile.</a:t>
            </a: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be able maintain the Users record.</a:t>
            </a: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The system will predict a Telecom Churn on the basis of the previous present record.</a:t>
            </a: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be able to display the Users previous performance.</a:t>
            </a: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be able to predict the Users next performance.</a:t>
            </a: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be able to tell about the Telecom Churn.</a:t>
            </a: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To explore the customer churn prediction in telecom using machine learning</a:t>
            </a: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To compare the algorithms that are effective in reducing churn rate in telecom companies </a:t>
            </a: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15000"/>
              </a:lnSpc>
              <a:spcAft>
                <a:spcPts val="1000"/>
              </a:spcAft>
            </a:pPr>
            <a:r>
              <a:rPr lang="en-US" sz="8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9BC9904-1FE9-4711-8B59-32F4EDC5E57E}" type="slidenum">
              <a:rPr lang="en-US" smtClean="0"/>
              <a:pPr/>
              <a:t>9</a:t>
            </a:fld>
            <a:endParaRPr lang="en-US"/>
          </a:p>
        </p:txBody>
      </p:sp>
      <p:pic>
        <p:nvPicPr>
          <p:cNvPr id="5" name="Picture 4">
            <a:extLst>
              <a:ext uri="{FF2B5EF4-FFF2-40B4-BE49-F238E27FC236}">
                <a16:creationId xmlns:a16="http://schemas.microsoft.com/office/drawing/2014/main" id="{7481D942-54D0-4397-AE58-4D309FCECC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39" y="57374"/>
            <a:ext cx="1330193" cy="1277517"/>
          </a:xfrm>
          <a:prstGeom prst="rect">
            <a:avLst/>
          </a:prstGeom>
        </p:spPr>
      </p:pic>
      <p:sp>
        <p:nvSpPr>
          <p:cNvPr id="6" name="Title 1">
            <a:extLst>
              <a:ext uri="{FF2B5EF4-FFF2-40B4-BE49-F238E27FC236}">
                <a16:creationId xmlns:a16="http://schemas.microsoft.com/office/drawing/2014/main" id="{8B0447D9-ADD5-4CCA-B6DC-3D15C56D7D3A}"/>
              </a:ext>
            </a:extLst>
          </p:cNvPr>
          <p:cNvSpPr>
            <a:spLocks noGrp="1"/>
          </p:cNvSpPr>
          <p:nvPr>
            <p:ph type="title"/>
          </p:nvPr>
        </p:nvSpPr>
        <p:spPr>
          <a:xfrm>
            <a:off x="2788104" y="19970"/>
            <a:ext cx="6577277" cy="891003"/>
          </a:xfrm>
        </p:spPr>
        <p:style>
          <a:lnRef idx="1">
            <a:schemeClr val="accent1"/>
          </a:lnRef>
          <a:fillRef idx="3">
            <a:schemeClr val="accent1"/>
          </a:fillRef>
          <a:effectRef idx="2">
            <a:schemeClr val="accent1"/>
          </a:effectRef>
          <a:fontRef idx="minor">
            <a:schemeClr val="lt1"/>
          </a:fontRef>
        </p:style>
        <p:txBody>
          <a:bodyPr>
            <a:normAutofit/>
          </a:bodyPr>
          <a:lstStyle/>
          <a:p>
            <a:pPr algn="ctr"/>
            <a:r>
              <a:rPr lang="en-US" dirty="0">
                <a:latin typeface="Times New Roman" panose="02020603050405020304" pitchFamily="18" charset="0"/>
                <a:cs typeface="Times New Roman" panose="02020603050405020304" pitchFamily="18" charset="0"/>
              </a:rPr>
              <a:t>SRS Documentation</a:t>
            </a:r>
          </a:p>
        </p:txBody>
      </p:sp>
    </p:spTree>
    <p:extLst>
      <p:ext uri="{BB962C8B-B14F-4D97-AF65-F5344CB8AC3E}">
        <p14:creationId xmlns:p14="http://schemas.microsoft.com/office/powerpoint/2010/main" val="1410581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4894</TotalTime>
  <Words>1131</Words>
  <Application>Microsoft Office PowerPoint</Application>
  <PresentationFormat>Widescreen</PresentationFormat>
  <Paragraphs>135</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Narrow</vt:lpstr>
      <vt:lpstr>Bahnschrift SemiBold Condensed</vt:lpstr>
      <vt:lpstr>Calibri</vt:lpstr>
      <vt:lpstr>Calibri Light</vt:lpstr>
      <vt:lpstr>ff2</vt:lpstr>
      <vt:lpstr>ffa</vt:lpstr>
      <vt:lpstr>Times New Roman</vt:lpstr>
      <vt:lpstr>Office Theme</vt:lpstr>
      <vt:lpstr>A Project Presentation on</vt:lpstr>
      <vt:lpstr> Presentation Outline</vt:lpstr>
      <vt:lpstr>PowerPoint Presentation</vt:lpstr>
      <vt:lpstr>PowerPoint Presentation</vt:lpstr>
      <vt:lpstr>PowerPoint Presentation</vt:lpstr>
      <vt:lpstr>PowerPoint Presentation</vt:lpstr>
      <vt:lpstr>PowerPoint Presentation</vt:lpstr>
      <vt:lpstr>Software and Hardware Requirement</vt:lpstr>
      <vt:lpstr>SRS Documentation</vt:lpstr>
      <vt:lpstr>SRS Documentation</vt:lpstr>
      <vt:lpstr>SRS Documentation</vt:lpstr>
      <vt:lpstr>ER Diagram</vt:lpstr>
      <vt:lpstr>DFD Diagram</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Presentation on</dc:title>
  <dc:creator>Windows User</dc:creator>
  <cp:lastModifiedBy>Harshal Pardeshi</cp:lastModifiedBy>
  <cp:revision>157</cp:revision>
  <dcterms:created xsi:type="dcterms:W3CDTF">2021-11-13T06:01:47Z</dcterms:created>
  <dcterms:modified xsi:type="dcterms:W3CDTF">2022-11-03T15:32:15Z</dcterms:modified>
</cp:coreProperties>
</file>