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67"/>
    <p:restoredTop sz="94679"/>
  </p:normalViewPr>
  <p:slideViewPr>
    <p:cSldViewPr snapToGrid="0" snapToObjects="1">
      <p:cViewPr varScale="1">
        <p:scale>
          <a:sx n="74" d="100"/>
          <a:sy n="74" d="100"/>
        </p:scale>
        <p:origin x="208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D3EB6B-99BC-604F-8B17-4CFC0D4A1488}" type="datetimeFigureOut">
              <a:rPr lang="en-US" smtClean="0"/>
              <a:t>12/11/19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3C5673-3517-9649-A206-1E5A9A458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5011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3C5673-3517-9649-A206-1E5A9A45878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0207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A4048-FB09-3141-9DBE-833C36BADDBE}" type="datetimeFigureOut">
              <a:rPr lang="en-US" smtClean="0"/>
              <a:t>12/11/19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7E34A-06ED-D144-B048-0716A9F77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162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A4048-FB09-3141-9DBE-833C36BADDBE}" type="datetimeFigureOut">
              <a:rPr lang="en-US" smtClean="0"/>
              <a:t>12/11/19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7E34A-06ED-D144-B048-0716A9F77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601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A4048-FB09-3141-9DBE-833C36BADDBE}" type="datetimeFigureOut">
              <a:rPr lang="en-US" smtClean="0"/>
              <a:t>12/11/19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7E34A-06ED-D144-B048-0716A9F77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01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A4048-FB09-3141-9DBE-833C36BADDBE}" type="datetimeFigureOut">
              <a:rPr lang="en-US" smtClean="0"/>
              <a:t>12/11/19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7E34A-06ED-D144-B048-0716A9F77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97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A4048-FB09-3141-9DBE-833C36BADDBE}" type="datetimeFigureOut">
              <a:rPr lang="en-US" smtClean="0"/>
              <a:t>12/11/19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7E34A-06ED-D144-B048-0716A9F77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82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A4048-FB09-3141-9DBE-833C36BADDBE}" type="datetimeFigureOut">
              <a:rPr lang="en-US" smtClean="0"/>
              <a:t>12/11/19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7E34A-06ED-D144-B048-0716A9F77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347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A4048-FB09-3141-9DBE-833C36BADDBE}" type="datetimeFigureOut">
              <a:rPr lang="en-US" smtClean="0"/>
              <a:t>12/11/19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7E34A-06ED-D144-B048-0716A9F77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103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A4048-FB09-3141-9DBE-833C36BADDBE}" type="datetimeFigureOut">
              <a:rPr lang="en-US" smtClean="0"/>
              <a:t>12/11/19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7E34A-06ED-D144-B048-0716A9F77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847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A4048-FB09-3141-9DBE-833C36BADDBE}" type="datetimeFigureOut">
              <a:rPr lang="en-US" smtClean="0"/>
              <a:t>12/11/19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7E34A-06ED-D144-B048-0716A9F77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778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A4048-FB09-3141-9DBE-833C36BADDBE}" type="datetimeFigureOut">
              <a:rPr lang="en-US" smtClean="0"/>
              <a:t>12/11/19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7E34A-06ED-D144-B048-0716A9F77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107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A4048-FB09-3141-9DBE-833C36BADDBE}" type="datetimeFigureOut">
              <a:rPr lang="en-US" smtClean="0"/>
              <a:t>12/11/19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7E34A-06ED-D144-B048-0716A9F77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889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DA4048-FB09-3141-9DBE-833C36BADDBE}" type="datetimeFigureOut">
              <a:rPr lang="en-US" smtClean="0"/>
              <a:t>12/11/19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7E34A-06ED-D144-B048-0716A9F77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160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Sentiment Analysis of Movie Reviews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Mamtaj Akter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504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IMDB Movie Review</a:t>
            </a:r>
          </a:p>
          <a:p>
            <a:r>
              <a:rPr lang="en-US" dirty="0" smtClean="0"/>
              <a:t>Two columns: Review and Sentiment</a:t>
            </a:r>
          </a:p>
          <a:p>
            <a:r>
              <a:rPr lang="en-US" dirty="0" smtClean="0"/>
              <a:t>Two possible Sentiments: Positive or Negative</a:t>
            </a:r>
          </a:p>
          <a:p>
            <a:r>
              <a:rPr lang="en-US" dirty="0" smtClean="0"/>
              <a:t>50000 reviews</a:t>
            </a:r>
          </a:p>
          <a:p>
            <a:r>
              <a:rPr lang="en-US" dirty="0" smtClean="0"/>
              <a:t>25000 Positive</a:t>
            </a:r>
          </a:p>
          <a:p>
            <a:r>
              <a:rPr lang="en-US" dirty="0" smtClean="0"/>
              <a:t>25000 Negative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476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Average Word count in each review: 230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31755"/>
            <a:ext cx="6232950" cy="411495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2950" y="1492212"/>
            <a:ext cx="5349450" cy="414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825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Typical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i="1" dirty="0"/>
              <a:t>This German horror film has to be one of the weirdest I have seen.&lt;</a:t>
            </a:r>
            <a:r>
              <a:rPr lang="en-US" i="1" dirty="0" err="1"/>
              <a:t>br</a:t>
            </a:r>
            <a:r>
              <a:rPr lang="en-US" i="1" dirty="0"/>
              <a:t> /&gt;&lt;</a:t>
            </a:r>
            <a:r>
              <a:rPr lang="en-US" i="1" dirty="0" err="1"/>
              <a:t>br</a:t>
            </a:r>
            <a:r>
              <a:rPr lang="en-US" i="1" dirty="0"/>
              <a:t> /&gt;I was not aware of any connection between child abuse and vampirism, but this is supposed based upon a true character.&lt;</a:t>
            </a:r>
            <a:r>
              <a:rPr lang="en-US" i="1" dirty="0" err="1"/>
              <a:t>br</a:t>
            </a:r>
            <a:r>
              <a:rPr lang="en-US" i="1" dirty="0"/>
              <a:t> /&gt;&lt;</a:t>
            </a:r>
            <a:r>
              <a:rPr lang="en-US" i="1" dirty="0" err="1"/>
              <a:t>br</a:t>
            </a:r>
            <a:r>
              <a:rPr lang="en-US" i="1" dirty="0"/>
              <a:t> /&gt;My hero is deaf and mute as a result of repeated beatings at the hands of his father. he also has a doll fetish, but I cannot figure out where that came from. His co-workers find out and tease him terribly.&lt;</a:t>
            </a:r>
            <a:r>
              <a:rPr lang="en-US" i="1" dirty="0" err="1"/>
              <a:t>br</a:t>
            </a:r>
            <a:r>
              <a:rPr lang="en-US" i="1" dirty="0"/>
              <a:t> /&gt;&lt;</a:t>
            </a:r>
            <a:r>
              <a:rPr lang="en-US" i="1" dirty="0" err="1"/>
              <a:t>br</a:t>
            </a:r>
            <a:r>
              <a:rPr lang="en-US" i="1" dirty="0"/>
              <a:t> /&gt;During the day a mild-manner accountant, and at night he breaks into cemeteries and funeral homes and drinks the blood of dead girls. They are all attractive, of course, else I wouldn't care about the fact that he usually tears their clothing down to the waist. He graduates eventually to actually killing, and that is what gets him caught.&lt;</a:t>
            </a:r>
            <a:r>
              <a:rPr lang="en-US" i="1" dirty="0" err="1"/>
              <a:t>br</a:t>
            </a:r>
            <a:r>
              <a:rPr lang="en-US" i="1" dirty="0"/>
              <a:t> /&gt;&lt;</a:t>
            </a:r>
            <a:r>
              <a:rPr lang="en-US" i="1" dirty="0" err="1"/>
              <a:t>br</a:t>
            </a:r>
            <a:r>
              <a:rPr lang="en-US" i="1" dirty="0"/>
              <a:t> /&gt;Like I said, a very strange movie that is dark and very slow as Werner </a:t>
            </a:r>
            <a:r>
              <a:rPr lang="en-US" i="1" dirty="0" err="1"/>
              <a:t>Pochath</a:t>
            </a:r>
            <a:r>
              <a:rPr lang="en-US" i="1" dirty="0"/>
              <a:t> never talks and just spends his time drinking blood.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41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9548" y="426720"/>
            <a:ext cx="4080092" cy="6303503"/>
          </a:xfrm>
        </p:spPr>
        <p:txBody>
          <a:bodyPr/>
          <a:lstStyle/>
          <a:p>
            <a:r>
              <a:rPr lang="en-US" dirty="0" smtClean="0"/>
              <a:t>Positive: 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Negative: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8292" y="3416061"/>
            <a:ext cx="7273708" cy="344193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8292" y="1"/>
            <a:ext cx="7273708" cy="3416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914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Needs Preprocessing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Convert review text to all lowercase</a:t>
            </a:r>
          </a:p>
          <a:p>
            <a:r>
              <a:rPr lang="en-US" dirty="0" smtClean="0"/>
              <a:t>Clean text :</a:t>
            </a:r>
          </a:p>
          <a:p>
            <a:pPr lvl="1"/>
            <a:r>
              <a:rPr lang="en-US" dirty="0" smtClean="0"/>
              <a:t>HTML tag remove</a:t>
            </a:r>
          </a:p>
          <a:p>
            <a:pPr lvl="1"/>
            <a:r>
              <a:rPr lang="en-US" dirty="0" smtClean="0"/>
              <a:t>Remove punctuation</a:t>
            </a:r>
          </a:p>
          <a:p>
            <a:pPr lvl="1"/>
            <a:r>
              <a:rPr lang="en-US" dirty="0" smtClean="0"/>
              <a:t>Remove stop words</a:t>
            </a:r>
          </a:p>
          <a:p>
            <a:pPr lvl="1"/>
            <a:r>
              <a:rPr lang="en-US" dirty="0" smtClean="0"/>
              <a:t>Do stemming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57794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Logistic Regression</a:t>
            </a:r>
          </a:p>
          <a:p>
            <a:r>
              <a:rPr lang="en-US" dirty="0" smtClean="0"/>
              <a:t>Support Vector Machine</a:t>
            </a:r>
          </a:p>
          <a:p>
            <a:r>
              <a:rPr lang="en-US" dirty="0" smtClean="0"/>
              <a:t>Naïve Bayes</a:t>
            </a:r>
          </a:p>
          <a:p>
            <a:r>
              <a:rPr lang="en-US" dirty="0" smtClean="0"/>
              <a:t>Random Forest Classification</a:t>
            </a:r>
          </a:p>
          <a:p>
            <a:r>
              <a:rPr lang="en-US" dirty="0" smtClean="0"/>
              <a:t>Bi-LSTM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0258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Tockenized</a:t>
            </a:r>
            <a:r>
              <a:rPr lang="en-US" dirty="0" smtClean="0"/>
              <a:t> text</a:t>
            </a:r>
          </a:p>
          <a:p>
            <a:r>
              <a:rPr lang="en-US" dirty="0" smtClean="0"/>
              <a:t>TF-IDF vector</a:t>
            </a:r>
          </a:p>
          <a:p>
            <a:r>
              <a:rPr lang="en-US" dirty="0" smtClean="0"/>
              <a:t>Text-to-sequence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0656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Accuracy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82573317"/>
              </p:ext>
            </p:extLst>
          </p:nvPr>
        </p:nvGraphicFramePr>
        <p:xfrm>
          <a:off x="1000665" y="2242867"/>
          <a:ext cx="8065548" cy="2401047"/>
        </p:xfrm>
        <a:graphic>
          <a:graphicData uri="http://schemas.openxmlformats.org/drawingml/2006/table">
            <a:tbl>
              <a:tblPr firstRow="1" firstCol="1" bandRow="1">
                <a:tableStyleId>{69CF1AB2-1976-4502-BF36-3FF5EA218861}</a:tableStyleId>
              </a:tblPr>
              <a:tblGrid>
                <a:gridCol w="2770134"/>
                <a:gridCol w="2672710"/>
                <a:gridCol w="2622704"/>
              </a:tblGrid>
              <a:tr h="68330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Method Name</a:t>
                      </a:r>
                      <a:endParaRPr lang="en-US" sz="1200" dirty="0">
                        <a:effectLst/>
                        <a:latin typeface="Times New Roman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F1 scores on Validation Dataset</a:t>
                      </a:r>
                      <a:endParaRPr lang="en-US" sz="1200">
                        <a:effectLst/>
                        <a:latin typeface="Times New Roman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F1 scores on Test Dataset</a:t>
                      </a:r>
                      <a:endParaRPr lang="en-US" sz="1200">
                        <a:effectLst/>
                        <a:latin typeface="Times New Roman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  <a:tr h="341651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Multinomial Naïve Bayes</a:t>
                      </a:r>
                      <a:endParaRPr lang="en-US" sz="1200">
                        <a:effectLst/>
                        <a:latin typeface="Calibri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0.85%</a:t>
                      </a:r>
                      <a:endParaRPr lang="en-US" sz="1200">
                        <a:effectLst/>
                        <a:latin typeface="Calibri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0.86%</a:t>
                      </a:r>
                      <a:endParaRPr lang="en-US" sz="1200">
                        <a:effectLst/>
                        <a:latin typeface="Calibri" charset="0"/>
                      </a:endParaRPr>
                    </a:p>
                  </a:txBody>
                  <a:tcPr marL="68580" marR="68580" marT="0" marB="0"/>
                </a:tc>
              </a:tr>
              <a:tr h="341651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Support Vector Machine</a:t>
                      </a:r>
                      <a:endParaRPr lang="en-US" sz="1200">
                        <a:effectLst/>
                        <a:latin typeface="Calibri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0.89%</a:t>
                      </a:r>
                      <a:endParaRPr lang="en-US" sz="1200">
                        <a:effectLst/>
                        <a:latin typeface="Calibri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0.90%</a:t>
                      </a:r>
                      <a:endParaRPr lang="en-US" sz="1200">
                        <a:effectLst/>
                        <a:latin typeface="Calibri" charset="0"/>
                      </a:endParaRPr>
                    </a:p>
                  </a:txBody>
                  <a:tcPr marL="68580" marR="68580" marT="0" marB="0"/>
                </a:tc>
              </a:tr>
              <a:tr h="34165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Logistic Regression</a:t>
                      </a:r>
                      <a:endParaRPr lang="en-US" sz="1200">
                        <a:effectLst/>
                        <a:latin typeface="Times New Roman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0.89%</a:t>
                      </a:r>
                      <a:endParaRPr lang="en-US" sz="1200">
                        <a:effectLst/>
                        <a:latin typeface="Times New Roman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0.89%</a:t>
                      </a:r>
                      <a:endParaRPr lang="en-US" sz="1200">
                        <a:effectLst/>
                        <a:latin typeface="Calibri" charset="0"/>
                      </a:endParaRPr>
                    </a:p>
                  </a:txBody>
                  <a:tcPr marL="68580" marR="68580" marT="0" marB="0"/>
                </a:tc>
              </a:tr>
              <a:tr h="351141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Random Forest Classifier</a:t>
                      </a:r>
                      <a:endParaRPr lang="en-US" sz="1200">
                        <a:effectLst/>
                        <a:latin typeface="Calibri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0.74%</a:t>
                      </a:r>
                      <a:endParaRPr lang="en-US" sz="1200">
                        <a:effectLst/>
                        <a:latin typeface="Calibri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0.75%</a:t>
                      </a:r>
                      <a:endParaRPr lang="en-US" sz="1200">
                        <a:effectLst/>
                        <a:latin typeface="Calibri" charset="0"/>
                      </a:endParaRPr>
                    </a:p>
                  </a:txBody>
                  <a:tcPr marL="68580" marR="68580" marT="0" marB="0"/>
                </a:tc>
              </a:tr>
              <a:tr h="341651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Bi-LSTM</a:t>
                      </a:r>
                      <a:endParaRPr lang="en-US" sz="1200">
                        <a:effectLst/>
                        <a:latin typeface="Calibri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0.87%</a:t>
                      </a:r>
                      <a:endParaRPr lang="en-US" sz="1200">
                        <a:effectLst/>
                        <a:latin typeface="Calibri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0.87%</a:t>
                      </a:r>
                      <a:endParaRPr lang="en-US" sz="1200" dirty="0">
                        <a:effectLst/>
                        <a:latin typeface="Calibri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65535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321</Words>
  <Application>Microsoft Macintosh PowerPoint</Application>
  <PresentationFormat>Widescreen</PresentationFormat>
  <Paragraphs>50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Calibri</vt:lpstr>
      <vt:lpstr>Calibri Light</vt:lpstr>
      <vt:lpstr>Times New Roman</vt:lpstr>
      <vt:lpstr>Arial</vt:lpstr>
      <vt:lpstr>Office Theme</vt:lpstr>
      <vt:lpstr>Sentiment Analysis of Movie Reviews</vt:lpstr>
      <vt:lpstr>Dataset Used</vt:lpstr>
      <vt:lpstr>Average Word count in each review: 230 </vt:lpstr>
      <vt:lpstr>A Typical Review</vt:lpstr>
      <vt:lpstr>Positive:       Negative:</vt:lpstr>
      <vt:lpstr>Needs Preprocessing</vt:lpstr>
      <vt:lpstr>Methods</vt:lpstr>
      <vt:lpstr>Features</vt:lpstr>
      <vt:lpstr>Accuracy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Sentiment Analysis of Movie Reviews</dc:title>
  <dc:creator>Mamtaj Akter</dc:creator>
  <cp:lastModifiedBy>Mamtaj Akter</cp:lastModifiedBy>
  <cp:revision>17</cp:revision>
  <dcterms:created xsi:type="dcterms:W3CDTF">2019-12-11T18:01:04Z</dcterms:created>
  <dcterms:modified xsi:type="dcterms:W3CDTF">2019-12-11T18:26:14Z</dcterms:modified>
</cp:coreProperties>
</file>