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6"/>
    <p:sldMasterId id="2147483679" r:id="rId7"/>
    <p:sldMasterId id="2147483682" r:id="rId8"/>
  </p:sldMasterIdLst>
  <p:notesMasterIdLst>
    <p:notesMasterId r:id="rId21"/>
  </p:notesMasterIdLst>
  <p:sldIdLst>
    <p:sldId id="368" r:id="rId9"/>
    <p:sldId id="369" r:id="rId10"/>
    <p:sldId id="370" r:id="rId11"/>
    <p:sldId id="380" r:id="rId12"/>
    <p:sldId id="387" r:id="rId13"/>
    <p:sldId id="378" r:id="rId14"/>
    <p:sldId id="386" r:id="rId15"/>
    <p:sldId id="371" r:id="rId16"/>
    <p:sldId id="375" r:id="rId17"/>
    <p:sldId id="376" r:id="rId18"/>
    <p:sldId id="377" r:id="rId19"/>
    <p:sldId id="38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94595" autoAdjust="0"/>
  </p:normalViewPr>
  <p:slideViewPr>
    <p:cSldViewPr>
      <p:cViewPr varScale="1">
        <p:scale>
          <a:sx n="67" d="100"/>
          <a:sy n="67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0" d="100"/>
          <a:sy n="90" d="100"/>
        </p:scale>
        <p:origin x="-210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B243A1-D847-4A8C-90BD-3F0D8768A934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5CBF82-1D08-4F3F-99FC-29F9874E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/>
              <a:t> from Ems – fill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/>
              <a:t> – if Support caused issue, TCS presents RCA;  Eng Consultant participation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/>
              <a:t> X Matters – SAP in 2</a:t>
            </a:r>
            <a:r>
              <a:rPr lang="en-US" baseline="30000"/>
              <a:t>nd</a:t>
            </a:r>
            <a:r>
              <a:rPr lang="en-US"/>
              <a:t> wave (timing); Rest of Corp in 3</a:t>
            </a:r>
            <a:r>
              <a:rPr lang="en-US" baseline="30000"/>
              <a:t>rd</a:t>
            </a:r>
            <a:r>
              <a:rPr lang="en-US"/>
              <a:t> wave (end Oct)</a:t>
            </a:r>
            <a:endParaRPr lang="en-US" dirty="0"/>
          </a:p>
          <a:p>
            <a:r>
              <a:rPr lang="en-US"/>
              <a:t>Need text messaging to be figured out to specify groups in future</a:t>
            </a:r>
            <a:endParaRPr lang="en-US" dirty="0"/>
          </a:p>
          <a:p>
            <a:r>
              <a:rPr lang="en-US"/>
              <a:t>When present to Ems, focus on TTS</a:t>
            </a:r>
            <a:endParaRPr lang="en-US" dirty="0"/>
          </a:p>
          <a:p>
            <a:r>
              <a:rPr lang="en-US" dirty="0"/>
              <a:t>Note</a:t>
            </a:r>
            <a:r>
              <a:rPr lang="en-US"/>
              <a:t> that the dist lists need to be kept up-to-date – use examples…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/>
              <a:t> PHONE #s – pull jit from 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Kelly/Natalie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Kelly &amp; Keith; includes DSA Daily Sales</a:t>
            </a:r>
            <a:r>
              <a:rPr lang="en-US" baseline="0" dirty="0" smtClean="0"/>
              <a:t> 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CBF82-1D08-4F3F-99FC-29F9874E5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127000" y="0"/>
            <a:ext cx="7937500" cy="6118225"/>
            <a:chOff x="127000" y="0"/>
            <a:chExt cx="7937500" cy="6118999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7" name="Rounded 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109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52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Dark 1</a:t>
                </a:r>
              </a:p>
            </p:txBody>
          </p:sp>
          <p:sp>
            <p:nvSpPr>
              <p:cNvPr id="9" name="Rounded Rectangle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Light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56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Dark 2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99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Light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85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1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2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2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3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4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5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5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Accent 6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27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Hyperlink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236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2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67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Followed 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127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1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52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Tata Blue 50%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Tata Blue 25%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179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149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Purple 50 %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Purple 25 %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Yellow 50 %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213</a:t>
                </a:r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Yellow 25 %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229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205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186</a:t>
                </a: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Brown 50 %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248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Brown 25 %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180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213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Green 50 %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200</a:t>
                </a:r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Green 25 %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240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202</a:t>
                </a:r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Light Green 50%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Calibri" pitchFamily="34" charset="0"/>
                  </a:rPr>
                  <a:t>Light Green 25%</a:t>
                </a:r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27000" y="0"/>
              <a:ext cx="2540000" cy="369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C066-EBFB-40A4-BF36-4BCAFBCDC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9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5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79525" y="66675"/>
            <a:ext cx="746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04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92BF0C-0FDF-47B7-983C-45BDEE7751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19609" t="20410" r="5469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8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04800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itle Placeholder 1"/>
          <p:cNvSpPr>
            <a:spLocks noGrp="1"/>
          </p:cNvSpPr>
          <p:nvPr>
            <p:ph type="title"/>
          </p:nvPr>
        </p:nvSpPr>
        <p:spPr bwMode="auto">
          <a:xfrm>
            <a:off x="1271588" y="114300"/>
            <a:ext cx="76342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04875"/>
            <a:ext cx="84740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788" y="63246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B16AD63-44E4-4A7C-8D5E-3C251AA43C82}" type="slidenum">
              <a:rPr lang="en-US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01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arget.com/tgtwiki/index.php/Portal:TTS_Incident_Communication/Cor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Priority Situation – TCS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8426"/>
              </p:ext>
            </p:extLst>
          </p:nvPr>
        </p:nvGraphicFramePr>
        <p:xfrm>
          <a:off x="1260475" y="1484049"/>
          <a:ext cx="6629399" cy="2092272"/>
        </p:xfrm>
        <a:graphic>
          <a:graphicData uri="http://schemas.openxmlformats.org/drawingml/2006/table">
            <a:tbl>
              <a:tblPr/>
              <a:tblGrid>
                <a:gridCol w="1600200"/>
                <a:gridCol w="1154311"/>
                <a:gridCol w="1249365"/>
                <a:gridCol w="1400898"/>
                <a:gridCol w="1224625"/>
              </a:tblGrid>
              <a:tr h="77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Priority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MSP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Manager</a:t>
                      </a: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Business Manager</a:t>
                      </a: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Sr. Delivery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Manager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(App &amp; Infra)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Delivery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Manager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(App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&amp; Infra)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40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P1 Major Incident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P2 Major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Incident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6819"/>
              </p:ext>
            </p:extLst>
          </p:nvPr>
        </p:nvGraphicFramePr>
        <p:xfrm>
          <a:off x="304800" y="4101465"/>
          <a:ext cx="4358078" cy="21031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6950"/>
                <a:gridCol w="2091128"/>
              </a:tblGrid>
              <a:tr h="235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03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Sr. Delivery </a:t>
                      </a:r>
                      <a:r>
                        <a:rPr lang="en-US" sz="1400" u="none" strike="noStrike" dirty="0" smtClean="0">
                          <a:effectLst/>
                        </a:rPr>
                        <a:t>Manager (1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st</a:t>
                      </a:r>
                      <a:r>
                        <a:rPr lang="en-US" sz="1400" u="none" strike="noStrike" dirty="0" smtClean="0">
                          <a:effectLst/>
                        </a:rPr>
                        <a:t>)  </a:t>
                      </a:r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MSP </a:t>
                      </a:r>
                      <a:r>
                        <a:rPr lang="en-US" sz="1400" u="none" strike="noStrike" dirty="0">
                          <a:effectLst/>
                        </a:rPr>
                        <a:t>Manager </a:t>
                      </a:r>
                      <a:r>
                        <a:rPr lang="en-US" sz="1400" u="none" strike="noStrike" dirty="0" smtClean="0">
                          <a:effectLst/>
                        </a:rPr>
                        <a:t>(2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nd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Driving the bridge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Engaging the right teams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60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Delivery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Technical Leader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RCA Lead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0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Business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Voice of Business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Business</a:t>
                      </a:r>
                      <a:r>
                        <a:rPr lang="en-US" sz="1400" u="none" strike="noStrike" dirty="0">
                          <a:effectLst/>
                        </a:rPr>
                        <a:t> Impact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Executive Communication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372046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Potential &amp; Major Incident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372046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Non-Major Incident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45056"/>
              </p:ext>
            </p:extLst>
          </p:nvPr>
        </p:nvGraphicFramePr>
        <p:xfrm>
          <a:off x="4800600" y="4101466"/>
          <a:ext cx="4114800" cy="21031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3672"/>
                <a:gridCol w="2091128"/>
              </a:tblGrid>
              <a:tr h="235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03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Delivery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Driving the bridge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Engaging the right teams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60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Application Owner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Technical Leader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RCA Lead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04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Business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Voice of Business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Business</a:t>
                      </a:r>
                      <a:r>
                        <a:rPr lang="en-US" sz="1400" u="none" strike="noStrike" dirty="0">
                          <a:effectLst/>
                        </a:rPr>
                        <a:t> Impact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Executive Communication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7838" y="693717"/>
            <a:ext cx="871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Purpose:  </a:t>
            </a:r>
            <a:r>
              <a:rPr lang="en-US"/>
              <a:t>TCS provides </a:t>
            </a:r>
            <a:r>
              <a:rPr lang="en-US" smtClean="0"/>
              <a:t>awareness </a:t>
            </a:r>
            <a:r>
              <a:rPr lang="en-US"/>
              <a:t>and engages </a:t>
            </a:r>
            <a:r>
              <a:rPr lang="en-US" smtClean="0"/>
              <a:t>Target </a:t>
            </a:r>
            <a:r>
              <a:rPr lang="en-US" dirty="0"/>
              <a:t>partners from the Corporate Portfolio team in major and potential major incidents.</a:t>
            </a:r>
          </a:p>
        </p:txBody>
      </p:sp>
    </p:spTree>
    <p:extLst>
      <p:ext uri="{BB962C8B-B14F-4D97-AF65-F5344CB8AC3E}">
        <p14:creationId xmlns:p14="http://schemas.microsoft.com/office/powerpoint/2010/main" val="33348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– Level 3 Points of Contact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2" y="792480"/>
          <a:ext cx="9067798" cy="54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806"/>
                <a:gridCol w="2195994"/>
                <a:gridCol w="2563999"/>
                <a:gridCol w="2563999"/>
              </a:tblGrid>
              <a:tr h="3265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MGR POC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Off</a:t>
                      </a:r>
                      <a:endParaRPr lang="en-US" sz="1100" dirty="0"/>
                    </a:p>
                  </a:txBody>
                  <a:tcPr/>
                </a:tc>
              </a:tr>
              <a:tr h="7884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Portal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TBD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Sreenivas.Rao</a:t>
                      </a:r>
                    </a:p>
                    <a:p>
                      <a:r>
                        <a:rPr lang="en-US" sz="1100" dirty="0" smtClean="0"/>
                        <a:t>(009)180-42182831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Tina.Olson</a:t>
                      </a:r>
                    </a:p>
                    <a:p>
                      <a:r>
                        <a:rPr lang="en-US" sz="1100" dirty="0" smtClean="0"/>
                        <a:t>(612) 304-3201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Ankita.Sen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Not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Available</a:t>
                      </a:r>
                      <a:endParaRPr lang="en-US" sz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618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Treasury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Brian.Young2</a:t>
                      </a:r>
                    </a:p>
                    <a:p>
                      <a:r>
                        <a:rPr lang="en-US" sz="1100" dirty="0" smtClean="0"/>
                        <a:t>(612) 304-7909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Dorothy Foster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 (612) 304-8893</a:t>
                      </a:r>
                      <a:endParaRPr lang="en-US" sz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Murali.Bhat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+918042234257</a:t>
                      </a:r>
                    </a:p>
                  </a:txBody>
                  <a:tcPr/>
                </a:tc>
              </a:tr>
              <a:tr h="961882">
                <a:tc>
                  <a:txBody>
                    <a:bodyPr/>
                    <a:lstStyle/>
                    <a:p>
                      <a:r>
                        <a:rPr lang="en-US" sz="1100" smtClean="0"/>
                        <a:t>Marketing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Brian.Young2</a:t>
                      </a:r>
                    </a:p>
                    <a:p>
                      <a:r>
                        <a:rPr lang="en-US" sz="1100" dirty="0" smtClean="0"/>
                        <a:t>(612) 304-7909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Laura.Reesor</a:t>
                      </a:r>
                    </a:p>
                    <a:p>
                      <a:r>
                        <a:rPr lang="en-US" sz="1100" dirty="0" smtClean="0"/>
                        <a:t>(612) 304-1255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Hariprasad.Nagalapur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Not Available</a:t>
                      </a:r>
                    </a:p>
                  </a:txBody>
                  <a:tcPr/>
                </a:tc>
              </a:tr>
              <a:tr h="961882">
                <a:tc>
                  <a:txBody>
                    <a:bodyPr/>
                    <a:lstStyle/>
                    <a:p>
                      <a:r>
                        <a:rPr lang="en-US" sz="1100" smtClean="0"/>
                        <a:t>Property Development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Brian.Young2</a:t>
                      </a:r>
                    </a:p>
                    <a:p>
                      <a:r>
                        <a:rPr lang="en-US" sz="1100" dirty="0" smtClean="0"/>
                        <a:t>(612) 304-7909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Theresa </a:t>
                      </a:r>
                      <a:r>
                        <a:rPr lang="en-US" sz="1100" dirty="0" err="1" smtClean="0"/>
                        <a:t>Hartlage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(763) 405-4302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Krishna.Davuluri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(091)988-6751805</a:t>
                      </a:r>
                    </a:p>
                  </a:txBody>
                  <a:tcPr/>
                </a:tc>
              </a:tr>
              <a:tr h="10138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BW</a:t>
                      </a:r>
                      <a:r>
                        <a:rPr lang="en-US" sz="1100" baseline="0" dirty="0" smtClean="0"/>
                        <a:t> (Reporting/BPC)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Brian.Young2</a:t>
                      </a:r>
                    </a:p>
                    <a:p>
                      <a:r>
                        <a:rPr lang="en-US" sz="1100" dirty="0" smtClean="0"/>
                        <a:t>(612) 304-7909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Binay.Agarwal</a:t>
                      </a:r>
                    </a:p>
                    <a:p>
                      <a:r>
                        <a:rPr lang="en-US" sz="1100" dirty="0" smtClean="0"/>
                        <a:t>+918042182966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Michelle.J.Bryant 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(763) 405-4318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Tim.Elsen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BPC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(612)304-2469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BhaskarRao.Balu</a:t>
                      </a:r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+918042234282</a:t>
                      </a:r>
                      <a:endParaRPr lang="en-US" sz="1100" dirty="0" smtClean="0"/>
                    </a:p>
                  </a:txBody>
                  <a:tcPr/>
                </a:tc>
              </a:tr>
              <a:tr h="4415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Finance - GL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Brian.Young2</a:t>
                      </a:r>
                    </a:p>
                    <a:p>
                      <a:r>
                        <a:rPr lang="en-US" sz="1100" dirty="0" smtClean="0"/>
                        <a:t>(612) 304-7909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John.Schimming</a:t>
                      </a:r>
                    </a:p>
                    <a:p>
                      <a:r>
                        <a:rPr lang="en-US" sz="1100" dirty="0" smtClean="0"/>
                        <a:t>(763) 405-5134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Murali.Bhat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+918042234257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0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- Level 3 Points of Contact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2" y="792480"/>
          <a:ext cx="9067798" cy="4963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806"/>
                <a:gridCol w="2195994"/>
                <a:gridCol w="2563999"/>
                <a:gridCol w="2563999"/>
              </a:tblGrid>
              <a:tr h="3155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MGR POC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Off</a:t>
                      </a:r>
                      <a:endParaRPr lang="en-US" sz="1100" dirty="0"/>
                    </a:p>
                  </a:txBody>
                  <a:tcPr/>
                </a:tc>
              </a:tr>
              <a:tr h="446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Finance - AP/AR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Alanna.Bilben</a:t>
                      </a:r>
                    </a:p>
                    <a:p>
                      <a:r>
                        <a:rPr lang="en-US" sz="1100" dirty="0" smtClean="0"/>
                        <a:t>(612) 304-8856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Dorothy.Foster</a:t>
                      </a:r>
                    </a:p>
                    <a:p>
                      <a:r>
                        <a:rPr lang="en-US" sz="1100" dirty="0" smtClean="0"/>
                        <a:t>(612) 304-8893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Ravi.Putrevu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 (963) 254-2848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ChandraShekar.Chary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(919)986-672437</a:t>
                      </a:r>
                    </a:p>
                  </a:txBody>
                  <a:tcPr/>
                </a:tc>
              </a:tr>
              <a:tr h="446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Finance – FA</a:t>
                      </a:r>
                      <a:r>
                        <a:rPr lang="en-US" sz="1100" baseline="0" dirty="0" smtClean="0"/>
                        <a:t> / PS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Brian.Young2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(612) 304-7909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Shon.Kane</a:t>
                      </a:r>
                    </a:p>
                    <a:p>
                      <a:r>
                        <a:rPr lang="en-US" sz="1100" dirty="0" smtClean="0"/>
                        <a:t>(612) 304-5422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ChandraShekar.Chary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(919)986-672437</a:t>
                      </a:r>
                    </a:p>
                  </a:txBody>
                  <a:tcPr/>
                </a:tc>
              </a:tr>
              <a:tr h="446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TBD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Sreenivas.Rao</a:t>
                      </a:r>
                    </a:p>
                    <a:p>
                      <a:r>
                        <a:rPr lang="en-US" sz="1100" dirty="0" smtClean="0"/>
                        <a:t>(009)180-42182831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Tina.Olson</a:t>
                      </a:r>
                    </a:p>
                    <a:p>
                      <a:r>
                        <a:rPr lang="en-US" sz="1100" dirty="0" smtClean="0"/>
                        <a:t>(612) 304-3201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Guruprasad.CP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(919)845-222174</a:t>
                      </a:r>
                    </a:p>
                    <a:p>
                      <a:endParaRPr lang="en-US" sz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Alanna.Bilben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(612) 304-8856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Sudharani.D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+918042234170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 Shower</a:t>
                      </a:r>
                    </a:p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(612) 304-6742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 Shetty 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(080)421-83028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Gateway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Rajasekar.Gopalakrishnan</a:t>
                      </a:r>
                    </a:p>
                    <a:p>
                      <a:r>
                        <a:rPr lang="en-US" sz="1100" dirty="0" smtClean="0"/>
                        <a:t>+918042234171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TBD long term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Paul </a:t>
                      </a:r>
                      <a:r>
                        <a:rPr lang="en-US" sz="1100" dirty="0" err="1" smtClean="0"/>
                        <a:t>Kappes</a:t>
                      </a:r>
                      <a:r>
                        <a:rPr lang="en-US" sz="1100" dirty="0" smtClean="0"/>
                        <a:t> – short term</a:t>
                      </a:r>
                    </a:p>
                    <a:p>
                      <a:r>
                        <a:rPr lang="en-US" sz="1100" dirty="0" smtClean="0"/>
                        <a:t>+1 (763) 405-4656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Anju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</a:t>
                      </a:r>
                      <a:endParaRPr lang="en-US" sz="1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+918042234338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 Shetty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(080)421-83028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to Cash (Finance) – Level 3 Points of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4847"/>
              </p:ext>
            </p:extLst>
          </p:nvPr>
        </p:nvGraphicFramePr>
        <p:xfrm>
          <a:off x="76202" y="1524000"/>
          <a:ext cx="9067798" cy="4323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806"/>
                <a:gridCol w="2195994"/>
                <a:gridCol w="2563999"/>
                <a:gridCol w="2563999"/>
              </a:tblGrid>
              <a:tr h="3155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MGR POC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Off</a:t>
                      </a:r>
                      <a:endParaRPr lang="en-US" sz="1100" dirty="0"/>
                    </a:p>
                  </a:txBody>
                  <a:tcPr/>
                </a:tc>
              </a:tr>
              <a:tr h="44643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Sales &amp; Processing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Sreenivas.Rao</a:t>
                      </a:r>
                    </a:p>
                    <a:p>
                      <a:r>
                        <a:rPr lang="en-US" sz="1100" strike="sngStrike" dirty="0" smtClean="0"/>
                        <a:t>+91-9886494474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Brandon.Asker</a:t>
                      </a:r>
                    </a:p>
                    <a:p>
                      <a:r>
                        <a:rPr lang="en-US" sz="1100" strike="sngStrike" dirty="0" smtClean="0"/>
                        <a:t>(763) 405-0620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RaviKumar.Pattem </a:t>
                      </a:r>
                    </a:p>
                    <a:p>
                      <a:r>
                        <a:rPr lang="en-US" sz="1100" strike="sngStrike" dirty="0" smtClean="0"/>
                        <a:t>+91-9986565997</a:t>
                      </a:r>
                    </a:p>
                    <a:p>
                      <a:endParaRPr lang="en-US" sz="1100" strike="sngStrike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Vinay Bhatt</a:t>
                      </a: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+919886161585</a:t>
                      </a:r>
                      <a:endParaRPr lang="en-US" sz="1100" strike="sngStrik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Sales &amp; Revenue (Offshore)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Rob.Peterson</a:t>
                      </a:r>
                    </a:p>
                    <a:p>
                      <a:r>
                        <a:rPr lang="en-US" sz="1100" strike="sngStrike" dirty="0" smtClean="0"/>
                        <a:t>612) 304-5282</a:t>
                      </a:r>
                    </a:p>
                    <a:p>
                      <a:endParaRPr lang="en-US" sz="1100" strike="sngStrike" dirty="0" smtClean="0"/>
                    </a:p>
                    <a:p>
                      <a:r>
                        <a:rPr lang="en-US" sz="1100" strike="sngStrike" dirty="0" smtClean="0"/>
                        <a:t>Sreenivas.Rao</a:t>
                      </a:r>
                    </a:p>
                    <a:p>
                      <a:r>
                        <a:rPr lang="en-US" sz="1100" strike="sngStrike" dirty="0" smtClean="0"/>
                        <a:t>+91-9886494474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Shilpa.Koneru</a:t>
                      </a:r>
                      <a:endParaRPr lang="en-US" sz="1100" strike="sngStrike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(612) 819-5027</a:t>
                      </a:r>
                    </a:p>
                    <a:p>
                      <a:endParaRPr lang="en-US" sz="1100" strike="sngStrike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Talib.Jafri – GRC</a:t>
                      </a: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(763) 405-4577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Bipul.Kumar  </a:t>
                      </a:r>
                    </a:p>
                    <a:p>
                      <a:r>
                        <a:rPr lang="en-US" sz="1100" strike="sngStrike" dirty="0" smtClean="0"/>
                        <a:t>+918042182970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Sales &amp; Revenue (</a:t>
                      </a:r>
                      <a:r>
                        <a:rPr lang="en-US" sz="1100" dirty="0" err="1" smtClean="0">
                          <a:solidFill>
                            <a:srgbClr val="92D050"/>
                          </a:solidFill>
                        </a:rPr>
                        <a:t>Mpls</a:t>
                      </a:r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Andy.Foster</a:t>
                      </a:r>
                    </a:p>
                    <a:p>
                      <a:r>
                        <a:rPr lang="en-US" sz="1100" strike="sngStrike" dirty="0" smtClean="0"/>
                        <a:t>(931)551-6405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Sandy</a:t>
                      </a:r>
                      <a:r>
                        <a:rPr lang="en-US" sz="1100" strike="sngStrike" baseline="0" dirty="0" smtClean="0"/>
                        <a:t>.Christenson</a:t>
                      </a:r>
                    </a:p>
                    <a:p>
                      <a:r>
                        <a:rPr lang="en-US" sz="1100" strike="sngStrike" dirty="0" smtClean="0"/>
                        <a:t>(612) 304-8819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NA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Indirect Tax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Clark.Travis</a:t>
                      </a:r>
                    </a:p>
                    <a:p>
                      <a:r>
                        <a:rPr lang="en-US" sz="1100" strike="sngStrike" dirty="0" smtClean="0"/>
                        <a:t>(612) 304-3255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err="1" smtClean="0"/>
                        <a:t>Heather.Martin</a:t>
                      </a:r>
                      <a:endParaRPr lang="en-US" sz="1100" strike="sngStrike" dirty="0" smtClean="0"/>
                    </a:p>
                    <a:p>
                      <a:r>
                        <a:rPr lang="en-US" sz="1100" strike="sngStrike" dirty="0" smtClean="0"/>
                        <a:t>(612) 304-4476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NA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92D050"/>
                          </a:solidFill>
                        </a:rPr>
                        <a:t>FIT</a:t>
                      </a:r>
                      <a:endParaRPr lang="en-US" sz="11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Alanna.Bilben</a:t>
                      </a:r>
                    </a:p>
                    <a:p>
                      <a:r>
                        <a:rPr lang="en-US" sz="1100" strike="sngStrike" dirty="0" smtClean="0"/>
                        <a:t>(612) 304-8856</a:t>
                      </a:r>
                    </a:p>
                    <a:p>
                      <a:endParaRPr lang="en-US" sz="1100" strike="sngStrike" dirty="0" smtClean="0"/>
                    </a:p>
                    <a:p>
                      <a:r>
                        <a:rPr lang="en-US" sz="1100" strike="sngStrike" dirty="0" smtClean="0"/>
                        <a:t>Sudharani.D </a:t>
                      </a:r>
                    </a:p>
                    <a:p>
                      <a:r>
                        <a:rPr lang="en-US" sz="1100" strike="sngStrike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/>
                        <a:t>Sam.Nett</a:t>
                      </a:r>
                    </a:p>
                    <a:p>
                      <a:r>
                        <a:rPr lang="en-US" sz="1100" strike="sngStrike" dirty="0" smtClean="0"/>
                        <a:t>(612) 304-1252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Pradeepa.Kumar</a:t>
                      </a:r>
                    </a:p>
                    <a:p>
                      <a:r>
                        <a:rPr lang="en-US" sz="1100" strike="sngStrik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+918042234429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9000" y="762000"/>
          <a:ext cx="2209800" cy="69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/>
                <a:gridCol w="1143001"/>
              </a:tblGrid>
              <a:tr h="2484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Director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SGM</a:t>
                      </a:r>
                      <a:endParaRPr lang="en-US" sz="1100" dirty="0"/>
                    </a:p>
                  </a:txBody>
                  <a:tcPr/>
                </a:tc>
              </a:tr>
              <a:tr h="4373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Keri.Stelle</a:t>
                      </a:r>
                    </a:p>
                    <a:p>
                      <a:r>
                        <a:rPr lang="en-US" sz="1100" dirty="0" smtClean="0"/>
                        <a:t>(763) 405-4278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Brian.Kirchhoff </a:t>
                      </a:r>
                    </a:p>
                    <a:p>
                      <a:r>
                        <a:rPr lang="en-US" sz="1100" dirty="0" smtClean="0"/>
                        <a:t>(763) 405-4304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Priority Situation – TTS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04136"/>
              </p:ext>
            </p:extLst>
          </p:nvPr>
        </p:nvGraphicFramePr>
        <p:xfrm>
          <a:off x="304800" y="1049674"/>
          <a:ext cx="8305800" cy="2150726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295400"/>
                <a:gridCol w="1175309"/>
                <a:gridCol w="1034491"/>
                <a:gridCol w="1219200"/>
                <a:gridCol w="1371600"/>
              </a:tblGrid>
              <a:tr h="77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Priority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VP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Sr.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Group Eng. Manager/ Director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Engineering Manager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Product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Manager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Sr. Service Manager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Engineering Consultant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0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P1 Major Incident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P2 Major Incident</a:t>
                      </a: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Participate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Inform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8718"/>
              </p:ext>
            </p:extLst>
          </p:nvPr>
        </p:nvGraphicFramePr>
        <p:xfrm>
          <a:off x="183160" y="3697018"/>
          <a:ext cx="5074639" cy="2599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0040"/>
                <a:gridCol w="2514599"/>
              </a:tblGrid>
              <a:tr h="214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Group Eng. Manager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TCS Accountable to driving incident restoration.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25758"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Managers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of Engineers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from Sol Port &amp; present RCAs (7:30am call)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25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Sr.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Service Manager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Support engagement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of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right teams and  assist in communication to the business.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Consultant/</a:t>
                      </a:r>
                      <a:r>
                        <a:rPr lang="en-US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</a:t>
                      </a:r>
                      <a:endParaRPr lang="en-US" sz="14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Lead or supporting 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28348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Major Incident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3276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Non-Major</a:t>
            </a:r>
            <a:endParaRPr lang="en-US" b="1" dirty="0"/>
          </a:p>
        </p:txBody>
      </p:sp>
      <p:graphicFrame>
        <p:nvGraphicFramePr>
          <p:cNvPr id="12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11723"/>
              </p:ext>
            </p:extLst>
          </p:nvPr>
        </p:nvGraphicFramePr>
        <p:xfrm>
          <a:off x="5486399" y="3697017"/>
          <a:ext cx="3425890" cy="13079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4762"/>
                <a:gridCol w="2091128"/>
              </a:tblGrid>
              <a:tr h="231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93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Sr. Service Manager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Support engagement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of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right teams, be escalation point  and  assist in communication to the business.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3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r>
              <a:rPr lang="en-US"/>
              <a:t> for </a:t>
            </a:r>
            <a:r>
              <a:rPr lang="en-US" smtClean="0"/>
              <a:t>Engagement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Target Team Expectations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Invite themselves to all </a:t>
            </a:r>
            <a:r>
              <a:rPr lang="en-US" sz="1600" dirty="0">
                <a:hlinkClick r:id="rId3"/>
              </a:rPr>
              <a:t>Incident Distribution </a:t>
            </a:r>
            <a:r>
              <a:rPr lang="en-US" sz="1600" dirty="0"/>
              <a:t>lists for their portfolios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92D050"/>
                </a:solidFill>
              </a:rPr>
              <a:t>Follow all spheres for their </a:t>
            </a:r>
            <a:r>
              <a:rPr lang="en-US" sz="1600">
                <a:solidFill>
                  <a:srgbClr val="92D050"/>
                </a:solidFill>
              </a:rPr>
              <a:t>portfolios </a:t>
            </a:r>
            <a:r>
              <a:rPr lang="en-US" sz="1600" dirty="0">
                <a:solidFill>
                  <a:srgbClr val="92D050"/>
                </a:solidFill>
              </a:rPr>
              <a:t>(</a:t>
            </a:r>
            <a:r>
              <a:rPr lang="en-US" sz="1600">
                <a:solidFill>
                  <a:srgbClr val="92D050"/>
                </a:solidFill>
              </a:rPr>
              <a:t>if applicable)</a:t>
            </a:r>
            <a:endParaRPr lang="en-US" sz="1600" dirty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Update cell phone information in Outlook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we are not the root cause owner, we stay on the bridge until TOC manager releases </a:t>
            </a:r>
            <a:r>
              <a:rPr lang="en-US" sz="1600"/>
              <a:t>our </a:t>
            </a:r>
            <a:r>
              <a:rPr lang="en-US" sz="1600" smtClean="0"/>
              <a:t>team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Quarterly</a:t>
            </a:r>
            <a:r>
              <a:rPr lang="en-US" sz="1600"/>
              <a:t> Review of High Priority Incident Engagement process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Make sure </a:t>
            </a:r>
            <a:r>
              <a:rPr lang="en-US" sz="1600" smtClean="0">
                <a:solidFill>
                  <a:srgbClr val="92D050"/>
                </a:solidFill>
              </a:rPr>
              <a:t>Xmatters</a:t>
            </a:r>
            <a:r>
              <a:rPr lang="en-US" sz="1600" smtClean="0"/>
              <a:t> </a:t>
            </a:r>
            <a:r>
              <a:rPr lang="en-US" sz="1600">
                <a:solidFill>
                  <a:srgbClr val="92D050"/>
                </a:solidFill>
              </a:rPr>
              <a:t>and ServiceNow </a:t>
            </a:r>
            <a:r>
              <a:rPr lang="en-US" sz="1600" dirty="0">
                <a:solidFill>
                  <a:srgbClr val="92D050"/>
                </a:solidFill>
              </a:rPr>
              <a:t>On</a:t>
            </a:r>
            <a:r>
              <a:rPr lang="en-US" sz="1600">
                <a:solidFill>
                  <a:srgbClr val="92D050"/>
                </a:solidFill>
              </a:rPr>
              <a:t> Call </a:t>
            </a:r>
            <a:r>
              <a:rPr lang="en-US" sz="1600" smtClean="0">
                <a:solidFill>
                  <a:srgbClr val="92D050"/>
                </a:solidFill>
              </a:rPr>
              <a:t>content</a:t>
            </a:r>
            <a:r>
              <a:rPr lang="en-US" sz="1600" smtClean="0"/>
              <a:t> </a:t>
            </a:r>
            <a:r>
              <a:rPr lang="en-US" sz="1600"/>
              <a:t>is updated with a quarterly </a:t>
            </a:r>
            <a:r>
              <a:rPr lang="en-US" sz="1600" smtClean="0"/>
              <a:t>review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lvl="0"/>
            <a:r>
              <a:rPr lang="en-US" sz="1600" b="1"/>
              <a:t>TCS </a:t>
            </a:r>
            <a:r>
              <a:rPr lang="en-US" sz="1600" b="1" dirty="0"/>
              <a:t>Expectations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SSMs</a:t>
            </a:r>
            <a:r>
              <a:rPr lang="en-US" sz="1600"/>
              <a:t>, </a:t>
            </a:r>
            <a:r>
              <a:rPr lang="en-US" sz="1600" dirty="0"/>
              <a:t>PMs</a:t>
            </a:r>
            <a:r>
              <a:rPr lang="en-US" sz="1600"/>
              <a:t>, </a:t>
            </a:r>
            <a:r>
              <a:rPr lang="en-US" sz="1600" smtClean="0"/>
              <a:t>EMs, </a:t>
            </a:r>
            <a:r>
              <a:rPr lang="en-US" sz="1600"/>
              <a:t>S/GEMs and ECs </a:t>
            </a:r>
            <a:r>
              <a:rPr lang="en-US" sz="1600" smtClean="0"/>
              <a:t>are </a:t>
            </a:r>
            <a:r>
              <a:rPr lang="en-US" sz="1600"/>
              <a:t>informed </a:t>
            </a:r>
            <a:r>
              <a:rPr lang="en-US" sz="1600" smtClean="0"/>
              <a:t>ASAP </a:t>
            </a:r>
            <a:r>
              <a:rPr lang="en-US" sz="1600" dirty="0"/>
              <a:t>on </a:t>
            </a:r>
            <a:r>
              <a:rPr lang="en-US" sz="1600" u="sng" dirty="0"/>
              <a:t>possible</a:t>
            </a:r>
            <a:r>
              <a:rPr lang="en-US" sz="1600" dirty="0"/>
              <a:t> major </a:t>
            </a:r>
            <a:r>
              <a:rPr lang="en-US" sz="1600"/>
              <a:t>incidents </a:t>
            </a: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If there is a bridge</a:t>
            </a:r>
            <a:r>
              <a:rPr lang="en-US" sz="1600"/>
              <a:t>, </a:t>
            </a:r>
            <a:r>
              <a:rPr lang="en-US" sz="1600" dirty="0"/>
              <a:t>SSMs</a:t>
            </a:r>
            <a:r>
              <a:rPr lang="en-US" sz="1600"/>
              <a:t>, </a:t>
            </a:r>
            <a:r>
              <a:rPr lang="en-US" sz="1600" smtClean="0"/>
              <a:t>EMs, </a:t>
            </a:r>
            <a:r>
              <a:rPr lang="en-US" sz="1600"/>
              <a:t>S/GEMs and ECs are </a:t>
            </a:r>
            <a:r>
              <a:rPr lang="en-US" sz="1600" dirty="0"/>
              <a:t>sent an email message with link </a:t>
            </a:r>
            <a:r>
              <a:rPr lang="en-US" sz="1600"/>
              <a:t>to </a:t>
            </a:r>
            <a:r>
              <a:rPr lang="en-US" sz="1600" smtClean="0"/>
              <a:t>bridge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Quarterly</a:t>
            </a:r>
            <a:r>
              <a:rPr lang="en-US" sz="1600"/>
              <a:t> Review of High Priority Incident Engagement process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Make sure </a:t>
            </a:r>
            <a:r>
              <a:rPr lang="en-US" sz="1600" smtClean="0"/>
              <a:t> </a:t>
            </a:r>
            <a:r>
              <a:rPr lang="en-US" sz="1600">
                <a:solidFill>
                  <a:srgbClr val="92D050"/>
                </a:solidFill>
              </a:rPr>
              <a:t>Xmatters and ServiceNow </a:t>
            </a:r>
            <a:r>
              <a:rPr lang="en-US" sz="1600" dirty="0">
                <a:solidFill>
                  <a:srgbClr val="92D050"/>
                </a:solidFill>
              </a:rPr>
              <a:t>On</a:t>
            </a:r>
            <a:r>
              <a:rPr lang="en-US" sz="1600">
                <a:solidFill>
                  <a:srgbClr val="92D050"/>
                </a:solidFill>
              </a:rPr>
              <a:t> Call </a:t>
            </a:r>
            <a:r>
              <a:rPr lang="en-US" sz="1600" smtClean="0">
                <a:solidFill>
                  <a:srgbClr val="92D050"/>
                </a:solidFill>
              </a:rPr>
              <a:t>content</a:t>
            </a:r>
            <a:r>
              <a:rPr lang="en-US" sz="1600" smtClean="0"/>
              <a:t> </a:t>
            </a:r>
            <a:r>
              <a:rPr lang="en-US" sz="1600"/>
              <a:t>is </a:t>
            </a:r>
            <a:r>
              <a:rPr lang="en-US" sz="1600" dirty="0"/>
              <a:t>updated with a </a:t>
            </a:r>
            <a:r>
              <a:rPr lang="en-US" sz="1600"/>
              <a:t>quarterly </a:t>
            </a:r>
            <a:r>
              <a:rPr lang="en-US" sz="1600" smtClean="0"/>
              <a:t>review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we are not the root cause owner, we stay on the bridge until TOC manager releases </a:t>
            </a:r>
            <a:r>
              <a:rPr lang="en-US" sz="1600"/>
              <a:t>our </a:t>
            </a:r>
            <a:r>
              <a:rPr lang="en-US" sz="1600" smtClean="0"/>
              <a:t>team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Follow Priority Escalation best practices (link </a:t>
            </a:r>
            <a:r>
              <a:rPr lang="en-US" sz="1600"/>
              <a:t>sheet).</a:t>
            </a:r>
            <a:r>
              <a:rPr lang="en-US" sz="1600" dirty="0">
                <a:solidFill>
                  <a:srgbClr val="92D050"/>
                </a:solidFill>
              </a:rPr>
              <a:t>Scott’s</a:t>
            </a:r>
            <a:r>
              <a:rPr lang="en-US" sz="1600">
                <a:solidFill>
                  <a:srgbClr val="92D050"/>
                </a:solidFill>
              </a:rPr>
              <a:t> doc</a:t>
            </a:r>
            <a:endParaRPr lang="en-US" sz="1600" dirty="0"/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7213" y="762000"/>
            <a:ext cx="8439912" cy="2362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By </a:t>
            </a:r>
            <a:r>
              <a:rPr lang="en-US" sz="1400" b="1" dirty="0"/>
              <a:t>Oct </a:t>
            </a:r>
            <a:r>
              <a:rPr lang="en-US" sz="1400" b="1" dirty="0" smtClean="0"/>
              <a:t>21st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TCS validate accuracy of incident communication list and wiki </a:t>
            </a:r>
            <a:r>
              <a:rPr lang="en-US" sz="1400" dirty="0" smtClean="0"/>
              <a:t>page</a:t>
            </a: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TCS separate out Corp Portfolio, Deployment, ESS &amp;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Target continue to engage Brian and </a:t>
            </a:r>
            <a:r>
              <a:rPr lang="en-US" sz="1400" dirty="0" err="1"/>
              <a:t>Armaity</a:t>
            </a:r>
            <a:r>
              <a:rPr lang="en-US" sz="1400" dirty="0"/>
              <a:t> for SGEM </a:t>
            </a:r>
            <a:r>
              <a:rPr lang="en-US" sz="1400" dirty="0" smtClean="0"/>
              <a:t>role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Target shares plan with SGEM </a:t>
            </a:r>
            <a:r>
              <a:rPr lang="en-US" sz="1400" dirty="0" smtClean="0"/>
              <a:t>Portfolio leads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 smtClean="0"/>
              <a:t>By Oct 30th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Target shares plan with Engineering Managers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Target </a:t>
            </a:r>
            <a:r>
              <a:rPr lang="en-US" sz="1400" dirty="0"/>
              <a:t>SGEMs/Directors </a:t>
            </a:r>
            <a:r>
              <a:rPr lang="en-US" sz="1400" dirty="0" smtClean="0"/>
              <a:t>have </a:t>
            </a:r>
            <a:r>
              <a:rPr lang="en-US" sz="1400" dirty="0"/>
              <a:t>teams add themselves to incident communication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Target identifies Engineering Consultants to engage in major incident resolution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By Nov 6th: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Begin following in </a:t>
            </a:r>
            <a:r>
              <a:rPr lang="en-US" sz="1400" dirty="0"/>
              <a:t>P1 Major Incident </a:t>
            </a:r>
            <a:r>
              <a:rPr lang="en-US" sz="1400" dirty="0" smtClean="0"/>
              <a:t>restorations process</a:t>
            </a: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Note</a:t>
            </a:r>
            <a:r>
              <a:rPr lang="en-US" sz="1400" dirty="0"/>
              <a:t>:  Recommendation are based on the elimination of existing GM role, benchmarking with other support teams and movement toward DevOps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Target sends out communication to business identifying SGM and/or Director escalation POC for support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7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5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 Points of Contact for Major Incidents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362" y="1828800"/>
            <a:ext cx="8518525" cy="20574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Level 3 </a:t>
            </a:r>
            <a:r>
              <a:rPr lang="en-US" sz="4000" dirty="0" smtClean="0"/>
              <a:t>POCs for Major Incidents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 Points of Contact for Major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03458"/>
              </p:ext>
            </p:extLst>
          </p:nvPr>
        </p:nvGraphicFramePr>
        <p:xfrm>
          <a:off x="457200" y="875553"/>
          <a:ext cx="8372987" cy="5571604"/>
        </p:xfrm>
        <a:graphic>
          <a:graphicData uri="http://schemas.openxmlformats.org/drawingml/2006/table">
            <a:tbl>
              <a:tblPr/>
              <a:tblGrid>
                <a:gridCol w="2206973"/>
                <a:gridCol w="1600755"/>
                <a:gridCol w="1354864"/>
                <a:gridCol w="1671442"/>
                <a:gridCol w="707766"/>
                <a:gridCol w="831187"/>
              </a:tblGrid>
              <a:tr h="1728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 Group</a:t>
                      </a:r>
                      <a:endParaRPr lang="en-US" sz="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Products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 Engineering Mgr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Engineering Mgr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 Mgr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SSM</a:t>
                      </a:r>
                      <a:endParaRPr lang="en-US" sz="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93"/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Collaboration/Social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31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ECC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Content Management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 Peer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Jessica Elias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Drew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Lemler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Dyanne Ostlind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Mobility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Workforce Management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120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 HR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Dana Klein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Tison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Andy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Omann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Rajeev.Nair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Paresh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Churi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Dyanne Ostlind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Talent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 Legal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4129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Risk, Legal, Properties and NSRC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Enterprise Risk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Suresh K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Sandip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Sengupta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Srinath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Kadaba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Pranav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Maydeo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Frederico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Pedregosa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Derrick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Dobmeier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Webb Friedly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Dyanne Ostlind 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Properties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Peter Lutz 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Mary Walton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Kelly Hurda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NSRC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117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 to Contract / Procure to Pay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 to Contract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800">
                          <a:effectLst/>
                          <a:latin typeface="Arial" panose="020B0604020202020204" pitchFamily="34" charset="0"/>
                        </a:rPr>
                        <a:t>Keri Stelle</a:t>
                      </a:r>
                      <a:endParaRPr lang="en-US" sz="800">
                        <a:effectLst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Alanna Bilben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Ryan Johnson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Jennifer Neu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Kelly Hurda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 to Pay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47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Record to Report/Plan to Analyze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70102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to Cash,Inv / Record to Report, Plan to Analyze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 Lifecycle Management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</a:rPr>
                        <a:t>Keri Stelle, Sachin Srivastava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Brian Young2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Keith Townsend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Santhosh Batny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ArunKumar.KG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Ramadevi.Komaravolu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Jennifer Neu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Kelly Hurda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to Cash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65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Platform Engineering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Suresh K, Raj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Gopalkrishnan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Brian Kirchhoff </a:t>
                      </a: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(see below)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 Peterson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Armaity Bilimoria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Sree Rao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Bianya Agarwal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Kelly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Hurda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265" marR="27265" marT="27265" marB="272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8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</a:t>
            </a:r>
            <a:r>
              <a:rPr lang="en-US" dirty="0"/>
              <a:t>Support</a:t>
            </a:r>
            <a:r>
              <a:rPr lang="en-US"/>
              <a:t> Points </a:t>
            </a:r>
            <a:r>
              <a:rPr lang="en-US" dirty="0"/>
              <a:t>of Contact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2848"/>
              </p:ext>
            </p:extLst>
          </p:nvPr>
        </p:nvGraphicFramePr>
        <p:xfrm>
          <a:off x="609599" y="2589265"/>
          <a:ext cx="8077201" cy="350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07"/>
                <a:gridCol w="1956096"/>
                <a:gridCol w="2283899"/>
                <a:gridCol w="2283899"/>
              </a:tblGrid>
              <a:tr h="3155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MGR POC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TCS Business Manager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TCS Delivery Manager</a:t>
                      </a:r>
                      <a:endParaRPr lang="en-US" sz="1100" dirty="0"/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Finance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Kelly </a:t>
                      </a:r>
                      <a:r>
                        <a:rPr lang="en-US" sz="1100" dirty="0" err="1" smtClean="0"/>
                        <a:t>Hurda</a:t>
                      </a:r>
                      <a:r>
                        <a:rPr lang="en-US" sz="11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Sasikumar.K</a:t>
                      </a:r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Kelly </a:t>
                      </a:r>
                      <a:r>
                        <a:rPr lang="en-US" sz="1100" dirty="0" err="1" smtClean="0"/>
                        <a:t>Hurda</a:t>
                      </a:r>
                      <a:r>
                        <a:rPr lang="en-US" sz="11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Sasikumar.K</a:t>
                      </a:r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Property Development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Kelly </a:t>
                      </a:r>
                      <a:r>
                        <a:rPr lang="en-US" sz="1100" dirty="0" err="1" smtClean="0"/>
                        <a:t>Hurda</a:t>
                      </a:r>
                      <a:r>
                        <a:rPr lang="en-US" sz="11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Sasikumar.K</a:t>
                      </a:r>
                    </a:p>
                    <a:p>
                      <a:endParaRPr lang="en-US" sz="1100" dirty="0" smtClean="0"/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TMT/HR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Dyanne.Ostlind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Gireesh.Behara</a:t>
                      </a:r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Law/Assets</a:t>
                      </a:r>
                      <a:r>
                        <a:rPr lang="en-US" sz="1100" baseline="0" dirty="0" smtClean="0"/>
                        <a:t> Protection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Dyanne.Ostlind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Gireesh.Behara</a:t>
                      </a:r>
                    </a:p>
                  </a:txBody>
                  <a:tcPr/>
                </a:tc>
              </a:tr>
              <a:tr h="53186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Dyanne.Ostlind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Dan.Albrecht2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Gireesh.Behara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4854"/>
              </p:ext>
            </p:extLst>
          </p:nvPr>
        </p:nvGraphicFramePr>
        <p:xfrm>
          <a:off x="1279525" y="838200"/>
          <a:ext cx="6797675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5"/>
                <a:gridCol w="1359535"/>
                <a:gridCol w="2136412"/>
                <a:gridCol w="1845083"/>
              </a:tblGrid>
              <a:tr h="22972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Director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S/GEM, EM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MSP Manager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Sr. Delivery Manger</a:t>
                      </a:r>
                      <a:endParaRPr lang="en-US" sz="1100" dirty="0"/>
                    </a:p>
                  </a:txBody>
                  <a:tcPr/>
                </a:tc>
              </a:tr>
              <a:tr h="45607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Suresh</a:t>
                      </a:r>
                      <a:r>
                        <a:rPr lang="en-US" sz="1100" baseline="0" dirty="0" smtClean="0"/>
                        <a:t> K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 K</a:t>
                      </a:r>
                    </a:p>
                    <a:p>
                      <a:r>
                        <a:rPr lang="en-US" sz="1100" dirty="0" smtClean="0"/>
                        <a:t>Armaity B</a:t>
                      </a:r>
                    </a:p>
                    <a:p>
                      <a:r>
                        <a:rPr lang="en-US" sz="1100" dirty="0" smtClean="0"/>
                        <a:t>(back-up for SP)</a:t>
                      </a:r>
                    </a:p>
                    <a:p>
                      <a:r>
                        <a:rPr lang="en-US" sz="1100" dirty="0" smtClean="0"/>
                        <a:t>Sol</a:t>
                      </a:r>
                      <a:r>
                        <a:rPr lang="en-US" sz="1100" baseline="0" dirty="0" smtClean="0"/>
                        <a:t> Port</a:t>
                      </a:r>
                    </a:p>
                    <a:p>
                      <a:r>
                        <a:rPr lang="en-US" sz="1100" i="1" baseline="0" dirty="0" smtClean="0"/>
                        <a:t>(</a:t>
                      </a:r>
                      <a:r>
                        <a:rPr lang="en-US" sz="1100" i="1" baseline="0" dirty="0" smtClean="0">
                          <a:solidFill>
                            <a:srgbClr val="FF0000"/>
                          </a:solidFill>
                        </a:rPr>
                        <a:t>see people tab in ON)</a:t>
                      </a:r>
                      <a:endParaRPr lang="en-US" sz="11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Timothy.Jass (update Outlook profile)</a:t>
                      </a:r>
                    </a:p>
                    <a:p>
                      <a:r>
                        <a:rPr lang="en-US" sz="1100" dirty="0" smtClean="0"/>
                        <a:t>(651)238-5705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Vivek.Nair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– Level 3 Points of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4FC066-EBFB-40A4-BF36-4BCAFBCDCF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0963"/>
              </p:ext>
            </p:extLst>
          </p:nvPr>
        </p:nvGraphicFramePr>
        <p:xfrm>
          <a:off x="76202" y="1524000"/>
          <a:ext cx="9067798" cy="488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806"/>
                <a:gridCol w="2195994"/>
                <a:gridCol w="2563999"/>
                <a:gridCol w="2563999"/>
              </a:tblGrid>
              <a:tr h="31556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Area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MGR POC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SME Off</a:t>
                      </a:r>
                      <a:endParaRPr lang="en-US" sz="1100" dirty="0"/>
                    </a:p>
                  </a:txBody>
                  <a:tcPr/>
                </a:tc>
              </a:tr>
              <a:tr h="446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Basis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Sreenivas.Rao</a:t>
                      </a:r>
                    </a:p>
                    <a:p>
                      <a:r>
                        <a:rPr lang="en-US" sz="1100" dirty="0" smtClean="0"/>
                        <a:t>+91-9886494474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Brandon.Asker</a:t>
                      </a:r>
                    </a:p>
                    <a:p>
                      <a:r>
                        <a:rPr lang="en-US" sz="1100" dirty="0" smtClean="0"/>
                        <a:t>(763) 405-0620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RaviKumar.Pattem </a:t>
                      </a:r>
                    </a:p>
                    <a:p>
                      <a:r>
                        <a:rPr lang="en-US" sz="1100" dirty="0" smtClean="0"/>
                        <a:t>+91-9986565997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Vinay Bhatt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+919886161585</a:t>
                      </a:r>
                      <a:endParaRPr lang="en-US" sz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Security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Rob.Peterson</a:t>
                      </a:r>
                    </a:p>
                    <a:p>
                      <a:r>
                        <a:rPr lang="en-US" sz="1100" dirty="0" smtClean="0"/>
                        <a:t>612) 304-5282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Sreenivas.Rao</a:t>
                      </a:r>
                    </a:p>
                    <a:p>
                      <a:r>
                        <a:rPr lang="en-US" sz="1100" dirty="0" smtClean="0"/>
                        <a:t>+91-9886494474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Shilpa.Koneru</a:t>
                      </a:r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(612) 819-5027</a:t>
                      </a:r>
                    </a:p>
                    <a:p>
                      <a:endParaRPr lang="en-US" sz="11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Talib.Jafri – GRC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(763) 405-4577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Bipul.Kumar  </a:t>
                      </a:r>
                    </a:p>
                    <a:p>
                      <a:r>
                        <a:rPr lang="en-US" sz="1100" dirty="0" smtClean="0"/>
                        <a:t>+918042182970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Release Management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Andy.Foster</a:t>
                      </a:r>
                    </a:p>
                    <a:p>
                      <a:r>
                        <a:rPr lang="en-US" sz="1100" dirty="0" smtClean="0"/>
                        <a:t>(931)551-6405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Sandy</a:t>
                      </a:r>
                      <a:r>
                        <a:rPr lang="en-US" sz="1100" baseline="0" dirty="0" smtClean="0"/>
                        <a:t>.Christenson</a:t>
                      </a:r>
                    </a:p>
                    <a:p>
                      <a:r>
                        <a:rPr lang="en-US" sz="1100" dirty="0" smtClean="0"/>
                        <a:t>(612) 304-8819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 Management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Clark.Travis</a:t>
                      </a:r>
                    </a:p>
                    <a:p>
                      <a:r>
                        <a:rPr lang="en-US" sz="1100" dirty="0" smtClean="0"/>
                        <a:t>(612) 304-3255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Heather.Martin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(612) 304-4476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Procurement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Alanna.Bilben</a:t>
                      </a:r>
                    </a:p>
                    <a:p>
                      <a:r>
                        <a:rPr lang="en-US" sz="1100" dirty="0" smtClean="0"/>
                        <a:t>(612) 304-8856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Sam.Nett</a:t>
                      </a:r>
                    </a:p>
                    <a:p>
                      <a:r>
                        <a:rPr lang="en-US" sz="1100" dirty="0" smtClean="0"/>
                        <a:t>(612) 304-1252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Pradeepa.Kumar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+918042234429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Sourcing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Alanna.Bilben</a:t>
                      </a:r>
                    </a:p>
                    <a:p>
                      <a:r>
                        <a:rPr lang="en-US" sz="1100" dirty="0" smtClean="0"/>
                        <a:t>(612) 304-8856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Sudharani.D </a:t>
                      </a:r>
                    </a:p>
                    <a:p>
                      <a:r>
                        <a:rPr lang="en-US" sz="1100" dirty="0" smtClean="0"/>
                        <a:t>+918042234170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Chuck Merry</a:t>
                      </a:r>
                    </a:p>
                    <a:p>
                      <a:r>
                        <a:rPr lang="en-US" sz="1100" dirty="0" smtClean="0"/>
                        <a:t>(763) 405-5129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Manish.Agrawal2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Not Available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29000" y="762000"/>
          <a:ext cx="2209800" cy="69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/>
                <a:gridCol w="1143001"/>
              </a:tblGrid>
              <a:tr h="2484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r>
                        <a:rPr lang="en-US" sz="1100" baseline="0" dirty="0" smtClean="0"/>
                        <a:t> Director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SGM</a:t>
                      </a:r>
                      <a:endParaRPr lang="en-US" sz="1100" dirty="0"/>
                    </a:p>
                  </a:txBody>
                  <a:tcPr/>
                </a:tc>
              </a:tr>
              <a:tr h="43735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Keri.Stelle</a:t>
                      </a:r>
                    </a:p>
                    <a:p>
                      <a:r>
                        <a:rPr lang="en-US" sz="1100" dirty="0" smtClean="0"/>
                        <a:t>(763) 405-4278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Brian.Kirchhoff </a:t>
                      </a:r>
                    </a:p>
                    <a:p>
                      <a:r>
                        <a:rPr lang="en-US" sz="1100" dirty="0" smtClean="0"/>
                        <a:t>(763) 405-4304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9_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chived xmlns="8aae2fdd-3164-4806-b919-6c95e736dcec">false</Archived>
    <Portfolio xmlns="8aae2fdd-3164-4806-b919-6c95e736dcec">All</Portfolio>
    <RecordEventDate xmlns="76c61182-53ee-4565-a01e-2a35f4bc19e4" xsi:nil="true"/>
    <ScheduleIndex xmlns="76c61182-53ee-4565-a01e-2a35f4bc19e4" xsi:nil="true"/>
    <Record0Category xmlns="76c61182-53ee-4565-a01e-2a35f4bc19e4" xsi:nil="true"/>
    <BusinessFunction xmlns="76c61182-53ee-4565-a01e-2a35f4bc19e4" xsi:nil="true"/>
    <TaxCatchAll xmlns="76c61182-53ee-4565-a01e-2a35f4bc19e4">
      <Value>71</Value>
    </TaxCatchAll>
    <Template xmlns="8aae2fdd-3164-4806-b919-6c95e736dcec">false</Template>
    <Capability xmlns="8aae2fdd-3164-4806-b919-6c95e736dcec">Select One</Capability>
  </documentManagement>
</p:properties>
</file>

<file path=customXml/item2.xml><?xml version="1.0" encoding="utf-8"?>
<?mso-contentType ?>
<SharedContentType xmlns="Microsoft.SharePoint.Taxonomy.ContentTypeSync" SourceId="478fb5cd-bb4a-47d1-8992-bad040e92c88" ContentTypeId="0x0101006BE4F72FFF63494389D4924C6FC5B635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6BE4F72FFF63494389D4924C6FC5B635000DBFA4394FA724478C285D6C0FC7D180" ma:contentTypeVersion="55" ma:contentTypeDescription="" ma:contentTypeScope="" ma:versionID="10ca9169a690d51290c63b2ec64072df">
  <xsd:schema xmlns:xsd="http://www.w3.org/2001/XMLSchema" xmlns:xs="http://www.w3.org/2001/XMLSchema" xmlns:p="http://schemas.microsoft.com/office/2006/metadata/properties" xmlns:ns2="76c61182-53ee-4565-a01e-2a35f4bc19e4" xmlns:ns3="8aae2fdd-3164-4806-b919-6c95e736dcec" targetNamespace="http://schemas.microsoft.com/office/2006/metadata/properties" ma:root="true" ma:fieldsID="2f98f33738f036e19a84e56050229e43" ns2:_="" ns3:_="">
    <xsd:import namespace="76c61182-53ee-4565-a01e-2a35f4bc19e4"/>
    <xsd:import namespace="8aae2fdd-3164-4806-b919-6c95e736dce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BusinessFunction" minOccurs="0"/>
                <xsd:element ref="ns2:Record0Category" minOccurs="0"/>
                <xsd:element ref="ns2:RecordEventDate" minOccurs="0"/>
                <xsd:element ref="ns2:ScheduleIndex" minOccurs="0"/>
                <xsd:element ref="ns3:Portfolio" minOccurs="0"/>
                <xsd:element ref="ns3:Template" minOccurs="0"/>
                <xsd:element ref="ns3:Capability" minOccurs="0"/>
                <xsd:element ref="ns3: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61182-53ee-4565-a01e-2a35f4bc19e4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99b4599-3f78-437c-9160-eca0bb54dc30}" ma:internalName="TaxCatchAll" ma:showField="CatchAllData" ma:web="28022b99-7d6d-4369-a056-4e8620e51d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a99b4599-3f78-437c-9160-eca0bb54dc30}" ma:internalName="TaxCatchAllLabel" ma:readOnly="true" ma:showField="CatchAllDataLabel" ma:web="28022b99-7d6d-4369-a056-4e8620e51d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usinessFunction" ma:index="10" nillable="true" ma:displayName="Business_Function" ma:hidden="true" ma:internalName="BusinessFunction" ma:readOnly="false">
      <xsd:simpleType>
        <xsd:restriction base="dms:Text">
          <xsd:maxLength value="255"/>
        </xsd:restriction>
      </xsd:simpleType>
    </xsd:element>
    <xsd:element name="Record0Category" ma:index="11" nillable="true" ma:displayName="Record_Category" ma:hidden="true" ma:internalName="Record0Category" ma:readOnly="false">
      <xsd:simpleType>
        <xsd:restriction base="dms:Text">
          <xsd:maxLength value="255"/>
        </xsd:restriction>
      </xsd:simpleType>
    </xsd:element>
    <xsd:element name="RecordEventDate" ma:index="12" nillable="true" ma:displayName="Retention Event Date" ma:format="DateOnly" ma:hidden="true" ma:internalName="RecordEventDate" ma:readOnly="false">
      <xsd:simpleType>
        <xsd:restriction base="dms:DateTime"/>
      </xsd:simpleType>
    </xsd:element>
    <xsd:element name="ScheduleIndex" ma:index="13" nillable="true" ma:displayName="Schedule Index" ma:hidden="true" ma:internalName="ScheduleIndex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2fdd-3164-4806-b919-6c95e736dcec" elementFormDefault="qualified">
    <xsd:import namespace="http://schemas.microsoft.com/office/2006/documentManagement/types"/>
    <xsd:import namespace="http://schemas.microsoft.com/office/infopath/2007/PartnerControls"/>
    <xsd:element name="Portfolio" ma:index="14" nillable="true" ma:displayName="Portfolio" ma:default="&lt;select&gt;" ma:description="Portfolio" ma:format="Dropdown" ma:internalName="Portfolio">
      <xsd:simpleType>
        <xsd:restriction base="dms:Choice">
          <xsd:enumeration value="&lt;select&gt;"/>
          <xsd:enumeration value="All"/>
          <xsd:enumeration value="Corp Apps"/>
          <xsd:enumeration value="BI"/>
          <xsd:enumeration value="Deployment"/>
          <xsd:enumeration value="DSO"/>
          <xsd:enumeration value="Ent Services"/>
          <xsd:enumeration value="Finance/SAP"/>
          <xsd:enumeration value="HQ CSC"/>
          <xsd:enumeration value="Law/AP"/>
          <xsd:enumeration value="Monitor Ops"/>
          <xsd:enumeration value="Prop Dev"/>
          <xsd:enumeration value="RADAR"/>
          <xsd:enumeration value="TMT/HR"/>
          <xsd:enumeration value="TTS"/>
        </xsd:restriction>
      </xsd:simpleType>
    </xsd:element>
    <xsd:element name="Template" ma:index="15" nillable="true" ma:displayName="Template" ma:default="0" ma:description="Template for artifacts" ma:internalName="Template">
      <xsd:simpleType>
        <xsd:restriction base="dms:Boolean"/>
      </xsd:simpleType>
    </xsd:element>
    <xsd:element name="Capability" ma:index="16" nillable="true" ma:displayName="Capability" ma:default="Select One" ma:format="Dropdown" ma:internalName="Capability">
      <xsd:simpleType>
        <xsd:restriction base="dms:Choice">
          <xsd:enumeration value="Select One"/>
          <xsd:enumeration value="Demand"/>
          <xsd:enumeration value="Knowledge"/>
          <xsd:enumeration value="Metrics"/>
          <xsd:enumeration value="People"/>
          <xsd:enumeration value="Process"/>
          <xsd:enumeration value="Relationship"/>
        </xsd:restriction>
      </xsd:simpleType>
    </xsd:element>
    <xsd:element name="Archived" ma:index="17" nillable="true" ma:displayName="Archived" ma:default="0" ma:description="Archived documents do not appear in views other than &quot;Archive&quot;." ma:internalName="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6922FD-E0ED-4F3A-B7E3-5EE497013E96}">
  <ds:schemaRefs>
    <ds:schemaRef ds:uri="http://schemas.openxmlformats.org/package/2006/metadata/core-properties"/>
    <ds:schemaRef ds:uri="http://purl.org/dc/terms/"/>
    <ds:schemaRef ds:uri="76c61182-53ee-4565-a01e-2a35f4bc19e4"/>
    <ds:schemaRef ds:uri="http://schemas.microsoft.com/office/2006/documentManagement/types"/>
    <ds:schemaRef ds:uri="http://purl.org/dc/dcmitype/"/>
    <ds:schemaRef ds:uri="http://purl.org/dc/elements/1.1/"/>
    <ds:schemaRef ds:uri="8aae2fdd-3164-4806-b919-6c95e736dcec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EBB594-00C7-43A7-B2FF-DE7B544C949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FC1473-7ECB-4C50-8980-94595A5CB3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07C8CF9-7A5F-46BE-A74B-6518583A8F61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DD698E11-B336-46E5-BCEB-07BEFA75B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61182-53ee-4565-a01e-2a35f4bc19e4"/>
    <ds:schemaRef ds:uri="8aae2fdd-3164-4806-b919-6c95e736dc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13661</TotalTime>
  <Words>1431</Words>
  <Application>Microsoft Office PowerPoint</Application>
  <PresentationFormat>On-screen Show (4:3)</PresentationFormat>
  <Paragraphs>565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Myriad Pro</vt:lpstr>
      <vt:lpstr>Myriad Pro Light</vt:lpstr>
      <vt:lpstr>Wingdings</vt:lpstr>
      <vt:lpstr>1_TCS_Presentation Template</vt:lpstr>
      <vt:lpstr>Divider 1</vt:lpstr>
      <vt:lpstr>9_Final TCS Template_210411</vt:lpstr>
      <vt:lpstr>High Priority Situation – TCS Participation</vt:lpstr>
      <vt:lpstr>High Priority Situation – TTS Participation</vt:lpstr>
      <vt:lpstr>Prerequisites for Engagement</vt:lpstr>
      <vt:lpstr>Recommendations</vt:lpstr>
      <vt:lpstr>PowerPoint Presentation</vt:lpstr>
      <vt:lpstr>Level 3 Points of Contact for Major Incidents</vt:lpstr>
      <vt:lpstr>Level 3 Points of Contact for Major Incidents</vt:lpstr>
      <vt:lpstr>Application Support Points of Contact</vt:lpstr>
      <vt:lpstr>SAP – Level 3 Points of Contact</vt:lpstr>
      <vt:lpstr>SAP – Level 3 Points of Contact cont’d</vt:lpstr>
      <vt:lpstr>SAP - Level 3 Points of Contact cont’d</vt:lpstr>
      <vt:lpstr>Sales to Cash (Finance) – Level 3 Points of Contact</vt:lpstr>
    </vt:vector>
  </TitlesOfParts>
  <Company>Target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Severity Situation Management</dc:title>
  <dc:creator>Vatsala.Epari</dc:creator>
  <cp:keywords>incident</cp:keywords>
  <cp:lastModifiedBy>Kelly.Hurda</cp:lastModifiedBy>
  <cp:revision>696</cp:revision>
  <cp:lastPrinted>2015-10-08T14:34:10Z</cp:lastPrinted>
  <dcterms:created xsi:type="dcterms:W3CDTF">2013-11-05T19:51:12Z</dcterms:created>
  <dcterms:modified xsi:type="dcterms:W3CDTF">2015-10-15T20:28:57Z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71;#incident|5de1a079-f794-41fc-9367-de690d768f43</vt:lpwstr>
  </property>
  <property fmtid="{D5CDD505-2E9C-101B-9397-08002B2CF9AE}" pid="3" name="ContentTypeId">
    <vt:lpwstr>0x0101006BE4F72FFF63494389D4924C6FC5B635000DBFA4394FA724478C285D6C0FC7D180</vt:lpwstr>
  </property>
  <property fmtid="{D5CDD505-2E9C-101B-9397-08002B2CF9AE}" pid="4" name="TaxKeywordTaxHTField">
    <vt:lpwstr>incident|5de1a079-f794-41fc-9367-de690d768f43</vt:lpwstr>
  </property>
  <property fmtid="{D5CDD505-2E9C-101B-9397-08002B2CF9AE}" pid="5" name="Fiscal Year">
    <vt:lpwstr>2014</vt:lpwstr>
  </property>
  <property fmtid="{D5CDD505-2E9C-101B-9397-08002B2CF9AE}" pid="6" name="Document Category">
    <vt:lpwstr>Roles &amp; Responsibilities</vt:lpwstr>
  </property>
  <property fmtid="{D5CDD505-2E9C-101B-9397-08002B2CF9AE}" pid="7" name="Order">
    <vt:r8>18500</vt:r8>
  </property>
  <property fmtid="{D5CDD505-2E9C-101B-9397-08002B2CF9AE}" pid="8" name="XSLStyleCategory">
    <vt:lpwstr>Roles &amp; Responsibilities</vt:lpwstr>
  </property>
  <property fmtid="{D5CDD505-2E9C-101B-9397-08002B2CF9AE}" pid="9" name="Mgmt Track">
    <vt:lpwstr>All Tracks</vt:lpwstr>
  </property>
</Properties>
</file>