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21"/>
  </p:notesMasterIdLst>
  <p:handoutMasterIdLst>
    <p:handoutMasterId r:id="rId22"/>
  </p:handoutMasterIdLst>
  <p:sldIdLst>
    <p:sldId id="621" r:id="rId8"/>
    <p:sldId id="757" r:id="rId9"/>
    <p:sldId id="762" r:id="rId10"/>
    <p:sldId id="751" r:id="rId11"/>
    <p:sldId id="758" r:id="rId12"/>
    <p:sldId id="772" r:id="rId13"/>
    <p:sldId id="765" r:id="rId14"/>
    <p:sldId id="770" r:id="rId15"/>
    <p:sldId id="767" r:id="rId16"/>
    <p:sldId id="769" r:id="rId17"/>
    <p:sldId id="768" r:id="rId18"/>
    <p:sldId id="764" r:id="rId19"/>
    <p:sldId id="766" r:id="rId20"/>
  </p:sldIdLst>
  <p:sldSz cx="16257588" cy="9144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>
          <p15:clr>
            <a:srgbClr val="A4A3A4"/>
          </p15:clr>
        </p15:guide>
        <p15:guide id="2" orient="horz" pos="1446">
          <p15:clr>
            <a:srgbClr val="A4A3A4"/>
          </p15:clr>
        </p15:guide>
        <p15:guide id="3" orient="horz" pos="5448">
          <p15:clr>
            <a:srgbClr val="A4A3A4"/>
          </p15:clr>
        </p15:guide>
        <p15:guide id="4" pos="9919">
          <p15:clr>
            <a:srgbClr val="A4A3A4"/>
          </p15:clr>
        </p15:guide>
        <p15:guide id="5" pos="5121">
          <p15:clr>
            <a:srgbClr val="A4A3A4"/>
          </p15:clr>
        </p15:guide>
        <p15:guide id="6" pos="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0012"/>
    <a:srgbClr val="93B64E"/>
    <a:srgbClr val="8064A2"/>
    <a:srgbClr val="F61ECD"/>
    <a:srgbClr val="0066FF"/>
    <a:srgbClr val="53B1FF"/>
    <a:srgbClr val="F79646"/>
    <a:srgbClr val="E6AF00"/>
    <a:srgbClr val="F1C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1036" autoAdjust="0"/>
  </p:normalViewPr>
  <p:slideViewPr>
    <p:cSldViewPr snapToGrid="0">
      <p:cViewPr varScale="1">
        <p:scale>
          <a:sx n="52" d="100"/>
          <a:sy n="52" d="100"/>
        </p:scale>
        <p:origin x="1214" y="62"/>
      </p:cViewPr>
      <p:guideLst>
        <p:guide orient="horz" pos="2881"/>
        <p:guide orient="horz" pos="1446"/>
        <p:guide orient="horz" pos="5448"/>
        <p:guide pos="9919"/>
        <p:guide pos="5121"/>
        <p:guide pos="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26" y="196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42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770" tIns="38885" rIns="77770" bIns="38885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4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8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770" tIns="38885" rIns="77770" bIns="38885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42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770" tIns="38885" rIns="77770" bIns="38885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9" y="4416427"/>
            <a:ext cx="56102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770" tIns="38885" rIns="77770" bIns="388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770" tIns="38885" rIns="77770" bIns="38885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42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770" tIns="38885" rIns="77770" bIns="38885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3EA0E517-C5A4-41B0-8735-A993D868C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018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BAE48F-AC33-4985-A5DA-38F99639E73D}" type="slidenum">
              <a:rPr lang="en-US" altLang="en-US" sz="10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5078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0E517-C5A4-41B0-8735-A993D868C94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79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0E517-C5A4-41B0-8735-A993D868C94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77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0E517-C5A4-41B0-8735-A993D868C94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39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56D026-5177-421E-A904-3DC5AF012789}" type="slidenum">
              <a:rPr lang="en-US" altLang="en-US" sz="1000"/>
              <a:pPr eaLnBrk="1" hangingPunct="1">
                <a:spcBef>
                  <a:spcPct val="0"/>
                </a:spcBef>
              </a:pPr>
              <a:t>10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40462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13031"/>
            <a:ext cx="13819188" cy="1960563"/>
          </a:xfrm>
          <a:ln/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6" y="4724400"/>
            <a:ext cx="11380790" cy="2336800"/>
          </a:xfrm>
          <a:ln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8326438"/>
            <a:ext cx="3794125" cy="635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54663" y="8326438"/>
            <a:ext cx="5148262" cy="635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84063" y="8326438"/>
            <a:ext cx="3794125" cy="635000"/>
          </a:xfrm>
        </p:spPr>
        <p:txBody>
          <a:bodyPr/>
          <a:lstStyle>
            <a:lvl1pPr>
              <a:defRPr/>
            </a:lvl1pPr>
          </a:lstStyle>
          <a:p>
            <a:fld id="{73C41005-9699-47F1-B5BB-934084715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8609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353BB-CD9A-415D-8CC4-E79089FA0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6769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8000" y="366713"/>
            <a:ext cx="3810001" cy="7802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66713"/>
            <a:ext cx="11277599" cy="7802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1487-9E2C-4409-BCF5-47E530AF6E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031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656565"/>
                </a:solidFill>
              </a:defRPr>
            </a:lvl1pPr>
          </a:lstStyle>
          <a:p>
            <a:fld id="{0AD14FDF-D0AC-409A-AF5A-9C31D5743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7150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95" y="5875338"/>
            <a:ext cx="13819186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95" y="3875090"/>
            <a:ext cx="13819186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3F8AB-F2C3-4817-A3C8-21349FF94F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2298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90" y="2135188"/>
            <a:ext cx="7237413" cy="603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1" y="2135188"/>
            <a:ext cx="7239000" cy="603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718AA-9087-47A4-9B3C-476DDBB12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997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66713"/>
            <a:ext cx="14631987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94"/>
            <a:ext cx="71834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8"/>
            <a:ext cx="71834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82" y="2046294"/>
            <a:ext cx="7186613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82" y="2900368"/>
            <a:ext cx="7186613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A1440-B42C-43BC-9726-3AE6F93FA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3499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0F2EC-4A74-43B0-879A-F39F10AC6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2643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F84D62-884A-4D00-B375-6547A76306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0336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6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2" y="363540"/>
            <a:ext cx="9088438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6" y="1912940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0A893A-9AE9-47D7-BFBD-19AFB7AB6E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081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8" y="6400801"/>
            <a:ext cx="9755188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8" y="817563"/>
            <a:ext cx="9755188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8" y="7156450"/>
            <a:ext cx="9755188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29FF40-DD71-44A6-8FE6-22818DA3A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63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12000" contrast="-14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66713"/>
            <a:ext cx="152400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5137" tIns="72569" rIns="145137" bIns="725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2135188"/>
            <a:ext cx="14628812" cy="603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5137" tIns="72569" rIns="145137" bIns="72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88" y="8328025"/>
            <a:ext cx="3792537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137" tIns="72569" rIns="145137" bIns="72569" numCol="1" anchor="t" anchorCtr="0" compatLnSpc="1">
            <a:prstTxWarp prst="textNoShape">
              <a:avLst/>
            </a:prstTxWarp>
          </a:bodyPr>
          <a:lstStyle>
            <a:lvl1pPr>
              <a:defRPr sz="2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663" y="8328025"/>
            <a:ext cx="51482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137" tIns="72569" rIns="145137" bIns="72569" numCol="1" anchor="t" anchorCtr="0" compatLnSpc="1">
            <a:prstTxWarp prst="textNoShape">
              <a:avLst/>
            </a:prstTxWarp>
          </a:bodyPr>
          <a:lstStyle>
            <a:lvl1pPr algn="ctr">
              <a:defRPr sz="2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184063" y="8328025"/>
            <a:ext cx="3792537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137" tIns="72569" rIns="145137" bIns="72569" numCol="1" anchor="t" anchorCtr="0" compatLnSpc="1">
            <a:prstTxWarp prst="textNoShape">
              <a:avLst/>
            </a:prstTxWarp>
          </a:bodyPr>
          <a:lstStyle>
            <a:lvl1pPr algn="r">
              <a:defRPr sz="3000" b="1">
                <a:latin typeface="Arial" panose="020B0604020202020204" pitchFamily="34" charset="0"/>
              </a:defRPr>
            </a:lvl1pPr>
          </a:lstStyle>
          <a:p>
            <a:fld id="{F9DF8BBD-5AB0-4E07-809D-B30D7E13A9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36" r:id="rId1"/>
    <p:sldLayoutId id="2147485137" r:id="rId2"/>
    <p:sldLayoutId id="2147485127" r:id="rId3"/>
    <p:sldLayoutId id="2147485128" r:id="rId4"/>
    <p:sldLayoutId id="2147485129" r:id="rId5"/>
    <p:sldLayoutId id="2147485130" r:id="rId6"/>
    <p:sldLayoutId id="2147485131" r:id="rId7"/>
    <p:sldLayoutId id="2147485132" r:id="rId8"/>
    <p:sldLayoutId id="2147485133" r:id="rId9"/>
    <p:sldLayoutId id="2147485134" r:id="rId10"/>
    <p:sldLayoutId id="214748513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1450975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50975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HelveticaNeue" pitchFamily="2" charset="0"/>
        </a:defRPr>
      </a:lvl2pPr>
      <a:lvl3pPr algn="ctr" defTabSz="1450975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HelveticaNeue" pitchFamily="2" charset="0"/>
        </a:defRPr>
      </a:lvl3pPr>
      <a:lvl4pPr algn="ctr" defTabSz="1450975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HelveticaNeue" pitchFamily="2" charset="0"/>
        </a:defRPr>
      </a:lvl4pPr>
      <a:lvl5pPr algn="ctr" defTabSz="1450975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HelveticaNeue" pitchFamily="2" charset="0"/>
        </a:defRPr>
      </a:lvl5pPr>
      <a:lvl6pPr marL="457200" algn="ctr" defTabSz="1450975" rtl="0" fontAlgn="base">
        <a:lnSpc>
          <a:spcPct val="80000"/>
        </a:lnSpc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HelveticaNeue" pitchFamily="2" charset="0"/>
        </a:defRPr>
      </a:lvl6pPr>
      <a:lvl7pPr marL="914400" algn="ctr" defTabSz="1450975" rtl="0" fontAlgn="base">
        <a:lnSpc>
          <a:spcPct val="80000"/>
        </a:lnSpc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HelveticaNeue" pitchFamily="2" charset="0"/>
        </a:defRPr>
      </a:lvl7pPr>
      <a:lvl8pPr marL="1371600" algn="ctr" defTabSz="1450975" rtl="0" fontAlgn="base">
        <a:lnSpc>
          <a:spcPct val="80000"/>
        </a:lnSpc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HelveticaNeue" pitchFamily="2" charset="0"/>
        </a:defRPr>
      </a:lvl8pPr>
      <a:lvl9pPr marL="1828800" algn="ctr" defTabSz="1450975" rtl="0" fontAlgn="base">
        <a:lnSpc>
          <a:spcPct val="80000"/>
        </a:lnSpc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HelveticaNeue" pitchFamily="2" charset="0"/>
        </a:defRPr>
      </a:lvl9pPr>
    </p:titleStyle>
    <p:bodyStyle>
      <a:lvl1pPr marL="457200" indent="-457200" algn="l" defTabSz="1450975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SzPct val="60000"/>
        <a:buBlip>
          <a:blip r:embed="rId14"/>
        </a:buBlip>
        <a:defRPr sz="5400">
          <a:solidFill>
            <a:schemeClr val="tx1"/>
          </a:solidFill>
          <a:latin typeface="HelveticaNeue"/>
          <a:ea typeface="+mn-ea"/>
          <a:cs typeface="+mn-cs"/>
        </a:defRPr>
      </a:lvl1pPr>
      <a:lvl2pPr marL="1028700" indent="-457200" algn="l" defTabSz="1450975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60000"/>
        <a:buBlip>
          <a:blip r:embed="rId14"/>
        </a:buBlip>
        <a:defRPr sz="4800">
          <a:solidFill>
            <a:schemeClr val="tx1"/>
          </a:solidFill>
          <a:latin typeface="HelveticaNeue"/>
        </a:defRPr>
      </a:lvl2pPr>
      <a:lvl3pPr marL="1543050" indent="-400050" algn="l" defTabSz="1450975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60000"/>
        <a:buBlip>
          <a:blip r:embed="rId14"/>
        </a:buBlip>
        <a:defRPr sz="4400">
          <a:solidFill>
            <a:schemeClr val="tx1"/>
          </a:solidFill>
          <a:latin typeface="HelveticaNeue"/>
        </a:defRPr>
      </a:lvl3pPr>
      <a:lvl4pPr marL="2114550" indent="-400050" algn="l" defTabSz="1450975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60000"/>
        <a:buBlip>
          <a:blip r:embed="rId14"/>
        </a:buBlip>
        <a:defRPr sz="4000">
          <a:solidFill>
            <a:schemeClr val="tx1"/>
          </a:solidFill>
          <a:latin typeface="HelveticaNeue"/>
        </a:defRPr>
      </a:lvl4pPr>
      <a:lvl5pPr marL="2628900" indent="-400050" algn="l" defTabSz="1450975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60000"/>
        <a:buBlip>
          <a:blip r:embed="rId14"/>
        </a:buBlip>
        <a:defRPr sz="4000">
          <a:solidFill>
            <a:schemeClr val="tx1"/>
          </a:solidFill>
          <a:latin typeface="HelveticaNeue"/>
        </a:defRPr>
      </a:lvl5pPr>
      <a:lvl6pPr marL="3086100" indent="-400050" algn="l" defTabSz="1450975" rtl="0" fontAlgn="base">
        <a:lnSpc>
          <a:spcPct val="90000"/>
        </a:lnSpc>
        <a:spcBef>
          <a:spcPct val="0"/>
        </a:spcBef>
        <a:spcAft>
          <a:spcPct val="20000"/>
        </a:spcAft>
        <a:buSzPct val="60000"/>
        <a:buBlip>
          <a:blip r:embed="rId14"/>
        </a:buBlip>
        <a:defRPr sz="4000">
          <a:solidFill>
            <a:schemeClr val="tx1"/>
          </a:solidFill>
          <a:latin typeface="+mn-lt"/>
        </a:defRPr>
      </a:lvl6pPr>
      <a:lvl7pPr marL="3543300" indent="-400050" algn="l" defTabSz="1450975" rtl="0" fontAlgn="base">
        <a:lnSpc>
          <a:spcPct val="90000"/>
        </a:lnSpc>
        <a:spcBef>
          <a:spcPct val="0"/>
        </a:spcBef>
        <a:spcAft>
          <a:spcPct val="20000"/>
        </a:spcAft>
        <a:buSzPct val="60000"/>
        <a:buBlip>
          <a:blip r:embed="rId14"/>
        </a:buBlip>
        <a:defRPr sz="4000">
          <a:solidFill>
            <a:schemeClr val="tx1"/>
          </a:solidFill>
          <a:latin typeface="+mn-lt"/>
        </a:defRPr>
      </a:lvl7pPr>
      <a:lvl8pPr marL="4000500" indent="-400050" algn="l" defTabSz="1450975" rtl="0" fontAlgn="base">
        <a:lnSpc>
          <a:spcPct val="90000"/>
        </a:lnSpc>
        <a:spcBef>
          <a:spcPct val="0"/>
        </a:spcBef>
        <a:spcAft>
          <a:spcPct val="20000"/>
        </a:spcAft>
        <a:buSzPct val="60000"/>
        <a:buBlip>
          <a:blip r:embed="rId14"/>
        </a:buBlip>
        <a:defRPr sz="4000">
          <a:solidFill>
            <a:schemeClr val="tx1"/>
          </a:solidFill>
          <a:latin typeface="+mn-lt"/>
        </a:defRPr>
      </a:lvl8pPr>
      <a:lvl9pPr marL="4457700" indent="-400050" algn="l" defTabSz="1450975" rtl="0" fontAlgn="base">
        <a:lnSpc>
          <a:spcPct val="90000"/>
        </a:lnSpc>
        <a:spcBef>
          <a:spcPct val="0"/>
        </a:spcBef>
        <a:spcAft>
          <a:spcPct val="20000"/>
        </a:spcAft>
        <a:buSzPct val="60000"/>
        <a:buBlip>
          <a:blip r:embed="rId14"/>
        </a:buBlip>
        <a:defRPr sz="4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tgtcollab.target.com/sites/InfrastructureandOps77/Shared%20Documents/Support%20Model%20Resource%20Tool.doc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3821113"/>
            <a:ext cx="7477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41638" y="3687763"/>
            <a:ext cx="11033125" cy="9239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5400" b="1" dirty="0" smtClean="0">
                <a:solidFill>
                  <a:schemeClr val="bg1"/>
                </a:solidFill>
                <a:latin typeface="Helvetica" pitchFamily="2" charset="0"/>
              </a:rPr>
              <a:t>TOC </a:t>
            </a:r>
            <a:endParaRPr lang="en-US" sz="5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fld id="{6C802E07-0AB6-4874-9B81-0C7D3D2D4CED}" type="slidenum">
              <a:rPr lang="en-US" altLang="en-US" sz="2400">
                <a:solidFill>
                  <a:srgbClr val="656565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2400">
              <a:solidFill>
                <a:srgbClr val="65656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883920" y="1585534"/>
            <a:ext cx="15092680" cy="91940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83920" y="2616041"/>
            <a:ext cx="15092680" cy="347026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12900" y="857015"/>
            <a:ext cx="2224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Monitoring &amp; Event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2970" y="6216210"/>
            <a:ext cx="15073630" cy="27019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1738" y="116249"/>
            <a:ext cx="141859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462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End State Ownership for Support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Activities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04254" y="6278028"/>
            <a:ext cx="1281394" cy="2036454"/>
          </a:xfrm>
          <a:prstGeom prst="rect">
            <a:avLst/>
          </a:prstGeom>
          <a:solidFill>
            <a:schemeClr val="tx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Operations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</a:rPr>
              <a:t>Includes CSC</a:t>
            </a:r>
            <a:endParaRPr lang="en-US" sz="1600" i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56334" y="2769247"/>
            <a:ext cx="1272969" cy="1487378"/>
          </a:xfrm>
          <a:prstGeom prst="rect">
            <a:avLst/>
          </a:prstGeom>
          <a:solidFill>
            <a:schemeClr val="tx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Solution </a:t>
            </a:r>
            <a:r>
              <a:rPr lang="en-US" sz="1600" b="1" dirty="0" smtClean="0">
                <a:solidFill>
                  <a:schemeClr val="tx1"/>
                </a:solidFill>
              </a:rPr>
              <a:t>Portfolios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56334" y="1799434"/>
            <a:ext cx="1272969" cy="562495"/>
          </a:xfrm>
          <a:prstGeom prst="rect">
            <a:avLst/>
          </a:prstGeom>
          <a:solidFill>
            <a:schemeClr val="tx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Vendors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662615" y="7903741"/>
            <a:ext cx="1868746" cy="41074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Record incident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701669" y="4786474"/>
            <a:ext cx="1829692" cy="83127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Escalated “SME” Incident Restoration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681352" y="6278026"/>
            <a:ext cx="1850012" cy="1482271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Knowledge Based Incident Restoration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689507" y="2756237"/>
            <a:ext cx="1829692" cy="835275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Incident Elimination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089318" y="6294975"/>
            <a:ext cx="1713437" cy="1426228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Knowledge Based Event Restoration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028357" y="4750105"/>
            <a:ext cx="1811058" cy="904009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Escalated “SME” </a:t>
            </a:r>
            <a:r>
              <a:rPr lang="en-US" sz="1600" dirty="0" smtClean="0">
                <a:solidFill>
                  <a:srgbClr val="000000"/>
                </a:solidFill>
              </a:rPr>
              <a:t>Event </a:t>
            </a:r>
            <a:r>
              <a:rPr lang="en-US" sz="1600" dirty="0">
                <a:solidFill>
                  <a:srgbClr val="000000"/>
                </a:solidFill>
              </a:rPr>
              <a:t>Restoration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008135" y="3473923"/>
            <a:ext cx="1831280" cy="1120215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Monitoring </a:t>
            </a:r>
            <a:r>
              <a:rPr lang="en-US" sz="1600" dirty="0" smtClean="0">
                <a:solidFill>
                  <a:srgbClr val="000000"/>
                </a:solidFill>
              </a:rPr>
              <a:t>&amp; Event </a:t>
            </a:r>
            <a:r>
              <a:rPr lang="en-US" sz="1600" dirty="0">
                <a:solidFill>
                  <a:srgbClr val="000000"/>
                </a:solidFill>
              </a:rPr>
              <a:t>Build, Tuning </a:t>
            </a:r>
            <a:r>
              <a:rPr lang="en-US" sz="1600" dirty="0" smtClean="0">
                <a:solidFill>
                  <a:srgbClr val="000000"/>
                </a:solidFill>
              </a:rPr>
              <a:t>and </a:t>
            </a:r>
            <a:r>
              <a:rPr lang="en-US" sz="1600" dirty="0">
                <a:solidFill>
                  <a:srgbClr val="000000"/>
                </a:solidFill>
              </a:rPr>
              <a:t>Correlation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397276" y="1799434"/>
            <a:ext cx="1773715" cy="1789577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Problem Fixes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356734" y="4784987"/>
            <a:ext cx="1814357" cy="808291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Problem Identification / RCA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397275" y="5721425"/>
            <a:ext cx="1794035" cy="1281771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376961" y="3748365"/>
            <a:ext cx="1845667" cy="858455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Problem Prioritization </a:t>
            </a: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01669" y="1738475"/>
            <a:ext cx="1829692" cy="623455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Vendor incident restoration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81943" y="1177524"/>
            <a:ext cx="2294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Incident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01669" y="3739065"/>
            <a:ext cx="1829692" cy="90886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SWAT </a:t>
            </a:r>
            <a:r>
              <a:rPr lang="en-US" sz="1600" dirty="0">
                <a:solidFill>
                  <a:srgbClr val="000000"/>
                </a:solidFill>
              </a:rPr>
              <a:t>activities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25879" y="1177524"/>
            <a:ext cx="2046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Problem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705330" y="4939264"/>
            <a:ext cx="2995656" cy="720827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Transition first call knowledge to CSC &amp; Operations</a:t>
            </a:r>
          </a:p>
        </p:txBody>
      </p:sp>
      <p:sp>
        <p:nvSpPr>
          <p:cNvPr id="57" name="Left-Right Arrow 56"/>
          <p:cNvSpPr/>
          <p:nvPr/>
        </p:nvSpPr>
        <p:spPr>
          <a:xfrm rot="5400000">
            <a:off x="-2956560" y="4614672"/>
            <a:ext cx="7010400" cy="670560"/>
          </a:xfrm>
          <a:prstGeom prst="leftRightArrow">
            <a:avLst>
              <a:gd name="adj1" fmla="val 37429"/>
              <a:gd name="adj2" fmla="val 50000"/>
            </a:avLst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46304" tIns="73152" rIns="146304" b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H		Time to Restore and Cost	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722719" y="7565099"/>
            <a:ext cx="2913688" cy="646338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Major Incident Management Process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705330" y="2898429"/>
            <a:ext cx="3002964" cy="542296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Compliance Remediation/ validation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902423" y="6245431"/>
            <a:ext cx="2868902" cy="61674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System Monitoring </a:t>
            </a:r>
            <a:r>
              <a:rPr lang="en-US" sz="1600" dirty="0">
                <a:solidFill>
                  <a:srgbClr val="000000"/>
                </a:solidFill>
              </a:rPr>
              <a:t>&amp; Maintenance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722719" y="3527710"/>
            <a:ext cx="2985575" cy="630777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DR Testing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724342" y="4256624"/>
            <a:ext cx="2983952" cy="525732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LTO Events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705330" y="1136115"/>
            <a:ext cx="5682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Run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fld id="{9F5A1200-08E7-4737-A10F-D4BD20737DD8}" type="slidenum">
              <a:rPr lang="en-US" altLang="en-US" sz="2400">
                <a:solidFill>
                  <a:srgbClr val="656565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2400">
              <a:solidFill>
                <a:srgbClr val="656565"/>
              </a:solidFill>
              <a:latin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43416" y="8328025"/>
            <a:ext cx="2892991" cy="44259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Deploy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2902423" y="6975300"/>
            <a:ext cx="2868902" cy="463735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Base Validation Testing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2459" y="6259440"/>
            <a:ext cx="2902040" cy="60273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Hardware Deployment and Maintenance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722719" y="7003196"/>
            <a:ext cx="2873066" cy="435838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Customer Advocates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871442" y="7592326"/>
            <a:ext cx="2930864" cy="576864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Knowledge Based Cyclical  Events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10348" y="7903741"/>
            <a:ext cx="1692407" cy="407456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Monitoring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6961" y="5921481"/>
            <a:ext cx="1768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+mn-lt"/>
              </a:rPr>
              <a:t>Incident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&amp; Event Correlation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427248" y="1444752"/>
            <a:ext cx="54695" cy="7223222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4761139" y="1474432"/>
            <a:ext cx="75230" cy="7252637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70082" y="1536225"/>
            <a:ext cx="83394" cy="7175295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9445493" y="1444752"/>
            <a:ext cx="43741" cy="7325863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66"/>
          <p:cNvSpPr/>
          <p:nvPr/>
        </p:nvSpPr>
        <p:spPr>
          <a:xfrm>
            <a:off x="12871442" y="2850239"/>
            <a:ext cx="3002964" cy="590486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Platform /Product Tuning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871442" y="3551827"/>
            <a:ext cx="3002964" cy="60666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Full Functional Validation </a:t>
            </a:r>
            <a:r>
              <a:rPr lang="en-US" sz="1600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2871442" y="4256624"/>
            <a:ext cx="2983952" cy="525732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…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890029" y="8319064"/>
            <a:ext cx="2892991" cy="44259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…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62291" y="4427778"/>
            <a:ext cx="1272969" cy="1487378"/>
          </a:xfrm>
          <a:prstGeom prst="rect">
            <a:avLst/>
          </a:prstGeom>
          <a:solidFill>
            <a:schemeClr val="tx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Infra </a:t>
            </a:r>
            <a:r>
              <a:rPr lang="en-US" sz="1600" b="1" dirty="0">
                <a:solidFill>
                  <a:schemeClr val="tx1"/>
                </a:solidFill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9698206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4FDF-D0AC-409A-AF5A-9C31D574351B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2" y="366713"/>
            <a:ext cx="13881059" cy="86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5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72" y="-101373"/>
            <a:ext cx="15240000" cy="1525587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Support 101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66" y="1058453"/>
            <a:ext cx="14628812" cy="7686535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Below is link</a:t>
            </a:r>
          </a:p>
          <a:p>
            <a:pPr marL="0" lvl="0" indent="0">
              <a:buNone/>
            </a:pP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u="sng" dirty="0">
                <a:hlinkClick r:id="rId2"/>
              </a:rPr>
              <a:t>http://itgtcollab.target.com/sites/InfrastructureandOps77/Shared%20Documents/Support%20Model%20Resource%20Tool.docx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pPr marL="0" lvl="0" indent="0">
              <a:buNone/>
            </a:pPr>
            <a:endParaRPr lang="en-US" sz="2000" b="1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72657" y="8338457"/>
            <a:ext cx="703943" cy="624568"/>
          </a:xfrm>
        </p:spPr>
        <p:txBody>
          <a:bodyPr/>
          <a:lstStyle/>
          <a:p>
            <a:fld id="{0AD14FDF-D0AC-409A-AF5A-9C31D574351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0673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72" y="-101373"/>
            <a:ext cx="15240000" cy="1525587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How you play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</a:rPr>
              <a:t>in Support &amp; Operational Health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66" y="1058454"/>
            <a:ext cx="9066478" cy="712127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Approach &amp; Mindset: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Embrace a production view for your product: Infra, Apps, Middleware, Flows, etc.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Know your partners and leverage them heavily: TOC, Infra Portfolio, Business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Know communication mechanisms and operational routines: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TOC Major Incident Updates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TOC Daily Meeting / Report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4">
                    <a:lumMod val="10000"/>
                  </a:schemeClr>
                </a:solidFill>
              </a:rPr>
              <a:t>Everbridge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2400" dirty="0" err="1" smtClean="0">
                <a:solidFill>
                  <a:schemeClr val="accent4">
                    <a:lumMod val="10000"/>
                  </a:schemeClr>
                </a:solidFill>
              </a:rPr>
              <a:t>xMatters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 Notifications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72657" y="8338457"/>
            <a:ext cx="703943" cy="624568"/>
          </a:xfrm>
        </p:spPr>
        <p:txBody>
          <a:bodyPr/>
          <a:lstStyle/>
          <a:p>
            <a:fld id="{0AD14FDF-D0AC-409A-AF5A-9C31D574351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9999288" y="1058454"/>
            <a:ext cx="5694284" cy="398262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450975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SzPct val="60000"/>
            </a:pPr>
            <a:r>
              <a:rPr lang="en-US" sz="2400" b="1" dirty="0">
                <a:solidFill>
                  <a:srgbClr val="000000"/>
                </a:solidFill>
                <a:latin typeface="HelveticaNeue"/>
              </a:rPr>
              <a:t>Tools and Routines we use today:</a:t>
            </a:r>
          </a:p>
          <a:p>
            <a:pPr marL="342900" indent="-342900" defTabSz="1450975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SzPct val="6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HelveticaNeue"/>
              </a:rPr>
              <a:t>Support 360 Storyboards by space</a:t>
            </a:r>
          </a:p>
          <a:p>
            <a:pPr marL="342900" lvl="0" indent="-342900" defTabSz="1450975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SzPct val="6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HelveticaNeue"/>
              </a:rPr>
              <a:t>Daily Change Summary</a:t>
            </a:r>
          </a:p>
          <a:p>
            <a:pPr marL="342900" lvl="0" indent="-342900" defTabSz="1450975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SzPct val="6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HelveticaNeue"/>
              </a:rPr>
              <a:t>Daily Incident Summary</a:t>
            </a:r>
          </a:p>
          <a:p>
            <a:pPr marL="342900" lvl="0" indent="-342900" defTabSz="1450975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SzPct val="6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HelveticaNeue"/>
              </a:rPr>
              <a:t>Weekly Operational Meeting</a:t>
            </a:r>
          </a:p>
          <a:p>
            <a:pPr marL="342900" lvl="0" indent="-342900" defTabSz="1450975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SzPct val="6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HelveticaNeue"/>
              </a:rPr>
              <a:t>Weekly Systems Health Report</a:t>
            </a:r>
          </a:p>
          <a:p>
            <a:pPr marL="342900" lvl="0" indent="-342900" defTabSz="1450975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SzPct val="6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HelveticaNeue"/>
              </a:rPr>
              <a:t>Weekly Problem Review</a:t>
            </a:r>
          </a:p>
          <a:p>
            <a:pPr marL="342900" lvl="0" indent="-342900" defTabSz="1450975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SzPct val="6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HelveticaNeue"/>
              </a:rPr>
              <a:t>DC Command Center Recaps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9166" y="5583365"/>
            <a:ext cx="14628812" cy="301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5137" tIns="72569" rIns="145137" bIns="72569" numCol="1" anchor="t" anchorCtr="0" compatLnSpc="1">
            <a:prstTxWarp prst="textNoShape">
              <a:avLst/>
            </a:prstTxWarp>
          </a:bodyPr>
          <a:lstStyle>
            <a:lvl1pPr marL="457200" indent="-457200" algn="l" defTabSz="1450975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SzPct val="60000"/>
              <a:buBlip>
                <a:blip r:embed="rId2"/>
              </a:buBlip>
              <a:defRPr sz="5400">
                <a:solidFill>
                  <a:schemeClr val="tx1"/>
                </a:solidFill>
                <a:latin typeface="HelveticaNeue"/>
                <a:ea typeface="+mn-ea"/>
                <a:cs typeface="+mn-cs"/>
              </a:defRPr>
            </a:lvl1pPr>
            <a:lvl2pPr marL="1028700" indent="-457200" algn="l" defTabSz="14509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60000"/>
              <a:buBlip>
                <a:blip r:embed="rId2"/>
              </a:buBlip>
              <a:defRPr sz="4800">
                <a:solidFill>
                  <a:schemeClr val="tx1"/>
                </a:solidFill>
                <a:latin typeface="HelveticaNeue"/>
              </a:defRPr>
            </a:lvl2pPr>
            <a:lvl3pPr marL="1543050" indent="-400050" algn="l" defTabSz="14509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60000"/>
              <a:buBlip>
                <a:blip r:embed="rId2"/>
              </a:buBlip>
              <a:defRPr sz="4400">
                <a:solidFill>
                  <a:schemeClr val="tx1"/>
                </a:solidFill>
                <a:latin typeface="HelveticaNeue"/>
              </a:defRPr>
            </a:lvl3pPr>
            <a:lvl4pPr marL="2114550" indent="-400050" algn="l" defTabSz="14509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60000"/>
              <a:buBlip>
                <a:blip r:embed="rId2"/>
              </a:buBlip>
              <a:defRPr sz="4000">
                <a:solidFill>
                  <a:schemeClr val="tx1"/>
                </a:solidFill>
                <a:latin typeface="HelveticaNeue"/>
              </a:defRPr>
            </a:lvl4pPr>
            <a:lvl5pPr marL="2628900" indent="-400050" algn="l" defTabSz="14509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60000"/>
              <a:buBlip>
                <a:blip r:embed="rId2"/>
              </a:buBlip>
              <a:defRPr sz="4000">
                <a:solidFill>
                  <a:schemeClr val="tx1"/>
                </a:solidFill>
                <a:latin typeface="HelveticaNeue"/>
              </a:defRPr>
            </a:lvl5pPr>
            <a:lvl6pPr marL="3086100" indent="-400050" algn="l" defTabSz="1450975" rtl="0" fontAlgn="base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60000"/>
              <a:buBlip>
                <a:blip r:embed="rId2"/>
              </a:buBlip>
              <a:defRPr sz="4000">
                <a:solidFill>
                  <a:schemeClr val="tx1"/>
                </a:solidFill>
                <a:latin typeface="+mn-lt"/>
              </a:defRPr>
            </a:lvl6pPr>
            <a:lvl7pPr marL="3543300" indent="-400050" algn="l" defTabSz="1450975" rtl="0" fontAlgn="base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60000"/>
              <a:buBlip>
                <a:blip r:embed="rId2"/>
              </a:buBlip>
              <a:defRPr sz="4000">
                <a:solidFill>
                  <a:schemeClr val="tx1"/>
                </a:solidFill>
                <a:latin typeface="+mn-lt"/>
              </a:defRPr>
            </a:lvl7pPr>
            <a:lvl8pPr marL="4000500" indent="-400050" algn="l" defTabSz="1450975" rtl="0" fontAlgn="base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60000"/>
              <a:buBlip>
                <a:blip r:embed="rId2"/>
              </a:buBlip>
              <a:defRPr sz="4000">
                <a:solidFill>
                  <a:schemeClr val="tx1"/>
                </a:solidFill>
                <a:latin typeface="+mn-lt"/>
              </a:defRPr>
            </a:lvl8pPr>
            <a:lvl9pPr marL="4457700" indent="-400050" algn="l" defTabSz="1450975" rtl="0" fontAlgn="base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60000"/>
              <a:buBlip>
                <a:blip r:embed="rId2"/>
              </a:buBlip>
              <a:defRPr sz="4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b="1" kern="0" dirty="0" smtClean="0">
                <a:solidFill>
                  <a:schemeClr val="accent4">
                    <a:lumMod val="10000"/>
                  </a:schemeClr>
                </a:solidFill>
              </a:rPr>
              <a:t>Continuously Develop for Stability and Operational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 smtClean="0">
                <a:solidFill>
                  <a:schemeClr val="accent4">
                    <a:lumMod val="10000"/>
                  </a:schemeClr>
                </a:solidFill>
              </a:rPr>
              <a:t>Provide Proactive Support: Intelligent Events and recovery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 smtClean="0">
                <a:solidFill>
                  <a:schemeClr val="accent4">
                    <a:lumMod val="10000"/>
                  </a:schemeClr>
                </a:solidFill>
              </a:rPr>
              <a:t>Enable the TOC and CSC through Knowledge to recover incidents for your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 smtClean="0">
                <a:solidFill>
                  <a:schemeClr val="accent4">
                    <a:lumMod val="10000"/>
                  </a:schemeClr>
                </a:solidFill>
              </a:rPr>
              <a:t>Continually identify and fix Problems in your environment to reduce incidents and improve 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 smtClean="0">
                <a:solidFill>
                  <a:schemeClr val="accent4">
                    <a:lumMod val="10000"/>
                  </a:schemeClr>
                </a:solidFill>
              </a:rPr>
              <a:t>Develop for Supportability: logging, </a:t>
            </a:r>
            <a:r>
              <a:rPr lang="en-US" sz="2400" kern="0" dirty="0" err="1" smtClean="0">
                <a:solidFill>
                  <a:schemeClr val="accent4">
                    <a:lumMod val="10000"/>
                  </a:schemeClr>
                </a:solidFill>
              </a:rPr>
              <a:t>telemetrics</a:t>
            </a:r>
            <a:r>
              <a:rPr lang="en-US" sz="2400" kern="0" dirty="0" smtClean="0">
                <a:solidFill>
                  <a:schemeClr val="accent4">
                    <a:lumMod val="10000"/>
                  </a:schemeClr>
                </a:solidFill>
              </a:rPr>
              <a:t>, support consoles,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 smtClean="0">
                <a:solidFill>
                  <a:schemeClr val="accent4">
                    <a:lumMod val="10000"/>
                  </a:schemeClr>
                </a:solidFill>
              </a:rPr>
              <a:t>Build Support Tools and Automation: dashboards, scripts, automation, self-healing systems, etc.</a:t>
            </a:r>
          </a:p>
          <a:p>
            <a:pPr marL="0" indent="0">
              <a:buFontTx/>
              <a:buNone/>
            </a:pP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96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095" y="332510"/>
            <a:ext cx="13773151" cy="82360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Calibri" panose="020F0502020204030204" pitchFamily="34" charset="0"/>
              </a:rPr>
              <a:t>TOC </a:t>
            </a:r>
            <a:r>
              <a:rPr lang="en-US" sz="3733" dirty="0" smtClean="0">
                <a:solidFill>
                  <a:schemeClr val="bg1"/>
                </a:solidFill>
                <a:latin typeface="Calibri" panose="020F0502020204030204" pitchFamily="34" charset="0"/>
              </a:rPr>
              <a:t>Services</a:t>
            </a:r>
            <a:endParaRPr lang="en-US" sz="3733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28212"/>
              </p:ext>
            </p:extLst>
          </p:nvPr>
        </p:nvGraphicFramePr>
        <p:xfrm>
          <a:off x="1118394" y="1274614"/>
          <a:ext cx="14020799" cy="7951418"/>
        </p:xfrm>
        <a:graphic>
          <a:graphicData uri="http://schemas.openxmlformats.org/drawingml/2006/table">
            <a:tbl>
              <a:tblPr firstRow="1" firstCol="1" bandRow="1"/>
              <a:tblGrid>
                <a:gridCol w="2378921"/>
                <a:gridCol w="749937"/>
                <a:gridCol w="10891941"/>
              </a:tblGrid>
              <a:tr h="126493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fr-FR" sz="1400" b="1" kern="1000" cap="all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Major Incident Management</a:t>
                      </a:r>
                      <a:endParaRPr lang="en-US" sz="1400" b="1" kern="1000" cap="all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fr-FR" sz="1400" kern="10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400" kern="10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ngsana New" panose="02020603050405020304" pitchFamily="18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144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900" kern="10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Identify and manage restoration of major P1 and P2 incidents, including conference bridge engagement, incident documentation, stakeholder communication, RCA assignment and facilitation of  the daily TOC Briefing</a:t>
                      </a: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26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0" cap="all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Knowledge Based Incident restoration</a:t>
                      </a: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144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900" kern="100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Repeatable</a:t>
                      </a:r>
                      <a:r>
                        <a:rPr lang="en-US" sz="1900" kern="10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, knowledge-based response focused on timely, operations level restoration of incidents</a:t>
                      </a:r>
                    </a:p>
                    <a:p>
                      <a:pPr marL="0" marR="9144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900" kern="10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08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fr-FR" sz="1400" b="1" kern="1000" cap="all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Knowledge</a:t>
                      </a:r>
                      <a:r>
                        <a:rPr lang="fr-FR" sz="1400" b="1" kern="1000" cap="all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fr-FR" sz="1400" b="1" kern="1000" cap="all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based</a:t>
                      </a:r>
                      <a:r>
                        <a:rPr lang="fr-FR" sz="1400" b="1" kern="1000" cap="all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fr-FR" sz="1400" b="1" kern="1000" cap="all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event</a:t>
                      </a:r>
                      <a:r>
                        <a:rPr lang="fr-FR" sz="1400" b="1" kern="1000" cap="all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fr-FR" sz="1400" b="1" kern="1000" cap="all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RESTORATION</a:t>
                      </a:r>
                      <a:endParaRPr lang="en-US" sz="1400" b="1" kern="1000" cap="all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0" spc="-3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400" kern="10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ngsana New" panose="02020603050405020304" pitchFamily="18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144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900" kern="100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Repeatable</a:t>
                      </a:r>
                      <a:r>
                        <a:rPr lang="en-US" sz="1900" kern="10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, knowledge-based response focused on timely, operations level restoration of events</a:t>
                      </a:r>
                    </a:p>
                    <a:p>
                      <a:pPr marL="0" marR="9144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900" kern="10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fr-FR" sz="1400" b="1" kern="1000" cap="all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Monitoring</a:t>
                      </a:r>
                      <a:endParaRPr lang="en-US" sz="1400" b="1" kern="1000" cap="all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fr-FR" sz="1400" kern="10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400" kern="10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ngsana New" panose="02020603050405020304" pitchFamily="18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900" b="0" kern="1000" cap="none" spc="-3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Monitoring and “eyes on glass” functions for early fault detection, incident prevention and/or faster resolution, and change validation</a:t>
                      </a:r>
                      <a:endParaRPr lang="en-US" sz="1900" b="1" kern="1000" cap="none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85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0" cap="all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service </a:t>
                      </a:r>
                      <a:r>
                        <a:rPr lang="en-US" sz="1400" b="1" kern="1000" cap="all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requests</a:t>
                      </a:r>
                    </a:p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0" cap="all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200" b="1" kern="1000" cap="all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directly related to INC restoration or prevention</a:t>
                      </a:r>
                      <a:endParaRPr lang="en-US" sz="1400" b="1" kern="1000" cap="all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1440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900" kern="100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Execute problem </a:t>
                      </a:r>
                      <a:r>
                        <a:rPr lang="en-US" sz="1900" kern="10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tasks, change tasks and configuration remediation </a:t>
                      </a:r>
                      <a:r>
                        <a:rPr lang="en-US" sz="1900" kern="100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to restore or prevent an incident</a:t>
                      </a:r>
                      <a:endParaRPr lang="en-US" sz="1900" kern="10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ngsana New" panose="02020603050405020304" pitchFamily="18" charset="-34"/>
                      </a:endParaRPr>
                    </a:p>
                    <a:p>
                      <a:pPr marL="0" marR="36957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900" kern="10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95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fr-FR" sz="1400" b="1" kern="1000" cap="all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operations  trending</a:t>
                      </a:r>
                      <a:endParaRPr lang="en-US" sz="1400" b="1" kern="1000" cap="all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900" b="0" kern="1000" cap="none" spc="-3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Identify trends that are problem candidates and send to Build &amp; Delivery for evaluation</a:t>
                      </a:r>
                      <a:endParaRPr lang="en-US" sz="1900" b="1" kern="1000" cap="none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8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fr-FR" sz="1400" b="1" kern="1000" cap="all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PEAK/</a:t>
                      </a:r>
                      <a:r>
                        <a:rPr lang="fr-FR" sz="1400" b="1" kern="1000" cap="all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special</a:t>
                      </a:r>
                      <a:r>
                        <a:rPr lang="fr-FR" sz="1400" b="1" kern="1000" cap="all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fr-FR" sz="1400" b="1" kern="1000" cap="all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event</a:t>
                      </a:r>
                      <a:r>
                        <a:rPr lang="fr-FR" sz="1400" b="1" kern="1000" cap="all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management</a:t>
                      </a:r>
                      <a:endParaRPr lang="en-US" sz="1400" b="1" kern="1000" cap="all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900" b="0" kern="1000" cap="none" spc="-3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ngsana New" panose="02020603050405020304" pitchFamily="18" charset="-34"/>
                        </a:rPr>
                        <a:t>Direct peak or special event preparation, including TOC facilities, elevated on-call and enhanced communication</a:t>
                      </a:r>
                      <a:endParaRPr lang="en-US" sz="1900" b="1" kern="1000" cap="none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0" marR="0" marT="120403" marB="12040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9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969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72" y="-101373"/>
            <a:ext cx="15240000" cy="1525587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Guiding Principles of the TOC Model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66" y="1058453"/>
            <a:ext cx="14628812" cy="7686535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Technology Operation’s primary responsibilities are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Repeatable, Knowledge based recovery focused on Incident and Event management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ppropriate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ransition of Events and Incidents to Portfolio through ServiceNow (warm handoff for High Priority)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onitoring and “eyes on glass” functions will allow for faster correlation and resolution at a lower impact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“KLO” and maintenance activities to prevent Incidents and Events tied to a Problem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CSC call center will continue to function as a first call team outside of TTS    </a:t>
            </a:r>
          </a:p>
          <a:p>
            <a:pPr marL="0" lv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Portfolio team’s support responsibilities will include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Incident and Event recovery requiring SME and/or undocumented recovery procedures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ransition of Incident and Event to Operations through the use of SN Knowledge and related TOC monitors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hange activities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directly related to the building or changing of production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(unless performed by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dedicated implementation teams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like Provisioning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Deployment Services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Rollout Room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, etc.)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nderstanding and improving the stability, reliability and visibility of platforms to reduce volume of support work and improve availability of the service to end users through the Problem process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upport coverage transitions to build with the resources regardless of where individuals land</a:t>
            </a:r>
          </a:p>
          <a:p>
            <a:pPr marL="0" lv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Other guidelines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ll teams will execute standard support processes including management of ServiceNow and Operational/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</a:rPr>
              <a:t>Suuport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 KPIs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</a:rPr>
              <a:t>ServiceNow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 is the single source for Knowledge, Incident, Event and Change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O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perating model should be applicable for both Infrastructure and Application teams</a:t>
            </a:r>
          </a:p>
          <a:p>
            <a:pPr marL="0" lvl="0" indent="0">
              <a:buNone/>
            </a:pPr>
            <a:endParaRPr lang="en-US" sz="20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72657" y="8338457"/>
            <a:ext cx="703943" cy="624568"/>
          </a:xfrm>
        </p:spPr>
        <p:txBody>
          <a:bodyPr/>
          <a:lstStyle/>
          <a:p>
            <a:fld id="{0AD14FDF-D0AC-409A-AF5A-9C31D574351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0791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72" y="-101373"/>
            <a:ext cx="15240000" cy="1525587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Support Model During Peak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004" y="1058454"/>
            <a:ext cx="14628812" cy="665507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TOC Resolution Goals for Application and </a:t>
            </a:r>
            <a:r>
              <a:rPr lang="en-US" sz="2400" b="1" dirty="0">
                <a:solidFill>
                  <a:srgbClr val="000000"/>
                </a:solidFill>
              </a:rPr>
              <a:t>Temporary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85% of incidents </a:t>
            </a:r>
            <a:r>
              <a:rPr lang="en-US" sz="2400" dirty="0" smtClean="0">
                <a:solidFill>
                  <a:srgbClr val="000000"/>
                </a:solidFill>
              </a:rPr>
              <a:t>that do no get resolved at CSC and </a:t>
            </a:r>
            <a:r>
              <a:rPr lang="en-US" sz="2400" dirty="0">
                <a:solidFill>
                  <a:srgbClr val="000000"/>
                </a:solidFill>
              </a:rPr>
              <a:t>90% of </a:t>
            </a:r>
            <a:r>
              <a:rPr lang="en-US" sz="2400" dirty="0" smtClean="0">
                <a:solidFill>
                  <a:srgbClr val="000000"/>
                </a:solidFill>
              </a:rPr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Solve with knowledge, solve with knowledge in head and flag to write knowledge article or escalate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Support Lift/Land and Maintain through Peak:</a:t>
            </a:r>
            <a:endParaRPr lang="en-US" sz="24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All TTS Support resources remain in place having been lifted/landed into the Portfolio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All TCS Support resources remain in place having been lifted/landed into the TOC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Both TTS and TCS Support resources continue carrying out standard Support tasks, routines, etc. to protect peak </a:t>
            </a:r>
            <a:r>
              <a:rPr lang="en-US" sz="2400" dirty="0" smtClean="0">
                <a:solidFill>
                  <a:srgbClr val="000000"/>
                </a:solidFill>
              </a:rPr>
              <a:t>stability</a:t>
            </a:r>
          </a:p>
          <a:p>
            <a:pPr marL="0" indent="0">
              <a:buNone/>
            </a:pPr>
            <a:endParaRPr lang="en-US" sz="24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72657" y="8338457"/>
            <a:ext cx="703943" cy="624568"/>
          </a:xfrm>
        </p:spPr>
        <p:txBody>
          <a:bodyPr/>
          <a:lstStyle/>
          <a:p>
            <a:fld id="{0AD14FDF-D0AC-409A-AF5A-9C31D574351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28801" y="2517050"/>
            <a:ext cx="3416968" cy="99919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450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651363" y="2631927"/>
            <a:ext cx="1540042" cy="769441"/>
          </a:xfrm>
          <a:prstGeom prst="rightArrow">
            <a:avLst/>
          </a:prstGeom>
          <a:solidFill>
            <a:schemeClr val="accent4">
              <a:lumMod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450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34723" y="2517050"/>
            <a:ext cx="3416968" cy="99919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450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0295009" y="2631927"/>
            <a:ext cx="1540042" cy="769441"/>
          </a:xfrm>
          <a:prstGeom prst="rightArrow">
            <a:avLst/>
          </a:prstGeom>
          <a:solidFill>
            <a:schemeClr val="accent4">
              <a:lumMod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450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987848" y="2517050"/>
            <a:ext cx="3416968" cy="99919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450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9509" y="2631927"/>
            <a:ext cx="2382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TOC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7815" y="2539594"/>
            <a:ext cx="2993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</a:rPr>
              <a:t>TTS Engineers (Former Level 2)</a:t>
            </a:r>
            <a:endParaRPr lang="en-US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78369" y="2724260"/>
            <a:ext cx="292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10000"/>
                  </a:schemeClr>
                </a:solidFill>
              </a:rPr>
              <a:t>Product Teams</a:t>
            </a:r>
            <a:endParaRPr lang="en-US" sz="32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41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72" y="-101373"/>
            <a:ext cx="15240000" cy="1525587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Post Peak Support Model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66" y="1144719"/>
            <a:ext cx="14628812" cy="665507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TOC Application Resolution Goals:</a:t>
            </a:r>
            <a:endParaRPr lang="en-US" sz="24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85% of </a:t>
            </a:r>
            <a:r>
              <a:rPr lang="en-US" sz="2400" dirty="0" smtClean="0">
                <a:solidFill>
                  <a:srgbClr val="000000"/>
                </a:solidFill>
              </a:rPr>
              <a:t>incidents that do not get resolved at the CSC </a:t>
            </a:r>
            <a:r>
              <a:rPr lang="en-US" sz="2400" dirty="0">
                <a:solidFill>
                  <a:srgbClr val="000000"/>
                </a:solidFill>
              </a:rPr>
              <a:t>and 90% of </a:t>
            </a:r>
            <a:r>
              <a:rPr lang="en-US" sz="2400" dirty="0" smtClean="0">
                <a:solidFill>
                  <a:srgbClr val="000000"/>
                </a:solidFill>
              </a:rPr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Product portfolio teams will be responsible for writing Knowledge articles on new apps/infrastructure and partnering with operations team to transition knowledge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Below are current in scope workgroups and what this mean to product teams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based on above goals on escalation: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72657" y="8338457"/>
            <a:ext cx="703943" cy="624568"/>
          </a:xfrm>
        </p:spPr>
        <p:txBody>
          <a:bodyPr/>
          <a:lstStyle/>
          <a:p>
            <a:fld id="{0AD14FDF-D0AC-409A-AF5A-9C31D574351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28801" y="3086394"/>
            <a:ext cx="3416968" cy="99919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450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651363" y="3201271"/>
            <a:ext cx="1540042" cy="769441"/>
          </a:xfrm>
          <a:prstGeom prst="rightArrow">
            <a:avLst/>
          </a:prstGeom>
          <a:solidFill>
            <a:schemeClr val="accent4">
              <a:lumMod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450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34723" y="3086394"/>
            <a:ext cx="3416968" cy="99919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450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9509" y="3201271"/>
            <a:ext cx="2382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TOC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7815" y="3253316"/>
            <a:ext cx="2993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10000"/>
                  </a:schemeClr>
                </a:solidFill>
              </a:rPr>
              <a:t>Product Teams</a:t>
            </a:r>
            <a:endParaRPr lang="en-US" sz="3200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343"/>
              </p:ext>
            </p:extLst>
          </p:nvPr>
        </p:nvGraphicFramePr>
        <p:xfrm>
          <a:off x="928801" y="5378158"/>
          <a:ext cx="8128794" cy="358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598"/>
                <a:gridCol w="2709598"/>
                <a:gridCol w="270959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Workgroups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Incidents Per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Events Per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Merchandising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33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Distribution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Transportation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318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Stores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318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POS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318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FRS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62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318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Flex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Fullfillment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88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318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Mobility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32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NA</a:t>
                      </a:r>
                      <a:endParaRPr 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86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42" y="-163290"/>
            <a:ext cx="15240000" cy="1525587"/>
          </a:xfrm>
        </p:spPr>
        <p:txBody>
          <a:bodyPr/>
          <a:lstStyle/>
          <a:p>
            <a:pPr>
              <a:defRPr/>
            </a:pPr>
            <a:r>
              <a:rPr lang="en-US" sz="4400" b="1" dirty="0" smtClean="0">
                <a:solidFill>
                  <a:schemeClr val="bg1"/>
                </a:solidFill>
              </a:rPr>
              <a:t>Escalation Process to Product Teams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59656" y="1186279"/>
            <a:ext cx="14398880" cy="761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-</a:t>
            </a:r>
            <a:r>
              <a:rPr lang="en-US" sz="2400" dirty="0" smtClean="0">
                <a:solidFill>
                  <a:srgbClr val="000000"/>
                </a:solidFill>
              </a:rPr>
              <a:t>Major </a:t>
            </a:r>
            <a:r>
              <a:rPr lang="en-US" sz="2400" dirty="0">
                <a:solidFill>
                  <a:srgbClr val="000000"/>
                </a:solidFill>
              </a:rPr>
              <a:t>incidents </a:t>
            </a:r>
            <a:r>
              <a:rPr lang="en-US" sz="2400" b="1" dirty="0">
                <a:solidFill>
                  <a:srgbClr val="000000"/>
                </a:solidFill>
              </a:rPr>
              <a:t>(P1, P2 Majors)</a:t>
            </a:r>
            <a:r>
              <a:rPr lang="en-US" sz="2400" dirty="0">
                <a:solidFill>
                  <a:srgbClr val="000000"/>
                </a:solidFill>
              </a:rPr>
              <a:t> will follow the Major Incident Management </a:t>
            </a:r>
            <a:r>
              <a:rPr lang="en-US" sz="2400" dirty="0" smtClean="0">
                <a:solidFill>
                  <a:srgbClr val="000000"/>
                </a:solidFill>
              </a:rPr>
              <a:t>process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-All </a:t>
            </a:r>
            <a:r>
              <a:rPr lang="en-US" sz="2400" b="1" dirty="0">
                <a:solidFill>
                  <a:srgbClr val="000000"/>
                </a:solidFill>
              </a:rPr>
              <a:t>P2 (non-major)</a:t>
            </a:r>
            <a:r>
              <a:rPr lang="en-US" sz="2400" dirty="0">
                <a:solidFill>
                  <a:srgbClr val="000000"/>
                </a:solidFill>
              </a:rPr>
              <a:t> incidents will be transferred via warm hand-off to the appropriate </a:t>
            </a:r>
            <a:r>
              <a:rPr lang="en-US" sz="2400" dirty="0" smtClean="0">
                <a:solidFill>
                  <a:srgbClr val="000000"/>
                </a:solidFill>
              </a:rPr>
              <a:t>workgroup</a:t>
            </a:r>
          </a:p>
          <a:p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-</a:t>
            </a:r>
            <a:r>
              <a:rPr lang="en-US" sz="2400" b="1" dirty="0" smtClean="0">
                <a:solidFill>
                  <a:srgbClr val="000000"/>
                </a:solidFill>
              </a:rPr>
              <a:t>P3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incidents, Operations will conduct a warm handoff through SMS or phone calls to engineering teams </a:t>
            </a:r>
            <a:r>
              <a:rPr lang="en-US" sz="2400" dirty="0" smtClean="0">
                <a:solidFill>
                  <a:srgbClr val="000000"/>
                </a:solidFill>
              </a:rPr>
              <a:t>and placed in appropriate workgroup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-P4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incidents will be transferred into to the appropriate workgroup in </a:t>
            </a:r>
            <a:r>
              <a:rPr lang="en-US" sz="2400" dirty="0" err="1">
                <a:solidFill>
                  <a:srgbClr val="000000"/>
                </a:solidFill>
              </a:rPr>
              <a:t>ServiceNow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Operations will work to resolve incidents and events but will utilize a half life concept on incidents and events if there is not Knowledge article or Knowledge in head to solve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marR="0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>
                <a:solidFill>
                  <a:srgbClr val="000000"/>
                </a:solidFill>
              </a:rPr>
              <a:t>Due Diligence Troubleshoot issue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 smtClean="0">
              <a:solidFill>
                <a:srgbClr val="000000"/>
              </a:solidFill>
            </a:endParaRPr>
          </a:p>
          <a:p>
            <a:pPr marL="0" marR="0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P2 – 2 hours – then warm handoff</a:t>
            </a:r>
          </a:p>
          <a:p>
            <a:pPr marL="0" marR="0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P3 – 12 hours then warm transfer</a:t>
            </a:r>
          </a:p>
          <a:p>
            <a:pPr marL="0" marR="0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P4 – </a:t>
            </a:r>
            <a:r>
              <a:rPr lang="en-US" sz="2400" dirty="0" smtClean="0">
                <a:solidFill>
                  <a:srgbClr val="000000"/>
                </a:solidFill>
              </a:rPr>
              <a:t>2.5 days </a:t>
            </a:r>
            <a:r>
              <a:rPr lang="en-US" sz="2400" dirty="0">
                <a:solidFill>
                  <a:srgbClr val="000000"/>
                </a:solidFill>
              </a:rPr>
              <a:t>then transfer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b="1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65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42" y="-163290"/>
            <a:ext cx="15240000" cy="1525587"/>
          </a:xfr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chemeClr val="bg1"/>
                </a:solidFill>
              </a:rPr>
              <a:t>Shifting to </a:t>
            </a:r>
            <a:r>
              <a:rPr lang="en-US" sz="4400" b="1" dirty="0" smtClean="0">
                <a:solidFill>
                  <a:schemeClr val="bg1"/>
                </a:solidFill>
              </a:rPr>
              <a:t>Operational Model </a:t>
            </a:r>
            <a:r>
              <a:rPr lang="en-US" sz="4400" b="1" dirty="0">
                <a:solidFill>
                  <a:schemeClr val="bg1"/>
                </a:solidFill>
              </a:rPr>
              <a:t>(Incident and Event </a:t>
            </a:r>
            <a:r>
              <a:rPr lang="en-US" sz="4400" b="1" dirty="0" err="1">
                <a:solidFill>
                  <a:schemeClr val="bg1"/>
                </a:solidFill>
              </a:rPr>
              <a:t>Mgmt</a:t>
            </a:r>
            <a:r>
              <a:rPr lang="en-US" sz="4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59656" y="1186279"/>
            <a:ext cx="7944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September 3</a:t>
            </a:r>
            <a:r>
              <a:rPr lang="en-US" sz="2000" b="1" baseline="30000" dirty="0" smtClean="0">
                <a:solidFill>
                  <a:schemeClr val="accent4">
                    <a:lumMod val="10000"/>
                  </a:schemeClr>
                </a:solidFill>
              </a:rPr>
              <a:t>rd</a:t>
            </a:r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-September 28th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Transition of Support TCS SMEs to TOC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No changes to support processes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Discuss knowledge blitz w/TCS onshore and offshore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59656" y="3287887"/>
            <a:ext cx="14445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October 11th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Workgroups implemented for escalation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Formalize engagement of Portfolio through </a:t>
            </a:r>
            <a:r>
              <a:rPr lang="en-US" sz="2000" dirty="0" err="1">
                <a:solidFill>
                  <a:schemeClr val="accent6"/>
                </a:solidFill>
              </a:rPr>
              <a:t>ServiceNow</a:t>
            </a:r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6"/>
                </a:solidFill>
              </a:rPr>
              <a:t>Process change implemented to identify incident / events restored without knowledge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25% of incidents and events solved by knowledge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Begin monitoring metrics on knowledge blitz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Communication plan in process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59656" y="5389495"/>
            <a:ext cx="10029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November 11th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50% of incidents and events solved by knowledge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Identification and transition of TCS SMEs to Portfolio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Limited incident work done through “Knowledge in Head” (KIH)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59656" y="7448019"/>
            <a:ext cx="6851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January 8th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Fully transitioned to operating model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&lt;1% of work through KIH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741" y="2453694"/>
            <a:ext cx="1444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October 5th-12th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Open labs on knowledge blitz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7678" y="6720982"/>
            <a:ext cx="10029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December 15th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75% of incidents and events solved by knowledge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288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72" y="-101373"/>
            <a:ext cx="15240000" cy="1525587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FAQs</a:t>
            </a:r>
            <a:endParaRPr lang="en-US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83065"/>
              </p:ext>
            </p:extLst>
          </p:nvPr>
        </p:nvGraphicFramePr>
        <p:xfrm>
          <a:off x="289554" y="1066800"/>
          <a:ext cx="15834365" cy="7915002"/>
        </p:xfrm>
        <a:graphic>
          <a:graphicData uri="http://schemas.openxmlformats.org/drawingml/2006/table">
            <a:tbl>
              <a:tblPr firstRow="1" firstCol="1" bandRow="1"/>
              <a:tblGrid>
                <a:gridCol w="662982"/>
                <a:gridCol w="1607784"/>
                <a:gridCol w="4739640"/>
                <a:gridCol w="8823959"/>
              </a:tblGrid>
              <a:tr h="242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US" sz="1600" b="1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Question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Answer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Timelines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Response, Troubleshoot Due Diligence and Update Response Guidelines – When do these start – from the Incident creation or from the time when the incident was transferred over from CSC to the TCS workgroup?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the timelines will be measured from the time the incident was transferred over to the TCS workgroup.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Warm Transfer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does the Warm Transfer work? Is there an on-call number?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Connect:</a:t>
                      </a: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Call the relevant team’s on-call number listed in ServiceNow/xMatters, and provide all the required details on the incident.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Communication:</a:t>
                      </a: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Send out a follow-up email to the on-call team member and ServiceNow workgroup owner, with a copy to the team distro.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 Off:</a:t>
                      </a: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TCS team signs off from the P2 non-majors, post the warm transfer. However, for Major Incidents, teams remain engaged till restoration.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Warm Transfer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if ServiceNow information is not up-to-date? What if no response on the on-call number?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Escalate; Call the Engineering Manager and go up the chain.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6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Existing Incidents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should the TCS team do with the Existing incidents eligible for transfer?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TCS and Solution Portfolio teams should work closely to identify the open incidents that need TTS engineers assistance; transfer these to Solution Portfolios. The rest should be owned by TCS.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POS, effective Monday 10/26, all incidents go through the new process.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7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 Restored Incidents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should the TCS team do with the Self restored incidents?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incidents should be closed as No Trouble Found in the Closure Code.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Weekend On-Call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is the weekend on-call schedule for the Solutions Portfolios?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Follow the on-call schedule as listed in ServiceNow/</a:t>
                      </a:r>
                      <a:r>
                        <a:rPr lang="en-US" sz="1400" dirty="0" err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xMatters</a:t>
                      </a: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6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Major Incidents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does TCS role changes in Major Incidents?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TOC will engage Solutions Portfolios as soon as a Major Incident is declared. 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 peak the </a:t>
                      </a: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 Lead and the Support Lead will be from the Solutions Portfolios. TCS role will be to remain 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engaged until not needed.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1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Engaging Infrastructure Teams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should the TCS team do, if there is a need to engage infrastructure teams for an incident that is getting transferred to Solutions Portfolio?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owner of the incident owns the responsibility to engage appropriate teams to restore the incidents.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7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Incident Updates in ServiceNow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Will the Solutions Portfolio teams update the Incident records?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It’s very important to capture Incident Updates in a detailed manner in ServiceNow. The team owning the incident owns the responsibility to update the Incident record with relevant details.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Incident Communication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the Solutions Portfolios follow the Incident Communication guidelines?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Yes, Solutions Portfolios are expected to send out Incident Communication for P2-Non Majors that are warm transferred over.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Appendix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1005-9699-47F1-B5BB-93408471595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991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8Spring1280x720_v01">
  <a:themeElements>
    <a:clrScheme name="Custom 4">
      <a:dk1>
        <a:srgbClr val="C90028"/>
      </a:dk1>
      <a:lt1>
        <a:srgbClr val="FFFFFF"/>
      </a:lt1>
      <a:dk2>
        <a:srgbClr val="C90016"/>
      </a:dk2>
      <a:lt2>
        <a:srgbClr val="FFFFFF"/>
      </a:lt2>
      <a:accent1>
        <a:srgbClr val="FFFFFF"/>
      </a:accent1>
      <a:accent2>
        <a:srgbClr val="969696"/>
      </a:accent2>
      <a:accent3>
        <a:srgbClr val="E1AAAB"/>
      </a:accent3>
      <a:accent4>
        <a:srgbClr val="DADADA"/>
      </a:accent4>
      <a:accent5>
        <a:srgbClr val="FFFFFF"/>
      </a:accent5>
      <a:accent6>
        <a:srgbClr val="878787"/>
      </a:accent6>
      <a:hlink>
        <a:srgbClr val="CC0000"/>
      </a:hlink>
      <a:folHlink>
        <a:srgbClr val="CC0000"/>
      </a:folHlink>
    </a:clrScheme>
    <a:fontScheme name="2008Spring1280x720_v01">
      <a:majorFont>
        <a:latin typeface="HelveticaNeue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50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50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2008Spring1280x720_v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Spring1280x720_v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Spring1280x720_v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Spring1280x720_v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Spring1280x720_v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Spring1280x720_v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Spring1280x720_v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Spring1280x720_v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Spring1280x720_v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Spring1280x720_v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Spring1280x720_v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Spring1280x720_v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Spring1280x720_v01 13">
        <a:dk1>
          <a:srgbClr val="D71B32"/>
        </a:dk1>
        <a:lt1>
          <a:srgbClr val="FFFFFF"/>
        </a:lt1>
        <a:dk2>
          <a:srgbClr val="B5172A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D7AB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3333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Spring1280x720_v01 14">
        <a:dk1>
          <a:srgbClr val="D71B32"/>
        </a:dk1>
        <a:lt1>
          <a:srgbClr val="FFFFFF"/>
        </a:lt1>
        <a:dk2>
          <a:srgbClr val="B5172A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D7AB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FFFFFF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Spring1280x720_v01 15">
        <a:dk1>
          <a:srgbClr val="D71B32"/>
        </a:dk1>
        <a:lt1>
          <a:srgbClr val="FFFFFF"/>
        </a:lt1>
        <a:dk2>
          <a:srgbClr val="B5172A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D7AB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FFFF99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Spring1280x720_v01 16">
        <a:dk1>
          <a:srgbClr val="D71B32"/>
        </a:dk1>
        <a:lt1>
          <a:srgbClr val="FFFFFF"/>
        </a:lt1>
        <a:dk2>
          <a:srgbClr val="C90016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1AAAB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FFFF99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Type xmlns="fe5bae36-dc83-4f14-96f1-6090b07a9d08">Best Practice/Standard</Content_x0020_Type>
    <BusinessFunction xmlns="76c61182-53ee-4565-a01e-2a35f4bc19e4" xsi:nil="true"/>
    <Category xmlns="fe5bae36-dc83-4f14-96f1-6090b07a9d08">20</Category>
    <Status xmlns="fe5bae36-dc83-4f14-96f1-6090b07a9d08">Approved</Status>
    <TaxCatchAll xmlns="76c61182-53ee-4565-a01e-2a35f4bc19e4">
      <Value>97</Value>
    </TaxCatchAll>
    <TaxKeywordTaxHTField xmlns="76c61182-53ee-4565-a01e-2a35f4bc19e4">
      <Terms xmlns="http://schemas.microsoft.com/office/infopath/2007/PartnerControls">
        <TermInfo xmlns="http://schemas.microsoft.com/office/infopath/2007/PartnerControls">
          <TermName xmlns="http://schemas.microsoft.com/office/infopath/2007/PartnerControls">TTS Transformation Support ＆ Operations</TermName>
          <TermId xmlns="http://schemas.microsoft.com/office/infopath/2007/PartnerControls">c6da111f-eeb4-453e-b549-9cd53092b036</TermId>
        </TermInfo>
      </Terms>
    </TaxKeywordTaxHTField>
    <Record0Category xmlns="76c61182-53ee-4565-a01e-2a35f4bc19e4" xsi:nil="true"/>
    <RecordEventDate xmlns="76c61182-53ee-4565-a01e-2a35f4bc19e4" xsi:nil="true"/>
    <ScheduleIndex xmlns="76c61182-53ee-4565-a01e-2a35f4bc19e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llaboration Document" ma:contentTypeID="0x0101006BE4F72FFF63494389D4924C6FC5B63500BC5CDE2C5D61734484F3131D3C0DBD52" ma:contentTypeVersion="22" ma:contentTypeDescription="" ma:contentTypeScope="" ma:versionID="e43016be0d29e62b5da7a11cd3e697a2">
  <xsd:schema xmlns:xsd="http://www.w3.org/2001/XMLSchema" xmlns:xs="http://www.w3.org/2001/XMLSchema" xmlns:p="http://schemas.microsoft.com/office/2006/metadata/properties" xmlns:ns2="76c61182-53ee-4565-a01e-2a35f4bc19e4" xmlns:ns3="fe5bae36-dc83-4f14-96f1-6090b07a9d08" targetNamespace="http://schemas.microsoft.com/office/2006/metadata/properties" ma:root="true" ma:fieldsID="594ca1926b53839fa59790e1c3188cf2" ns2:_="" ns3:_="">
    <xsd:import namespace="76c61182-53ee-4565-a01e-2a35f4bc19e4"/>
    <xsd:import namespace="fe5bae36-dc83-4f14-96f1-6090b07a9d08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BusinessFunction" minOccurs="0"/>
                <xsd:element ref="ns2:Record0Category" minOccurs="0"/>
                <xsd:element ref="ns2:RecordEventDate" minOccurs="0"/>
                <xsd:element ref="ns2:ScheduleIndex" minOccurs="0"/>
                <xsd:element ref="ns3:Content_x0020_Type" minOccurs="0"/>
                <xsd:element ref="ns3:Status" minOccurs="0"/>
                <xsd:element ref="ns3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61182-53ee-4565-a01e-2a35f4bc19e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ma:taxonomy="true" ma:internalName="TaxKeywordTaxHTField" ma:taxonomyFieldName="TaxKeyword" ma:displayName="Enterprise Keywords" ma:readOnly="false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740db437-e1d0-484d-9ef2-5a4e5b90c17c}" ma:internalName="TaxCatchAll" ma:showField="CatchAllData" ma:web="89467591-8ef8-45a2-8bef-940c5d1f9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740db437-e1d0-484d-9ef2-5a4e5b90c17c}" ma:internalName="TaxCatchAllLabel" ma:readOnly="true" ma:showField="CatchAllDataLabel" ma:web="89467591-8ef8-45a2-8bef-940c5d1f9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usinessFunction" ma:index="12" nillable="true" ma:displayName="Business_Function" ma:hidden="true" ma:internalName="BusinessFunction" ma:readOnly="false">
      <xsd:simpleType>
        <xsd:restriction base="dms:Text">
          <xsd:maxLength value="255"/>
        </xsd:restriction>
      </xsd:simpleType>
    </xsd:element>
    <xsd:element name="Record0Category" ma:index="13" nillable="true" ma:displayName="Record_Category" ma:hidden="true" ma:internalName="Record0Category" ma:readOnly="false">
      <xsd:simpleType>
        <xsd:restriction base="dms:Text">
          <xsd:maxLength value="255"/>
        </xsd:restriction>
      </xsd:simpleType>
    </xsd:element>
    <xsd:element name="RecordEventDate" ma:index="14" nillable="true" ma:displayName="Retention Event Date" ma:format="DateOnly" ma:hidden="true" ma:internalName="RecordEventDate" ma:readOnly="false">
      <xsd:simpleType>
        <xsd:restriction base="dms:DateTime"/>
      </xsd:simpleType>
    </xsd:element>
    <xsd:element name="ScheduleIndex" ma:index="15" nillable="true" ma:displayName="Schedule Index" ma:hidden="true" ma:internalName="ScheduleIndex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bae36-dc83-4f14-96f1-6090b07a9d08" elementFormDefault="qualified">
    <xsd:import namespace="http://schemas.microsoft.com/office/2006/documentManagement/types"/>
    <xsd:import namespace="http://schemas.microsoft.com/office/infopath/2007/PartnerControls"/>
    <xsd:element name="Content_x0020_Type" ma:index="16" nillable="true" ma:displayName="Content Type" ma:default="Best Practice/Standard" ma:format="Dropdown" ma:internalName="Content_x0020_Type">
      <xsd:simpleType>
        <xsd:restriction base="dms:Choice">
          <xsd:enumeration value="Best Practice/Standard"/>
          <xsd:enumeration value="Communication object"/>
          <xsd:enumeration value="Knowledge"/>
          <xsd:enumeration value="Meeting Notes"/>
          <xsd:enumeration value="Quick Reference Guides"/>
          <xsd:enumeration value="Strategy and Planning"/>
          <xsd:enumeration value="Template"/>
          <xsd:enumeration value="Tools/Resources"/>
          <xsd:enumeration value="Training Material"/>
        </xsd:restriction>
      </xsd:simpleType>
    </xsd:element>
    <xsd:element name="Status" ma:index="17" nillable="true" ma:displayName="Status" ma:default="Approved" ma:description="Select a status to reflect work in progress" ma:format="Dropdown" ma:internalName="Status">
      <xsd:simpleType>
        <xsd:restriction base="dms:Choice">
          <xsd:enumeration value="Approved"/>
          <xsd:enumeration value="Archive"/>
          <xsd:enumeration value="Draft"/>
          <xsd:enumeration value="Final"/>
          <xsd:enumeration value="In Progress"/>
          <xsd:enumeration value="Published"/>
          <xsd:enumeration value="Waiting for Approval"/>
        </xsd:restriction>
      </xsd:simpleType>
    </xsd:element>
    <xsd:element name="Category" ma:index="18" nillable="true" ma:displayName="Category" ma:list="{b7c641a3-3775-4efc-b5ac-881b1ac26b5c}" ma:internalName="Category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haredContentType xmlns="Microsoft.SharePoint.Taxonomy.ContentTypeSync" SourceId="478fb5cd-bb4a-47d1-8992-bad040e92c88" ContentTypeId="0x0101006BE4F72FFF63494389D4924C6FC5B635" PreviousValue="false"/>
</file>

<file path=customXml/item5.xml><?xml version="1.0" encoding="utf-8"?>
<LongProperties xmlns="http://schemas.microsoft.com/office/2006/metadata/longProperties"/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9D00CD-433B-40BC-B5EC-0CA0D7873444}">
  <ds:schemaRefs>
    <ds:schemaRef ds:uri="http://purl.org/dc/terms/"/>
    <ds:schemaRef ds:uri="fe5bae36-dc83-4f14-96f1-6090b07a9d08"/>
    <ds:schemaRef ds:uri="http://schemas.openxmlformats.org/package/2006/metadata/core-properties"/>
    <ds:schemaRef ds:uri="http://schemas.microsoft.com/office/2006/documentManagement/types"/>
    <ds:schemaRef ds:uri="76c61182-53ee-4565-a01e-2a35f4bc19e4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4A8D22-3653-4B53-9A02-72DD6DA301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61182-53ee-4565-a01e-2a35f4bc19e4"/>
    <ds:schemaRef ds:uri="fe5bae36-dc83-4f14-96f1-6090b07a9d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7732AF-37EC-464C-ADCF-2462A376A399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D968D1FB-BDB9-440F-8870-1938D83BB8C4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BAB1D93C-8CFE-439E-91F2-ED45CDFDD286}">
  <ds:schemaRefs>
    <ds:schemaRef ds:uri="http://schemas.microsoft.com/office/2006/metadata/longProperties"/>
  </ds:schemaRefs>
</ds:datastoreItem>
</file>

<file path=customXml/itemProps6.xml><?xml version="1.0" encoding="utf-8"?>
<ds:datastoreItem xmlns:ds="http://schemas.openxmlformats.org/officeDocument/2006/customXml" ds:itemID="{C0467C13-B4ED-4193-9D7D-1E81F01347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48889</TotalTime>
  <Words>1576</Words>
  <Application>Microsoft Office PowerPoint</Application>
  <PresentationFormat>Custom</PresentationFormat>
  <Paragraphs>268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Angsana New</vt:lpstr>
      <vt:lpstr>Arial</vt:lpstr>
      <vt:lpstr>Calibri</vt:lpstr>
      <vt:lpstr>Cambria</vt:lpstr>
      <vt:lpstr>Cordia New</vt:lpstr>
      <vt:lpstr>Helvetica</vt:lpstr>
      <vt:lpstr>HelveticaNeue</vt:lpstr>
      <vt:lpstr>Times New Roman</vt:lpstr>
      <vt:lpstr>2008Spring1280x720_v01</vt:lpstr>
      <vt:lpstr>PowerPoint Presentation</vt:lpstr>
      <vt:lpstr>TOC Services</vt:lpstr>
      <vt:lpstr>Guiding Principles of the TOC Model</vt:lpstr>
      <vt:lpstr>Support Model During Peak</vt:lpstr>
      <vt:lpstr>Post Peak Support Model</vt:lpstr>
      <vt:lpstr>Escalation Process to Product Teams</vt:lpstr>
      <vt:lpstr>Shifting to Operational Model (Incident and Event Mgmt)</vt:lpstr>
      <vt:lpstr>FAQs</vt:lpstr>
      <vt:lpstr>Appendix</vt:lpstr>
      <vt:lpstr>PowerPoint Presentation</vt:lpstr>
      <vt:lpstr>PowerPoint Presentation</vt:lpstr>
      <vt:lpstr>Support 101</vt:lpstr>
      <vt:lpstr>How you play in Support &amp; Operational Health</vt:lpstr>
    </vt:vector>
  </TitlesOfParts>
  <Company>Target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Ops</dc:title>
  <dc:creator>Ajit.Ketkar</dc:creator>
  <cp:keywords>TTS Transformation Support ＆ Operations</cp:keywords>
  <cp:lastModifiedBy>Sachin.Srivastava</cp:lastModifiedBy>
  <cp:revision>1269</cp:revision>
  <cp:lastPrinted>2015-09-30T18:52:58Z</cp:lastPrinted>
  <dcterms:created xsi:type="dcterms:W3CDTF">2006-06-19T18:28:09Z</dcterms:created>
  <dcterms:modified xsi:type="dcterms:W3CDTF">2015-10-22T08:02:01Z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0x0101006BE4F72FFF63494389D4924C6FC5B63500BC5CDE2C5D61734484F3131D3C0DBD52</vt:lpwstr>
  </property>
  <property fmtid="{D5CDD505-2E9C-101B-9397-08002B2CF9AE}" pid="3" name="ContentType">
    <vt:lpwstr>Document</vt:lpwstr>
  </property>
  <property fmtid="{D5CDD505-2E9C-101B-9397-08002B2CF9AE}" pid="4" name="Description0">
    <vt:lpwstr>Final MTW Offsite presentation.</vt:lpwstr>
  </property>
  <property fmtid="{D5CDD505-2E9C-101B-9397-08002B2CF9AE}" pid="5" name="Document Type">
    <vt:lpwstr>Presentation</vt:lpwstr>
  </property>
  <property fmtid="{D5CDD505-2E9C-101B-9397-08002B2CF9AE}" pid="6" name="Target Audiences">
    <vt:lpwstr/>
  </property>
  <property fmtid="{D5CDD505-2E9C-101B-9397-08002B2CF9AE}" pid="7" name="TaxKeyword">
    <vt:lpwstr>97;#TTS Transformation Support ＆ Operations|c6da111f-eeb4-453e-b549-9cd53092b036</vt:lpwstr>
  </property>
</Properties>
</file>