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3"/>
  </p:notesMasterIdLst>
  <p:handoutMasterIdLst>
    <p:handoutMasterId r:id="rId24"/>
  </p:handoutMasterIdLst>
  <p:sldIdLst>
    <p:sldId id="621" r:id="rId6"/>
    <p:sldId id="654" r:id="rId7"/>
    <p:sldId id="715" r:id="rId8"/>
    <p:sldId id="701" r:id="rId9"/>
    <p:sldId id="702" r:id="rId10"/>
    <p:sldId id="704" r:id="rId11"/>
    <p:sldId id="703" r:id="rId12"/>
    <p:sldId id="709" r:id="rId13"/>
    <p:sldId id="707" r:id="rId14"/>
    <p:sldId id="710" r:id="rId15"/>
    <p:sldId id="711" r:id="rId16"/>
    <p:sldId id="712" r:id="rId17"/>
    <p:sldId id="713" r:id="rId18"/>
    <p:sldId id="705" r:id="rId19"/>
    <p:sldId id="714" r:id="rId20"/>
    <p:sldId id="717" r:id="rId21"/>
    <p:sldId id="716" r:id="rId22"/>
  </p:sldIdLst>
  <p:sldSz cx="16257588" cy="9144000"/>
  <p:notesSz cx="7010400" cy="9236075"/>
  <p:defaultTextStyle>
    <a:defPPr>
      <a:defRPr lang="en-US"/>
    </a:defPPr>
    <a:lvl1pPr algn="l" rtl="0" fontAlgn="base">
      <a:spcBef>
        <a:spcPct val="0"/>
      </a:spcBef>
      <a:spcAft>
        <a:spcPct val="0"/>
      </a:spcAft>
      <a:defRPr sz="4400" kern="1200">
        <a:solidFill>
          <a:schemeClr val="tx1"/>
        </a:solidFill>
        <a:latin typeface="Helvetica" panose="020B0604020202020204" pitchFamily="34" charset="0"/>
        <a:ea typeface="+mn-ea"/>
        <a:cs typeface="+mn-cs"/>
      </a:defRPr>
    </a:lvl1pPr>
    <a:lvl2pPr marL="457200" algn="l" rtl="0" fontAlgn="base">
      <a:spcBef>
        <a:spcPct val="0"/>
      </a:spcBef>
      <a:spcAft>
        <a:spcPct val="0"/>
      </a:spcAft>
      <a:defRPr sz="4400" kern="1200">
        <a:solidFill>
          <a:schemeClr val="tx1"/>
        </a:solidFill>
        <a:latin typeface="Helvetica" panose="020B0604020202020204" pitchFamily="34" charset="0"/>
        <a:ea typeface="+mn-ea"/>
        <a:cs typeface="+mn-cs"/>
      </a:defRPr>
    </a:lvl2pPr>
    <a:lvl3pPr marL="914400" algn="l" rtl="0" fontAlgn="base">
      <a:spcBef>
        <a:spcPct val="0"/>
      </a:spcBef>
      <a:spcAft>
        <a:spcPct val="0"/>
      </a:spcAft>
      <a:defRPr sz="4400" kern="1200">
        <a:solidFill>
          <a:schemeClr val="tx1"/>
        </a:solidFill>
        <a:latin typeface="Helvetica" panose="020B0604020202020204" pitchFamily="34" charset="0"/>
        <a:ea typeface="+mn-ea"/>
        <a:cs typeface="+mn-cs"/>
      </a:defRPr>
    </a:lvl3pPr>
    <a:lvl4pPr marL="1371600" algn="l" rtl="0" fontAlgn="base">
      <a:spcBef>
        <a:spcPct val="0"/>
      </a:spcBef>
      <a:spcAft>
        <a:spcPct val="0"/>
      </a:spcAft>
      <a:defRPr sz="4400" kern="1200">
        <a:solidFill>
          <a:schemeClr val="tx1"/>
        </a:solidFill>
        <a:latin typeface="Helvetica" panose="020B0604020202020204" pitchFamily="34" charset="0"/>
        <a:ea typeface="+mn-ea"/>
        <a:cs typeface="+mn-cs"/>
      </a:defRPr>
    </a:lvl4pPr>
    <a:lvl5pPr marL="1828800" algn="l" rtl="0" fontAlgn="base">
      <a:spcBef>
        <a:spcPct val="0"/>
      </a:spcBef>
      <a:spcAft>
        <a:spcPct val="0"/>
      </a:spcAft>
      <a:defRPr sz="4400" kern="1200">
        <a:solidFill>
          <a:schemeClr val="tx1"/>
        </a:solidFill>
        <a:latin typeface="Helvetica" panose="020B0604020202020204" pitchFamily="34" charset="0"/>
        <a:ea typeface="+mn-ea"/>
        <a:cs typeface="+mn-cs"/>
      </a:defRPr>
    </a:lvl5pPr>
    <a:lvl6pPr marL="2286000" algn="l" defTabSz="914400" rtl="0" eaLnBrk="1" latinLnBrk="0" hangingPunct="1">
      <a:defRPr sz="4400" kern="1200">
        <a:solidFill>
          <a:schemeClr val="tx1"/>
        </a:solidFill>
        <a:latin typeface="Helvetica" panose="020B0604020202020204" pitchFamily="34" charset="0"/>
        <a:ea typeface="+mn-ea"/>
        <a:cs typeface="+mn-cs"/>
      </a:defRPr>
    </a:lvl6pPr>
    <a:lvl7pPr marL="2743200" algn="l" defTabSz="914400" rtl="0" eaLnBrk="1" latinLnBrk="0" hangingPunct="1">
      <a:defRPr sz="4400" kern="1200">
        <a:solidFill>
          <a:schemeClr val="tx1"/>
        </a:solidFill>
        <a:latin typeface="Helvetica" panose="020B0604020202020204" pitchFamily="34" charset="0"/>
        <a:ea typeface="+mn-ea"/>
        <a:cs typeface="+mn-cs"/>
      </a:defRPr>
    </a:lvl7pPr>
    <a:lvl8pPr marL="3200400" algn="l" defTabSz="914400" rtl="0" eaLnBrk="1" latinLnBrk="0" hangingPunct="1">
      <a:defRPr sz="4400" kern="1200">
        <a:solidFill>
          <a:schemeClr val="tx1"/>
        </a:solidFill>
        <a:latin typeface="Helvetica" panose="020B0604020202020204" pitchFamily="34" charset="0"/>
        <a:ea typeface="+mn-ea"/>
        <a:cs typeface="+mn-cs"/>
      </a:defRPr>
    </a:lvl8pPr>
    <a:lvl9pPr marL="3657600" algn="l" defTabSz="914400" rtl="0" eaLnBrk="1" latinLnBrk="0" hangingPunct="1">
      <a:defRPr sz="44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881">
          <p15:clr>
            <a:srgbClr val="A4A3A4"/>
          </p15:clr>
        </p15:guide>
        <p15:guide id="2" orient="horz" pos="1446">
          <p15:clr>
            <a:srgbClr val="A4A3A4"/>
          </p15:clr>
        </p15:guide>
        <p15:guide id="3" orient="horz" pos="5448">
          <p15:clr>
            <a:srgbClr val="A4A3A4"/>
          </p15:clr>
        </p15:guide>
        <p15:guide id="4" pos="9919">
          <p15:clr>
            <a:srgbClr val="A4A3A4"/>
          </p15:clr>
        </p15:guide>
        <p15:guide id="5" pos="5121">
          <p15:clr>
            <a:srgbClr val="A4A3A4"/>
          </p15:clr>
        </p15:guide>
        <p15:guide id="6" pos="32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3B1FF"/>
    <a:srgbClr val="93B64E"/>
    <a:srgbClr val="F79646"/>
    <a:srgbClr val="C00012"/>
    <a:srgbClr val="8064A2"/>
    <a:srgbClr val="E6AF00"/>
    <a:srgbClr val="F1C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9496" autoAdjust="0"/>
  </p:normalViewPr>
  <p:slideViewPr>
    <p:cSldViewPr snapToGrid="0">
      <p:cViewPr varScale="1">
        <p:scale>
          <a:sx n="54" d="100"/>
          <a:sy n="54" d="100"/>
        </p:scale>
        <p:origin x="149" y="53"/>
      </p:cViewPr>
      <p:guideLst>
        <p:guide orient="horz" pos="2881"/>
        <p:guide orient="horz" pos="1446"/>
        <p:guide orient="horz" pos="5448"/>
        <p:guide pos="9919"/>
        <p:guide pos="5121"/>
        <p:guide pos="3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1926" y="196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7" name="Rectangle 3"/>
          <p:cNvSpPr>
            <a:spLocks noGrp="1" noChangeArrowheads="1"/>
          </p:cNvSpPr>
          <p:nvPr>
            <p:ph type="dt" sz="quarter" idx="1"/>
          </p:nvPr>
        </p:nvSpPr>
        <p:spPr bwMode="auto">
          <a:xfrm>
            <a:off x="3970339" y="0"/>
            <a:ext cx="3038475" cy="462120"/>
          </a:xfrm>
          <a:prstGeom prst="rect">
            <a:avLst/>
          </a:prstGeom>
          <a:noFill/>
          <a:ln w="9525">
            <a:noFill/>
            <a:miter lim="800000"/>
            <a:headEnd/>
            <a:tailEnd/>
          </a:ln>
          <a:effectLst/>
        </p:spPr>
        <p:txBody>
          <a:bodyPr vert="horz" wrap="square" lIns="77770" tIns="38885" rIns="77770" bIns="38885" numCol="1" anchor="t" anchorCtr="0" compatLnSpc="1">
            <a:prstTxWarp prst="textNoShape">
              <a:avLst/>
            </a:prstTxWarp>
          </a:bodyPr>
          <a:lstStyle>
            <a:lvl1pPr algn="r">
              <a:defRPr sz="1000">
                <a:latin typeface="Arial" charset="0"/>
              </a:defRPr>
            </a:lvl1pPr>
          </a:lstStyle>
          <a:p>
            <a:pPr>
              <a:defRPr/>
            </a:pPr>
            <a:endParaRPr lang="en-US"/>
          </a:p>
        </p:txBody>
      </p:sp>
      <p:sp>
        <p:nvSpPr>
          <p:cNvPr id="2" name="Footer Placeholder 1"/>
          <p:cNvSpPr>
            <a:spLocks noGrp="1"/>
          </p:cNvSpPr>
          <p:nvPr>
            <p:ph type="ftr" sz="quarter" idx="2"/>
          </p:nvPr>
        </p:nvSpPr>
        <p:spPr>
          <a:xfrm>
            <a:off x="1" y="8772378"/>
            <a:ext cx="3038475" cy="462120"/>
          </a:xfrm>
          <a:prstGeom prst="rect">
            <a:avLst/>
          </a:prstGeom>
        </p:spPr>
        <p:txBody>
          <a:bodyPr vert="horz" lIns="91440" tIns="45720" rIns="91440" bIns="45720" rtlCol="0" anchor="b"/>
          <a:lstStyle>
            <a:lvl1pPr algn="l">
              <a:defRPr sz="1200"/>
            </a:lvl1pPr>
          </a:lstStyle>
          <a:p>
            <a:pPr>
              <a:defRPr/>
            </a:pPr>
            <a:endParaRPr lang="en-US"/>
          </a:p>
        </p:txBody>
      </p:sp>
    </p:spTree>
    <p:extLst>
      <p:ext uri="{BB962C8B-B14F-4D97-AF65-F5344CB8AC3E}">
        <p14:creationId xmlns:p14="http://schemas.microsoft.com/office/powerpoint/2010/main" val="2433978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42"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77770" tIns="38885" rIns="77770" bIns="38885" numCol="1" anchor="t" anchorCtr="0" compatLnSpc="1">
            <a:prstTxWarp prst="textNoShape">
              <a:avLst/>
            </a:prstTxWarp>
          </a:bodyPr>
          <a:lstStyle>
            <a:lvl1pPr>
              <a:defRPr sz="1000">
                <a:latin typeface="Arial" charset="0"/>
              </a:defRPr>
            </a:lvl1pPr>
          </a:lstStyle>
          <a:p>
            <a:pPr>
              <a:defRPr/>
            </a:pPr>
            <a:endParaRPr lang="en-US"/>
          </a:p>
        </p:txBody>
      </p:sp>
      <p:sp>
        <p:nvSpPr>
          <p:cNvPr id="522243"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77770" tIns="38885" rIns="77770" bIns="38885" numCol="1" anchor="t" anchorCtr="0" compatLnSpc="1">
            <a:prstTxWarp prst="textNoShape">
              <a:avLst/>
            </a:prstTxWarp>
          </a:bodyPr>
          <a:lstStyle>
            <a:lvl1pPr algn="r">
              <a:defRPr sz="10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425450" y="692150"/>
            <a:ext cx="615950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5" name="Rectangle 5"/>
          <p:cNvSpPr>
            <a:spLocks noGrp="1" noChangeArrowheads="1"/>
          </p:cNvSpPr>
          <p:nvPr>
            <p:ph type="body" sz="quarter" idx="3"/>
          </p:nvPr>
        </p:nvSpPr>
        <p:spPr bwMode="auto">
          <a:xfrm>
            <a:off x="700089" y="4387767"/>
            <a:ext cx="5610225" cy="4155919"/>
          </a:xfrm>
          <a:prstGeom prst="rect">
            <a:avLst/>
          </a:prstGeom>
          <a:noFill/>
          <a:ln w="9525">
            <a:noFill/>
            <a:miter lim="800000"/>
            <a:headEnd/>
            <a:tailEnd/>
          </a:ln>
          <a:effectLst/>
        </p:spPr>
        <p:txBody>
          <a:bodyPr vert="horz" wrap="square" lIns="77770" tIns="38885" rIns="77770" bIns="388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246"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77770" tIns="38885" rIns="77770" bIns="38885" numCol="1" anchor="b" anchorCtr="0" compatLnSpc="1">
            <a:prstTxWarp prst="textNoShape">
              <a:avLst/>
            </a:prstTxWarp>
          </a:bodyPr>
          <a:lstStyle>
            <a:lvl1pPr>
              <a:defRPr sz="1000">
                <a:latin typeface="Arial" charset="0"/>
              </a:defRPr>
            </a:lvl1pPr>
          </a:lstStyle>
          <a:p>
            <a:pPr>
              <a:defRPr/>
            </a:pPr>
            <a:endParaRPr lang="en-US"/>
          </a:p>
        </p:txBody>
      </p:sp>
      <p:sp>
        <p:nvSpPr>
          <p:cNvPr id="522247"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77770" tIns="38885" rIns="77770" bIns="38885" numCol="1" anchor="b" anchorCtr="0" compatLnSpc="1">
            <a:prstTxWarp prst="textNoShape">
              <a:avLst/>
            </a:prstTxWarp>
          </a:bodyPr>
          <a:lstStyle>
            <a:lvl1pPr algn="r">
              <a:defRPr sz="1000">
                <a:latin typeface="Arial" panose="020B0604020202020204" pitchFamily="34" charset="0"/>
              </a:defRPr>
            </a:lvl1pPr>
          </a:lstStyle>
          <a:p>
            <a:fld id="{3EA0E517-C5A4-41B0-8735-A993D868C941}" type="slidenum">
              <a:rPr lang="en-US" altLang="en-US"/>
              <a:pPr/>
              <a:t>‹#›</a:t>
            </a:fld>
            <a:endParaRPr lang="en-US" altLang="en-US"/>
          </a:p>
        </p:txBody>
      </p:sp>
    </p:spTree>
    <p:extLst>
      <p:ext uri="{BB962C8B-B14F-4D97-AF65-F5344CB8AC3E}">
        <p14:creationId xmlns:p14="http://schemas.microsoft.com/office/powerpoint/2010/main" val="2677018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1BAE48F-AC33-4985-A5DA-38F99639E73D}" type="slidenum">
              <a:rPr lang="en-US" altLang="en-US" sz="1000"/>
              <a:pPr eaLnBrk="1" hangingPunct="1">
                <a:spcBef>
                  <a:spcPct val="0"/>
                </a:spcBef>
              </a:pPr>
              <a:t>1</a:t>
            </a:fld>
            <a:endParaRPr lang="en-US" altLang="en-US" sz="1000"/>
          </a:p>
        </p:txBody>
      </p:sp>
    </p:spTree>
    <p:extLst>
      <p:ext uri="{BB962C8B-B14F-4D97-AF65-F5344CB8AC3E}">
        <p14:creationId xmlns:p14="http://schemas.microsoft.com/office/powerpoint/2010/main" val="405078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DD6EBD45-A282-4CAF-A2E6-520EF6C58634}" type="slidenum">
              <a:rPr lang="en-US" altLang="en-US" sz="1000">
                <a:latin typeface="Arial" panose="020B0604020202020204" pitchFamily="34" charset="0"/>
              </a:rPr>
              <a:pPr eaLnBrk="1" hangingPunct="1"/>
              <a:t>2</a:t>
            </a:fld>
            <a:endParaRPr lang="en-US" altLang="en-US" sz="1000">
              <a:latin typeface="Arial" panose="020B0604020202020204" pitchFamily="34" charset="0"/>
            </a:endParaRPr>
          </a:p>
        </p:txBody>
      </p:sp>
    </p:spTree>
    <p:extLst>
      <p:ext uri="{BB962C8B-B14F-4D97-AF65-F5344CB8AC3E}">
        <p14:creationId xmlns:p14="http://schemas.microsoft.com/office/powerpoint/2010/main" val="406838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
        <p:nvSpPr>
          <p:cNvPr id="1229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CCF915-12D9-4ED3-9EB8-455713F9F582}" type="slidenum">
              <a:rPr lang="en-US" altLang="en-US" sz="1000"/>
              <a:pPr eaLnBrk="1" hangingPunct="1">
                <a:spcBef>
                  <a:spcPct val="0"/>
                </a:spcBef>
              </a:pPr>
              <a:t>4</a:t>
            </a:fld>
            <a:endParaRPr lang="en-US" altLang="en-US" sz="1000"/>
          </a:p>
        </p:txBody>
      </p:sp>
    </p:spTree>
    <p:extLst>
      <p:ext uri="{BB962C8B-B14F-4D97-AF65-F5344CB8AC3E}">
        <p14:creationId xmlns:p14="http://schemas.microsoft.com/office/powerpoint/2010/main" val="215771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
        <p:nvSpPr>
          <p:cNvPr id="1331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556D026-5177-421E-A904-3DC5AF012789}" type="slidenum">
              <a:rPr lang="en-US" altLang="en-US" sz="1000"/>
              <a:pPr eaLnBrk="1" hangingPunct="1">
                <a:spcBef>
                  <a:spcPct val="0"/>
                </a:spcBef>
              </a:pPr>
              <a:t>5</a:t>
            </a:fld>
            <a:endParaRPr lang="en-US" altLang="en-US" sz="1000"/>
          </a:p>
        </p:txBody>
      </p:sp>
    </p:spTree>
    <p:extLst>
      <p:ext uri="{BB962C8B-B14F-4D97-AF65-F5344CB8AC3E}">
        <p14:creationId xmlns:p14="http://schemas.microsoft.com/office/powerpoint/2010/main" val="410461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
        <p:nvSpPr>
          <p:cNvPr id="1331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556D026-5177-421E-A904-3DC5AF012789}" type="slidenum">
              <a:rPr lang="en-US" altLang="en-US" sz="1000"/>
              <a:pPr eaLnBrk="1" hangingPunct="1">
                <a:spcBef>
                  <a:spcPct val="0"/>
                </a:spcBef>
              </a:pPr>
              <a:t>6</a:t>
            </a:fld>
            <a:endParaRPr lang="en-US" altLang="en-US" sz="1000"/>
          </a:p>
        </p:txBody>
      </p:sp>
    </p:spTree>
    <p:extLst>
      <p:ext uri="{BB962C8B-B14F-4D97-AF65-F5344CB8AC3E}">
        <p14:creationId xmlns:p14="http://schemas.microsoft.com/office/powerpoint/2010/main" val="8661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7805CDC3-F019-4652-9385-4F7A6F3AEE87}" type="slidenum">
              <a:rPr lang="en-US" altLang="en-US" sz="1000">
                <a:latin typeface="Arial" panose="020B0604020202020204" pitchFamily="34" charset="0"/>
              </a:rPr>
              <a:pPr eaLnBrk="1" hangingPunct="1"/>
              <a:t>7</a:t>
            </a:fld>
            <a:endParaRPr lang="en-US" altLang="en-US" sz="1000">
              <a:latin typeface="Arial" panose="020B0604020202020204" pitchFamily="34" charset="0"/>
            </a:endParaRPr>
          </a:p>
        </p:txBody>
      </p:sp>
    </p:spTree>
    <p:extLst>
      <p:ext uri="{BB962C8B-B14F-4D97-AF65-F5344CB8AC3E}">
        <p14:creationId xmlns:p14="http://schemas.microsoft.com/office/powerpoint/2010/main" val="1565338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1219200" y="2613031"/>
            <a:ext cx="13819188" cy="1960563"/>
          </a:xfrm>
          <a:ln/>
        </p:spPr>
        <p:txBody>
          <a:bodyPr anchor="b"/>
          <a:lstStyle>
            <a:lvl1pPr>
              <a:defRPr/>
            </a:lvl1pPr>
          </a:lstStyle>
          <a:p>
            <a:r>
              <a:rPr lang="en-US"/>
              <a:t>Click to edit Master title style</a:t>
            </a:r>
          </a:p>
        </p:txBody>
      </p:sp>
      <p:sp>
        <p:nvSpPr>
          <p:cNvPr id="70659" name="Rectangle 3"/>
          <p:cNvSpPr>
            <a:spLocks noGrp="1" noChangeArrowheads="1"/>
          </p:cNvSpPr>
          <p:nvPr>
            <p:ph type="subTitle" idx="1"/>
          </p:nvPr>
        </p:nvSpPr>
        <p:spPr>
          <a:xfrm>
            <a:off x="2438406" y="4724400"/>
            <a:ext cx="11380790" cy="2336800"/>
          </a:xfrm>
          <a:ln/>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812800" y="8326438"/>
            <a:ext cx="3794125" cy="6350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5554663" y="8326438"/>
            <a:ext cx="5148262" cy="63500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12184063" y="8326438"/>
            <a:ext cx="3794125" cy="635000"/>
          </a:xfrm>
        </p:spPr>
        <p:txBody>
          <a:bodyPr/>
          <a:lstStyle>
            <a:lvl1pPr>
              <a:defRPr/>
            </a:lvl1pPr>
          </a:lstStyle>
          <a:p>
            <a:fld id="{73C41005-9699-47F1-B5BB-934084715957}" type="slidenum">
              <a:rPr lang="en-US" altLang="en-US"/>
              <a:pPr/>
              <a:t>‹#›</a:t>
            </a:fld>
            <a:endParaRPr lang="en-US" altLang="en-US"/>
          </a:p>
        </p:txBody>
      </p:sp>
    </p:spTree>
    <p:extLst>
      <p:ext uri="{BB962C8B-B14F-4D97-AF65-F5344CB8AC3E}">
        <p14:creationId xmlns:p14="http://schemas.microsoft.com/office/powerpoint/2010/main" val="19838609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E353BB-CD9A-415D-8CC4-E79089FA010F}" type="slidenum">
              <a:rPr lang="en-US" altLang="en-US"/>
              <a:pPr/>
              <a:t>‹#›</a:t>
            </a:fld>
            <a:endParaRPr lang="en-US" altLang="en-US"/>
          </a:p>
        </p:txBody>
      </p:sp>
    </p:spTree>
    <p:extLst>
      <p:ext uri="{BB962C8B-B14F-4D97-AF65-F5344CB8AC3E}">
        <p14:creationId xmlns:p14="http://schemas.microsoft.com/office/powerpoint/2010/main" val="34056769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38000" y="366713"/>
            <a:ext cx="3810001" cy="7802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66713"/>
            <a:ext cx="11277599" cy="7802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F5B1487-9E2C-4409-BCF5-47E530AF6EDE}" type="slidenum">
              <a:rPr lang="en-US" altLang="en-US"/>
              <a:pPr/>
              <a:t>‹#›</a:t>
            </a:fld>
            <a:endParaRPr lang="en-US" altLang="en-US"/>
          </a:p>
        </p:txBody>
      </p:sp>
    </p:spTree>
    <p:extLst>
      <p:ext uri="{BB962C8B-B14F-4D97-AF65-F5344CB8AC3E}">
        <p14:creationId xmlns:p14="http://schemas.microsoft.com/office/powerpoint/2010/main" val="42570318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z="2400">
                <a:solidFill>
                  <a:srgbClr val="656565"/>
                </a:solidFill>
              </a:defRPr>
            </a:lvl1pPr>
          </a:lstStyle>
          <a:p>
            <a:fld id="{0AD14FDF-D0AC-409A-AF5A-9C31D574351B}" type="slidenum">
              <a:rPr lang="en-US" altLang="en-US"/>
              <a:pPr/>
              <a:t>‹#›</a:t>
            </a:fld>
            <a:endParaRPr lang="en-US" altLang="en-US"/>
          </a:p>
        </p:txBody>
      </p:sp>
    </p:spTree>
    <p:extLst>
      <p:ext uri="{BB962C8B-B14F-4D97-AF65-F5344CB8AC3E}">
        <p14:creationId xmlns:p14="http://schemas.microsoft.com/office/powerpoint/2010/main" val="42397150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95" y="5875338"/>
            <a:ext cx="13819186"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95" y="3875090"/>
            <a:ext cx="13819186"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53F8AB-F2C3-4817-A3C8-21349FF94F6D}" type="slidenum">
              <a:rPr lang="en-US" altLang="en-US"/>
              <a:pPr/>
              <a:t>‹#›</a:t>
            </a:fld>
            <a:endParaRPr lang="en-US" altLang="en-US"/>
          </a:p>
        </p:txBody>
      </p:sp>
    </p:spTree>
    <p:extLst>
      <p:ext uri="{BB962C8B-B14F-4D97-AF65-F5344CB8AC3E}">
        <p14:creationId xmlns:p14="http://schemas.microsoft.com/office/powerpoint/2010/main" val="35582298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90" y="2135188"/>
            <a:ext cx="7237413"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1" y="2135188"/>
            <a:ext cx="7239000" cy="603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E718AA-9087-47A4-9B3C-476DDBB12750}" type="slidenum">
              <a:rPr lang="en-US" altLang="en-US"/>
              <a:pPr/>
              <a:t>‹#›</a:t>
            </a:fld>
            <a:endParaRPr lang="en-US" altLang="en-US"/>
          </a:p>
        </p:txBody>
      </p:sp>
    </p:spTree>
    <p:extLst>
      <p:ext uri="{BB962C8B-B14F-4D97-AF65-F5344CB8AC3E}">
        <p14:creationId xmlns:p14="http://schemas.microsoft.com/office/powerpoint/2010/main" val="31581997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2" y="366713"/>
            <a:ext cx="14631987"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94"/>
            <a:ext cx="71834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8"/>
            <a:ext cx="71834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82" y="2046294"/>
            <a:ext cx="7186613"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82" y="2900368"/>
            <a:ext cx="7186613"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2CA1440-B42C-43BC-9726-3AE6F93FAA25}" type="slidenum">
              <a:rPr lang="en-US" altLang="en-US"/>
              <a:pPr/>
              <a:t>‹#›</a:t>
            </a:fld>
            <a:endParaRPr lang="en-US" altLang="en-US"/>
          </a:p>
        </p:txBody>
      </p:sp>
    </p:spTree>
    <p:extLst>
      <p:ext uri="{BB962C8B-B14F-4D97-AF65-F5344CB8AC3E}">
        <p14:creationId xmlns:p14="http://schemas.microsoft.com/office/powerpoint/2010/main" val="28293499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90F2EC-4A74-43B0-879A-F39F10AC6AD1}" type="slidenum">
              <a:rPr lang="en-US" altLang="en-US"/>
              <a:pPr/>
              <a:t>‹#›</a:t>
            </a:fld>
            <a:endParaRPr lang="en-US" altLang="en-US"/>
          </a:p>
        </p:txBody>
      </p:sp>
    </p:spTree>
    <p:extLst>
      <p:ext uri="{BB962C8B-B14F-4D97-AF65-F5344CB8AC3E}">
        <p14:creationId xmlns:p14="http://schemas.microsoft.com/office/powerpoint/2010/main" val="4302643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F84D62-884A-4D00-B375-6547A7630677}" type="slidenum">
              <a:rPr lang="en-US" altLang="en-US"/>
              <a:pPr/>
              <a:t>‹#›</a:t>
            </a:fld>
            <a:endParaRPr lang="en-US" altLang="en-US"/>
          </a:p>
        </p:txBody>
      </p:sp>
    </p:spTree>
    <p:extLst>
      <p:ext uri="{BB962C8B-B14F-4D97-AF65-F5344CB8AC3E}">
        <p14:creationId xmlns:p14="http://schemas.microsoft.com/office/powerpoint/2010/main" val="4770336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6"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2" y="363540"/>
            <a:ext cx="9088438"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6" y="1912940"/>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A0A893A-9AE9-47D7-BFBD-19AFB7AB6EF3}" type="slidenum">
              <a:rPr lang="en-US" altLang="en-US"/>
              <a:pPr/>
              <a:t>‹#›</a:t>
            </a:fld>
            <a:endParaRPr lang="en-US" altLang="en-US"/>
          </a:p>
        </p:txBody>
      </p:sp>
    </p:spTree>
    <p:extLst>
      <p:ext uri="{BB962C8B-B14F-4D97-AF65-F5344CB8AC3E}">
        <p14:creationId xmlns:p14="http://schemas.microsoft.com/office/powerpoint/2010/main" val="4162081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8" y="6400801"/>
            <a:ext cx="9755188"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8" y="817563"/>
            <a:ext cx="9755188"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3186118" y="7156450"/>
            <a:ext cx="9755188"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29FF40-DD71-44A6-8FE6-22818DA3A3BD}" type="slidenum">
              <a:rPr lang="en-US" altLang="en-US"/>
              <a:pPr/>
              <a:t>‹#›</a:t>
            </a:fld>
            <a:endParaRPr lang="en-US" altLang="en-US"/>
          </a:p>
        </p:txBody>
      </p:sp>
    </p:spTree>
    <p:extLst>
      <p:ext uri="{BB962C8B-B14F-4D97-AF65-F5344CB8AC3E}">
        <p14:creationId xmlns:p14="http://schemas.microsoft.com/office/powerpoint/2010/main" val="33205630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bright="12000" contrast="-14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366713"/>
            <a:ext cx="152400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45137" tIns="72569" rIns="145137" bIns="72569"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814388" y="2135188"/>
            <a:ext cx="14628812" cy="603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45137" tIns="72569" rIns="145137" bIns="7256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814388" y="8328025"/>
            <a:ext cx="3792537" cy="635000"/>
          </a:xfrm>
          <a:prstGeom prst="rect">
            <a:avLst/>
          </a:prstGeom>
          <a:noFill/>
          <a:ln w="9525">
            <a:noFill/>
            <a:miter lim="800000"/>
            <a:headEnd/>
            <a:tailEnd/>
          </a:ln>
          <a:effectLst/>
        </p:spPr>
        <p:txBody>
          <a:bodyPr vert="horz" wrap="square" lIns="145137" tIns="72569" rIns="145137" bIns="72569" numCol="1" anchor="t" anchorCtr="0" compatLnSpc="1">
            <a:prstTxWarp prst="textNoShape">
              <a:avLst/>
            </a:prstTxWarp>
          </a:bodyPr>
          <a:lstStyle>
            <a:lvl1pPr>
              <a:defRPr sz="22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5554663" y="8328025"/>
            <a:ext cx="5148262" cy="635000"/>
          </a:xfrm>
          <a:prstGeom prst="rect">
            <a:avLst/>
          </a:prstGeom>
          <a:noFill/>
          <a:ln w="9525">
            <a:noFill/>
            <a:miter lim="800000"/>
            <a:headEnd/>
            <a:tailEnd/>
          </a:ln>
          <a:effectLst/>
        </p:spPr>
        <p:txBody>
          <a:bodyPr vert="horz" wrap="square" lIns="145137" tIns="72569" rIns="145137" bIns="72569" numCol="1" anchor="t" anchorCtr="0" compatLnSpc="1">
            <a:prstTxWarp prst="textNoShape">
              <a:avLst/>
            </a:prstTxWarp>
          </a:bodyPr>
          <a:lstStyle>
            <a:lvl1pPr algn="ctr">
              <a:defRPr sz="22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2184063" y="8328025"/>
            <a:ext cx="3792537" cy="635000"/>
          </a:xfrm>
          <a:prstGeom prst="rect">
            <a:avLst/>
          </a:prstGeom>
          <a:noFill/>
          <a:ln w="9525">
            <a:noFill/>
            <a:miter lim="800000"/>
            <a:headEnd/>
            <a:tailEnd/>
          </a:ln>
          <a:effectLst/>
        </p:spPr>
        <p:txBody>
          <a:bodyPr vert="horz" wrap="square" lIns="145137" tIns="72569" rIns="145137" bIns="72569" numCol="1" anchor="t" anchorCtr="0" compatLnSpc="1">
            <a:prstTxWarp prst="textNoShape">
              <a:avLst/>
            </a:prstTxWarp>
          </a:bodyPr>
          <a:lstStyle>
            <a:lvl1pPr algn="r">
              <a:defRPr sz="3000" b="1">
                <a:latin typeface="Arial" panose="020B0604020202020204" pitchFamily="34" charset="0"/>
              </a:defRPr>
            </a:lvl1pPr>
          </a:lstStyle>
          <a:p>
            <a:fld id="{F9DF8BBD-5AB0-4E07-809D-B30D7E13A9B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5136" r:id="rId1"/>
    <p:sldLayoutId id="2147485137" r:id="rId2"/>
    <p:sldLayoutId id="2147485127" r:id="rId3"/>
    <p:sldLayoutId id="2147485128" r:id="rId4"/>
    <p:sldLayoutId id="2147485129" r:id="rId5"/>
    <p:sldLayoutId id="2147485130" r:id="rId6"/>
    <p:sldLayoutId id="2147485131" r:id="rId7"/>
    <p:sldLayoutId id="2147485132" r:id="rId8"/>
    <p:sldLayoutId id="2147485133" r:id="rId9"/>
    <p:sldLayoutId id="2147485134" r:id="rId10"/>
    <p:sldLayoutId id="2147485135" r:id="rId11"/>
  </p:sldLayoutIdLst>
  <p:transition>
    <p:fade/>
  </p:transition>
  <p:timing>
    <p:tnLst>
      <p:par>
        <p:cTn id="1" dur="indefinite" restart="never" nodeType="tmRoot"/>
      </p:par>
    </p:tnLst>
  </p:timing>
  <p:hf hdr="0" ftr="0" dt="0"/>
  <p:txStyles>
    <p:titleStyle>
      <a:lvl1pPr algn="ctr" defTabSz="1450975" rtl="0" eaLnBrk="0" fontAlgn="base" hangingPunct="0">
        <a:lnSpc>
          <a:spcPct val="80000"/>
        </a:lnSpc>
        <a:spcBef>
          <a:spcPct val="0"/>
        </a:spcBef>
        <a:spcAft>
          <a:spcPct val="0"/>
        </a:spcAft>
        <a:defRPr sz="6800">
          <a:solidFill>
            <a:schemeClr val="tx2"/>
          </a:solidFill>
          <a:latin typeface="+mj-lt"/>
          <a:ea typeface="+mj-ea"/>
          <a:cs typeface="+mj-cs"/>
        </a:defRPr>
      </a:lvl1pPr>
      <a:lvl2pPr algn="ctr" defTabSz="1450975" rtl="0" eaLnBrk="0" fontAlgn="base" hangingPunct="0">
        <a:lnSpc>
          <a:spcPct val="80000"/>
        </a:lnSpc>
        <a:spcBef>
          <a:spcPct val="0"/>
        </a:spcBef>
        <a:spcAft>
          <a:spcPct val="0"/>
        </a:spcAft>
        <a:defRPr sz="6800">
          <a:solidFill>
            <a:schemeClr val="tx2"/>
          </a:solidFill>
          <a:latin typeface="HelveticaNeue" pitchFamily="2" charset="0"/>
        </a:defRPr>
      </a:lvl2pPr>
      <a:lvl3pPr algn="ctr" defTabSz="1450975" rtl="0" eaLnBrk="0" fontAlgn="base" hangingPunct="0">
        <a:lnSpc>
          <a:spcPct val="80000"/>
        </a:lnSpc>
        <a:spcBef>
          <a:spcPct val="0"/>
        </a:spcBef>
        <a:spcAft>
          <a:spcPct val="0"/>
        </a:spcAft>
        <a:defRPr sz="6800">
          <a:solidFill>
            <a:schemeClr val="tx2"/>
          </a:solidFill>
          <a:latin typeface="HelveticaNeue" pitchFamily="2" charset="0"/>
        </a:defRPr>
      </a:lvl3pPr>
      <a:lvl4pPr algn="ctr" defTabSz="1450975" rtl="0" eaLnBrk="0" fontAlgn="base" hangingPunct="0">
        <a:lnSpc>
          <a:spcPct val="80000"/>
        </a:lnSpc>
        <a:spcBef>
          <a:spcPct val="0"/>
        </a:spcBef>
        <a:spcAft>
          <a:spcPct val="0"/>
        </a:spcAft>
        <a:defRPr sz="6800">
          <a:solidFill>
            <a:schemeClr val="tx2"/>
          </a:solidFill>
          <a:latin typeface="HelveticaNeue" pitchFamily="2" charset="0"/>
        </a:defRPr>
      </a:lvl4pPr>
      <a:lvl5pPr algn="ctr" defTabSz="1450975" rtl="0" eaLnBrk="0" fontAlgn="base" hangingPunct="0">
        <a:lnSpc>
          <a:spcPct val="80000"/>
        </a:lnSpc>
        <a:spcBef>
          <a:spcPct val="0"/>
        </a:spcBef>
        <a:spcAft>
          <a:spcPct val="0"/>
        </a:spcAft>
        <a:defRPr sz="6800">
          <a:solidFill>
            <a:schemeClr val="tx2"/>
          </a:solidFill>
          <a:latin typeface="HelveticaNeue" pitchFamily="2" charset="0"/>
        </a:defRPr>
      </a:lvl5pPr>
      <a:lvl6pPr marL="457200" algn="ctr" defTabSz="1450975" rtl="0" fontAlgn="base">
        <a:lnSpc>
          <a:spcPct val="80000"/>
        </a:lnSpc>
        <a:spcBef>
          <a:spcPct val="0"/>
        </a:spcBef>
        <a:spcAft>
          <a:spcPct val="0"/>
        </a:spcAft>
        <a:defRPr sz="6800">
          <a:solidFill>
            <a:schemeClr val="tx2"/>
          </a:solidFill>
          <a:latin typeface="HelveticaNeue" pitchFamily="2" charset="0"/>
        </a:defRPr>
      </a:lvl6pPr>
      <a:lvl7pPr marL="914400" algn="ctr" defTabSz="1450975" rtl="0" fontAlgn="base">
        <a:lnSpc>
          <a:spcPct val="80000"/>
        </a:lnSpc>
        <a:spcBef>
          <a:spcPct val="0"/>
        </a:spcBef>
        <a:spcAft>
          <a:spcPct val="0"/>
        </a:spcAft>
        <a:defRPr sz="6800">
          <a:solidFill>
            <a:schemeClr val="tx2"/>
          </a:solidFill>
          <a:latin typeface="HelveticaNeue" pitchFamily="2" charset="0"/>
        </a:defRPr>
      </a:lvl7pPr>
      <a:lvl8pPr marL="1371600" algn="ctr" defTabSz="1450975" rtl="0" fontAlgn="base">
        <a:lnSpc>
          <a:spcPct val="80000"/>
        </a:lnSpc>
        <a:spcBef>
          <a:spcPct val="0"/>
        </a:spcBef>
        <a:spcAft>
          <a:spcPct val="0"/>
        </a:spcAft>
        <a:defRPr sz="6800">
          <a:solidFill>
            <a:schemeClr val="tx2"/>
          </a:solidFill>
          <a:latin typeface="HelveticaNeue" pitchFamily="2" charset="0"/>
        </a:defRPr>
      </a:lvl8pPr>
      <a:lvl9pPr marL="1828800" algn="ctr" defTabSz="1450975" rtl="0" fontAlgn="base">
        <a:lnSpc>
          <a:spcPct val="80000"/>
        </a:lnSpc>
        <a:spcBef>
          <a:spcPct val="0"/>
        </a:spcBef>
        <a:spcAft>
          <a:spcPct val="0"/>
        </a:spcAft>
        <a:defRPr sz="6800">
          <a:solidFill>
            <a:schemeClr val="tx2"/>
          </a:solidFill>
          <a:latin typeface="HelveticaNeue" pitchFamily="2" charset="0"/>
        </a:defRPr>
      </a:lvl9pPr>
    </p:titleStyle>
    <p:bodyStyle>
      <a:lvl1pPr marL="457200" indent="-457200" algn="l" defTabSz="1450975" rtl="0" eaLnBrk="0" fontAlgn="base" hangingPunct="0">
        <a:lnSpc>
          <a:spcPct val="90000"/>
        </a:lnSpc>
        <a:spcBef>
          <a:spcPct val="25000"/>
        </a:spcBef>
        <a:spcAft>
          <a:spcPct val="20000"/>
        </a:spcAft>
        <a:buSzPct val="60000"/>
        <a:buBlip>
          <a:blip r:embed="rId14"/>
        </a:buBlip>
        <a:defRPr sz="5400">
          <a:solidFill>
            <a:schemeClr val="tx1"/>
          </a:solidFill>
          <a:latin typeface="HelveticaNeue"/>
          <a:ea typeface="+mn-ea"/>
          <a:cs typeface="+mn-cs"/>
        </a:defRPr>
      </a:lvl1pPr>
      <a:lvl2pPr marL="1028700" indent="-457200" algn="l" defTabSz="1450975" rtl="0" eaLnBrk="0" fontAlgn="base" hangingPunct="0">
        <a:lnSpc>
          <a:spcPct val="90000"/>
        </a:lnSpc>
        <a:spcBef>
          <a:spcPct val="0"/>
        </a:spcBef>
        <a:spcAft>
          <a:spcPct val="20000"/>
        </a:spcAft>
        <a:buSzPct val="60000"/>
        <a:buBlip>
          <a:blip r:embed="rId14"/>
        </a:buBlip>
        <a:defRPr sz="4800">
          <a:solidFill>
            <a:schemeClr val="tx1"/>
          </a:solidFill>
          <a:latin typeface="HelveticaNeue"/>
        </a:defRPr>
      </a:lvl2pPr>
      <a:lvl3pPr marL="1543050" indent="-400050" algn="l" defTabSz="1450975" rtl="0" eaLnBrk="0" fontAlgn="base" hangingPunct="0">
        <a:lnSpc>
          <a:spcPct val="90000"/>
        </a:lnSpc>
        <a:spcBef>
          <a:spcPct val="0"/>
        </a:spcBef>
        <a:spcAft>
          <a:spcPct val="20000"/>
        </a:spcAft>
        <a:buSzPct val="60000"/>
        <a:buBlip>
          <a:blip r:embed="rId14"/>
        </a:buBlip>
        <a:defRPr sz="4400">
          <a:solidFill>
            <a:schemeClr val="tx1"/>
          </a:solidFill>
          <a:latin typeface="HelveticaNeue"/>
        </a:defRPr>
      </a:lvl3pPr>
      <a:lvl4pPr marL="2114550" indent="-400050" algn="l" defTabSz="1450975" rtl="0" eaLnBrk="0" fontAlgn="base" hangingPunct="0">
        <a:lnSpc>
          <a:spcPct val="90000"/>
        </a:lnSpc>
        <a:spcBef>
          <a:spcPct val="0"/>
        </a:spcBef>
        <a:spcAft>
          <a:spcPct val="20000"/>
        </a:spcAft>
        <a:buSzPct val="60000"/>
        <a:buBlip>
          <a:blip r:embed="rId14"/>
        </a:buBlip>
        <a:defRPr sz="4000">
          <a:solidFill>
            <a:schemeClr val="tx1"/>
          </a:solidFill>
          <a:latin typeface="HelveticaNeue"/>
        </a:defRPr>
      </a:lvl4pPr>
      <a:lvl5pPr marL="2628900" indent="-400050" algn="l" defTabSz="1450975" rtl="0" eaLnBrk="0" fontAlgn="base" hangingPunct="0">
        <a:lnSpc>
          <a:spcPct val="90000"/>
        </a:lnSpc>
        <a:spcBef>
          <a:spcPct val="0"/>
        </a:spcBef>
        <a:spcAft>
          <a:spcPct val="20000"/>
        </a:spcAft>
        <a:buSzPct val="60000"/>
        <a:buBlip>
          <a:blip r:embed="rId14"/>
        </a:buBlip>
        <a:defRPr sz="4000">
          <a:solidFill>
            <a:schemeClr val="tx1"/>
          </a:solidFill>
          <a:latin typeface="HelveticaNeue"/>
        </a:defRPr>
      </a:lvl5pPr>
      <a:lvl6pPr marL="3086100" indent="-400050" algn="l" defTabSz="1450975" rtl="0" fontAlgn="base">
        <a:lnSpc>
          <a:spcPct val="90000"/>
        </a:lnSpc>
        <a:spcBef>
          <a:spcPct val="0"/>
        </a:spcBef>
        <a:spcAft>
          <a:spcPct val="20000"/>
        </a:spcAft>
        <a:buSzPct val="60000"/>
        <a:buBlip>
          <a:blip r:embed="rId14"/>
        </a:buBlip>
        <a:defRPr sz="4000">
          <a:solidFill>
            <a:schemeClr val="tx1"/>
          </a:solidFill>
          <a:latin typeface="+mn-lt"/>
        </a:defRPr>
      </a:lvl6pPr>
      <a:lvl7pPr marL="3543300" indent="-400050" algn="l" defTabSz="1450975" rtl="0" fontAlgn="base">
        <a:lnSpc>
          <a:spcPct val="90000"/>
        </a:lnSpc>
        <a:spcBef>
          <a:spcPct val="0"/>
        </a:spcBef>
        <a:spcAft>
          <a:spcPct val="20000"/>
        </a:spcAft>
        <a:buSzPct val="60000"/>
        <a:buBlip>
          <a:blip r:embed="rId14"/>
        </a:buBlip>
        <a:defRPr sz="4000">
          <a:solidFill>
            <a:schemeClr val="tx1"/>
          </a:solidFill>
          <a:latin typeface="+mn-lt"/>
        </a:defRPr>
      </a:lvl7pPr>
      <a:lvl8pPr marL="4000500" indent="-400050" algn="l" defTabSz="1450975" rtl="0" fontAlgn="base">
        <a:lnSpc>
          <a:spcPct val="90000"/>
        </a:lnSpc>
        <a:spcBef>
          <a:spcPct val="0"/>
        </a:spcBef>
        <a:spcAft>
          <a:spcPct val="20000"/>
        </a:spcAft>
        <a:buSzPct val="60000"/>
        <a:buBlip>
          <a:blip r:embed="rId14"/>
        </a:buBlip>
        <a:defRPr sz="4000">
          <a:solidFill>
            <a:schemeClr val="tx1"/>
          </a:solidFill>
          <a:latin typeface="+mn-lt"/>
        </a:defRPr>
      </a:lvl8pPr>
      <a:lvl9pPr marL="4457700" indent="-400050" algn="l" defTabSz="1450975" rtl="0" fontAlgn="base">
        <a:lnSpc>
          <a:spcPct val="90000"/>
        </a:lnSpc>
        <a:spcBef>
          <a:spcPct val="0"/>
        </a:spcBef>
        <a:spcAft>
          <a:spcPct val="20000"/>
        </a:spcAft>
        <a:buSzPct val="60000"/>
        <a:buBlip>
          <a:blip r:embed="rId14"/>
        </a:buBlip>
        <a:defRPr sz="4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3821113"/>
            <a:ext cx="74771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941638" y="3687763"/>
            <a:ext cx="11033125" cy="923925"/>
          </a:xfrm>
          <a:prstGeom prst="rect">
            <a:avLst/>
          </a:prstGeom>
          <a:noFill/>
          <a:effectLst>
            <a:outerShdw blurRad="50800" dist="38100" dir="2700000" algn="tl" rotWithShape="0">
              <a:prstClr val="black">
                <a:alpha val="40000"/>
              </a:prstClr>
            </a:outerShdw>
          </a:effectLst>
        </p:spPr>
        <p:txBody>
          <a:bodyPr>
            <a:spAutoFit/>
          </a:bodyPr>
          <a:lstStyle/>
          <a:p>
            <a:pPr>
              <a:defRPr/>
            </a:pPr>
            <a:r>
              <a:rPr lang="en-US" sz="5400" b="1" dirty="0">
                <a:solidFill>
                  <a:schemeClr val="bg1"/>
                </a:solidFill>
                <a:latin typeface="Helvetica" pitchFamily="2" charset="0"/>
              </a:rPr>
              <a:t>Support Model</a:t>
            </a:r>
          </a:p>
        </p:txBody>
      </p:sp>
      <p:sp>
        <p:nvSpPr>
          <p:cNvPr id="2" name="Slide Number Placeholder 1"/>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6C802E07-0AB6-4874-9B81-0C7D3D2D4CED}" type="slidenum">
              <a:rPr lang="en-US" altLang="en-US" sz="2400">
                <a:solidFill>
                  <a:srgbClr val="656565"/>
                </a:solidFill>
                <a:latin typeface="Arial" panose="020B0604020202020204" pitchFamily="34" charset="0"/>
              </a:rPr>
              <a:pPr eaLnBrk="1" hangingPunct="1"/>
              <a:t>1</a:t>
            </a:fld>
            <a:endParaRPr lang="en-US" altLang="en-US" sz="2400">
              <a:solidFill>
                <a:srgbClr val="656565"/>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D14FDF-D0AC-409A-AF5A-9C31D574351B}" type="slidenum">
              <a:rPr lang="en-US" altLang="en-US" smtClean="0"/>
              <a:pPr/>
              <a:t>10</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Monitoring &amp; Event Management</a:t>
            </a:r>
            <a:endParaRPr lang="en-US" b="1" dirty="0">
              <a:solidFill>
                <a:srgbClr val="C00000"/>
              </a:solidFill>
              <a:effectLst>
                <a:outerShdw blurRad="38100" dist="38100" dir="2700000" algn="tl">
                  <a:srgbClr val="000000">
                    <a:alpha val="43137"/>
                  </a:srgbClr>
                </a:outerShdw>
              </a:effectLst>
              <a:latin typeface="+mj-lt"/>
            </a:endParaRPr>
          </a:p>
        </p:txBody>
      </p:sp>
      <p:sp>
        <p:nvSpPr>
          <p:cNvPr id="7" name="Rectangle 6"/>
          <p:cNvSpPr/>
          <p:nvPr/>
        </p:nvSpPr>
        <p:spPr>
          <a:xfrm>
            <a:off x="4894729" y="1251246"/>
            <a:ext cx="10492909" cy="7786747"/>
          </a:xfrm>
          <a:prstGeom prst="rect">
            <a:avLst/>
          </a:prstGeom>
        </p:spPr>
        <p:txBody>
          <a:bodyPr wrap="square">
            <a:spAutoFit/>
          </a:bodyPr>
          <a:lstStyle/>
          <a:p>
            <a:pPr defTabSz="1462928" fontAlgn="auto">
              <a:spcBef>
                <a:spcPts val="0"/>
              </a:spcBef>
              <a:spcAft>
                <a:spcPts val="0"/>
              </a:spcAft>
              <a:defRPr/>
            </a:pPr>
            <a:r>
              <a:rPr lang="en-US" sz="2000" b="1" dirty="0" smtClean="0">
                <a:solidFill>
                  <a:schemeClr val="bg2">
                    <a:lumMod val="10000"/>
                  </a:schemeClr>
                </a:solidFill>
                <a:cs typeface="Arial" pitchFamily="34" charset="0"/>
              </a:rPr>
              <a:t>Monitoring &amp; Event Build, Tuning and Correlation</a:t>
            </a:r>
            <a:r>
              <a:rPr lang="en-US" sz="2000" b="1" dirty="0">
                <a:solidFill>
                  <a:schemeClr val="bg2">
                    <a:lumMod val="10000"/>
                  </a:schemeClr>
                </a:solidFill>
                <a:cs typeface="Arial" pitchFamily="34" charset="0"/>
              </a:rPr>
              <a:t>: </a:t>
            </a:r>
            <a:r>
              <a:rPr lang="en-US" sz="1800" dirty="0">
                <a:solidFill>
                  <a:schemeClr val="bg2">
                    <a:lumMod val="10000"/>
                  </a:schemeClr>
                </a:solidFill>
                <a:cs typeface="Arial" pitchFamily="34" charset="0"/>
              </a:rPr>
              <a:t>Event management depends on monitoring, but it </a:t>
            </a:r>
            <a:r>
              <a:rPr lang="en-US" sz="1800" dirty="0" smtClean="0">
                <a:solidFill>
                  <a:schemeClr val="bg2">
                    <a:lumMod val="10000"/>
                  </a:schemeClr>
                </a:solidFill>
                <a:cs typeface="Arial" pitchFamily="34" charset="0"/>
              </a:rPr>
              <a:t>differs from events. </a:t>
            </a:r>
            <a:r>
              <a:rPr lang="en-US" sz="1800" dirty="0">
                <a:solidFill>
                  <a:schemeClr val="bg2">
                    <a:lumMod val="10000"/>
                  </a:schemeClr>
                </a:solidFill>
                <a:cs typeface="Arial" pitchFamily="34" charset="0"/>
              </a:rPr>
              <a:t>Event management </a:t>
            </a:r>
            <a:r>
              <a:rPr lang="en-US" sz="1800" dirty="0" smtClean="0">
                <a:solidFill>
                  <a:schemeClr val="bg2">
                    <a:lumMod val="10000"/>
                  </a:schemeClr>
                </a:solidFill>
                <a:cs typeface="Arial" pitchFamily="34" charset="0"/>
              </a:rPr>
              <a:t>detects and generates notifications that require specific actions, </a:t>
            </a:r>
            <a:r>
              <a:rPr lang="en-US" sz="1800" dirty="0">
                <a:solidFill>
                  <a:schemeClr val="bg2">
                    <a:lumMod val="10000"/>
                  </a:schemeClr>
                </a:solidFill>
                <a:cs typeface="Arial" pitchFamily="34" charset="0"/>
              </a:rPr>
              <a:t>while monitoring checks the status of </a:t>
            </a:r>
            <a:r>
              <a:rPr lang="en-US" sz="1800" dirty="0" smtClean="0">
                <a:solidFill>
                  <a:schemeClr val="bg2">
                    <a:lumMod val="10000"/>
                  </a:schemeClr>
                </a:solidFill>
                <a:cs typeface="Arial" pitchFamily="34" charset="0"/>
              </a:rPr>
              <a:t>TTS technology even </a:t>
            </a:r>
            <a:r>
              <a:rPr lang="en-US" sz="1800" dirty="0">
                <a:solidFill>
                  <a:schemeClr val="bg2">
                    <a:lumMod val="10000"/>
                  </a:schemeClr>
                </a:solidFill>
                <a:cs typeface="Arial" pitchFamily="34" charset="0"/>
              </a:rPr>
              <a:t>when no events are occurring. </a:t>
            </a:r>
          </a:p>
          <a:p>
            <a:pPr defTabSz="1462928" fontAlgn="auto">
              <a:spcBef>
                <a:spcPts val="0"/>
              </a:spcBef>
              <a:spcAft>
                <a:spcPts val="0"/>
              </a:spcAft>
              <a:defRPr/>
            </a:pPr>
            <a:endParaRPr lang="en-US" sz="1800" dirty="0">
              <a:solidFill>
                <a:schemeClr val="bg2">
                  <a:lumMod val="10000"/>
                </a:schemeClr>
              </a:solidFill>
              <a:cs typeface="Arial" pitchFamily="34" charset="0"/>
            </a:endParaRPr>
          </a:p>
          <a:p>
            <a:pPr defTabSz="1462928" fontAlgn="auto">
              <a:spcBef>
                <a:spcPts val="0"/>
              </a:spcBef>
              <a:spcAft>
                <a:spcPts val="0"/>
              </a:spcAft>
              <a:defRPr/>
            </a:pPr>
            <a:r>
              <a:rPr lang="en-US" sz="1800" dirty="0" smtClean="0">
                <a:solidFill>
                  <a:schemeClr val="bg2">
                    <a:lumMod val="10000"/>
                  </a:schemeClr>
                </a:solidFill>
                <a:cs typeface="Arial" pitchFamily="34" charset="0"/>
              </a:rPr>
              <a:t>Leveraging </a:t>
            </a:r>
            <a:r>
              <a:rPr lang="en-US" sz="1800" dirty="0">
                <a:solidFill>
                  <a:schemeClr val="bg2">
                    <a:lumMod val="10000"/>
                  </a:schemeClr>
                </a:solidFill>
                <a:cs typeface="Arial" pitchFamily="34" charset="0"/>
              </a:rPr>
              <a:t>TTS e</a:t>
            </a:r>
            <a:r>
              <a:rPr lang="en-US" sz="1800" dirty="0" smtClean="0">
                <a:solidFill>
                  <a:schemeClr val="bg2">
                    <a:lumMod val="10000"/>
                  </a:schemeClr>
                </a:solidFill>
                <a:cs typeface="Arial" pitchFamily="34" charset="0"/>
              </a:rPr>
              <a:t>vent </a:t>
            </a:r>
            <a:r>
              <a:rPr lang="en-US" sz="1800" dirty="0">
                <a:solidFill>
                  <a:schemeClr val="bg2">
                    <a:lumMod val="10000"/>
                  </a:schemeClr>
                </a:solidFill>
                <a:cs typeface="Arial" pitchFamily="34" charset="0"/>
              </a:rPr>
              <a:t>m</a:t>
            </a:r>
            <a:r>
              <a:rPr lang="en-US" sz="1800" dirty="0" smtClean="0">
                <a:solidFill>
                  <a:schemeClr val="bg2">
                    <a:lumMod val="10000"/>
                  </a:schemeClr>
                </a:solidFill>
                <a:cs typeface="Arial" pitchFamily="34" charset="0"/>
              </a:rPr>
              <a:t>anagement </a:t>
            </a:r>
            <a:r>
              <a:rPr lang="en-US" sz="1800" dirty="0">
                <a:solidFill>
                  <a:schemeClr val="bg2">
                    <a:lumMod val="10000"/>
                  </a:schemeClr>
                </a:solidFill>
                <a:cs typeface="Arial" pitchFamily="34" charset="0"/>
              </a:rPr>
              <a:t>standards, practices, and </a:t>
            </a:r>
            <a:r>
              <a:rPr lang="en-US" sz="1800" dirty="0" smtClean="0">
                <a:solidFill>
                  <a:schemeClr val="bg2">
                    <a:lumMod val="10000"/>
                  </a:schemeClr>
                </a:solidFill>
                <a:cs typeface="Arial" pitchFamily="34" charset="0"/>
              </a:rPr>
              <a:t>tools</a:t>
            </a:r>
            <a:r>
              <a:rPr lang="en-US" sz="1800" dirty="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TTS teams </a:t>
            </a:r>
            <a:r>
              <a:rPr lang="en-US" sz="1800" dirty="0">
                <a:solidFill>
                  <a:schemeClr val="bg2">
                    <a:lumMod val="10000"/>
                  </a:schemeClr>
                </a:solidFill>
                <a:cs typeface="Arial" pitchFamily="34" charset="0"/>
              </a:rPr>
              <a:t>continuously </a:t>
            </a:r>
            <a:r>
              <a:rPr lang="en-US" sz="1800" dirty="0" smtClean="0">
                <a:solidFill>
                  <a:schemeClr val="bg2">
                    <a:lumMod val="10000"/>
                  </a:schemeClr>
                </a:solidFill>
                <a:cs typeface="Arial" pitchFamily="34" charset="0"/>
              </a:rPr>
              <a:t>evaluate opportunities to monitor TTS technology</a:t>
            </a:r>
            <a:r>
              <a:rPr lang="en-US" sz="1800" dirty="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 An </a:t>
            </a:r>
            <a:r>
              <a:rPr lang="en-US" sz="1800" dirty="0">
                <a:solidFill>
                  <a:schemeClr val="bg2">
                    <a:lumMod val="10000"/>
                  </a:schemeClr>
                </a:solidFill>
                <a:cs typeface="Arial" pitchFamily="34" charset="0"/>
              </a:rPr>
              <a:t>event can be defined as any detectable or discernible occurrence that has significance for the management of </a:t>
            </a:r>
            <a:r>
              <a:rPr lang="en-US" sz="1800" dirty="0" smtClean="0">
                <a:solidFill>
                  <a:schemeClr val="bg2">
                    <a:lumMod val="10000"/>
                  </a:schemeClr>
                </a:solidFill>
                <a:cs typeface="Arial" pitchFamily="34" charset="0"/>
              </a:rPr>
              <a:t>TTS Technology.  Events need to be built, maintained, and tuned throughout their lifecycle.  Events can require manual intervention or can be automated.  In addition, monitoring tools are another requirement for effective TTS Operations and require TTS technology owners to build and maintain.</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Escalated </a:t>
            </a:r>
            <a:r>
              <a:rPr lang="en-US" sz="2000" b="1" dirty="0">
                <a:solidFill>
                  <a:schemeClr val="bg2">
                    <a:lumMod val="10000"/>
                  </a:schemeClr>
                </a:solidFill>
                <a:cs typeface="Arial" pitchFamily="34" charset="0"/>
              </a:rPr>
              <a:t>“SME” </a:t>
            </a:r>
            <a:r>
              <a:rPr lang="en-US" sz="2000" b="1" dirty="0" smtClean="0">
                <a:solidFill>
                  <a:schemeClr val="bg2">
                    <a:lumMod val="10000"/>
                  </a:schemeClr>
                </a:solidFill>
                <a:cs typeface="Arial" pitchFamily="34" charset="0"/>
              </a:rPr>
              <a:t>Event Restoration</a:t>
            </a:r>
            <a:r>
              <a:rPr lang="en-US" sz="1800"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In the situation that knowledge documentation is not sufficient to restore a service or technology to agreed upon levels, subject matter experts will be leveraged to provide real-time support to ensure restoration of the </a:t>
            </a:r>
            <a:r>
              <a:rPr lang="en-US" sz="1800" dirty="0" smtClean="0">
                <a:solidFill>
                  <a:schemeClr val="bg2">
                    <a:lumMod val="10000"/>
                  </a:schemeClr>
                </a:solidFill>
                <a:cs typeface="Arial" pitchFamily="34" charset="0"/>
              </a:rPr>
              <a:t>event.  </a:t>
            </a:r>
            <a:r>
              <a:rPr lang="en-US" sz="1800" dirty="0">
                <a:solidFill>
                  <a:schemeClr val="bg2">
                    <a:lumMod val="10000"/>
                  </a:schemeClr>
                </a:solidFill>
                <a:cs typeface="Arial" pitchFamily="34" charset="0"/>
              </a:rPr>
              <a:t>Upon restoration, knowledge should be reviewed and updated.</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Knowledge Based Event Restoration: </a:t>
            </a:r>
            <a:r>
              <a:rPr lang="en-US" sz="1800" dirty="0">
                <a:solidFill>
                  <a:schemeClr val="bg2">
                    <a:lumMod val="10000"/>
                  </a:schemeClr>
                </a:solidFill>
                <a:cs typeface="Arial" pitchFamily="34" charset="0"/>
              </a:rPr>
              <a:t>Leveraging documentation developed and shared by key TTS technology owners, TTS Operations leverages TTS </a:t>
            </a:r>
            <a:r>
              <a:rPr lang="en-US" sz="1800" dirty="0" smtClean="0">
                <a:solidFill>
                  <a:schemeClr val="bg2">
                    <a:lumMod val="10000"/>
                  </a:schemeClr>
                </a:solidFill>
                <a:cs typeface="Arial" pitchFamily="34" charset="0"/>
              </a:rPr>
              <a:t>event management </a:t>
            </a:r>
            <a:r>
              <a:rPr lang="en-US" sz="1800" dirty="0">
                <a:solidFill>
                  <a:schemeClr val="bg2">
                    <a:lumMod val="10000"/>
                  </a:schemeClr>
                </a:solidFill>
                <a:cs typeface="Arial" pitchFamily="34" charset="0"/>
              </a:rPr>
              <a:t>standards, practices, and tools to restore the </a:t>
            </a:r>
            <a:r>
              <a:rPr lang="en-US" sz="1800" dirty="0" smtClean="0">
                <a:solidFill>
                  <a:schemeClr val="bg2">
                    <a:lumMod val="10000"/>
                  </a:schemeClr>
                </a:solidFill>
                <a:cs typeface="Arial" pitchFamily="34" charset="0"/>
              </a:rPr>
              <a:t>event within </a:t>
            </a:r>
            <a:r>
              <a:rPr lang="en-US" sz="1800" dirty="0">
                <a:solidFill>
                  <a:schemeClr val="bg2">
                    <a:lumMod val="10000"/>
                  </a:schemeClr>
                </a:solidFill>
                <a:cs typeface="Arial" pitchFamily="34" charset="0"/>
              </a:rPr>
              <a:t>agreed upon service levels.  Based upon the TTS technology documentation, no escalation may </a:t>
            </a:r>
            <a:r>
              <a:rPr lang="en-US" sz="1800" dirty="0" smtClean="0">
                <a:solidFill>
                  <a:schemeClr val="bg2">
                    <a:lumMod val="10000"/>
                  </a:schemeClr>
                </a:solidFill>
                <a:cs typeface="Arial" pitchFamily="34" charset="0"/>
              </a:rPr>
              <a:t>be </a:t>
            </a:r>
            <a:r>
              <a:rPr lang="en-US" sz="1800" dirty="0">
                <a:solidFill>
                  <a:schemeClr val="bg2">
                    <a:lumMod val="10000"/>
                  </a:schemeClr>
                </a:solidFill>
                <a:cs typeface="Arial" pitchFamily="34" charset="0"/>
              </a:rPr>
              <a:t>required.</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Monitoring</a:t>
            </a:r>
            <a:r>
              <a:rPr lang="en-US" sz="1800" b="1"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Leveraging </a:t>
            </a:r>
            <a:r>
              <a:rPr lang="en-US" sz="1800" dirty="0" smtClean="0">
                <a:solidFill>
                  <a:schemeClr val="bg2">
                    <a:lumMod val="10000"/>
                  </a:schemeClr>
                </a:solidFill>
                <a:cs typeface="Arial" pitchFamily="34" charset="0"/>
              </a:rPr>
              <a:t>monitoring tools and dashboards developed </a:t>
            </a:r>
            <a:r>
              <a:rPr lang="en-US" sz="1800" dirty="0">
                <a:solidFill>
                  <a:schemeClr val="bg2">
                    <a:lumMod val="10000"/>
                  </a:schemeClr>
                </a:solidFill>
                <a:cs typeface="Arial" pitchFamily="34" charset="0"/>
              </a:rPr>
              <a:t>and shared by key TTS technology owners, TTS Operations </a:t>
            </a:r>
            <a:r>
              <a:rPr lang="en-US" sz="1800" dirty="0" smtClean="0">
                <a:solidFill>
                  <a:schemeClr val="bg2">
                    <a:lumMod val="10000"/>
                  </a:schemeClr>
                </a:solidFill>
                <a:cs typeface="Arial" pitchFamily="34" charset="0"/>
              </a:rPr>
              <a:t>uses these monitors to check the status of TTS technology to </a:t>
            </a:r>
            <a:r>
              <a:rPr lang="en-US" sz="1800" dirty="0">
                <a:solidFill>
                  <a:schemeClr val="bg2">
                    <a:lumMod val="10000"/>
                  </a:schemeClr>
                </a:solidFill>
                <a:cs typeface="Arial" pitchFamily="34" charset="0"/>
              </a:rPr>
              <a:t>ensure the best possible levels of service </a:t>
            </a:r>
            <a:r>
              <a:rPr lang="en-US" sz="1800" dirty="0" smtClean="0">
                <a:solidFill>
                  <a:schemeClr val="bg2">
                    <a:lumMod val="10000"/>
                  </a:schemeClr>
                </a:solidFill>
                <a:cs typeface="Arial" pitchFamily="34" charset="0"/>
              </a:rPr>
              <a:t>quality and availability.  These monitors can be critical windows into the health of TTS technology but if specific actions are required to maintain the health then TTS event management practices should be invoked.</a:t>
            </a:r>
            <a:endParaRPr lang="en-US" sz="1800" dirty="0">
              <a:solidFill>
                <a:schemeClr val="bg2">
                  <a:lumMod val="10000"/>
                </a:schemeClr>
              </a:solidFill>
              <a:cs typeface="Arial" pitchFamily="34" charset="0"/>
            </a:endParaRPr>
          </a:p>
        </p:txBody>
      </p:sp>
      <p:sp>
        <p:nvSpPr>
          <p:cNvPr id="8" name="Left-Right Arrow 7"/>
          <p:cNvSpPr/>
          <p:nvPr/>
        </p:nvSpPr>
        <p:spPr>
          <a:xfrm rot="5400000">
            <a:off x="-2992418" y="4417453"/>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pic>
        <p:nvPicPr>
          <p:cNvPr id="2" name="Picture 1"/>
          <p:cNvPicPr>
            <a:picLocks noChangeAspect="1"/>
          </p:cNvPicPr>
          <p:nvPr/>
        </p:nvPicPr>
        <p:blipFill>
          <a:blip r:embed="rId2"/>
          <a:stretch>
            <a:fillRect/>
          </a:stretch>
        </p:blipFill>
        <p:spPr>
          <a:xfrm>
            <a:off x="848062" y="1247533"/>
            <a:ext cx="1679068" cy="7555808"/>
          </a:xfrm>
          <a:prstGeom prst="rect">
            <a:avLst/>
          </a:prstGeom>
        </p:spPr>
      </p:pic>
      <p:pic>
        <p:nvPicPr>
          <p:cNvPr id="3" name="Picture 2"/>
          <p:cNvPicPr>
            <a:picLocks noChangeAspect="1"/>
          </p:cNvPicPr>
          <p:nvPr/>
        </p:nvPicPr>
        <p:blipFill>
          <a:blip r:embed="rId3"/>
          <a:stretch>
            <a:fillRect/>
          </a:stretch>
        </p:blipFill>
        <p:spPr>
          <a:xfrm>
            <a:off x="2527130" y="1247533"/>
            <a:ext cx="2390847" cy="7555808"/>
          </a:xfrm>
          <a:prstGeom prst="rect">
            <a:avLst/>
          </a:prstGeom>
        </p:spPr>
      </p:pic>
    </p:spTree>
    <p:extLst>
      <p:ext uri="{BB962C8B-B14F-4D97-AF65-F5344CB8AC3E}">
        <p14:creationId xmlns:p14="http://schemas.microsoft.com/office/powerpoint/2010/main" val="27746629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D14FDF-D0AC-409A-AF5A-9C31D574351B}" type="slidenum">
              <a:rPr lang="en-US" altLang="en-US" smtClean="0"/>
              <a:pPr/>
              <a:t>11</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Problem Management</a:t>
            </a:r>
            <a:endParaRPr lang="en-US" b="1" dirty="0">
              <a:solidFill>
                <a:srgbClr val="C00000"/>
              </a:solidFill>
              <a:effectLst>
                <a:outerShdw blurRad="38100" dist="38100" dir="2700000" algn="tl">
                  <a:srgbClr val="000000">
                    <a:alpha val="43137"/>
                  </a:srgbClr>
                </a:outerShdw>
              </a:effectLst>
              <a:latin typeface="+mj-lt"/>
            </a:endParaRPr>
          </a:p>
        </p:txBody>
      </p:sp>
      <p:sp>
        <p:nvSpPr>
          <p:cNvPr id="7" name="Rectangle 6"/>
          <p:cNvSpPr/>
          <p:nvPr/>
        </p:nvSpPr>
        <p:spPr>
          <a:xfrm>
            <a:off x="4894729" y="1251246"/>
            <a:ext cx="10492909" cy="6678751"/>
          </a:xfrm>
          <a:prstGeom prst="rect">
            <a:avLst/>
          </a:prstGeom>
        </p:spPr>
        <p:txBody>
          <a:bodyPr wrap="square">
            <a:spAutoFit/>
          </a:bodyPr>
          <a:lstStyle/>
          <a:p>
            <a:pPr defTabSz="1462928" fontAlgn="auto">
              <a:spcBef>
                <a:spcPts val="0"/>
              </a:spcBef>
              <a:spcAft>
                <a:spcPts val="0"/>
              </a:spcAft>
              <a:defRPr/>
            </a:pPr>
            <a:r>
              <a:rPr lang="en-US" sz="2000" b="1" dirty="0" smtClean="0">
                <a:solidFill>
                  <a:schemeClr val="bg2">
                    <a:lumMod val="10000"/>
                  </a:schemeClr>
                </a:solidFill>
                <a:cs typeface="Arial" pitchFamily="34" charset="0"/>
              </a:rPr>
              <a:t>Problem Fixes</a:t>
            </a:r>
            <a:r>
              <a:rPr lang="en-US" sz="2000" b="1" dirty="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The </a:t>
            </a:r>
            <a:r>
              <a:rPr lang="en-US" sz="1800" dirty="0">
                <a:solidFill>
                  <a:schemeClr val="bg2">
                    <a:lumMod val="10000"/>
                  </a:schemeClr>
                </a:solidFill>
                <a:cs typeface="Arial" pitchFamily="34" charset="0"/>
              </a:rPr>
              <a:t>principal purpose of problem management is to find and resolve the root cause of a problem and thus prevent further incidents; </a:t>
            </a:r>
            <a:r>
              <a:rPr lang="en-US" sz="1800" dirty="0" smtClean="0">
                <a:solidFill>
                  <a:schemeClr val="bg2">
                    <a:lumMod val="10000"/>
                  </a:schemeClr>
                </a:solidFill>
                <a:cs typeface="Arial" pitchFamily="34" charset="0"/>
              </a:rPr>
              <a:t>Once a problem has been identified, root cause analysis has been completed, and the problem has been prioritized, TTS Strategic Vendors and TTS Technology owners must implement the fixes to eliminate the problem.</a:t>
            </a:r>
            <a:endParaRPr lang="en-US" sz="1800" dirty="0">
              <a:solidFill>
                <a:schemeClr val="bg2">
                  <a:lumMod val="10000"/>
                </a:schemeClr>
              </a:solidFill>
              <a:cs typeface="Arial" pitchFamily="34" charset="0"/>
            </a:endParaRP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Problem Prioritization</a:t>
            </a:r>
            <a:r>
              <a:rPr lang="en-US" sz="1800"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A problem is a condition often identified as a result of multiple incidents that exhibit common symptoms. Problems can also be identified from a single significant incident, indicative of a single error, </a:t>
            </a:r>
            <a:r>
              <a:rPr lang="en-US" sz="1800" dirty="0" smtClean="0">
                <a:solidFill>
                  <a:schemeClr val="bg2">
                    <a:lumMod val="10000"/>
                  </a:schemeClr>
                </a:solidFill>
                <a:cs typeface="Arial" pitchFamily="34" charset="0"/>
              </a:rPr>
              <a:t>for </a:t>
            </a:r>
            <a:r>
              <a:rPr lang="en-US" sz="1800" dirty="0">
                <a:solidFill>
                  <a:schemeClr val="bg2">
                    <a:lumMod val="10000"/>
                  </a:schemeClr>
                </a:solidFill>
                <a:cs typeface="Arial" pitchFamily="34" charset="0"/>
              </a:rPr>
              <a:t>which the impact is significant</a:t>
            </a:r>
            <a:r>
              <a:rPr lang="en-US" sz="1800" dirty="0" smtClean="0">
                <a:solidFill>
                  <a:schemeClr val="bg2">
                    <a:lumMod val="10000"/>
                  </a:schemeClr>
                </a:solidFill>
                <a:cs typeface="Arial" pitchFamily="34" charset="0"/>
              </a:rPr>
              <a:t>.  Impact to Target </a:t>
            </a:r>
            <a:r>
              <a:rPr lang="en-US" sz="1800" dirty="0">
                <a:solidFill>
                  <a:schemeClr val="bg2">
                    <a:lumMod val="10000"/>
                  </a:schemeClr>
                </a:solidFill>
                <a:cs typeface="Arial" pitchFamily="34" charset="0"/>
              </a:rPr>
              <a:t>business </a:t>
            </a:r>
            <a:r>
              <a:rPr lang="en-US" sz="1800" dirty="0" smtClean="0">
                <a:solidFill>
                  <a:schemeClr val="bg2">
                    <a:lumMod val="10000"/>
                  </a:schemeClr>
                </a:solidFill>
                <a:cs typeface="Arial" pitchFamily="34" charset="0"/>
              </a:rPr>
              <a:t>operations should be the main driver for problem prioritization to ensure those problems resulting in the largest disruption to Target business operations are dealt with. </a:t>
            </a:r>
            <a:r>
              <a:rPr lang="en-US" sz="1800" dirty="0">
                <a:solidFill>
                  <a:schemeClr val="bg2">
                    <a:lumMod val="10000"/>
                  </a:schemeClr>
                </a:solidFill>
                <a:cs typeface="Arial" pitchFamily="34" charset="0"/>
              </a:rPr>
              <a:t>Leveraging TTS p</a:t>
            </a:r>
            <a:r>
              <a:rPr lang="en-US" sz="1800" dirty="0" smtClean="0">
                <a:solidFill>
                  <a:schemeClr val="bg2">
                    <a:lumMod val="10000"/>
                  </a:schemeClr>
                </a:solidFill>
                <a:cs typeface="Arial" pitchFamily="34" charset="0"/>
              </a:rPr>
              <a:t>roblem </a:t>
            </a:r>
            <a:r>
              <a:rPr lang="en-US" sz="1800" dirty="0">
                <a:solidFill>
                  <a:schemeClr val="bg2">
                    <a:lumMod val="10000"/>
                  </a:schemeClr>
                </a:solidFill>
                <a:cs typeface="Arial" pitchFamily="34" charset="0"/>
              </a:rPr>
              <a:t>m</a:t>
            </a:r>
            <a:r>
              <a:rPr lang="en-US" sz="1800" dirty="0" smtClean="0">
                <a:solidFill>
                  <a:schemeClr val="bg2">
                    <a:lumMod val="10000"/>
                  </a:schemeClr>
                </a:solidFill>
                <a:cs typeface="Arial" pitchFamily="34" charset="0"/>
              </a:rPr>
              <a:t>anagement </a:t>
            </a:r>
            <a:r>
              <a:rPr lang="en-US" sz="1800" dirty="0">
                <a:solidFill>
                  <a:schemeClr val="bg2">
                    <a:lumMod val="10000"/>
                  </a:schemeClr>
                </a:solidFill>
                <a:cs typeface="Arial" pitchFamily="34" charset="0"/>
              </a:rPr>
              <a:t>standards, practices, and tools</a:t>
            </a:r>
            <a:r>
              <a:rPr lang="en-US" sz="1800" dirty="0" smtClean="0">
                <a:solidFill>
                  <a:schemeClr val="bg2">
                    <a:lumMod val="10000"/>
                  </a:schemeClr>
                </a:solidFill>
                <a:cs typeface="Arial" pitchFamily="34" charset="0"/>
              </a:rPr>
              <a:t>,</a:t>
            </a:r>
            <a:r>
              <a:rPr lang="en-US" sz="1800" dirty="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the TTS technology owner will determine the appropriate prioritization.</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Problem Identification / Root Cause Analysis: </a:t>
            </a:r>
            <a:r>
              <a:rPr lang="en-US" sz="1800" dirty="0">
                <a:solidFill>
                  <a:schemeClr val="bg2">
                    <a:lumMod val="10000"/>
                  </a:schemeClr>
                </a:solidFill>
                <a:cs typeface="Arial" pitchFamily="34" charset="0"/>
              </a:rPr>
              <a:t>Root cause analysis is a formal problem-solving process and a critical component of Problem Management. Once a problem (or potential problem) has been identified, the root cause analysis process begins. </a:t>
            </a:r>
            <a:r>
              <a:rPr lang="en-US" sz="1800" dirty="0" smtClean="0">
                <a:solidFill>
                  <a:schemeClr val="bg2">
                    <a:lumMod val="10000"/>
                  </a:schemeClr>
                </a:solidFill>
                <a:cs typeface="Arial" pitchFamily="34" charset="0"/>
              </a:rPr>
              <a:t>Leveraging </a:t>
            </a:r>
            <a:r>
              <a:rPr lang="en-US" sz="1800" dirty="0">
                <a:solidFill>
                  <a:schemeClr val="bg2">
                    <a:lumMod val="10000"/>
                  </a:schemeClr>
                </a:solidFill>
                <a:cs typeface="Arial" pitchFamily="34" charset="0"/>
              </a:rPr>
              <a:t>TTS p</a:t>
            </a:r>
            <a:r>
              <a:rPr lang="en-US" sz="1800" dirty="0" smtClean="0">
                <a:solidFill>
                  <a:schemeClr val="bg2">
                    <a:lumMod val="10000"/>
                  </a:schemeClr>
                </a:solidFill>
                <a:cs typeface="Arial" pitchFamily="34" charset="0"/>
              </a:rPr>
              <a:t>roblem </a:t>
            </a:r>
            <a:r>
              <a:rPr lang="en-US" sz="1800" dirty="0">
                <a:solidFill>
                  <a:schemeClr val="bg2">
                    <a:lumMod val="10000"/>
                  </a:schemeClr>
                </a:solidFill>
                <a:cs typeface="Arial" pitchFamily="34" charset="0"/>
              </a:rPr>
              <a:t>m</a:t>
            </a:r>
            <a:r>
              <a:rPr lang="en-US" sz="1800" dirty="0" smtClean="0">
                <a:solidFill>
                  <a:schemeClr val="bg2">
                    <a:lumMod val="10000"/>
                  </a:schemeClr>
                </a:solidFill>
                <a:cs typeface="Arial" pitchFamily="34" charset="0"/>
              </a:rPr>
              <a:t>anagement </a:t>
            </a:r>
            <a:r>
              <a:rPr lang="en-US" sz="1800" dirty="0">
                <a:solidFill>
                  <a:schemeClr val="bg2">
                    <a:lumMod val="10000"/>
                  </a:schemeClr>
                </a:solidFill>
                <a:cs typeface="Arial" pitchFamily="34" charset="0"/>
              </a:rPr>
              <a:t>standards, practices, and tools, </a:t>
            </a:r>
            <a:r>
              <a:rPr lang="en-US" sz="1800" dirty="0" smtClean="0">
                <a:solidFill>
                  <a:schemeClr val="bg2">
                    <a:lumMod val="10000"/>
                  </a:schemeClr>
                </a:solidFill>
                <a:cs typeface="Arial" pitchFamily="34" charset="0"/>
              </a:rPr>
              <a:t>the TTS technology owner will complete the root </a:t>
            </a:r>
            <a:r>
              <a:rPr lang="en-US" sz="1800" dirty="0">
                <a:solidFill>
                  <a:schemeClr val="bg2">
                    <a:lumMod val="10000"/>
                  </a:schemeClr>
                </a:solidFill>
                <a:cs typeface="Arial" pitchFamily="34" charset="0"/>
              </a:rPr>
              <a:t>c</a:t>
            </a:r>
            <a:r>
              <a:rPr lang="en-US" sz="1800" dirty="0" smtClean="0">
                <a:solidFill>
                  <a:schemeClr val="bg2">
                    <a:lumMod val="10000"/>
                  </a:schemeClr>
                </a:solidFill>
                <a:cs typeface="Arial" pitchFamily="34" charset="0"/>
              </a:rPr>
              <a:t>ause </a:t>
            </a:r>
            <a:r>
              <a:rPr lang="en-US" sz="1800" dirty="0">
                <a:solidFill>
                  <a:schemeClr val="bg2">
                    <a:lumMod val="10000"/>
                  </a:schemeClr>
                </a:solidFill>
                <a:cs typeface="Arial" pitchFamily="34" charset="0"/>
              </a:rPr>
              <a:t>a</a:t>
            </a:r>
            <a:r>
              <a:rPr lang="en-US" sz="1800" dirty="0" smtClean="0">
                <a:solidFill>
                  <a:schemeClr val="bg2">
                    <a:lumMod val="10000"/>
                  </a:schemeClr>
                </a:solidFill>
                <a:cs typeface="Arial" pitchFamily="34" charset="0"/>
              </a:rPr>
              <a:t>nalysis and make a determination of the problem fix and appropriate solution.</a:t>
            </a:r>
            <a:endParaRPr lang="en-US" sz="1800" dirty="0">
              <a:solidFill>
                <a:schemeClr val="bg2">
                  <a:lumMod val="10000"/>
                </a:schemeClr>
              </a:solidFill>
              <a:cs typeface="Arial" pitchFamily="34" charset="0"/>
            </a:endParaRP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Incident Correlation</a:t>
            </a:r>
            <a:r>
              <a:rPr lang="en-US" sz="1800" b="1"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To support problem identification and prioritization, </a:t>
            </a:r>
            <a:r>
              <a:rPr lang="en-US" sz="1800" dirty="0" smtClean="0">
                <a:solidFill>
                  <a:schemeClr val="bg2">
                    <a:lumMod val="10000"/>
                  </a:schemeClr>
                </a:solidFill>
                <a:cs typeface="Arial" pitchFamily="34" charset="0"/>
              </a:rPr>
              <a:t>incident correlation focuses </a:t>
            </a:r>
            <a:r>
              <a:rPr lang="en-US" sz="1800" dirty="0">
                <a:solidFill>
                  <a:schemeClr val="bg2">
                    <a:lumMod val="10000"/>
                  </a:schemeClr>
                </a:solidFill>
                <a:cs typeface="Arial" pitchFamily="34" charset="0"/>
              </a:rPr>
              <a:t>on </a:t>
            </a:r>
            <a:r>
              <a:rPr lang="en-US" sz="1800" dirty="0" smtClean="0">
                <a:solidFill>
                  <a:schemeClr val="bg2">
                    <a:lumMod val="10000"/>
                  </a:schemeClr>
                </a:solidFill>
                <a:cs typeface="Arial" pitchFamily="34" charset="0"/>
              </a:rPr>
              <a:t>continuous trend analysis of incidents and association of those incidents to problems (or potential problems). </a:t>
            </a:r>
            <a:r>
              <a:rPr lang="en-US" sz="1800" dirty="0">
                <a:solidFill>
                  <a:schemeClr val="bg2">
                    <a:lumMod val="10000"/>
                  </a:schemeClr>
                </a:solidFill>
                <a:cs typeface="Arial" pitchFamily="34" charset="0"/>
              </a:rPr>
              <a:t>Leveraging TTS </a:t>
            </a:r>
            <a:r>
              <a:rPr lang="en-US" sz="1800" dirty="0" smtClean="0">
                <a:solidFill>
                  <a:schemeClr val="bg2">
                    <a:lumMod val="10000"/>
                  </a:schemeClr>
                </a:solidFill>
                <a:cs typeface="Arial" pitchFamily="34" charset="0"/>
              </a:rPr>
              <a:t>incident management </a:t>
            </a:r>
            <a:r>
              <a:rPr lang="en-US" sz="1800" dirty="0">
                <a:solidFill>
                  <a:schemeClr val="bg2">
                    <a:lumMod val="10000"/>
                  </a:schemeClr>
                </a:solidFill>
                <a:cs typeface="Arial" pitchFamily="34" charset="0"/>
              </a:rPr>
              <a:t>standards, practices, and tools, </a:t>
            </a:r>
            <a:r>
              <a:rPr lang="en-US" sz="1800" dirty="0" smtClean="0">
                <a:solidFill>
                  <a:schemeClr val="bg2">
                    <a:lumMod val="10000"/>
                  </a:schemeClr>
                </a:solidFill>
                <a:cs typeface="Arial" pitchFamily="34" charset="0"/>
              </a:rPr>
              <a:t>the correlation of incidents to problems is an ongoing practice until the problem is implemented or the problem is documented in knowledge as a known error.</a:t>
            </a:r>
            <a:endParaRPr lang="en-US" sz="1800" dirty="0">
              <a:solidFill>
                <a:schemeClr val="bg2">
                  <a:lumMod val="10000"/>
                </a:schemeClr>
              </a:solidFill>
              <a:cs typeface="Arial" pitchFamily="34" charset="0"/>
            </a:endParaRPr>
          </a:p>
        </p:txBody>
      </p:sp>
      <p:sp>
        <p:nvSpPr>
          <p:cNvPr id="9" name="Left-Right Arrow 8"/>
          <p:cNvSpPr/>
          <p:nvPr/>
        </p:nvSpPr>
        <p:spPr>
          <a:xfrm rot="5400000">
            <a:off x="-2992418" y="4417453"/>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pic>
        <p:nvPicPr>
          <p:cNvPr id="11" name="Picture 10"/>
          <p:cNvPicPr>
            <a:picLocks noChangeAspect="1"/>
          </p:cNvPicPr>
          <p:nvPr/>
        </p:nvPicPr>
        <p:blipFill>
          <a:blip r:embed="rId2"/>
          <a:stretch>
            <a:fillRect/>
          </a:stretch>
        </p:blipFill>
        <p:spPr>
          <a:xfrm>
            <a:off x="848062" y="1247533"/>
            <a:ext cx="1679068" cy="7555808"/>
          </a:xfrm>
          <a:prstGeom prst="rect">
            <a:avLst/>
          </a:prstGeom>
        </p:spPr>
      </p:pic>
      <p:pic>
        <p:nvPicPr>
          <p:cNvPr id="3" name="Picture 2"/>
          <p:cNvPicPr>
            <a:picLocks noChangeAspect="1"/>
          </p:cNvPicPr>
          <p:nvPr/>
        </p:nvPicPr>
        <p:blipFill>
          <a:blip r:embed="rId3"/>
          <a:stretch>
            <a:fillRect/>
          </a:stretch>
        </p:blipFill>
        <p:spPr>
          <a:xfrm>
            <a:off x="2527130" y="1247533"/>
            <a:ext cx="2457913" cy="7555808"/>
          </a:xfrm>
          <a:prstGeom prst="rect">
            <a:avLst/>
          </a:prstGeom>
        </p:spPr>
      </p:pic>
    </p:spTree>
    <p:extLst>
      <p:ext uri="{BB962C8B-B14F-4D97-AF65-F5344CB8AC3E}">
        <p14:creationId xmlns:p14="http://schemas.microsoft.com/office/powerpoint/2010/main" val="24522396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D14FDF-D0AC-409A-AF5A-9C31D574351B}" type="slidenum">
              <a:rPr lang="en-US" altLang="en-US" smtClean="0"/>
              <a:pPr/>
              <a:t>12</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Run</a:t>
            </a:r>
            <a:endParaRPr lang="en-US" b="1" dirty="0">
              <a:solidFill>
                <a:srgbClr val="C00000"/>
              </a:solidFill>
              <a:effectLst>
                <a:outerShdw blurRad="38100" dist="38100" dir="2700000" algn="tl">
                  <a:srgbClr val="000000">
                    <a:alpha val="43137"/>
                  </a:srgbClr>
                </a:outerShdw>
              </a:effectLst>
              <a:latin typeface="+mj-lt"/>
            </a:endParaRPr>
          </a:p>
        </p:txBody>
      </p:sp>
      <p:sp>
        <p:nvSpPr>
          <p:cNvPr id="7" name="Rectangle 6"/>
          <p:cNvSpPr/>
          <p:nvPr/>
        </p:nvSpPr>
        <p:spPr>
          <a:xfrm>
            <a:off x="7404846" y="1247533"/>
            <a:ext cx="8283389" cy="7048083"/>
          </a:xfrm>
          <a:prstGeom prst="rect">
            <a:avLst/>
          </a:prstGeom>
        </p:spPr>
        <p:txBody>
          <a:bodyPr wrap="square">
            <a:spAutoFit/>
          </a:bodyPr>
          <a:lstStyle/>
          <a:p>
            <a:pPr defTabSz="1462928" fontAlgn="auto">
              <a:spcBef>
                <a:spcPts val="0"/>
              </a:spcBef>
              <a:spcAft>
                <a:spcPts val="0"/>
              </a:spcAft>
              <a:defRPr/>
            </a:pPr>
            <a:r>
              <a:rPr lang="en-US" sz="2000" b="1" dirty="0" smtClean="0">
                <a:solidFill>
                  <a:schemeClr val="bg2">
                    <a:lumMod val="10000"/>
                  </a:schemeClr>
                </a:solidFill>
                <a:cs typeface="Arial" pitchFamily="34" charset="0"/>
              </a:rPr>
              <a:t>Compliance Remediation / Validation: </a:t>
            </a:r>
            <a:r>
              <a:rPr lang="en-US" sz="1800" dirty="0">
                <a:solidFill>
                  <a:schemeClr val="bg2">
                    <a:lumMod val="10000"/>
                  </a:schemeClr>
                </a:solidFill>
                <a:cs typeface="Arial" pitchFamily="34" charset="0"/>
              </a:rPr>
              <a:t>TTS technology has been identified as requiring compliance related changes and remediation.  Full validation of restored Target business operations is also required.</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Disaster Recovery (DR) Testing</a:t>
            </a:r>
            <a:r>
              <a:rPr lang="en-US" sz="1800" dirty="0" smtClean="0">
                <a:solidFill>
                  <a:schemeClr val="bg2">
                    <a:lumMod val="10000"/>
                  </a:schemeClr>
                </a:solidFill>
                <a:cs typeface="Arial" pitchFamily="34" charset="0"/>
              </a:rPr>
              <a:t>: Cyclical testing of TTS disaster recovery policies and procedures to ensure proper response for TTS technology and mitigated impact to Target business operations.</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Limited Time Offer (LTO) Events: </a:t>
            </a:r>
            <a:r>
              <a:rPr lang="en-US" sz="1800" dirty="0">
                <a:solidFill>
                  <a:schemeClr val="bg2">
                    <a:lumMod val="10000"/>
                  </a:schemeClr>
                </a:solidFill>
                <a:cs typeface="Arial" pitchFamily="34" charset="0"/>
              </a:rPr>
              <a:t>Support of LTO events ensuring minimal to no impact to Target business operations leading up to, during, and after the event.</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Transition first call knowledge to CSC &amp; TTS Operations</a:t>
            </a:r>
            <a:r>
              <a:rPr lang="en-US" sz="1800" b="1" dirty="0" smtClean="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To ensure the fastest response to restore TTS technology agreed upon levels, </a:t>
            </a:r>
            <a:r>
              <a:rPr lang="en-US" sz="1800" dirty="0">
                <a:solidFill>
                  <a:schemeClr val="bg2">
                    <a:lumMod val="10000"/>
                  </a:schemeClr>
                </a:solidFill>
                <a:cs typeface="Arial" pitchFamily="34" charset="0"/>
              </a:rPr>
              <a:t>continuous transfer of subject matter expertise </a:t>
            </a:r>
            <a:r>
              <a:rPr lang="en-US" sz="1800" dirty="0" smtClean="0">
                <a:solidFill>
                  <a:schemeClr val="bg2">
                    <a:lumMod val="10000"/>
                  </a:schemeClr>
                </a:solidFill>
                <a:cs typeface="Arial" pitchFamily="34" charset="0"/>
              </a:rPr>
              <a:t>is required though </a:t>
            </a:r>
            <a:r>
              <a:rPr lang="en-US" sz="1800" dirty="0">
                <a:solidFill>
                  <a:schemeClr val="bg2">
                    <a:lumMod val="10000"/>
                  </a:schemeClr>
                </a:solidFill>
                <a:cs typeface="Arial" pitchFamily="34" charset="0"/>
              </a:rPr>
              <a:t>TTS knowledge management standards, practices, and tools. </a:t>
            </a:r>
          </a:p>
          <a:p>
            <a:pPr defTabSz="1462928" fontAlgn="auto">
              <a:spcBef>
                <a:spcPts val="0"/>
              </a:spcBef>
              <a:spcAft>
                <a:spcPts val="0"/>
              </a:spcAft>
              <a:defRPr/>
            </a:pPr>
            <a:endParaRPr lang="en-US" sz="1800" b="1" dirty="0">
              <a:solidFill>
                <a:schemeClr val="bg2">
                  <a:lumMod val="10000"/>
                </a:schemeClr>
              </a:solidFill>
              <a:cs typeface="Arial" pitchFamily="34" charset="0"/>
            </a:endParaRPr>
          </a:p>
          <a:p>
            <a:pPr defTabSz="1462928" fontAlgn="auto">
              <a:spcBef>
                <a:spcPts val="0"/>
              </a:spcBef>
              <a:spcAft>
                <a:spcPts val="0"/>
              </a:spcAft>
              <a:defRPr/>
            </a:pPr>
            <a:r>
              <a:rPr lang="en-US" sz="2000" b="1" dirty="0">
                <a:solidFill>
                  <a:schemeClr val="bg2">
                    <a:lumMod val="10000"/>
                  </a:schemeClr>
                </a:solidFill>
                <a:cs typeface="Arial" pitchFamily="34" charset="0"/>
              </a:rPr>
              <a:t>Platform / Product Tuning</a:t>
            </a:r>
            <a:r>
              <a:rPr lang="en-US" sz="2000" b="1"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Continuous tuning of TTS technology to ensure Target business operations are performing at agreed upon levels. </a:t>
            </a:r>
          </a:p>
          <a:p>
            <a:pPr defTabSz="1462928" fontAlgn="auto">
              <a:spcBef>
                <a:spcPts val="0"/>
              </a:spcBef>
              <a:spcAft>
                <a:spcPts val="0"/>
              </a:spcAft>
              <a:defRPr/>
            </a:pPr>
            <a:endParaRPr lang="en-US" sz="2000" b="1" dirty="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Full Functional Validation Testin</a:t>
            </a:r>
            <a:r>
              <a:rPr lang="en-US" sz="2000" b="1" dirty="0">
                <a:solidFill>
                  <a:schemeClr val="bg2">
                    <a:lumMod val="10000"/>
                  </a:schemeClr>
                </a:solidFill>
                <a:cs typeface="Arial" pitchFamily="34" charset="0"/>
              </a:rPr>
              <a:t>g: </a:t>
            </a:r>
            <a:r>
              <a:rPr lang="en-US" sz="1800" dirty="0">
                <a:solidFill>
                  <a:schemeClr val="bg2">
                    <a:lumMod val="10000"/>
                  </a:schemeClr>
                </a:solidFill>
                <a:cs typeface="Arial" pitchFamily="34" charset="0"/>
              </a:rPr>
              <a:t>Upon the introduction of new or updated TTS technology, </a:t>
            </a:r>
            <a:r>
              <a:rPr lang="en-US" sz="1800" dirty="0" smtClean="0">
                <a:solidFill>
                  <a:schemeClr val="bg2">
                    <a:lumMod val="10000"/>
                  </a:schemeClr>
                </a:solidFill>
                <a:cs typeface="Arial" pitchFamily="34" charset="0"/>
              </a:rPr>
              <a:t>complete validation of the technology functionality is required to ensure Target business operations are performing at agreed upon levels.</a:t>
            </a:r>
            <a:endParaRPr lang="en-US" sz="1800" dirty="0">
              <a:solidFill>
                <a:schemeClr val="bg2">
                  <a:lumMod val="10000"/>
                </a:schemeClr>
              </a:solidFill>
              <a:cs typeface="Arial" pitchFamily="34" charset="0"/>
            </a:endParaRPr>
          </a:p>
        </p:txBody>
      </p:sp>
      <p:sp>
        <p:nvSpPr>
          <p:cNvPr id="9" name="Left-Right Arrow 8"/>
          <p:cNvSpPr/>
          <p:nvPr/>
        </p:nvSpPr>
        <p:spPr>
          <a:xfrm rot="5400000">
            <a:off x="-2992418" y="4417453"/>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pic>
        <p:nvPicPr>
          <p:cNvPr id="11" name="Picture 10"/>
          <p:cNvPicPr>
            <a:picLocks noChangeAspect="1"/>
          </p:cNvPicPr>
          <p:nvPr/>
        </p:nvPicPr>
        <p:blipFill>
          <a:blip r:embed="rId2"/>
          <a:stretch>
            <a:fillRect/>
          </a:stretch>
        </p:blipFill>
        <p:spPr>
          <a:xfrm>
            <a:off x="848062" y="1247533"/>
            <a:ext cx="1679068" cy="7555808"/>
          </a:xfrm>
          <a:prstGeom prst="rect">
            <a:avLst/>
          </a:prstGeom>
        </p:spPr>
      </p:pic>
      <p:pic>
        <p:nvPicPr>
          <p:cNvPr id="6" name="Picture 5"/>
          <p:cNvPicPr>
            <a:picLocks noChangeAspect="1"/>
          </p:cNvPicPr>
          <p:nvPr/>
        </p:nvPicPr>
        <p:blipFill>
          <a:blip r:embed="rId3"/>
          <a:stretch>
            <a:fillRect/>
          </a:stretch>
        </p:blipFill>
        <p:spPr>
          <a:xfrm>
            <a:off x="2527129" y="1247532"/>
            <a:ext cx="4872799" cy="7555809"/>
          </a:xfrm>
          <a:prstGeom prst="rect">
            <a:avLst/>
          </a:prstGeom>
        </p:spPr>
      </p:pic>
    </p:spTree>
    <p:extLst>
      <p:ext uri="{BB962C8B-B14F-4D97-AF65-F5344CB8AC3E}">
        <p14:creationId xmlns:p14="http://schemas.microsoft.com/office/powerpoint/2010/main" val="94098648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D14FDF-D0AC-409A-AF5A-9C31D574351B}" type="slidenum">
              <a:rPr lang="en-US" altLang="en-US" smtClean="0"/>
              <a:pPr/>
              <a:t>13</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Run (cont.)</a:t>
            </a:r>
            <a:endParaRPr lang="en-US" b="1" dirty="0">
              <a:solidFill>
                <a:srgbClr val="C00000"/>
              </a:solidFill>
              <a:effectLst>
                <a:outerShdw blurRad="38100" dist="38100" dir="2700000" algn="tl">
                  <a:srgbClr val="000000">
                    <a:alpha val="43137"/>
                  </a:srgbClr>
                </a:outerShdw>
              </a:effectLst>
              <a:latin typeface="+mj-lt"/>
            </a:endParaRPr>
          </a:p>
        </p:txBody>
      </p:sp>
      <p:sp>
        <p:nvSpPr>
          <p:cNvPr id="7" name="Rectangle 6"/>
          <p:cNvSpPr/>
          <p:nvPr/>
        </p:nvSpPr>
        <p:spPr>
          <a:xfrm>
            <a:off x="7404846" y="1247533"/>
            <a:ext cx="8283389" cy="7940635"/>
          </a:xfrm>
          <a:prstGeom prst="rect">
            <a:avLst/>
          </a:prstGeom>
        </p:spPr>
        <p:txBody>
          <a:bodyPr wrap="square">
            <a:spAutoFit/>
          </a:bodyPr>
          <a:lstStyle/>
          <a:p>
            <a:pPr defTabSz="1462928" fontAlgn="auto">
              <a:spcBef>
                <a:spcPts val="0"/>
              </a:spcBef>
              <a:spcAft>
                <a:spcPts val="0"/>
              </a:spcAft>
              <a:defRPr/>
            </a:pPr>
            <a:r>
              <a:rPr lang="en-US" sz="2000" b="1" dirty="0" smtClean="0">
                <a:solidFill>
                  <a:schemeClr val="bg2">
                    <a:lumMod val="10000"/>
                  </a:schemeClr>
                </a:solidFill>
                <a:cs typeface="Arial" pitchFamily="34" charset="0"/>
              </a:rPr>
              <a:t>Hardware Deployment and Maintenance: </a:t>
            </a:r>
            <a:r>
              <a:rPr lang="en-US" sz="1800" dirty="0">
                <a:solidFill>
                  <a:schemeClr val="bg2">
                    <a:lumMod val="10000"/>
                  </a:schemeClr>
                </a:solidFill>
                <a:cs typeface="Arial" pitchFamily="34" charset="0"/>
              </a:rPr>
              <a:t>Support and coordination of hardware deployment and the supported maintenance </a:t>
            </a:r>
            <a:r>
              <a:rPr lang="en-US" sz="1800" dirty="0" smtClean="0">
                <a:solidFill>
                  <a:schemeClr val="bg2">
                    <a:lumMod val="10000"/>
                  </a:schemeClr>
                </a:solidFill>
                <a:cs typeface="Arial" pitchFamily="34" charset="0"/>
              </a:rPr>
              <a:t>activities </a:t>
            </a:r>
            <a:r>
              <a:rPr lang="en-US" sz="1800" dirty="0">
                <a:solidFill>
                  <a:schemeClr val="bg2">
                    <a:lumMod val="10000"/>
                  </a:schemeClr>
                </a:solidFill>
                <a:cs typeface="Arial" pitchFamily="34" charset="0"/>
              </a:rPr>
              <a:t>needed for standard Target business operations.</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Customer Advocates</a:t>
            </a:r>
            <a:r>
              <a:rPr lang="en-US" sz="1800" dirty="0" smtClean="0">
                <a:solidFill>
                  <a:schemeClr val="bg2">
                    <a:lumMod val="10000"/>
                  </a:schemeClr>
                </a:solidFill>
                <a:cs typeface="Arial" pitchFamily="34" charset="0"/>
              </a:rPr>
              <a:t>: Key advocates for Target team members to continue to </a:t>
            </a:r>
            <a:r>
              <a:rPr lang="en-US" sz="1800" dirty="0">
                <a:solidFill>
                  <a:schemeClr val="bg2">
                    <a:lumMod val="10000"/>
                  </a:schemeClr>
                </a:solidFill>
                <a:cs typeface="Arial" pitchFamily="34" charset="0"/>
              </a:rPr>
              <a:t>monitor </a:t>
            </a:r>
            <a:r>
              <a:rPr lang="en-US" sz="1800" dirty="0" smtClean="0">
                <a:solidFill>
                  <a:schemeClr val="bg2">
                    <a:lumMod val="10000"/>
                  </a:schemeClr>
                </a:solidFill>
                <a:cs typeface="Arial" pitchFamily="34" charset="0"/>
              </a:rPr>
              <a:t>TTS operations and </a:t>
            </a:r>
            <a:r>
              <a:rPr lang="en-US" sz="1800" dirty="0">
                <a:solidFill>
                  <a:schemeClr val="bg2">
                    <a:lumMod val="10000"/>
                  </a:schemeClr>
                </a:solidFill>
                <a:cs typeface="Arial" pitchFamily="34" charset="0"/>
              </a:rPr>
              <a:t>ensure the best possible levels of service quality and </a:t>
            </a:r>
            <a:r>
              <a:rPr lang="en-US" sz="1800" dirty="0" smtClean="0">
                <a:solidFill>
                  <a:schemeClr val="bg2">
                    <a:lumMod val="10000"/>
                  </a:schemeClr>
                </a:solidFill>
                <a:cs typeface="Arial" pitchFamily="34" charset="0"/>
              </a:rPr>
              <a:t>availability for TTS Technology </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Major Incident Management Process: </a:t>
            </a:r>
            <a:r>
              <a:rPr lang="en-US" sz="1800" dirty="0" smtClean="0">
                <a:solidFill>
                  <a:schemeClr val="bg2">
                    <a:lumMod val="10000"/>
                  </a:schemeClr>
                </a:solidFill>
                <a:cs typeface="Arial" pitchFamily="34" charset="0"/>
              </a:rPr>
              <a:t>The Technology Operations Center will own Major Incident Management, communication and restoration.</a:t>
            </a:r>
            <a:endParaRPr lang="en-US" sz="1800" dirty="0">
              <a:solidFill>
                <a:schemeClr val="bg2">
                  <a:lumMod val="10000"/>
                </a:schemeClr>
              </a:solidFill>
              <a:cs typeface="Arial" pitchFamily="34" charset="0"/>
            </a:endParaRP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Deploy: </a:t>
            </a:r>
            <a:r>
              <a:rPr lang="en-US" sz="1800" dirty="0">
                <a:solidFill>
                  <a:schemeClr val="bg2">
                    <a:lumMod val="10000"/>
                  </a:schemeClr>
                </a:solidFill>
                <a:cs typeface="Arial" pitchFamily="34" charset="0"/>
              </a:rPr>
              <a:t>The act of deploying </a:t>
            </a:r>
            <a:r>
              <a:rPr lang="en-US" sz="1800" dirty="0" smtClean="0">
                <a:solidFill>
                  <a:schemeClr val="bg2">
                    <a:lumMod val="10000"/>
                  </a:schemeClr>
                </a:solidFill>
                <a:cs typeface="Arial" pitchFamily="34" charset="0"/>
              </a:rPr>
              <a:t>TTS technology to a run state (i.e., Production).  Note: Currently a TTS Operations </a:t>
            </a:r>
            <a:r>
              <a:rPr lang="en-US" sz="1800" dirty="0">
                <a:solidFill>
                  <a:schemeClr val="bg2">
                    <a:lumMod val="10000"/>
                  </a:schemeClr>
                </a:solidFill>
                <a:cs typeface="Arial" pitchFamily="34" charset="0"/>
              </a:rPr>
              <a:t>function today until true automation is </a:t>
            </a:r>
            <a:r>
              <a:rPr lang="en-US" sz="1800" dirty="0" smtClean="0">
                <a:solidFill>
                  <a:schemeClr val="bg2">
                    <a:lumMod val="10000"/>
                  </a:schemeClr>
                </a:solidFill>
                <a:cs typeface="Arial" pitchFamily="34" charset="0"/>
              </a:rPr>
              <a:t>achieved</a:t>
            </a:r>
            <a:r>
              <a:rPr lang="en-US" sz="1800" dirty="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with deployment. </a:t>
            </a:r>
            <a:endParaRPr lang="en-US" sz="1800" dirty="0">
              <a:solidFill>
                <a:schemeClr val="bg2">
                  <a:lumMod val="10000"/>
                </a:schemeClr>
              </a:solidFill>
              <a:cs typeface="Arial" pitchFamily="34" charset="0"/>
            </a:endParaRPr>
          </a:p>
          <a:p>
            <a:pPr defTabSz="1462928" fontAlgn="auto">
              <a:spcBef>
                <a:spcPts val="0"/>
              </a:spcBef>
              <a:spcAft>
                <a:spcPts val="0"/>
              </a:spcAft>
              <a:defRPr/>
            </a:pPr>
            <a:endParaRPr lang="en-US" sz="1800" b="1" dirty="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System Monitoring &amp; Maintenance: </a:t>
            </a:r>
            <a:r>
              <a:rPr lang="en-US" sz="1800" dirty="0">
                <a:solidFill>
                  <a:schemeClr val="bg2">
                    <a:lumMod val="10000"/>
                  </a:schemeClr>
                </a:solidFill>
                <a:cs typeface="Arial" pitchFamily="34" charset="0"/>
              </a:rPr>
              <a:t>As a process of maintaining </a:t>
            </a:r>
            <a:r>
              <a:rPr lang="en-US" sz="1800" dirty="0" smtClean="0">
                <a:solidFill>
                  <a:schemeClr val="bg2">
                    <a:lumMod val="10000"/>
                  </a:schemeClr>
                </a:solidFill>
                <a:cs typeface="Arial" pitchFamily="34" charset="0"/>
              </a:rPr>
              <a:t>healthy </a:t>
            </a:r>
            <a:r>
              <a:rPr lang="en-US" sz="1800" dirty="0">
                <a:solidFill>
                  <a:schemeClr val="bg2">
                    <a:lumMod val="10000"/>
                  </a:schemeClr>
                </a:solidFill>
                <a:cs typeface="Arial" pitchFamily="34" charset="0"/>
              </a:rPr>
              <a:t>Target business </a:t>
            </a:r>
            <a:r>
              <a:rPr lang="en-US" sz="1800" dirty="0" smtClean="0">
                <a:solidFill>
                  <a:schemeClr val="bg2">
                    <a:lumMod val="10000"/>
                  </a:schemeClr>
                </a:solidFill>
                <a:cs typeface="Arial" pitchFamily="34" charset="0"/>
              </a:rPr>
              <a:t>operations standard</a:t>
            </a:r>
            <a:r>
              <a:rPr lang="en-US" sz="1800" dirty="0">
                <a:solidFill>
                  <a:schemeClr val="bg2">
                    <a:lumMod val="10000"/>
                  </a:schemeClr>
                </a:solidFill>
                <a:cs typeface="Arial" pitchFamily="34" charset="0"/>
              </a:rPr>
              <a:t>, repeatable monitoring &amp; maintenance activities are required to support TTS technology </a:t>
            </a:r>
          </a:p>
          <a:p>
            <a:pPr defTabSz="1462928" fontAlgn="auto">
              <a:spcBef>
                <a:spcPts val="0"/>
              </a:spcBef>
              <a:spcAft>
                <a:spcPts val="0"/>
              </a:spcAft>
              <a:defRPr/>
            </a:pPr>
            <a:endParaRPr lang="en-US" sz="2000" b="1" dirty="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Base Validation Testing:</a:t>
            </a:r>
            <a:r>
              <a:rPr lang="en-US" sz="1800" dirty="0">
                <a:solidFill>
                  <a:schemeClr val="bg2">
                    <a:lumMod val="10000"/>
                  </a:schemeClr>
                </a:solidFill>
                <a:cs typeface="Arial" pitchFamily="34" charset="0"/>
              </a:rPr>
              <a:t> Through </a:t>
            </a:r>
            <a:r>
              <a:rPr lang="en-US" sz="1800" dirty="0" smtClean="0">
                <a:solidFill>
                  <a:schemeClr val="bg2">
                    <a:lumMod val="10000"/>
                  </a:schemeClr>
                </a:solidFill>
                <a:cs typeface="Arial" pitchFamily="34" charset="0"/>
              </a:rPr>
              <a:t>monitors approved and shared via TTS </a:t>
            </a:r>
            <a:r>
              <a:rPr lang="en-US" sz="1800" dirty="0">
                <a:solidFill>
                  <a:schemeClr val="bg2">
                    <a:lumMod val="10000"/>
                  </a:schemeClr>
                </a:solidFill>
                <a:cs typeface="Arial" pitchFamily="34" charset="0"/>
              </a:rPr>
              <a:t>technology </a:t>
            </a:r>
            <a:r>
              <a:rPr lang="en-US" sz="1800" dirty="0" smtClean="0">
                <a:solidFill>
                  <a:schemeClr val="bg2">
                    <a:lumMod val="10000"/>
                  </a:schemeClr>
                </a:solidFill>
                <a:cs typeface="Arial" pitchFamily="34" charset="0"/>
              </a:rPr>
              <a:t>owners, base </a:t>
            </a:r>
            <a:r>
              <a:rPr lang="en-US" sz="1800" dirty="0">
                <a:solidFill>
                  <a:schemeClr val="bg2">
                    <a:lumMod val="10000"/>
                  </a:schemeClr>
                </a:solidFill>
                <a:cs typeface="Arial" pitchFamily="34" charset="0"/>
              </a:rPr>
              <a:t>level validation </a:t>
            </a:r>
            <a:r>
              <a:rPr lang="en-US" sz="1800" dirty="0" smtClean="0">
                <a:solidFill>
                  <a:schemeClr val="bg2">
                    <a:lumMod val="10000"/>
                  </a:schemeClr>
                </a:solidFill>
                <a:cs typeface="Arial" pitchFamily="34" charset="0"/>
              </a:rPr>
              <a:t>will confirm that </a:t>
            </a:r>
            <a:r>
              <a:rPr lang="en-US" sz="1800" dirty="0">
                <a:solidFill>
                  <a:schemeClr val="bg2">
                    <a:lumMod val="10000"/>
                  </a:schemeClr>
                </a:solidFill>
                <a:cs typeface="Arial" pitchFamily="34" charset="0"/>
              </a:rPr>
              <a:t>a TTS technology is operational.</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Knowledge Based Cyclical Events: </a:t>
            </a:r>
            <a:r>
              <a:rPr lang="en-US" sz="1800" dirty="0">
                <a:solidFill>
                  <a:schemeClr val="bg2">
                    <a:lumMod val="10000"/>
                  </a:schemeClr>
                </a:solidFill>
                <a:cs typeface="Arial" pitchFamily="34" charset="0"/>
              </a:rPr>
              <a:t>As a process of maintaining healthy Target business </a:t>
            </a:r>
            <a:r>
              <a:rPr lang="en-US" sz="1800" dirty="0" smtClean="0">
                <a:solidFill>
                  <a:schemeClr val="bg2">
                    <a:lumMod val="10000"/>
                  </a:schemeClr>
                </a:solidFill>
                <a:cs typeface="Arial" pitchFamily="34" charset="0"/>
              </a:rPr>
              <a:t>operations standard</a:t>
            </a:r>
            <a:r>
              <a:rPr lang="en-US" sz="1800" dirty="0">
                <a:solidFill>
                  <a:schemeClr val="bg2">
                    <a:lumMod val="10000"/>
                  </a:schemeClr>
                </a:solidFill>
                <a:cs typeface="Arial" pitchFamily="34" charset="0"/>
              </a:rPr>
              <a:t>, repeatable monitoring &amp; maintenance activities </a:t>
            </a:r>
            <a:r>
              <a:rPr lang="en-US" sz="1800" dirty="0" smtClean="0">
                <a:solidFill>
                  <a:schemeClr val="bg2">
                    <a:lumMod val="10000"/>
                  </a:schemeClr>
                </a:solidFill>
                <a:cs typeface="Arial" pitchFamily="34" charset="0"/>
              </a:rPr>
              <a:t>are required to support </a:t>
            </a:r>
            <a:r>
              <a:rPr lang="en-US" sz="1800" dirty="0">
                <a:solidFill>
                  <a:schemeClr val="bg2">
                    <a:lumMod val="10000"/>
                  </a:schemeClr>
                </a:solidFill>
                <a:cs typeface="Arial" pitchFamily="34" charset="0"/>
              </a:rPr>
              <a:t>TTS </a:t>
            </a:r>
            <a:r>
              <a:rPr lang="en-US" sz="1800" dirty="0" smtClean="0">
                <a:solidFill>
                  <a:schemeClr val="bg2">
                    <a:lumMod val="10000"/>
                  </a:schemeClr>
                </a:solidFill>
                <a:cs typeface="Arial" pitchFamily="34" charset="0"/>
              </a:rPr>
              <a:t>technology during cyclical events throughout the calendar year (e.g., daylight savings)</a:t>
            </a:r>
            <a:endParaRPr lang="en-US" sz="1800" dirty="0">
              <a:solidFill>
                <a:schemeClr val="bg2">
                  <a:lumMod val="10000"/>
                </a:schemeClr>
              </a:solidFill>
              <a:cs typeface="Arial" pitchFamily="34" charset="0"/>
            </a:endParaRPr>
          </a:p>
        </p:txBody>
      </p:sp>
      <p:sp>
        <p:nvSpPr>
          <p:cNvPr id="11" name="Left-Right Arrow 10"/>
          <p:cNvSpPr/>
          <p:nvPr/>
        </p:nvSpPr>
        <p:spPr>
          <a:xfrm rot="5400000">
            <a:off x="-2992418" y="4417453"/>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pic>
        <p:nvPicPr>
          <p:cNvPr id="12" name="Picture 11"/>
          <p:cNvPicPr>
            <a:picLocks noChangeAspect="1"/>
          </p:cNvPicPr>
          <p:nvPr/>
        </p:nvPicPr>
        <p:blipFill>
          <a:blip r:embed="rId2"/>
          <a:stretch>
            <a:fillRect/>
          </a:stretch>
        </p:blipFill>
        <p:spPr>
          <a:xfrm>
            <a:off x="848062" y="1247533"/>
            <a:ext cx="1679068" cy="7555808"/>
          </a:xfrm>
          <a:prstGeom prst="rect">
            <a:avLst/>
          </a:prstGeom>
        </p:spPr>
      </p:pic>
      <p:pic>
        <p:nvPicPr>
          <p:cNvPr id="13" name="Picture 12"/>
          <p:cNvPicPr>
            <a:picLocks noChangeAspect="1"/>
          </p:cNvPicPr>
          <p:nvPr/>
        </p:nvPicPr>
        <p:blipFill>
          <a:blip r:embed="rId3"/>
          <a:stretch>
            <a:fillRect/>
          </a:stretch>
        </p:blipFill>
        <p:spPr>
          <a:xfrm>
            <a:off x="2527129" y="1247532"/>
            <a:ext cx="4872799" cy="7555809"/>
          </a:xfrm>
          <a:prstGeom prst="rect">
            <a:avLst/>
          </a:prstGeom>
        </p:spPr>
      </p:pic>
    </p:spTree>
    <p:extLst>
      <p:ext uri="{BB962C8B-B14F-4D97-AF65-F5344CB8AC3E}">
        <p14:creationId xmlns:p14="http://schemas.microsoft.com/office/powerpoint/2010/main" val="7830480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400" b="1" dirty="0">
                <a:solidFill>
                  <a:schemeClr val="bg1"/>
                </a:solidFill>
              </a:rPr>
              <a:t>Appendix</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D14FDF-D0AC-409A-AF5A-9C31D574351B}" type="slidenum">
              <a:rPr lang="en-US" altLang="en-US" smtClean="0"/>
              <a:pPr/>
              <a:t>14</a:t>
            </a:fld>
            <a:endParaRPr lang="en-US" altLang="en-US"/>
          </a:p>
        </p:txBody>
      </p:sp>
    </p:spTree>
    <p:extLst>
      <p:ext uri="{BB962C8B-B14F-4D97-AF65-F5344CB8AC3E}">
        <p14:creationId xmlns:p14="http://schemas.microsoft.com/office/powerpoint/2010/main" val="298109039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400" b="1" dirty="0" smtClean="0">
                <a:solidFill>
                  <a:schemeClr val="bg1"/>
                </a:solidFill>
              </a:rPr>
              <a:t>Sizing Information</a:t>
            </a:r>
            <a:endParaRPr lang="en-US" sz="4400" b="1" dirty="0">
              <a:solidFill>
                <a:schemeClr val="bg1"/>
              </a:solidFill>
            </a:endParaRPr>
          </a:p>
        </p:txBody>
      </p:sp>
      <p:sp>
        <p:nvSpPr>
          <p:cNvPr id="3" name="Content Placeholder 2"/>
          <p:cNvSpPr>
            <a:spLocks noGrp="1"/>
          </p:cNvSpPr>
          <p:nvPr>
            <p:ph sz="half" idx="1"/>
          </p:nvPr>
        </p:nvSpPr>
        <p:spPr>
          <a:xfrm>
            <a:off x="814390" y="1457326"/>
            <a:ext cx="7389810" cy="6711949"/>
          </a:xfrm>
        </p:spPr>
        <p:txBody>
          <a:bodyPr/>
          <a:lstStyle/>
          <a:p>
            <a:pPr marL="0" indent="0">
              <a:buNone/>
              <a:defRPr/>
            </a:pPr>
            <a:r>
              <a:rPr lang="en-US" sz="2400" dirty="0" smtClean="0">
                <a:solidFill>
                  <a:schemeClr val="accent6">
                    <a:lumMod val="75000"/>
                  </a:schemeClr>
                </a:solidFill>
              </a:rPr>
              <a:t>Current State Workload</a:t>
            </a:r>
          </a:p>
          <a:p>
            <a:pPr>
              <a:buFont typeface="Arial" pitchFamily="34" charset="0"/>
              <a:buChar char="•"/>
              <a:defRPr/>
            </a:pPr>
            <a:r>
              <a:rPr lang="en-US" sz="1800" dirty="0">
                <a:solidFill>
                  <a:schemeClr val="accent6">
                    <a:lumMod val="75000"/>
                  </a:schemeClr>
                </a:solidFill>
              </a:rPr>
              <a:t>2014 Annual Incident Volume - ~</a:t>
            </a:r>
            <a:r>
              <a:rPr lang="en-US" sz="1800" dirty="0" smtClean="0">
                <a:solidFill>
                  <a:schemeClr val="accent6">
                    <a:lumMod val="75000"/>
                  </a:schemeClr>
                </a:solidFill>
              </a:rPr>
              <a:t>800K+ </a:t>
            </a:r>
            <a:r>
              <a:rPr lang="en-US" sz="1800" dirty="0">
                <a:solidFill>
                  <a:schemeClr val="accent6">
                    <a:lumMod val="75000"/>
                  </a:schemeClr>
                </a:solidFill>
              </a:rPr>
              <a:t>incidents a year.</a:t>
            </a:r>
          </a:p>
          <a:p>
            <a:pPr lvl="1">
              <a:spcBef>
                <a:spcPts val="0"/>
              </a:spcBef>
              <a:spcAft>
                <a:spcPts val="600"/>
              </a:spcAft>
              <a:buFont typeface="Arial" panose="020B0604020202020204" pitchFamily="34" charset="0"/>
              <a:buChar char="•"/>
            </a:pPr>
            <a:r>
              <a:rPr lang="en-US" sz="1400" dirty="0">
                <a:solidFill>
                  <a:schemeClr val="accent6">
                    <a:lumMod val="75000"/>
                  </a:schemeClr>
                </a:solidFill>
              </a:rPr>
              <a:t>This was </a:t>
            </a:r>
            <a:r>
              <a:rPr lang="en-US" sz="1400" dirty="0" smtClean="0">
                <a:solidFill>
                  <a:schemeClr val="accent6">
                    <a:lumMod val="75000"/>
                  </a:schemeClr>
                </a:solidFill>
              </a:rPr>
              <a:t>up 11</a:t>
            </a:r>
            <a:r>
              <a:rPr lang="en-US" sz="1400" dirty="0">
                <a:solidFill>
                  <a:schemeClr val="accent6">
                    <a:lumMod val="75000"/>
                  </a:schemeClr>
                </a:solidFill>
              </a:rPr>
              <a:t>% </a:t>
            </a:r>
            <a:r>
              <a:rPr lang="en-US" sz="1400" dirty="0" smtClean="0">
                <a:solidFill>
                  <a:schemeClr val="accent6">
                    <a:lumMod val="75000"/>
                  </a:schemeClr>
                </a:solidFill>
              </a:rPr>
              <a:t>over 2013</a:t>
            </a:r>
            <a:endParaRPr lang="en-US" sz="1400" dirty="0">
              <a:solidFill>
                <a:schemeClr val="accent6">
                  <a:lumMod val="75000"/>
                </a:schemeClr>
              </a:solidFill>
            </a:endParaRPr>
          </a:p>
          <a:p>
            <a:pPr lvl="1">
              <a:spcBef>
                <a:spcPts val="0"/>
              </a:spcBef>
              <a:spcAft>
                <a:spcPts val="600"/>
              </a:spcAft>
              <a:buFont typeface="Arial" panose="020B0604020202020204" pitchFamily="34" charset="0"/>
              <a:buChar char="•"/>
            </a:pPr>
            <a:r>
              <a:rPr lang="en-US" sz="1400" dirty="0" smtClean="0">
                <a:solidFill>
                  <a:schemeClr val="accent6">
                    <a:lumMod val="75000"/>
                  </a:schemeClr>
                </a:solidFill>
              </a:rPr>
              <a:t>~40% restored by </a:t>
            </a:r>
            <a:r>
              <a:rPr lang="en-US" sz="1400" dirty="0">
                <a:solidFill>
                  <a:schemeClr val="accent6">
                    <a:lumMod val="75000"/>
                  </a:schemeClr>
                </a:solidFill>
              </a:rPr>
              <a:t>level 1, 45% level 2, 5% Level 3 in 2014</a:t>
            </a:r>
          </a:p>
          <a:p>
            <a:pPr lvl="1">
              <a:spcBef>
                <a:spcPts val="0"/>
              </a:spcBef>
              <a:spcAft>
                <a:spcPts val="600"/>
              </a:spcAft>
              <a:buFont typeface="Arial" panose="020B0604020202020204" pitchFamily="34" charset="0"/>
              <a:buChar char="•"/>
            </a:pPr>
            <a:r>
              <a:rPr lang="en-US" sz="1400" dirty="0">
                <a:solidFill>
                  <a:schemeClr val="accent6">
                    <a:lumMod val="75000"/>
                  </a:schemeClr>
                </a:solidFill>
              </a:rPr>
              <a:t>Only </a:t>
            </a:r>
            <a:r>
              <a:rPr lang="en-US" sz="1400" dirty="0" smtClean="0">
                <a:solidFill>
                  <a:schemeClr val="accent6">
                    <a:lumMod val="75000"/>
                  </a:schemeClr>
                </a:solidFill>
              </a:rPr>
              <a:t>10% </a:t>
            </a:r>
            <a:r>
              <a:rPr lang="en-US" sz="1400" dirty="0">
                <a:solidFill>
                  <a:schemeClr val="accent6">
                    <a:lumMod val="75000"/>
                  </a:schemeClr>
                </a:solidFill>
              </a:rPr>
              <a:t>- </a:t>
            </a:r>
            <a:r>
              <a:rPr lang="en-US" sz="1400" dirty="0" smtClean="0">
                <a:solidFill>
                  <a:schemeClr val="accent6">
                    <a:lumMod val="75000"/>
                  </a:schemeClr>
                </a:solidFill>
              </a:rPr>
              <a:t>15% </a:t>
            </a:r>
            <a:r>
              <a:rPr lang="en-US" sz="1400" dirty="0">
                <a:solidFill>
                  <a:schemeClr val="accent6">
                    <a:lumMod val="75000"/>
                  </a:schemeClr>
                </a:solidFill>
              </a:rPr>
              <a:t>of vol. deemed to be true level 2 / level 3 work</a:t>
            </a:r>
          </a:p>
          <a:p>
            <a:pPr lvl="1">
              <a:spcBef>
                <a:spcPts val="0"/>
              </a:spcBef>
              <a:spcAft>
                <a:spcPts val="600"/>
              </a:spcAft>
              <a:buFont typeface="Arial" pitchFamily="34" charset="0"/>
              <a:buChar char="•"/>
              <a:defRPr/>
            </a:pPr>
            <a:r>
              <a:rPr lang="en-US" sz="1400" dirty="0">
                <a:solidFill>
                  <a:schemeClr val="accent6">
                    <a:lumMod val="75000"/>
                  </a:schemeClr>
                </a:solidFill>
              </a:rPr>
              <a:t>2015 trend is </a:t>
            </a:r>
            <a:r>
              <a:rPr lang="en-US" sz="1400" dirty="0" smtClean="0">
                <a:solidFill>
                  <a:schemeClr val="accent6">
                    <a:lumMod val="75000"/>
                  </a:schemeClr>
                </a:solidFill>
              </a:rPr>
              <a:t>+2% compared 2014</a:t>
            </a:r>
            <a:r>
              <a:rPr lang="en-US" sz="1400" dirty="0">
                <a:solidFill>
                  <a:schemeClr val="accent6">
                    <a:lumMod val="75000"/>
                  </a:schemeClr>
                </a:solidFill>
              </a:rPr>
              <a:t/>
            </a:r>
            <a:br>
              <a:rPr lang="en-US" sz="1400" dirty="0">
                <a:solidFill>
                  <a:schemeClr val="accent6">
                    <a:lumMod val="75000"/>
                  </a:schemeClr>
                </a:solidFill>
              </a:rPr>
            </a:br>
            <a:endParaRPr lang="en-US" sz="1400" dirty="0">
              <a:solidFill>
                <a:schemeClr val="accent6">
                  <a:lumMod val="75000"/>
                </a:schemeClr>
              </a:solidFill>
            </a:endParaRPr>
          </a:p>
          <a:p>
            <a:pPr>
              <a:buFont typeface="Arial" pitchFamily="34" charset="0"/>
              <a:buChar char="•"/>
              <a:defRPr/>
            </a:pPr>
            <a:r>
              <a:rPr lang="en-US" sz="1800" dirty="0" smtClean="0">
                <a:solidFill>
                  <a:schemeClr val="accent6">
                    <a:lumMod val="75000"/>
                  </a:schemeClr>
                </a:solidFill>
              </a:rPr>
              <a:t>2014 Annual </a:t>
            </a:r>
            <a:r>
              <a:rPr lang="en-US" sz="1800" dirty="0">
                <a:solidFill>
                  <a:schemeClr val="accent6">
                    <a:lumMod val="75000"/>
                  </a:schemeClr>
                </a:solidFill>
              </a:rPr>
              <a:t>Event </a:t>
            </a:r>
            <a:r>
              <a:rPr lang="en-US" sz="1800" dirty="0" smtClean="0">
                <a:solidFill>
                  <a:schemeClr val="accent6">
                    <a:lumMod val="75000"/>
                  </a:schemeClr>
                </a:solidFill>
              </a:rPr>
              <a:t>Volume – ~2,300,000+ events annually</a:t>
            </a:r>
          </a:p>
          <a:p>
            <a:pPr lvl="1">
              <a:buFont typeface="Arial" pitchFamily="34" charset="0"/>
              <a:buChar char="•"/>
              <a:defRPr/>
            </a:pPr>
            <a:r>
              <a:rPr lang="en-US" sz="1400" dirty="0" smtClean="0">
                <a:solidFill>
                  <a:schemeClr val="accent6">
                    <a:lumMod val="75000"/>
                  </a:schemeClr>
                </a:solidFill>
              </a:rPr>
              <a:t>This was up 7% over 2013</a:t>
            </a:r>
          </a:p>
          <a:p>
            <a:pPr lvl="1">
              <a:buFont typeface="Arial" pitchFamily="34" charset="0"/>
              <a:buChar char="•"/>
              <a:defRPr/>
            </a:pPr>
            <a:r>
              <a:rPr lang="en-US" sz="1400" dirty="0" smtClean="0">
                <a:solidFill>
                  <a:schemeClr val="accent6">
                    <a:lumMod val="75000"/>
                  </a:schemeClr>
                </a:solidFill>
              </a:rPr>
              <a:t>22% handled by DSO/RADAR teams (level 1)</a:t>
            </a:r>
          </a:p>
          <a:p>
            <a:pPr lvl="1">
              <a:buFont typeface="Arial" pitchFamily="34" charset="0"/>
              <a:buChar char="•"/>
              <a:defRPr/>
            </a:pPr>
            <a:r>
              <a:rPr lang="en-US" sz="1400" dirty="0" smtClean="0">
                <a:solidFill>
                  <a:schemeClr val="accent6">
                    <a:lumMod val="75000"/>
                  </a:schemeClr>
                </a:solidFill>
              </a:rPr>
              <a:t>2015 trend is down 10% from 2014</a:t>
            </a:r>
            <a:br>
              <a:rPr lang="en-US" sz="1400" dirty="0" smtClean="0">
                <a:solidFill>
                  <a:schemeClr val="accent6">
                    <a:lumMod val="75000"/>
                  </a:schemeClr>
                </a:solidFill>
              </a:rPr>
            </a:br>
            <a:endParaRPr lang="en-US" sz="1400" dirty="0">
              <a:solidFill>
                <a:schemeClr val="accent6">
                  <a:lumMod val="75000"/>
                </a:schemeClr>
              </a:solidFill>
            </a:endParaRPr>
          </a:p>
          <a:p>
            <a:pPr>
              <a:buFont typeface="Arial" pitchFamily="34" charset="0"/>
              <a:buChar char="•"/>
              <a:defRPr/>
            </a:pPr>
            <a:r>
              <a:rPr lang="en-US" sz="1800" dirty="0" smtClean="0">
                <a:solidFill>
                  <a:schemeClr val="accent6">
                    <a:lumMod val="75000"/>
                  </a:schemeClr>
                </a:solidFill>
              </a:rPr>
              <a:t>Avg. Active Problems – ~2330</a:t>
            </a:r>
          </a:p>
          <a:p>
            <a:pPr lvl="1">
              <a:buFont typeface="Arial" pitchFamily="34" charset="0"/>
              <a:buChar char="•"/>
              <a:defRPr/>
            </a:pPr>
            <a:r>
              <a:rPr lang="en-US" sz="1400" dirty="0" smtClean="0">
                <a:solidFill>
                  <a:schemeClr val="accent6">
                    <a:lumMod val="75000"/>
                  </a:schemeClr>
                </a:solidFill>
              </a:rPr>
              <a:t>Transitioned to Level 3 in 2015</a:t>
            </a:r>
            <a:r>
              <a:rPr lang="en-US" sz="1800" dirty="0" smtClean="0">
                <a:solidFill>
                  <a:schemeClr val="accent6">
                    <a:lumMod val="75000"/>
                  </a:schemeClr>
                </a:solidFill>
              </a:rPr>
              <a:t/>
            </a:r>
            <a:br>
              <a:rPr lang="en-US" sz="1800" dirty="0" smtClean="0">
                <a:solidFill>
                  <a:schemeClr val="accent6">
                    <a:lumMod val="75000"/>
                  </a:schemeClr>
                </a:solidFill>
              </a:rPr>
            </a:br>
            <a:endParaRPr lang="en-US" sz="1800" dirty="0" smtClean="0">
              <a:solidFill>
                <a:schemeClr val="accent6">
                  <a:lumMod val="75000"/>
                </a:schemeClr>
              </a:solidFill>
            </a:endParaRPr>
          </a:p>
          <a:p>
            <a:pPr marL="0" indent="0">
              <a:buNone/>
            </a:pPr>
            <a:r>
              <a:rPr lang="en-US" sz="2400" dirty="0">
                <a:solidFill>
                  <a:schemeClr val="accent6">
                    <a:lumMod val="75000"/>
                  </a:schemeClr>
                </a:solidFill>
              </a:rPr>
              <a:t>Current State Team Sizing</a:t>
            </a:r>
          </a:p>
          <a:p>
            <a:pPr>
              <a:buFont typeface="Arial" panose="020B0604020202020204" pitchFamily="34" charset="0"/>
              <a:buChar char="•"/>
            </a:pPr>
            <a:r>
              <a:rPr lang="en-US" sz="1800" dirty="0">
                <a:solidFill>
                  <a:schemeClr val="accent6">
                    <a:lumMod val="75000"/>
                  </a:schemeClr>
                </a:solidFill>
              </a:rPr>
              <a:t>CSC (Call Center) – 250 FTE</a:t>
            </a:r>
          </a:p>
          <a:p>
            <a:pPr lvl="1">
              <a:buFont typeface="Arial" panose="020B0604020202020204" pitchFamily="34" charset="0"/>
              <a:buChar char="•"/>
            </a:pPr>
            <a:r>
              <a:rPr lang="en-US" sz="1400" dirty="0">
                <a:solidFill>
                  <a:schemeClr val="accent6">
                    <a:lumMod val="75000"/>
                  </a:schemeClr>
                </a:solidFill>
              </a:rPr>
              <a:t>90 Team Members – all </a:t>
            </a:r>
            <a:r>
              <a:rPr lang="en-US" sz="1400" dirty="0" err="1">
                <a:solidFill>
                  <a:schemeClr val="accent6">
                    <a:lumMod val="75000"/>
                  </a:schemeClr>
                </a:solidFill>
              </a:rPr>
              <a:t>Mpls</a:t>
            </a:r>
            <a:r>
              <a:rPr lang="en-US" sz="1400" dirty="0">
                <a:solidFill>
                  <a:schemeClr val="accent6">
                    <a:lumMod val="75000"/>
                  </a:schemeClr>
                </a:solidFill>
              </a:rPr>
              <a:t> based</a:t>
            </a:r>
          </a:p>
          <a:p>
            <a:pPr lvl="1">
              <a:buFont typeface="Arial" panose="020B0604020202020204" pitchFamily="34" charset="0"/>
              <a:buChar char="•"/>
            </a:pPr>
            <a:r>
              <a:rPr lang="en-US" sz="1400" dirty="0">
                <a:solidFill>
                  <a:schemeClr val="accent6">
                    <a:lumMod val="75000"/>
                  </a:schemeClr>
                </a:solidFill>
              </a:rPr>
              <a:t>160 Contractors (90 Offshore/ 70 Onshore)</a:t>
            </a:r>
            <a:r>
              <a:rPr lang="en-US" sz="1800" dirty="0" smtClean="0">
                <a:solidFill>
                  <a:schemeClr val="accent6">
                    <a:lumMod val="75000"/>
                  </a:schemeClr>
                </a:solidFill>
              </a:rPr>
              <a:t/>
            </a:r>
            <a:br>
              <a:rPr lang="en-US" sz="1800" dirty="0" smtClean="0">
                <a:solidFill>
                  <a:schemeClr val="accent6">
                    <a:lumMod val="75000"/>
                  </a:schemeClr>
                </a:solidFill>
              </a:rPr>
            </a:br>
            <a:endParaRPr lang="en-US" sz="1800" dirty="0">
              <a:solidFill>
                <a:schemeClr val="accent6">
                  <a:lumMod val="75000"/>
                </a:schemeClr>
              </a:solidFill>
            </a:endParaRPr>
          </a:p>
          <a:p>
            <a:pPr>
              <a:buFont typeface="Arial" panose="020B0604020202020204" pitchFamily="34" charset="0"/>
              <a:buChar char="•"/>
            </a:pPr>
            <a:r>
              <a:rPr lang="en-US" sz="1800" dirty="0">
                <a:solidFill>
                  <a:schemeClr val="accent6">
                    <a:lumMod val="75000"/>
                  </a:schemeClr>
                </a:solidFill>
              </a:rPr>
              <a:t>HI Tech / Executive </a:t>
            </a:r>
            <a:r>
              <a:rPr lang="en-US" sz="1800" dirty="0" smtClean="0">
                <a:solidFill>
                  <a:schemeClr val="accent6">
                    <a:lumMod val="75000"/>
                  </a:schemeClr>
                </a:solidFill>
              </a:rPr>
              <a:t>Support</a:t>
            </a:r>
          </a:p>
          <a:p>
            <a:pPr lvl="1">
              <a:buFont typeface="Arial" panose="020B0604020202020204" pitchFamily="34" charset="0"/>
              <a:buChar char="•"/>
            </a:pPr>
            <a:r>
              <a:rPr lang="en-US" sz="1400" dirty="0" smtClean="0">
                <a:solidFill>
                  <a:schemeClr val="accent6">
                    <a:lumMod val="75000"/>
                  </a:schemeClr>
                </a:solidFill>
              </a:rPr>
              <a:t>11 </a:t>
            </a:r>
            <a:r>
              <a:rPr lang="en-US" sz="1400" dirty="0" smtClean="0">
                <a:solidFill>
                  <a:schemeClr val="accent6">
                    <a:lumMod val="75000"/>
                  </a:schemeClr>
                </a:solidFill>
              </a:rPr>
              <a:t>TM</a:t>
            </a:r>
            <a:endParaRPr lang="en-US" sz="1400" dirty="0">
              <a:solidFill>
                <a:schemeClr val="accent6">
                  <a:lumMod val="75000"/>
                </a:schemeClr>
              </a:solidFill>
            </a:endParaRPr>
          </a:p>
          <a:p>
            <a:pPr lvl="1">
              <a:buFont typeface="Arial" panose="020B0604020202020204" pitchFamily="34" charset="0"/>
              <a:buChar char="•"/>
            </a:pPr>
            <a:r>
              <a:rPr lang="en-US" sz="1400" dirty="0" smtClean="0">
                <a:solidFill>
                  <a:schemeClr val="accent6">
                    <a:lumMod val="75000"/>
                  </a:schemeClr>
                </a:solidFill>
              </a:rPr>
              <a:t>11</a:t>
            </a:r>
            <a:r>
              <a:rPr lang="en-US" sz="1400" dirty="0" smtClean="0">
                <a:solidFill>
                  <a:schemeClr val="accent6">
                    <a:lumMod val="75000"/>
                  </a:schemeClr>
                </a:solidFill>
              </a:rPr>
              <a:t> </a:t>
            </a:r>
            <a:r>
              <a:rPr lang="en-US" sz="1400" dirty="0" smtClean="0">
                <a:solidFill>
                  <a:schemeClr val="accent6">
                    <a:lumMod val="75000"/>
                  </a:schemeClr>
                </a:solidFill>
              </a:rPr>
              <a:t>Contractors</a:t>
            </a:r>
            <a:endParaRPr lang="en-US" sz="1400" dirty="0">
              <a:solidFill>
                <a:schemeClr val="accent6">
                  <a:lumMod val="75000"/>
                </a:schemeClr>
              </a:solidFill>
            </a:endParaRPr>
          </a:p>
          <a:p>
            <a:pPr lvl="2">
              <a:buFont typeface="Arial" panose="020B0604020202020204" pitchFamily="34" charset="0"/>
              <a:buChar char="•"/>
            </a:pPr>
            <a:endParaRPr lang="en-US" sz="1600" dirty="0">
              <a:solidFill>
                <a:schemeClr val="accent6">
                  <a:lumMod val="75000"/>
                </a:schemeClr>
              </a:solidFill>
            </a:endParaRPr>
          </a:p>
        </p:txBody>
      </p:sp>
      <p:sp>
        <p:nvSpPr>
          <p:cNvPr id="5" name="Content Placeholder 4"/>
          <p:cNvSpPr>
            <a:spLocks noGrp="1"/>
          </p:cNvSpPr>
          <p:nvPr>
            <p:ph sz="half" idx="2"/>
          </p:nvPr>
        </p:nvSpPr>
        <p:spPr>
          <a:xfrm>
            <a:off x="8204200" y="1457326"/>
            <a:ext cx="7354887" cy="6711950"/>
          </a:xfrm>
        </p:spPr>
        <p:txBody>
          <a:bodyPr/>
          <a:lstStyle/>
          <a:p>
            <a:pPr>
              <a:buFont typeface="Arial" panose="020B0604020202020204" pitchFamily="34" charset="0"/>
              <a:buChar char="•"/>
            </a:pPr>
            <a:r>
              <a:rPr lang="en-US" sz="2400" dirty="0">
                <a:solidFill>
                  <a:schemeClr val="accent6">
                    <a:lumMod val="75000"/>
                  </a:schemeClr>
                </a:solidFill>
              </a:rPr>
              <a:t>Current State Team </a:t>
            </a:r>
            <a:r>
              <a:rPr lang="en-US" sz="2400" dirty="0" smtClean="0">
                <a:solidFill>
                  <a:schemeClr val="accent6">
                    <a:lumMod val="75000"/>
                  </a:schemeClr>
                </a:solidFill>
              </a:rPr>
              <a:t>Sizing </a:t>
            </a:r>
            <a:r>
              <a:rPr lang="en-US" sz="2400" dirty="0" err="1" smtClean="0">
                <a:solidFill>
                  <a:schemeClr val="accent6">
                    <a:lumMod val="75000"/>
                  </a:schemeClr>
                </a:solidFill>
              </a:rPr>
              <a:t>Cont</a:t>
            </a:r>
            <a:r>
              <a:rPr lang="en-US" sz="2400" dirty="0" smtClean="0">
                <a:solidFill>
                  <a:schemeClr val="accent6">
                    <a:lumMod val="75000"/>
                  </a:schemeClr>
                </a:solidFill>
              </a:rPr>
              <a:t>…</a:t>
            </a:r>
            <a:endParaRPr lang="en-US" sz="1600" dirty="0">
              <a:solidFill>
                <a:schemeClr val="accent6">
                  <a:lumMod val="75000"/>
                </a:schemeClr>
              </a:solidFill>
            </a:endParaRPr>
          </a:p>
          <a:p>
            <a:pPr lvl="1">
              <a:buFont typeface="Arial" panose="020B0604020202020204" pitchFamily="34" charset="0"/>
              <a:buChar char="•"/>
            </a:pPr>
            <a:r>
              <a:rPr lang="en-US" sz="1800" dirty="0">
                <a:solidFill>
                  <a:schemeClr val="accent6">
                    <a:lumMod val="75000"/>
                  </a:schemeClr>
                </a:solidFill>
              </a:rPr>
              <a:t>Support Services </a:t>
            </a:r>
            <a:r>
              <a:rPr lang="en-US" sz="1800" dirty="0" smtClean="0">
                <a:solidFill>
                  <a:schemeClr val="accent6">
                    <a:lumMod val="75000"/>
                  </a:schemeClr>
                </a:solidFill>
              </a:rPr>
              <a:t>~ 791FTE (180 </a:t>
            </a:r>
            <a:r>
              <a:rPr lang="en-US" sz="1800" dirty="0" smtClean="0">
                <a:solidFill>
                  <a:schemeClr val="accent6">
                    <a:lumMod val="75000"/>
                  </a:schemeClr>
                </a:solidFill>
              </a:rPr>
              <a:t>tm, </a:t>
            </a:r>
            <a:r>
              <a:rPr lang="en-US" sz="1800" dirty="0" smtClean="0">
                <a:solidFill>
                  <a:schemeClr val="accent6">
                    <a:lumMod val="75000"/>
                  </a:schemeClr>
                </a:solidFill>
              </a:rPr>
              <a:t>617 </a:t>
            </a:r>
            <a:r>
              <a:rPr lang="en-US" sz="1800" dirty="0" err="1" smtClean="0">
                <a:solidFill>
                  <a:schemeClr val="accent6">
                    <a:lumMod val="75000"/>
                  </a:schemeClr>
                </a:solidFill>
              </a:rPr>
              <a:t>ct</a:t>
            </a:r>
            <a:r>
              <a:rPr lang="en-US" sz="1800" dirty="0" smtClean="0">
                <a:solidFill>
                  <a:schemeClr val="accent6">
                    <a:lumMod val="75000"/>
                  </a:schemeClr>
                </a:solidFill>
              </a:rPr>
              <a:t>)</a:t>
            </a:r>
          </a:p>
          <a:p>
            <a:pPr lvl="2">
              <a:buFont typeface="Arial" panose="020B0604020202020204" pitchFamily="34" charset="0"/>
              <a:buChar char="•"/>
            </a:pPr>
            <a:r>
              <a:rPr lang="en-US" sz="1400" dirty="0" smtClean="0">
                <a:solidFill>
                  <a:schemeClr val="accent6">
                    <a:lumMod val="75000"/>
                  </a:schemeClr>
                </a:solidFill>
              </a:rPr>
              <a:t>Down 35% YTD from 2014  </a:t>
            </a:r>
            <a:endParaRPr lang="en-US" sz="1400" dirty="0">
              <a:solidFill>
                <a:schemeClr val="accent6">
                  <a:lumMod val="75000"/>
                </a:schemeClr>
              </a:solidFill>
            </a:endParaRPr>
          </a:p>
          <a:p>
            <a:pPr lvl="2">
              <a:buFont typeface="Arial" panose="020B0604020202020204" pitchFamily="34" charset="0"/>
              <a:buChar char="•"/>
            </a:pPr>
            <a:r>
              <a:rPr lang="en-US" sz="1400" dirty="0">
                <a:solidFill>
                  <a:schemeClr val="accent6">
                    <a:lumMod val="75000"/>
                  </a:schemeClr>
                </a:solidFill>
              </a:rPr>
              <a:t>Level 1 Functions </a:t>
            </a:r>
            <a:r>
              <a:rPr lang="en-US" sz="1400" dirty="0" smtClean="0">
                <a:solidFill>
                  <a:schemeClr val="accent6">
                    <a:lumMod val="75000"/>
                  </a:schemeClr>
                </a:solidFill>
              </a:rPr>
              <a:t>(rote return to services)</a:t>
            </a:r>
            <a:endParaRPr lang="en-US" sz="1400" dirty="0">
              <a:solidFill>
                <a:schemeClr val="accent6">
                  <a:lumMod val="75000"/>
                </a:schemeClr>
              </a:solidFill>
            </a:endParaRPr>
          </a:p>
          <a:p>
            <a:pPr lvl="3">
              <a:buFont typeface="Arial" panose="020B0604020202020204" pitchFamily="34" charset="0"/>
              <a:buChar char="•"/>
            </a:pPr>
            <a:r>
              <a:rPr lang="en-US" sz="1400" dirty="0">
                <a:solidFill>
                  <a:schemeClr val="accent6">
                    <a:lumMod val="75000"/>
                  </a:schemeClr>
                </a:solidFill>
              </a:rPr>
              <a:t>TM – </a:t>
            </a:r>
            <a:r>
              <a:rPr lang="en-US" sz="1400" dirty="0" smtClean="0">
                <a:solidFill>
                  <a:schemeClr val="accent6">
                    <a:lumMod val="75000"/>
                  </a:schemeClr>
                </a:solidFill>
              </a:rPr>
              <a:t>8</a:t>
            </a:r>
            <a:endParaRPr lang="en-US" sz="1400" dirty="0">
              <a:solidFill>
                <a:schemeClr val="accent6">
                  <a:lumMod val="75000"/>
                </a:schemeClr>
              </a:solidFill>
            </a:endParaRPr>
          </a:p>
          <a:p>
            <a:pPr lvl="3">
              <a:buFont typeface="Arial" panose="020B0604020202020204" pitchFamily="34" charset="0"/>
              <a:buChar char="•"/>
            </a:pPr>
            <a:r>
              <a:rPr lang="en-US" sz="1400" dirty="0">
                <a:solidFill>
                  <a:schemeClr val="accent6">
                    <a:lumMod val="75000"/>
                  </a:schemeClr>
                </a:solidFill>
              </a:rPr>
              <a:t>Contractors </a:t>
            </a:r>
            <a:r>
              <a:rPr lang="en-US" sz="1400" dirty="0" smtClean="0">
                <a:solidFill>
                  <a:schemeClr val="accent6">
                    <a:lumMod val="75000"/>
                  </a:schemeClr>
                </a:solidFill>
              </a:rPr>
              <a:t>~362</a:t>
            </a:r>
            <a:endParaRPr lang="en-US" sz="1400" dirty="0" smtClean="0">
              <a:solidFill>
                <a:schemeClr val="accent6">
                  <a:lumMod val="75000"/>
                </a:schemeClr>
              </a:solidFill>
            </a:endParaRPr>
          </a:p>
          <a:p>
            <a:pPr lvl="2">
              <a:buFont typeface="Arial" panose="020B0604020202020204" pitchFamily="34" charset="0"/>
              <a:buChar char="•"/>
            </a:pPr>
            <a:r>
              <a:rPr lang="en-US" sz="1400" dirty="0">
                <a:solidFill>
                  <a:schemeClr val="accent6">
                    <a:lumMod val="75000"/>
                  </a:schemeClr>
                </a:solidFill>
              </a:rPr>
              <a:t>Level 2+ Functions </a:t>
            </a:r>
            <a:r>
              <a:rPr lang="en-US" sz="1400" dirty="0" smtClean="0">
                <a:solidFill>
                  <a:schemeClr val="accent6">
                    <a:lumMod val="75000"/>
                  </a:schemeClr>
                </a:solidFill>
              </a:rPr>
              <a:t>(</a:t>
            </a:r>
            <a:r>
              <a:rPr lang="en-US" sz="1400" dirty="0">
                <a:solidFill>
                  <a:schemeClr val="accent6">
                    <a:lumMod val="75000"/>
                  </a:schemeClr>
                </a:solidFill>
              </a:rPr>
              <a:t>Problem Solving / Performance Mgmt.)</a:t>
            </a:r>
          </a:p>
          <a:p>
            <a:pPr lvl="3">
              <a:buFont typeface="Arial" panose="020B0604020202020204" pitchFamily="34" charset="0"/>
              <a:buChar char="•"/>
            </a:pPr>
            <a:r>
              <a:rPr lang="en-US" sz="1400" dirty="0">
                <a:solidFill>
                  <a:schemeClr val="accent6">
                    <a:lumMod val="75000"/>
                  </a:schemeClr>
                </a:solidFill>
              </a:rPr>
              <a:t>TM - </a:t>
            </a:r>
            <a:r>
              <a:rPr lang="en-US" sz="1400" dirty="0" smtClean="0">
                <a:solidFill>
                  <a:schemeClr val="accent6">
                    <a:lumMod val="75000"/>
                  </a:schemeClr>
                </a:solidFill>
              </a:rPr>
              <a:t>75</a:t>
            </a:r>
            <a:endParaRPr lang="en-US" sz="1400" dirty="0">
              <a:solidFill>
                <a:schemeClr val="accent6">
                  <a:lumMod val="75000"/>
                </a:schemeClr>
              </a:solidFill>
            </a:endParaRPr>
          </a:p>
          <a:p>
            <a:pPr lvl="3">
              <a:buFont typeface="Arial" panose="020B0604020202020204" pitchFamily="34" charset="0"/>
              <a:buChar char="•"/>
            </a:pPr>
            <a:r>
              <a:rPr lang="en-US" sz="1400" dirty="0">
                <a:solidFill>
                  <a:schemeClr val="accent6">
                    <a:lumMod val="75000"/>
                  </a:schemeClr>
                </a:solidFill>
              </a:rPr>
              <a:t>Contractors ~ </a:t>
            </a:r>
            <a:r>
              <a:rPr lang="en-US" sz="1400" dirty="0" smtClean="0">
                <a:solidFill>
                  <a:schemeClr val="accent6">
                    <a:lumMod val="75000"/>
                  </a:schemeClr>
                </a:solidFill>
              </a:rPr>
              <a:t>89</a:t>
            </a:r>
            <a:endParaRPr lang="en-US" sz="1400" dirty="0">
              <a:solidFill>
                <a:schemeClr val="accent6">
                  <a:lumMod val="75000"/>
                </a:schemeClr>
              </a:solidFill>
            </a:endParaRPr>
          </a:p>
          <a:p>
            <a:pPr lvl="2">
              <a:buFont typeface="Arial" panose="020B0604020202020204" pitchFamily="34" charset="0"/>
              <a:buChar char="•"/>
            </a:pPr>
            <a:r>
              <a:rPr lang="en-US" sz="1400" dirty="0">
                <a:solidFill>
                  <a:schemeClr val="accent6">
                    <a:lumMod val="75000"/>
                  </a:schemeClr>
                </a:solidFill>
              </a:rPr>
              <a:t>Misc. – </a:t>
            </a:r>
            <a:r>
              <a:rPr lang="en-US" sz="1400" dirty="0" smtClean="0">
                <a:solidFill>
                  <a:schemeClr val="accent6">
                    <a:lumMod val="75000"/>
                  </a:schemeClr>
                </a:solidFill>
              </a:rPr>
              <a:t>97 </a:t>
            </a:r>
            <a:r>
              <a:rPr lang="en-US" sz="1400" dirty="0" smtClean="0">
                <a:solidFill>
                  <a:schemeClr val="accent6">
                    <a:lumMod val="75000"/>
                  </a:schemeClr>
                </a:solidFill>
              </a:rPr>
              <a:t>TM, </a:t>
            </a:r>
            <a:r>
              <a:rPr lang="en-US" sz="1400" dirty="0" smtClean="0">
                <a:solidFill>
                  <a:schemeClr val="accent6">
                    <a:lumMod val="75000"/>
                  </a:schemeClr>
                </a:solidFill>
              </a:rPr>
              <a:t>166 </a:t>
            </a:r>
            <a:r>
              <a:rPr lang="en-US" sz="1400" dirty="0" smtClean="0">
                <a:solidFill>
                  <a:schemeClr val="accent6">
                    <a:lumMod val="75000"/>
                  </a:schemeClr>
                </a:solidFill>
              </a:rPr>
              <a:t>CT</a:t>
            </a:r>
            <a:endParaRPr lang="en-US" sz="1400" dirty="0">
              <a:solidFill>
                <a:schemeClr val="accent6">
                  <a:lumMod val="75000"/>
                </a:schemeClr>
              </a:solidFill>
            </a:endParaRPr>
          </a:p>
          <a:p>
            <a:pPr lvl="3">
              <a:buFont typeface="Arial" panose="020B0604020202020204" pitchFamily="34" charset="0"/>
              <a:buChar char="•"/>
            </a:pPr>
            <a:r>
              <a:rPr lang="en-US" sz="1400" dirty="0" smtClean="0">
                <a:solidFill>
                  <a:schemeClr val="accent6">
                    <a:lumMod val="75000"/>
                  </a:schemeClr>
                </a:solidFill>
              </a:rPr>
              <a:t>51 </a:t>
            </a:r>
            <a:r>
              <a:rPr lang="en-US" sz="1400" dirty="0" smtClean="0">
                <a:solidFill>
                  <a:schemeClr val="accent6">
                    <a:lumMod val="75000"/>
                  </a:schemeClr>
                </a:solidFill>
              </a:rPr>
              <a:t>TM - </a:t>
            </a:r>
            <a:r>
              <a:rPr lang="en-US" sz="1400" dirty="0">
                <a:solidFill>
                  <a:schemeClr val="accent6">
                    <a:lumMod val="75000"/>
                  </a:schemeClr>
                </a:solidFill>
              </a:rPr>
              <a:t>Remote facility mgmt. </a:t>
            </a:r>
          </a:p>
          <a:p>
            <a:pPr lvl="3">
              <a:buFont typeface="Arial" panose="020B0604020202020204" pitchFamily="34" charset="0"/>
              <a:buChar char="•"/>
            </a:pPr>
            <a:r>
              <a:rPr lang="en-US" sz="1400" dirty="0" smtClean="0">
                <a:solidFill>
                  <a:schemeClr val="accent6">
                    <a:lumMod val="75000"/>
                  </a:schemeClr>
                </a:solidFill>
              </a:rPr>
              <a:t>31 </a:t>
            </a:r>
            <a:r>
              <a:rPr lang="en-US" sz="1400" dirty="0" smtClean="0">
                <a:solidFill>
                  <a:schemeClr val="accent6">
                    <a:lumMod val="75000"/>
                  </a:schemeClr>
                </a:solidFill>
              </a:rPr>
              <a:t>TM – </a:t>
            </a:r>
            <a:r>
              <a:rPr lang="en-US" sz="1400" dirty="0">
                <a:solidFill>
                  <a:schemeClr val="accent6">
                    <a:lumMod val="75000"/>
                  </a:schemeClr>
                </a:solidFill>
              </a:rPr>
              <a:t>Leadership  </a:t>
            </a:r>
            <a:endParaRPr lang="en-US" sz="1400" dirty="0" smtClean="0">
              <a:solidFill>
                <a:schemeClr val="accent6">
                  <a:lumMod val="75000"/>
                </a:schemeClr>
              </a:solidFill>
            </a:endParaRPr>
          </a:p>
          <a:p>
            <a:pPr lvl="3">
              <a:buFont typeface="Arial" panose="020B0604020202020204" pitchFamily="34" charset="0"/>
              <a:buChar char="•"/>
            </a:pPr>
            <a:r>
              <a:rPr lang="en-US" sz="1400" dirty="0" smtClean="0">
                <a:solidFill>
                  <a:schemeClr val="accent6">
                    <a:lumMod val="75000"/>
                  </a:schemeClr>
                </a:solidFill>
              </a:rPr>
              <a:t>2 TM / 140 CT– DSO/Deploy</a:t>
            </a:r>
          </a:p>
          <a:p>
            <a:pPr lvl="3">
              <a:buFont typeface="Arial" panose="020B0604020202020204" pitchFamily="34" charset="0"/>
              <a:buChar char="•"/>
            </a:pPr>
            <a:r>
              <a:rPr lang="en-US" sz="1400" dirty="0" smtClean="0">
                <a:solidFill>
                  <a:schemeClr val="accent6">
                    <a:lumMod val="75000"/>
                  </a:schemeClr>
                </a:solidFill>
              </a:rPr>
              <a:t>6 TM / 26 CT – STO</a:t>
            </a:r>
          </a:p>
          <a:p>
            <a:pPr lvl="3">
              <a:buFont typeface="Arial" panose="020B0604020202020204" pitchFamily="34" charset="0"/>
              <a:buChar char="•"/>
            </a:pPr>
            <a:r>
              <a:rPr lang="en-US" sz="1400" dirty="0" smtClean="0">
                <a:solidFill>
                  <a:schemeClr val="accent6">
                    <a:lumMod val="75000"/>
                  </a:schemeClr>
                </a:solidFill>
              </a:rPr>
              <a:t>6 TM  Canada Ramp Down</a:t>
            </a:r>
            <a:endParaRPr lang="en-US" sz="1400" dirty="0" smtClean="0">
              <a:solidFill>
                <a:schemeClr val="accent6">
                  <a:lumMod val="75000"/>
                </a:schemeClr>
              </a:solidFill>
            </a:endParaRPr>
          </a:p>
          <a:p>
            <a:pPr marL="1143000" lvl="2" indent="0">
              <a:buNone/>
            </a:pPr>
            <a:r>
              <a:rPr lang="en-US" sz="1400" dirty="0" smtClean="0">
                <a:solidFill>
                  <a:schemeClr val="accent6">
                    <a:lumMod val="75000"/>
                  </a:schemeClr>
                </a:solidFill>
              </a:rPr>
              <a:t/>
            </a:r>
            <a:br>
              <a:rPr lang="en-US" sz="1400" dirty="0" smtClean="0">
                <a:solidFill>
                  <a:schemeClr val="accent6">
                    <a:lumMod val="75000"/>
                  </a:schemeClr>
                </a:solidFill>
              </a:rPr>
            </a:br>
            <a:r>
              <a:rPr lang="en-US" sz="1400" dirty="0" smtClean="0">
                <a:solidFill>
                  <a:schemeClr val="accent6">
                    <a:lumMod val="75000"/>
                  </a:schemeClr>
                </a:solidFill>
              </a:rPr>
              <a:t>Notes:</a:t>
            </a:r>
          </a:p>
          <a:p>
            <a:pPr lvl="2">
              <a:buFont typeface="Arial" panose="020B0604020202020204" pitchFamily="34" charset="0"/>
              <a:buChar char="•"/>
            </a:pPr>
            <a:r>
              <a:rPr lang="en-US" sz="1400" dirty="0" smtClean="0">
                <a:solidFill>
                  <a:schemeClr val="accent6">
                    <a:lumMod val="75000"/>
                  </a:schemeClr>
                </a:solidFill>
              </a:rPr>
              <a:t>Support </a:t>
            </a:r>
            <a:r>
              <a:rPr lang="en-US" sz="1400" dirty="0" smtClean="0">
                <a:solidFill>
                  <a:schemeClr val="accent6">
                    <a:lumMod val="75000"/>
                  </a:schemeClr>
                </a:solidFill>
              </a:rPr>
              <a:t>services anticipates an additional 5% drawdown </a:t>
            </a:r>
            <a:r>
              <a:rPr lang="en-US" sz="1400" dirty="0" smtClean="0">
                <a:solidFill>
                  <a:schemeClr val="accent6">
                    <a:lumMod val="75000"/>
                  </a:schemeClr>
                </a:solidFill>
              </a:rPr>
              <a:t>in support related contractors by </a:t>
            </a:r>
            <a:r>
              <a:rPr lang="en-US" sz="1400" dirty="0" smtClean="0">
                <a:solidFill>
                  <a:schemeClr val="accent6">
                    <a:lumMod val="75000"/>
                  </a:schemeClr>
                </a:solidFill>
              </a:rPr>
              <a:t>Q4</a:t>
            </a:r>
            <a:br>
              <a:rPr lang="en-US" sz="1400" dirty="0" smtClean="0">
                <a:solidFill>
                  <a:schemeClr val="accent6">
                    <a:lumMod val="75000"/>
                  </a:schemeClr>
                </a:solidFill>
              </a:rPr>
            </a:br>
            <a:endParaRPr lang="en-US" sz="1400" dirty="0">
              <a:solidFill>
                <a:schemeClr val="accent6">
                  <a:lumMod val="75000"/>
                </a:schemeClr>
              </a:solidFill>
            </a:endParaRPr>
          </a:p>
          <a:p>
            <a:pPr lvl="1">
              <a:buFont typeface="Arial" panose="020B0604020202020204" pitchFamily="34" charset="0"/>
              <a:buChar char="•"/>
            </a:pPr>
            <a:r>
              <a:rPr lang="en-US" sz="1800" dirty="0" err="1">
                <a:solidFill>
                  <a:schemeClr val="accent6">
                    <a:lumMod val="75000"/>
                  </a:schemeClr>
                </a:solidFill>
              </a:rPr>
              <a:t>DigiCom</a:t>
            </a:r>
            <a:r>
              <a:rPr lang="en-US" sz="1800" dirty="0">
                <a:solidFill>
                  <a:schemeClr val="accent6">
                    <a:lumMod val="75000"/>
                  </a:schemeClr>
                </a:solidFill>
              </a:rPr>
              <a:t>/Mkt/ITO</a:t>
            </a:r>
          </a:p>
          <a:p>
            <a:pPr lvl="2">
              <a:buFont typeface="Arial" panose="020B0604020202020204" pitchFamily="34" charset="0"/>
              <a:buChar char="•"/>
            </a:pPr>
            <a:r>
              <a:rPr lang="en-US" sz="1400" dirty="0" smtClean="0">
                <a:solidFill>
                  <a:schemeClr val="accent6">
                    <a:lumMod val="75000"/>
                  </a:schemeClr>
                </a:solidFill>
              </a:rPr>
              <a:t>Digi – 218 (48 TM / 170 CT)</a:t>
            </a:r>
          </a:p>
          <a:p>
            <a:pPr lvl="2">
              <a:buFont typeface="Arial" panose="020B0604020202020204" pitchFamily="34" charset="0"/>
              <a:buChar char="•"/>
            </a:pPr>
            <a:r>
              <a:rPr lang="en-US" sz="1400" dirty="0" smtClean="0">
                <a:solidFill>
                  <a:schemeClr val="accent6">
                    <a:lumMod val="75000"/>
                  </a:schemeClr>
                </a:solidFill>
              </a:rPr>
              <a:t>MKT – 11 (1 TM / 10CT)</a:t>
            </a:r>
          </a:p>
          <a:p>
            <a:pPr lvl="2">
              <a:buFont typeface="Arial" panose="020B0604020202020204" pitchFamily="34" charset="0"/>
              <a:buChar char="•"/>
            </a:pPr>
            <a:r>
              <a:rPr lang="en-US" sz="1400" dirty="0" smtClean="0">
                <a:solidFill>
                  <a:schemeClr val="accent6">
                    <a:lumMod val="75000"/>
                  </a:schemeClr>
                </a:solidFill>
              </a:rPr>
              <a:t>ITO – 64 (10 TM / 54 CT)</a:t>
            </a:r>
            <a:br>
              <a:rPr lang="en-US" sz="1400" dirty="0" smtClean="0">
                <a:solidFill>
                  <a:schemeClr val="accent6">
                    <a:lumMod val="75000"/>
                  </a:schemeClr>
                </a:solidFill>
              </a:rPr>
            </a:br>
            <a:endParaRPr lang="en-US" sz="1400" dirty="0" smtClean="0">
              <a:solidFill>
                <a:schemeClr val="accent6">
                  <a:lumMod val="75000"/>
                </a:schemeClr>
              </a:solidFill>
            </a:endParaRPr>
          </a:p>
          <a:p>
            <a:pPr lvl="1">
              <a:buFont typeface="Arial" panose="020B0604020202020204" pitchFamily="34" charset="0"/>
              <a:buChar char="•"/>
            </a:pPr>
            <a:r>
              <a:rPr lang="en-US" sz="1800" dirty="0">
                <a:solidFill>
                  <a:schemeClr val="accent6">
                    <a:lumMod val="75000"/>
                  </a:schemeClr>
                </a:solidFill>
              </a:rPr>
              <a:t>TOC </a:t>
            </a:r>
            <a:endParaRPr lang="en-US" sz="1800" dirty="0">
              <a:solidFill>
                <a:schemeClr val="accent6">
                  <a:lumMod val="75000"/>
                </a:schemeClr>
              </a:solidFill>
            </a:endParaRPr>
          </a:p>
          <a:p>
            <a:pPr lvl="2">
              <a:buFont typeface="Arial" panose="020B0604020202020204" pitchFamily="34" charset="0"/>
              <a:buChar char="•"/>
            </a:pPr>
            <a:r>
              <a:rPr lang="en-US" sz="1400" dirty="0" smtClean="0">
                <a:solidFill>
                  <a:schemeClr val="accent6">
                    <a:lumMod val="75000"/>
                  </a:schemeClr>
                </a:solidFill>
              </a:rPr>
              <a:t>Major Incident </a:t>
            </a:r>
            <a:r>
              <a:rPr lang="en-US" sz="1400" dirty="0">
                <a:solidFill>
                  <a:schemeClr val="accent6">
                    <a:lumMod val="75000"/>
                  </a:schemeClr>
                </a:solidFill>
              </a:rPr>
              <a:t>Mgmt. </a:t>
            </a:r>
          </a:p>
          <a:p>
            <a:pPr lvl="3">
              <a:buFont typeface="Arial" panose="020B0604020202020204" pitchFamily="34" charset="0"/>
              <a:buChar char="•"/>
            </a:pPr>
            <a:r>
              <a:rPr lang="en-US" sz="1400" dirty="0">
                <a:solidFill>
                  <a:schemeClr val="accent6">
                    <a:lumMod val="75000"/>
                  </a:schemeClr>
                </a:solidFill>
              </a:rPr>
              <a:t>2</a:t>
            </a:r>
            <a:r>
              <a:rPr lang="en-US" sz="1400" dirty="0" smtClean="0">
                <a:solidFill>
                  <a:schemeClr val="accent6">
                    <a:lumMod val="75000"/>
                  </a:schemeClr>
                </a:solidFill>
              </a:rPr>
              <a:t>1 </a:t>
            </a:r>
            <a:r>
              <a:rPr lang="en-US" sz="1400" dirty="0" smtClean="0">
                <a:solidFill>
                  <a:schemeClr val="accent6">
                    <a:lumMod val="75000"/>
                  </a:schemeClr>
                </a:solidFill>
              </a:rPr>
              <a:t>Team Members</a:t>
            </a:r>
            <a:endParaRPr lang="en-US" dirty="0">
              <a:solidFill>
                <a:schemeClr val="accent6">
                  <a:lumMod val="75000"/>
                </a:schemeClr>
              </a:solidFill>
            </a:endParaRPr>
          </a:p>
          <a:p>
            <a:pPr lvl="2">
              <a:buFont typeface="Arial" panose="020B0604020202020204" pitchFamily="34" charset="0"/>
              <a:buChar char="•"/>
            </a:pPr>
            <a:endParaRPr lang="en-US" dirty="0">
              <a:solidFill>
                <a:schemeClr val="accent6">
                  <a:lumMod val="75000"/>
                </a:schemeClr>
              </a:solidFill>
            </a:endParaRPr>
          </a:p>
          <a:p>
            <a:pPr marL="1714500" lvl="3" indent="0">
              <a:buNone/>
            </a:pPr>
            <a:endParaRPr lang="en-US" dirty="0" smtClean="0">
              <a:solidFill>
                <a:schemeClr val="accent6">
                  <a:lumMod val="75000"/>
                </a:schemeClr>
              </a:solidFill>
            </a:endParaRPr>
          </a:p>
          <a:p>
            <a:pPr lvl="2">
              <a:buFont typeface="Arial" panose="020B0604020202020204" pitchFamily="34" charset="0"/>
              <a:buChar char="•"/>
            </a:pPr>
            <a:endParaRPr lang="en-US" sz="1600" dirty="0">
              <a:solidFill>
                <a:schemeClr val="accent6">
                  <a:lumMod val="75000"/>
                </a:schemeClr>
              </a:solidFill>
            </a:endParaRPr>
          </a:p>
          <a:p>
            <a:pPr lvl="1">
              <a:buFont typeface="Arial" panose="020B0604020202020204" pitchFamily="34" charset="0"/>
              <a:buChar char="•"/>
            </a:pPr>
            <a:endParaRPr lang="en-US" dirty="0" smtClean="0">
              <a:solidFill>
                <a:schemeClr val="accent6">
                  <a:lumMod val="75000"/>
                </a:schemeClr>
              </a:solidFill>
            </a:endParaRPr>
          </a:p>
          <a:p>
            <a:pPr lvl="2">
              <a:buFont typeface="Arial" panose="020B0604020202020204" pitchFamily="34" charset="0"/>
              <a:buChar char="•"/>
            </a:pPr>
            <a:endParaRPr lang="en-US" sz="16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0AD14FDF-D0AC-409A-AF5A-9C31D574351B}" type="slidenum">
              <a:rPr lang="en-US" altLang="en-US" smtClean="0"/>
              <a:pPr/>
              <a:t>15</a:t>
            </a:fld>
            <a:endParaRPr lang="en-US" altLang="en-US"/>
          </a:p>
        </p:txBody>
      </p:sp>
    </p:spTree>
    <p:extLst>
      <p:ext uri="{BB962C8B-B14F-4D97-AF65-F5344CB8AC3E}">
        <p14:creationId xmlns:p14="http://schemas.microsoft.com/office/powerpoint/2010/main" val="26498619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C590F2EC-4A74-43B0-879A-F39F10AC6AD1}" type="slidenum">
              <a:rPr lang="en-US" altLang="en-US" smtClean="0"/>
              <a:pPr/>
              <a:t>16</a:t>
            </a:fld>
            <a:endParaRPr lang="en-US" altLang="en-US"/>
          </a:p>
        </p:txBody>
      </p:sp>
      <p:pic>
        <p:nvPicPr>
          <p:cNvPr id="4" name="Picture 3"/>
          <p:cNvPicPr>
            <a:picLocks noChangeAspect="1"/>
          </p:cNvPicPr>
          <p:nvPr/>
        </p:nvPicPr>
        <p:blipFill>
          <a:blip r:embed="rId2"/>
          <a:stretch>
            <a:fillRect/>
          </a:stretch>
        </p:blipFill>
        <p:spPr>
          <a:xfrm>
            <a:off x="2257425" y="-31964"/>
            <a:ext cx="11801475" cy="9162326"/>
          </a:xfrm>
          <a:prstGeom prst="rect">
            <a:avLst/>
          </a:prstGeom>
        </p:spPr>
      </p:pic>
    </p:spTree>
    <p:extLst>
      <p:ext uri="{BB962C8B-B14F-4D97-AF65-F5344CB8AC3E}">
        <p14:creationId xmlns:p14="http://schemas.microsoft.com/office/powerpoint/2010/main" val="40506646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5FE718AA-9087-47A4-9B3C-476DDBB12750}" type="slidenum">
              <a:rPr lang="en-US" altLang="en-US" smtClean="0"/>
              <a:pPr/>
              <a:t>17</a:t>
            </a:fld>
            <a:endParaRPr lang="en-US" altLang="en-US"/>
          </a:p>
        </p:txBody>
      </p:sp>
      <p:sp>
        <p:nvSpPr>
          <p:cNvPr id="9" name="Title 1"/>
          <p:cNvSpPr txBox="1">
            <a:spLocks/>
          </p:cNvSpPr>
          <p:nvPr/>
        </p:nvSpPr>
        <p:spPr bwMode="auto">
          <a:xfrm>
            <a:off x="660400" y="519113"/>
            <a:ext cx="152400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45137" tIns="72569" rIns="145137" bIns="72569" numCol="1" anchor="ctr" anchorCtr="0" compatLnSpc="1">
            <a:prstTxWarp prst="textNoShape">
              <a:avLst/>
            </a:prstTxWarp>
          </a:bodyPr>
          <a:lstStyle>
            <a:lvl1pPr algn="ctr" defTabSz="1450975" rtl="0" eaLnBrk="0" fontAlgn="base" hangingPunct="0">
              <a:lnSpc>
                <a:spcPct val="80000"/>
              </a:lnSpc>
              <a:spcBef>
                <a:spcPct val="0"/>
              </a:spcBef>
              <a:spcAft>
                <a:spcPct val="0"/>
              </a:spcAft>
              <a:defRPr sz="6800">
                <a:solidFill>
                  <a:schemeClr val="tx2"/>
                </a:solidFill>
                <a:latin typeface="+mj-lt"/>
                <a:ea typeface="+mj-ea"/>
                <a:cs typeface="+mj-cs"/>
              </a:defRPr>
            </a:lvl1pPr>
            <a:lvl2pPr algn="ctr" defTabSz="1450975" rtl="0" eaLnBrk="0" fontAlgn="base" hangingPunct="0">
              <a:lnSpc>
                <a:spcPct val="80000"/>
              </a:lnSpc>
              <a:spcBef>
                <a:spcPct val="0"/>
              </a:spcBef>
              <a:spcAft>
                <a:spcPct val="0"/>
              </a:spcAft>
              <a:defRPr sz="6800">
                <a:solidFill>
                  <a:schemeClr val="tx2"/>
                </a:solidFill>
                <a:latin typeface="HelveticaNeue" pitchFamily="2" charset="0"/>
              </a:defRPr>
            </a:lvl2pPr>
            <a:lvl3pPr algn="ctr" defTabSz="1450975" rtl="0" eaLnBrk="0" fontAlgn="base" hangingPunct="0">
              <a:lnSpc>
                <a:spcPct val="80000"/>
              </a:lnSpc>
              <a:spcBef>
                <a:spcPct val="0"/>
              </a:spcBef>
              <a:spcAft>
                <a:spcPct val="0"/>
              </a:spcAft>
              <a:defRPr sz="6800">
                <a:solidFill>
                  <a:schemeClr val="tx2"/>
                </a:solidFill>
                <a:latin typeface="HelveticaNeue" pitchFamily="2" charset="0"/>
              </a:defRPr>
            </a:lvl3pPr>
            <a:lvl4pPr algn="ctr" defTabSz="1450975" rtl="0" eaLnBrk="0" fontAlgn="base" hangingPunct="0">
              <a:lnSpc>
                <a:spcPct val="80000"/>
              </a:lnSpc>
              <a:spcBef>
                <a:spcPct val="0"/>
              </a:spcBef>
              <a:spcAft>
                <a:spcPct val="0"/>
              </a:spcAft>
              <a:defRPr sz="6800">
                <a:solidFill>
                  <a:schemeClr val="tx2"/>
                </a:solidFill>
                <a:latin typeface="HelveticaNeue" pitchFamily="2" charset="0"/>
              </a:defRPr>
            </a:lvl4pPr>
            <a:lvl5pPr algn="ctr" defTabSz="1450975" rtl="0" eaLnBrk="0" fontAlgn="base" hangingPunct="0">
              <a:lnSpc>
                <a:spcPct val="80000"/>
              </a:lnSpc>
              <a:spcBef>
                <a:spcPct val="0"/>
              </a:spcBef>
              <a:spcAft>
                <a:spcPct val="0"/>
              </a:spcAft>
              <a:defRPr sz="6800">
                <a:solidFill>
                  <a:schemeClr val="tx2"/>
                </a:solidFill>
                <a:latin typeface="HelveticaNeue" pitchFamily="2" charset="0"/>
              </a:defRPr>
            </a:lvl5pPr>
            <a:lvl6pPr marL="457200" algn="ctr" defTabSz="1450975" rtl="0" fontAlgn="base">
              <a:lnSpc>
                <a:spcPct val="80000"/>
              </a:lnSpc>
              <a:spcBef>
                <a:spcPct val="0"/>
              </a:spcBef>
              <a:spcAft>
                <a:spcPct val="0"/>
              </a:spcAft>
              <a:defRPr sz="6800">
                <a:solidFill>
                  <a:schemeClr val="tx2"/>
                </a:solidFill>
                <a:latin typeface="HelveticaNeue" pitchFamily="2" charset="0"/>
              </a:defRPr>
            </a:lvl6pPr>
            <a:lvl7pPr marL="914400" algn="ctr" defTabSz="1450975" rtl="0" fontAlgn="base">
              <a:lnSpc>
                <a:spcPct val="80000"/>
              </a:lnSpc>
              <a:spcBef>
                <a:spcPct val="0"/>
              </a:spcBef>
              <a:spcAft>
                <a:spcPct val="0"/>
              </a:spcAft>
              <a:defRPr sz="6800">
                <a:solidFill>
                  <a:schemeClr val="tx2"/>
                </a:solidFill>
                <a:latin typeface="HelveticaNeue" pitchFamily="2" charset="0"/>
              </a:defRPr>
            </a:lvl7pPr>
            <a:lvl8pPr marL="1371600" algn="ctr" defTabSz="1450975" rtl="0" fontAlgn="base">
              <a:lnSpc>
                <a:spcPct val="80000"/>
              </a:lnSpc>
              <a:spcBef>
                <a:spcPct val="0"/>
              </a:spcBef>
              <a:spcAft>
                <a:spcPct val="0"/>
              </a:spcAft>
              <a:defRPr sz="6800">
                <a:solidFill>
                  <a:schemeClr val="tx2"/>
                </a:solidFill>
                <a:latin typeface="HelveticaNeue" pitchFamily="2" charset="0"/>
              </a:defRPr>
            </a:lvl8pPr>
            <a:lvl9pPr marL="1828800" algn="ctr" defTabSz="1450975" rtl="0" fontAlgn="base">
              <a:lnSpc>
                <a:spcPct val="80000"/>
              </a:lnSpc>
              <a:spcBef>
                <a:spcPct val="0"/>
              </a:spcBef>
              <a:spcAft>
                <a:spcPct val="0"/>
              </a:spcAft>
              <a:defRPr sz="6800">
                <a:solidFill>
                  <a:schemeClr val="tx2"/>
                </a:solidFill>
                <a:latin typeface="HelveticaNeue" pitchFamily="2" charset="0"/>
              </a:defRPr>
            </a:lvl9pPr>
          </a:lstStyle>
          <a:p>
            <a:pPr>
              <a:defRPr/>
            </a:pPr>
            <a:r>
              <a:rPr lang="en-US" sz="4400" b="1" kern="0" smtClean="0">
                <a:solidFill>
                  <a:schemeClr val="bg1"/>
                </a:solidFill>
              </a:rPr>
              <a:t>Sizing Information</a:t>
            </a:r>
            <a:endParaRPr lang="en-US" sz="4400" b="1" kern="0" dirty="0">
              <a:solidFill>
                <a:schemeClr val="bg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877624331"/>
              </p:ext>
            </p:extLst>
          </p:nvPr>
        </p:nvGraphicFramePr>
        <p:xfrm>
          <a:off x="707175" y="2643188"/>
          <a:ext cx="15232008" cy="4229100"/>
        </p:xfrm>
        <a:graphic>
          <a:graphicData uri="http://schemas.openxmlformats.org/presentationml/2006/ole">
            <mc:AlternateContent xmlns:mc="http://schemas.openxmlformats.org/markup-compatibility/2006">
              <mc:Choice xmlns:v="urn:schemas-microsoft-com:vml" Requires="v">
                <p:oleObj spid="_x0000_s1032" name="Worksheet" r:id="rId3" imgW="11422296" imgH="2331720" progId="Excel.Sheet.12">
                  <p:embed/>
                </p:oleObj>
              </mc:Choice>
              <mc:Fallback>
                <p:oleObj name="Worksheet" r:id="rId3" imgW="11422296" imgH="2331720" progId="Excel.Sheet.12">
                  <p:embed/>
                  <p:pic>
                    <p:nvPicPr>
                      <p:cNvPr id="0" name=""/>
                      <p:cNvPicPr/>
                      <p:nvPr/>
                    </p:nvPicPr>
                    <p:blipFill>
                      <a:blip r:embed="rId4"/>
                      <a:stretch>
                        <a:fillRect/>
                      </a:stretch>
                    </p:blipFill>
                    <p:spPr>
                      <a:xfrm>
                        <a:off x="707175" y="2643188"/>
                        <a:ext cx="15232008" cy="4229100"/>
                      </a:xfrm>
                      <a:prstGeom prst="rect">
                        <a:avLst/>
                      </a:prstGeom>
                    </p:spPr>
                  </p:pic>
                </p:oleObj>
              </mc:Fallback>
            </mc:AlternateContent>
          </a:graphicData>
        </a:graphic>
      </p:graphicFrame>
      <p:sp>
        <p:nvSpPr>
          <p:cNvPr id="12" name="TextBox 11"/>
          <p:cNvSpPr txBox="1"/>
          <p:nvPr/>
        </p:nvSpPr>
        <p:spPr>
          <a:xfrm>
            <a:off x="942975" y="7558088"/>
            <a:ext cx="14805025" cy="338554"/>
          </a:xfrm>
          <a:prstGeom prst="rect">
            <a:avLst/>
          </a:prstGeom>
          <a:noFill/>
        </p:spPr>
        <p:txBody>
          <a:bodyPr wrap="square" rtlCol="0">
            <a:spAutoFit/>
          </a:bodyPr>
          <a:lstStyle/>
          <a:p>
            <a:r>
              <a:rPr lang="en-US" sz="1600" dirty="0" smtClean="0">
                <a:solidFill>
                  <a:srgbClr val="000000"/>
                </a:solidFill>
              </a:rPr>
              <a:t>Incident Volume Only.  Does not account for all activities performed by support teams as outlined on slide 3. </a:t>
            </a:r>
            <a:endParaRPr lang="en-US" sz="1600" dirty="0">
              <a:solidFill>
                <a:srgbClr val="000000"/>
              </a:solidFill>
            </a:endParaRPr>
          </a:p>
        </p:txBody>
      </p:sp>
    </p:spTree>
    <p:extLst>
      <p:ext uri="{BB962C8B-B14F-4D97-AF65-F5344CB8AC3E}">
        <p14:creationId xmlns:p14="http://schemas.microsoft.com/office/powerpoint/2010/main" val="31574946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92150"/>
            <a:ext cx="14631988" cy="901700"/>
          </a:xfrm>
          <a:effectLst>
            <a:outerShdw blurRad="50800" dist="38100" dir="2700000" algn="tl" rotWithShape="0">
              <a:prstClr val="black">
                <a:alpha val="40000"/>
              </a:prstClr>
            </a:outerShdw>
          </a:effectLst>
        </p:spPr>
        <p:txBody>
          <a:bodyPr/>
          <a:lstStyle/>
          <a:p>
            <a:pPr>
              <a:defRPr/>
            </a:pPr>
            <a:r>
              <a:rPr lang="en-US" sz="4400" b="1" dirty="0" smtClean="0">
                <a:solidFill>
                  <a:schemeClr val="bg1"/>
                </a:solidFill>
              </a:rPr>
              <a:t>Support Framework Overview</a:t>
            </a:r>
            <a:endParaRPr lang="en-US" sz="4400" b="1" dirty="0">
              <a:solidFill>
                <a:schemeClr val="bg1"/>
              </a:solidFill>
            </a:endParaRPr>
          </a:p>
        </p:txBody>
      </p:sp>
      <p:sp>
        <p:nvSpPr>
          <p:cNvPr id="3" name="Content Placeholder 2"/>
          <p:cNvSpPr>
            <a:spLocks noGrp="1"/>
          </p:cNvSpPr>
          <p:nvPr>
            <p:ph idx="1"/>
          </p:nvPr>
        </p:nvSpPr>
        <p:spPr>
          <a:xfrm>
            <a:off x="812800" y="1731963"/>
            <a:ext cx="14631988" cy="6435725"/>
          </a:xfrm>
        </p:spPr>
        <p:txBody>
          <a:bodyPr/>
          <a:lstStyle/>
          <a:p>
            <a:pPr>
              <a:buFont typeface="Arial" pitchFamily="34" charset="0"/>
              <a:buNone/>
              <a:defRPr/>
            </a:pPr>
            <a:r>
              <a:rPr lang="en-US" sz="2800" b="1" dirty="0" smtClean="0">
                <a:solidFill>
                  <a:schemeClr val="accent6">
                    <a:lumMod val="75000"/>
                  </a:schemeClr>
                </a:solidFill>
              </a:rPr>
              <a:t>Purpose:</a:t>
            </a:r>
            <a:r>
              <a:rPr lang="en-US" sz="3600" dirty="0" smtClean="0">
                <a:solidFill>
                  <a:schemeClr val="accent6">
                    <a:lumMod val="75000"/>
                  </a:schemeClr>
                </a:solidFill>
              </a:rPr>
              <a:t>  </a:t>
            </a:r>
            <a:r>
              <a:rPr lang="en-US" sz="2800" dirty="0" smtClean="0">
                <a:solidFill>
                  <a:schemeClr val="accent6">
                    <a:lumMod val="75000"/>
                  </a:schemeClr>
                </a:solidFill>
              </a:rPr>
              <a:t>To establish a current &amp; future state support model to help guide teams as they transition to a Dev Ops model.</a:t>
            </a:r>
          </a:p>
          <a:p>
            <a:pPr>
              <a:buFont typeface="Arial" pitchFamily="34" charset="0"/>
              <a:buNone/>
              <a:defRPr/>
            </a:pPr>
            <a:endParaRPr lang="en-US" sz="2800" dirty="0" smtClean="0">
              <a:solidFill>
                <a:schemeClr val="accent6">
                  <a:lumMod val="75000"/>
                </a:schemeClr>
              </a:solidFill>
            </a:endParaRPr>
          </a:p>
          <a:p>
            <a:pPr>
              <a:buFont typeface="Arial" pitchFamily="34" charset="0"/>
              <a:buNone/>
              <a:defRPr/>
            </a:pPr>
            <a:r>
              <a:rPr lang="en-US" sz="2800" b="1" dirty="0" smtClean="0">
                <a:solidFill>
                  <a:schemeClr val="accent6">
                    <a:lumMod val="75000"/>
                  </a:schemeClr>
                </a:solidFill>
              </a:rPr>
              <a:t>Assumptions:</a:t>
            </a:r>
          </a:p>
          <a:p>
            <a:pPr>
              <a:buFont typeface="Arial" pitchFamily="34" charset="0"/>
              <a:buChar char="•"/>
              <a:defRPr/>
            </a:pPr>
            <a:r>
              <a:rPr lang="en-US" sz="2400" dirty="0" smtClean="0">
                <a:solidFill>
                  <a:schemeClr val="accent6">
                    <a:lumMod val="75000"/>
                  </a:schemeClr>
                </a:solidFill>
              </a:rPr>
              <a:t>This framework is designed to provide an 80% representation of support related activities</a:t>
            </a:r>
          </a:p>
          <a:p>
            <a:pPr>
              <a:buFont typeface="Arial" pitchFamily="34" charset="0"/>
              <a:buNone/>
              <a:defRPr/>
            </a:pPr>
            <a:endParaRPr lang="en-US" sz="2400" dirty="0" smtClean="0">
              <a:solidFill>
                <a:schemeClr val="accent6">
                  <a:lumMod val="75000"/>
                </a:schemeClr>
              </a:solidFill>
            </a:endParaRPr>
          </a:p>
          <a:p>
            <a:pPr>
              <a:buFont typeface="Arial" pitchFamily="34" charset="0"/>
              <a:buChar char="•"/>
              <a:defRPr/>
            </a:pPr>
            <a:r>
              <a:rPr lang="en-US" sz="2400" dirty="0" smtClean="0">
                <a:solidFill>
                  <a:schemeClr val="accent6">
                    <a:lumMod val="75000"/>
                  </a:schemeClr>
                </a:solidFill>
              </a:rPr>
              <a:t>Framework deviations may exist due to org &amp; model maturity or unique business needs</a:t>
            </a:r>
          </a:p>
          <a:p>
            <a:pPr>
              <a:buFont typeface="Arial" pitchFamily="34" charset="0"/>
              <a:buNone/>
              <a:defRPr/>
            </a:pPr>
            <a:endParaRPr lang="en-US" sz="2400" dirty="0" smtClean="0">
              <a:solidFill>
                <a:schemeClr val="accent6">
                  <a:lumMod val="75000"/>
                </a:schemeClr>
              </a:solidFill>
            </a:endParaRPr>
          </a:p>
          <a:p>
            <a:pPr>
              <a:buFont typeface="Arial" pitchFamily="34" charset="0"/>
              <a:buChar char="•"/>
              <a:defRPr/>
            </a:pPr>
            <a:r>
              <a:rPr lang="en-US" sz="2400" dirty="0" smtClean="0">
                <a:solidFill>
                  <a:schemeClr val="accent6">
                    <a:lumMod val="75000"/>
                  </a:schemeClr>
                </a:solidFill>
              </a:rPr>
              <a:t>Where deviations exist, our goal is to work towards framework alignment over time </a:t>
            </a:r>
          </a:p>
          <a:p>
            <a:pPr>
              <a:buFont typeface="Arial" pitchFamily="34" charset="0"/>
              <a:buNone/>
              <a:defRPr/>
            </a:pPr>
            <a:r>
              <a:rPr lang="en-US" sz="2400" dirty="0" smtClean="0">
                <a:solidFill>
                  <a:schemeClr val="accent6">
                    <a:lumMod val="75000"/>
                  </a:schemeClr>
                </a:solidFill>
              </a:rPr>
              <a:t> </a:t>
            </a:r>
          </a:p>
          <a:p>
            <a:pPr>
              <a:buFont typeface="Arial" pitchFamily="34" charset="0"/>
              <a:buChar char="•"/>
              <a:defRPr/>
            </a:pPr>
            <a:r>
              <a:rPr lang="en-US" sz="2400" dirty="0" smtClean="0">
                <a:solidFill>
                  <a:schemeClr val="accent6">
                    <a:lumMod val="75000"/>
                  </a:schemeClr>
                </a:solidFill>
              </a:rPr>
              <a:t>This content is intended for communication within TTS only.</a:t>
            </a:r>
            <a:endParaRPr lang="en-US" sz="4800" dirty="0">
              <a:solidFill>
                <a:schemeClr val="accent6">
                  <a:lumMod val="75000"/>
                </a:schemeClr>
              </a:solidFill>
            </a:endParaRPr>
          </a:p>
        </p:txBody>
      </p:sp>
      <p:sp>
        <p:nvSpPr>
          <p:cNvPr id="5" name="Slide Number Placeholder 4"/>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E12106C2-DC43-4457-A86B-910144F8190A}" type="slidenum">
              <a:rPr lang="en-US" altLang="en-US" sz="2400">
                <a:solidFill>
                  <a:srgbClr val="656565"/>
                </a:solidFill>
                <a:latin typeface="Arial" panose="020B0604020202020204" pitchFamily="34" charset="0"/>
              </a:rPr>
              <a:pPr eaLnBrk="1" hangingPunct="1"/>
              <a:t>2</a:t>
            </a:fld>
            <a:endParaRPr lang="en-US" altLang="en-US" sz="2400">
              <a:solidFill>
                <a:srgbClr val="656565"/>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kern="1200" dirty="0">
                <a:solidFill>
                  <a:srgbClr val="C00000"/>
                </a:solidFill>
                <a:effectLst>
                  <a:outerShdw blurRad="38100" dist="38100" dir="2700000" algn="tl">
                    <a:srgbClr val="000000">
                      <a:alpha val="43137"/>
                    </a:srgbClr>
                  </a:outerShdw>
                </a:effectLst>
                <a:latin typeface="+mn-lt"/>
                <a:ea typeface="+mn-ea"/>
                <a:cs typeface="+mn-cs"/>
              </a:rPr>
              <a:t>Back</a:t>
            </a:r>
            <a:r>
              <a:rPr lang="en-US" sz="4400" b="1" kern="1200" dirty="0">
                <a:solidFill>
                  <a:srgbClr val="C00000"/>
                </a:solidFill>
                <a:effectLst>
                  <a:outerShdw blurRad="38100" dist="38100" dir="2700000" algn="tl">
                    <a:srgbClr val="000000">
                      <a:alpha val="43137"/>
                    </a:srgbClr>
                  </a:outerShdw>
                </a:effectLst>
                <a:latin typeface="+mn-lt"/>
                <a:ea typeface="+mn-ea"/>
                <a:cs typeface="+mn-cs"/>
              </a:rPr>
              <a:t>ground</a:t>
            </a:r>
            <a:endParaRPr lang="en-US" sz="4400" b="1" kern="1200" dirty="0">
              <a:solidFill>
                <a:srgbClr val="C00000"/>
              </a:solidFill>
              <a:effectLst>
                <a:outerShdw blurRad="38100" dist="38100" dir="2700000" algn="tl">
                  <a:srgbClr val="000000">
                    <a:alpha val="43137"/>
                  </a:srgbClr>
                </a:outerShdw>
              </a:effectLst>
              <a:latin typeface="+mn-lt"/>
              <a:ea typeface="+mn-ea"/>
              <a:cs typeface="+mn-cs"/>
            </a:endParaRPr>
          </a:p>
        </p:txBody>
      </p:sp>
      <p:sp>
        <p:nvSpPr>
          <p:cNvPr id="3" name="Content Placeholder 2"/>
          <p:cNvSpPr>
            <a:spLocks noGrp="1"/>
          </p:cNvSpPr>
          <p:nvPr>
            <p:ph idx="1"/>
          </p:nvPr>
        </p:nvSpPr>
        <p:spPr/>
        <p:txBody>
          <a:bodyPr/>
          <a:lstStyle/>
          <a:p>
            <a:pPr>
              <a:buFont typeface="Arial" pitchFamily="34" charset="0"/>
              <a:buChar char="•"/>
              <a:defRPr/>
            </a:pPr>
            <a:r>
              <a:rPr lang="en-US" sz="2400" dirty="0" smtClean="0">
                <a:solidFill>
                  <a:schemeClr val="accent6">
                    <a:lumMod val="75000"/>
                  </a:schemeClr>
                </a:solidFill>
              </a:rPr>
              <a:t>The Support </a:t>
            </a:r>
            <a:r>
              <a:rPr lang="en-US" sz="2400" dirty="0">
                <a:solidFill>
                  <a:schemeClr val="accent6">
                    <a:lumMod val="75000"/>
                  </a:schemeClr>
                </a:solidFill>
              </a:rPr>
              <a:t>S</a:t>
            </a:r>
            <a:r>
              <a:rPr lang="en-US" sz="2400" dirty="0" smtClean="0">
                <a:solidFill>
                  <a:schemeClr val="accent6">
                    <a:lumMod val="75000"/>
                  </a:schemeClr>
                </a:solidFill>
              </a:rPr>
              <a:t>ervices area is a collection of Level 1, level 2 and some level 3 Support functions , Operational functions and Compliance function that span the entire Target portfolio (applications and infrastructure)</a:t>
            </a:r>
          </a:p>
          <a:p>
            <a:pPr>
              <a:buFont typeface="Arial" pitchFamily="34" charset="0"/>
              <a:buChar char="•"/>
              <a:defRPr/>
            </a:pPr>
            <a:r>
              <a:rPr lang="en-US" sz="2400" dirty="0" smtClean="0">
                <a:solidFill>
                  <a:schemeClr val="accent6">
                    <a:lumMod val="75000"/>
                  </a:schemeClr>
                </a:solidFill>
              </a:rPr>
              <a:t>About 70% of the teams efforts goes to Incident, Monitoring and event management with the remaining 30% going to run functions</a:t>
            </a:r>
            <a:endParaRPr lang="en-US" sz="2400" dirty="0">
              <a:solidFill>
                <a:schemeClr val="accent6">
                  <a:lumMod val="75000"/>
                </a:schemeClr>
              </a:solidFill>
            </a:endParaRPr>
          </a:p>
          <a:p>
            <a:pPr>
              <a:buFont typeface="Arial" pitchFamily="34" charset="0"/>
              <a:buChar char="•"/>
              <a:defRPr/>
            </a:pPr>
            <a:r>
              <a:rPr lang="en-US" sz="2400" dirty="0" smtClean="0">
                <a:solidFill>
                  <a:schemeClr val="accent6">
                    <a:lumMod val="75000"/>
                  </a:schemeClr>
                </a:solidFill>
              </a:rPr>
              <a:t> In 2014 they handled 400,000 incidents and 2.3million events. Both of which have been growing as 10%-15% annually</a:t>
            </a:r>
          </a:p>
          <a:p>
            <a:pPr>
              <a:buFont typeface="Arial" pitchFamily="34" charset="0"/>
              <a:buChar char="•"/>
              <a:defRPr/>
            </a:pPr>
            <a:r>
              <a:rPr lang="en-US" sz="2400" dirty="0" smtClean="0">
                <a:solidFill>
                  <a:schemeClr val="accent6">
                    <a:lumMod val="75000"/>
                  </a:schemeClr>
                </a:solidFill>
              </a:rPr>
              <a:t>The footprint for the support functions is 534 resources in total (not including leaders) of which 65% is application oriented and 35% is infrastructure oriented. (excludes </a:t>
            </a:r>
            <a:r>
              <a:rPr lang="en-US" sz="2400" dirty="0" err="1" smtClean="0">
                <a:solidFill>
                  <a:schemeClr val="accent6">
                    <a:lumMod val="75000"/>
                  </a:schemeClr>
                </a:solidFill>
              </a:rPr>
              <a:t>digi</a:t>
            </a:r>
            <a:r>
              <a:rPr lang="en-US" sz="2400" dirty="0" smtClean="0">
                <a:solidFill>
                  <a:schemeClr val="accent6">
                    <a:lumMod val="75000"/>
                  </a:schemeClr>
                </a:solidFill>
              </a:rPr>
              <a:t> and marketing)</a:t>
            </a:r>
          </a:p>
          <a:p>
            <a:pPr>
              <a:buFont typeface="Arial" pitchFamily="34" charset="0"/>
              <a:buChar char="•"/>
              <a:defRPr/>
            </a:pPr>
            <a:r>
              <a:rPr lang="en-US" sz="2400" dirty="0" smtClean="0">
                <a:solidFill>
                  <a:schemeClr val="accent6">
                    <a:lumMod val="75000"/>
                  </a:schemeClr>
                </a:solidFill>
              </a:rPr>
              <a:t>85% of the team is contractors of which 80% are located offshore.  </a:t>
            </a:r>
          </a:p>
          <a:p>
            <a:pPr marL="0" indent="0">
              <a:buNone/>
              <a:defRPr/>
            </a:pPr>
            <a:endParaRPr lang="en-US" sz="24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0AD14FDF-D0AC-409A-AF5A-9C31D574351B}" type="slidenum">
              <a:rPr lang="en-US" altLang="en-US" smtClean="0"/>
              <a:pPr/>
              <a:t>3</a:t>
            </a:fld>
            <a:endParaRPr lang="en-US" altLang="en-US"/>
          </a:p>
        </p:txBody>
      </p:sp>
    </p:spTree>
    <p:extLst>
      <p:ext uri="{BB962C8B-B14F-4D97-AF65-F5344CB8AC3E}">
        <p14:creationId xmlns:p14="http://schemas.microsoft.com/office/powerpoint/2010/main" val="2517989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2726955" y="1664240"/>
            <a:ext cx="3313152" cy="6308774"/>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96" name="Rectangle 95"/>
          <p:cNvSpPr/>
          <p:nvPr/>
        </p:nvSpPr>
        <p:spPr>
          <a:xfrm>
            <a:off x="866341" y="2708286"/>
            <a:ext cx="10797341" cy="1246911"/>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63" name="TextBox 62"/>
          <p:cNvSpPr txBox="1"/>
          <p:nvPr/>
        </p:nvSpPr>
        <p:spPr>
          <a:xfrm>
            <a:off x="4835654" y="977934"/>
            <a:ext cx="2099807" cy="707886"/>
          </a:xfrm>
          <a:prstGeom prst="rect">
            <a:avLst/>
          </a:prstGeom>
          <a:noFill/>
        </p:spPr>
        <p:txBody>
          <a:bodyPr wrap="square">
            <a:spAutoFit/>
          </a:bodyPr>
          <a:lstStyle/>
          <a:p>
            <a:pPr algn="ctr">
              <a:defRPr/>
            </a:pPr>
            <a:r>
              <a:rPr lang="en-US" sz="2000" b="1" dirty="0">
                <a:solidFill>
                  <a:schemeClr val="accent6">
                    <a:lumMod val="75000"/>
                  </a:schemeClr>
                </a:solidFill>
              </a:rPr>
              <a:t>Monitoring &amp; </a:t>
            </a:r>
            <a:r>
              <a:rPr lang="en-US" sz="2000" b="1" dirty="0" smtClean="0">
                <a:solidFill>
                  <a:schemeClr val="accent6">
                    <a:lumMod val="75000"/>
                  </a:schemeClr>
                </a:solidFill>
              </a:rPr>
              <a:t>Event  Mgmt.</a:t>
            </a:r>
            <a:endParaRPr lang="en-US" sz="2000" b="1" dirty="0">
              <a:solidFill>
                <a:schemeClr val="accent6">
                  <a:lumMod val="75000"/>
                </a:schemeClr>
              </a:solidFill>
            </a:endParaRPr>
          </a:p>
        </p:txBody>
      </p:sp>
      <p:sp>
        <p:nvSpPr>
          <p:cNvPr id="50" name="Rectangle 49"/>
          <p:cNvSpPr/>
          <p:nvPr/>
        </p:nvSpPr>
        <p:spPr>
          <a:xfrm>
            <a:off x="876642" y="4128378"/>
            <a:ext cx="10787045" cy="2944091"/>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8" name="Rectangle 57"/>
          <p:cNvSpPr/>
          <p:nvPr/>
        </p:nvSpPr>
        <p:spPr>
          <a:xfrm>
            <a:off x="876636" y="7211016"/>
            <a:ext cx="10787047" cy="1246909"/>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42" name="Rectangle 41"/>
          <p:cNvSpPr/>
          <p:nvPr/>
        </p:nvSpPr>
        <p:spPr>
          <a:xfrm>
            <a:off x="894715" y="1647959"/>
            <a:ext cx="10768967" cy="904979"/>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3" name="TextBox 52"/>
          <p:cNvSpPr txBox="1"/>
          <p:nvPr/>
        </p:nvSpPr>
        <p:spPr>
          <a:xfrm>
            <a:off x="1201342" y="245857"/>
            <a:ext cx="14185900" cy="769938"/>
          </a:xfrm>
          <a:prstGeom prst="rect">
            <a:avLst/>
          </a:prstGeom>
          <a:noFill/>
        </p:spPr>
        <p:txBody>
          <a:bodyPr>
            <a:spAutoFit/>
          </a:bodyPr>
          <a:lstStyle/>
          <a:p>
            <a:pPr algn="ctr" defTabSz="1462928" fontAlgn="auto">
              <a:spcBef>
                <a:spcPts val="0"/>
              </a:spcBef>
              <a:spcAft>
                <a:spcPts val="0"/>
              </a:spcAft>
              <a:defRPr/>
            </a:pPr>
            <a:r>
              <a:rPr lang="en-US" b="1" dirty="0">
                <a:solidFill>
                  <a:srgbClr val="C00000"/>
                </a:solidFill>
                <a:effectLst>
                  <a:outerShdw blurRad="38100" dist="38100" dir="2700000" algn="tl">
                    <a:srgbClr val="000000">
                      <a:alpha val="43137"/>
                    </a:srgbClr>
                  </a:outerShdw>
                </a:effectLst>
                <a:latin typeface="+mn-lt"/>
              </a:rPr>
              <a:t>Current </a:t>
            </a:r>
            <a:r>
              <a:rPr lang="en-US" b="1" dirty="0" smtClean="0">
                <a:solidFill>
                  <a:srgbClr val="C00000"/>
                </a:solidFill>
                <a:effectLst>
                  <a:outerShdw blurRad="38100" dist="38100" dir="2700000" algn="tl">
                    <a:srgbClr val="000000">
                      <a:alpha val="43137"/>
                    </a:srgbClr>
                  </a:outerShdw>
                </a:effectLst>
                <a:latin typeface="+mn-lt"/>
              </a:rPr>
              <a:t>State Ownership for Support </a:t>
            </a:r>
            <a:r>
              <a:rPr lang="en-US" b="1" dirty="0">
                <a:solidFill>
                  <a:srgbClr val="C00000"/>
                </a:solidFill>
                <a:effectLst>
                  <a:outerShdw blurRad="38100" dist="38100" dir="2700000" algn="tl">
                    <a:srgbClr val="000000">
                      <a:alpha val="43137"/>
                    </a:srgbClr>
                  </a:outerShdw>
                </a:effectLst>
                <a:latin typeface="+mn-lt"/>
              </a:rPr>
              <a:t>Activities</a:t>
            </a:r>
            <a:endParaRPr lang="en-US" b="1" dirty="0">
              <a:solidFill>
                <a:srgbClr val="C00000"/>
              </a:solidFill>
              <a:effectLst>
                <a:outerShdw blurRad="38100" dist="38100" dir="2700000" algn="tl">
                  <a:srgbClr val="000000">
                    <a:alpha val="43137"/>
                  </a:srgbClr>
                </a:outerShdw>
              </a:effectLst>
              <a:latin typeface="+mj-lt"/>
            </a:endParaRPr>
          </a:p>
        </p:txBody>
      </p:sp>
      <p:sp>
        <p:nvSpPr>
          <p:cNvPr id="51" name="Rectangle 50"/>
          <p:cNvSpPr/>
          <p:nvPr/>
        </p:nvSpPr>
        <p:spPr>
          <a:xfrm>
            <a:off x="955676" y="7280286"/>
            <a:ext cx="1273621" cy="1108364"/>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rPr>
              <a:t>CSC</a:t>
            </a:r>
            <a:endParaRPr lang="en-US" sz="1600" b="1" dirty="0">
              <a:solidFill>
                <a:schemeClr val="tx1"/>
              </a:solidFill>
            </a:endParaRPr>
          </a:p>
          <a:p>
            <a:pPr algn="ctr">
              <a:defRPr/>
            </a:pPr>
            <a:endParaRPr lang="en-US" sz="1600" dirty="0">
              <a:solidFill>
                <a:schemeClr val="tx1"/>
              </a:solidFill>
            </a:endParaRPr>
          </a:p>
        </p:txBody>
      </p:sp>
      <p:sp>
        <p:nvSpPr>
          <p:cNvPr id="78" name="Rectangle 77"/>
          <p:cNvSpPr/>
          <p:nvPr/>
        </p:nvSpPr>
        <p:spPr>
          <a:xfrm>
            <a:off x="956331" y="4301566"/>
            <a:ext cx="1272969" cy="2563091"/>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Support Services</a:t>
            </a:r>
          </a:p>
        </p:txBody>
      </p:sp>
      <p:sp>
        <p:nvSpPr>
          <p:cNvPr id="89" name="Rectangle 88"/>
          <p:cNvSpPr/>
          <p:nvPr/>
        </p:nvSpPr>
        <p:spPr>
          <a:xfrm>
            <a:off x="956334" y="2769247"/>
            <a:ext cx="1272969" cy="969818"/>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Build &amp; Delivery</a:t>
            </a:r>
          </a:p>
        </p:txBody>
      </p:sp>
      <p:sp>
        <p:nvSpPr>
          <p:cNvPr id="98" name="Rectangle 97"/>
          <p:cNvSpPr/>
          <p:nvPr/>
        </p:nvSpPr>
        <p:spPr>
          <a:xfrm>
            <a:off x="956334" y="1799434"/>
            <a:ext cx="1272969" cy="562495"/>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rPr>
              <a:t>Vendors</a:t>
            </a:r>
            <a:endParaRPr lang="en-US" sz="1600" b="1" dirty="0">
              <a:solidFill>
                <a:schemeClr val="tx1"/>
              </a:solidFill>
            </a:endParaRPr>
          </a:p>
        </p:txBody>
      </p:sp>
      <p:sp>
        <p:nvSpPr>
          <p:cNvPr id="100" name="Rectangle 99"/>
          <p:cNvSpPr/>
          <p:nvPr/>
        </p:nvSpPr>
        <p:spPr>
          <a:xfrm>
            <a:off x="2662615" y="7903741"/>
            <a:ext cx="1868746" cy="41074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Record incident</a:t>
            </a:r>
          </a:p>
        </p:txBody>
      </p:sp>
      <p:sp>
        <p:nvSpPr>
          <p:cNvPr id="101" name="Rectangle 100"/>
          <p:cNvSpPr/>
          <p:nvPr/>
        </p:nvSpPr>
        <p:spPr>
          <a:xfrm>
            <a:off x="2701669" y="4786474"/>
            <a:ext cx="1829692" cy="831273"/>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Escalated “SME” Incident Restoration</a:t>
            </a:r>
          </a:p>
        </p:txBody>
      </p:sp>
      <p:sp>
        <p:nvSpPr>
          <p:cNvPr id="112" name="Rectangle 111"/>
          <p:cNvSpPr/>
          <p:nvPr/>
        </p:nvSpPr>
        <p:spPr>
          <a:xfrm>
            <a:off x="2681352" y="5825566"/>
            <a:ext cx="1850012" cy="2008902"/>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Knowledge based Incident Restoration</a:t>
            </a:r>
          </a:p>
        </p:txBody>
      </p:sp>
      <p:sp>
        <p:nvSpPr>
          <p:cNvPr id="113" name="Rectangle 112"/>
          <p:cNvSpPr/>
          <p:nvPr/>
        </p:nvSpPr>
        <p:spPr>
          <a:xfrm>
            <a:off x="2701669" y="2639021"/>
            <a:ext cx="1829692" cy="62345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Dev/ Infra incident restoration</a:t>
            </a:r>
          </a:p>
        </p:txBody>
      </p:sp>
      <p:sp>
        <p:nvSpPr>
          <p:cNvPr id="114" name="Rectangle 113"/>
          <p:cNvSpPr/>
          <p:nvPr/>
        </p:nvSpPr>
        <p:spPr>
          <a:xfrm>
            <a:off x="5089318" y="6000237"/>
            <a:ext cx="1713437" cy="883431"/>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Event Monitoring AND </a:t>
            </a:r>
          </a:p>
          <a:p>
            <a:pPr algn="ctr">
              <a:defRPr/>
            </a:pPr>
            <a:r>
              <a:rPr lang="en-US" sz="1400" dirty="0">
                <a:solidFill>
                  <a:schemeClr val="accent6">
                    <a:lumMod val="75000"/>
                  </a:schemeClr>
                </a:solidFill>
              </a:rPr>
              <a:t>Knowledge based Event Restoration</a:t>
            </a:r>
          </a:p>
        </p:txBody>
      </p:sp>
      <p:sp>
        <p:nvSpPr>
          <p:cNvPr id="115" name="Rectangle 114"/>
          <p:cNvSpPr/>
          <p:nvPr/>
        </p:nvSpPr>
        <p:spPr>
          <a:xfrm>
            <a:off x="5068570" y="5194186"/>
            <a:ext cx="1734185" cy="667504"/>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Escalated “SME” </a:t>
            </a:r>
            <a:r>
              <a:rPr lang="en-US" sz="1400" dirty="0" smtClean="0">
                <a:solidFill>
                  <a:schemeClr val="accent6">
                    <a:lumMod val="75000"/>
                  </a:schemeClr>
                </a:solidFill>
              </a:rPr>
              <a:t>Restoration</a:t>
            </a:r>
            <a:endParaRPr lang="en-US" sz="1400" dirty="0">
              <a:solidFill>
                <a:schemeClr val="accent6">
                  <a:lumMod val="75000"/>
                </a:schemeClr>
              </a:solidFill>
            </a:endParaRPr>
          </a:p>
        </p:txBody>
      </p:sp>
      <p:sp>
        <p:nvSpPr>
          <p:cNvPr id="116" name="Rectangle 115"/>
          <p:cNvSpPr/>
          <p:nvPr/>
        </p:nvSpPr>
        <p:spPr>
          <a:xfrm>
            <a:off x="5068570" y="4433203"/>
            <a:ext cx="1734185" cy="67007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Event tuning &amp; Correlation</a:t>
            </a:r>
          </a:p>
        </p:txBody>
      </p:sp>
      <p:sp>
        <p:nvSpPr>
          <p:cNvPr id="117" name="Rectangle 116"/>
          <p:cNvSpPr/>
          <p:nvPr/>
        </p:nvSpPr>
        <p:spPr>
          <a:xfrm>
            <a:off x="5069006" y="3202840"/>
            <a:ext cx="1733757" cy="1126273"/>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Establish monitor standards</a:t>
            </a:r>
          </a:p>
        </p:txBody>
      </p:sp>
      <p:sp>
        <p:nvSpPr>
          <p:cNvPr id="118" name="Rectangle 117"/>
          <p:cNvSpPr/>
          <p:nvPr/>
        </p:nvSpPr>
        <p:spPr>
          <a:xfrm>
            <a:off x="7397276" y="1807748"/>
            <a:ext cx="1773715" cy="137436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75000"/>
                  </a:schemeClr>
                </a:solidFill>
              </a:rPr>
              <a:t>Problem Fixes</a:t>
            </a:r>
            <a:endParaRPr lang="en-US" sz="1400" dirty="0">
              <a:solidFill>
                <a:schemeClr val="accent6">
                  <a:lumMod val="75000"/>
                </a:schemeClr>
              </a:solidFill>
            </a:endParaRPr>
          </a:p>
        </p:txBody>
      </p:sp>
      <p:sp>
        <p:nvSpPr>
          <p:cNvPr id="120" name="Rectangle 119"/>
          <p:cNvSpPr/>
          <p:nvPr/>
        </p:nvSpPr>
        <p:spPr>
          <a:xfrm>
            <a:off x="7376953" y="5230427"/>
            <a:ext cx="1814357" cy="62345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Problem Identification </a:t>
            </a:r>
          </a:p>
        </p:txBody>
      </p:sp>
      <p:sp>
        <p:nvSpPr>
          <p:cNvPr id="121" name="Rectangle 120"/>
          <p:cNvSpPr/>
          <p:nvPr/>
        </p:nvSpPr>
        <p:spPr>
          <a:xfrm>
            <a:off x="7397275" y="6062294"/>
            <a:ext cx="1794035" cy="76200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Incident Correlation</a:t>
            </a:r>
          </a:p>
        </p:txBody>
      </p:sp>
      <p:sp>
        <p:nvSpPr>
          <p:cNvPr id="122" name="Rectangle 121"/>
          <p:cNvSpPr/>
          <p:nvPr/>
        </p:nvSpPr>
        <p:spPr>
          <a:xfrm>
            <a:off x="7376961" y="3331745"/>
            <a:ext cx="1814353" cy="1706824"/>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Design Modification</a:t>
            </a:r>
          </a:p>
          <a:p>
            <a:pPr algn="ctr">
              <a:defRPr/>
            </a:pPr>
            <a:endParaRPr lang="en-US" sz="1400" dirty="0">
              <a:solidFill>
                <a:schemeClr val="accent6">
                  <a:lumMod val="75000"/>
                </a:schemeClr>
              </a:solidFill>
            </a:endParaRPr>
          </a:p>
          <a:p>
            <a:pPr algn="ctr">
              <a:defRPr/>
            </a:pPr>
            <a:r>
              <a:rPr lang="en-US" sz="1400" dirty="0">
                <a:solidFill>
                  <a:schemeClr val="accent6">
                    <a:lumMod val="75000"/>
                  </a:schemeClr>
                </a:solidFill>
              </a:rPr>
              <a:t>Problem Prioritization </a:t>
            </a:r>
          </a:p>
          <a:p>
            <a:pPr algn="ctr">
              <a:defRPr/>
            </a:pPr>
            <a:endParaRPr lang="en-US" sz="1400" dirty="0">
              <a:solidFill>
                <a:schemeClr val="accent6">
                  <a:lumMod val="75000"/>
                </a:schemeClr>
              </a:solidFill>
            </a:endParaRPr>
          </a:p>
          <a:p>
            <a:pPr algn="ctr">
              <a:defRPr/>
            </a:pPr>
            <a:r>
              <a:rPr lang="en-US" sz="1400" dirty="0">
                <a:solidFill>
                  <a:schemeClr val="accent6">
                    <a:lumMod val="75000"/>
                  </a:schemeClr>
                </a:solidFill>
              </a:rPr>
              <a:t>Problem RCA</a:t>
            </a:r>
          </a:p>
        </p:txBody>
      </p:sp>
      <p:sp>
        <p:nvSpPr>
          <p:cNvPr id="29" name="Rectangle 28"/>
          <p:cNvSpPr/>
          <p:nvPr/>
        </p:nvSpPr>
        <p:spPr>
          <a:xfrm>
            <a:off x="2701669" y="1738475"/>
            <a:ext cx="1829692" cy="62345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Vendor incident restoration</a:t>
            </a:r>
          </a:p>
        </p:txBody>
      </p:sp>
      <p:sp>
        <p:nvSpPr>
          <p:cNvPr id="33" name="TextBox 32"/>
          <p:cNvSpPr txBox="1"/>
          <p:nvPr/>
        </p:nvSpPr>
        <p:spPr>
          <a:xfrm>
            <a:off x="2725904" y="1162221"/>
            <a:ext cx="1833563" cy="400050"/>
          </a:xfrm>
          <a:prstGeom prst="rect">
            <a:avLst/>
          </a:prstGeom>
          <a:noFill/>
        </p:spPr>
        <p:txBody>
          <a:bodyPr>
            <a:spAutoFit/>
          </a:bodyPr>
          <a:lstStyle/>
          <a:p>
            <a:pPr algn="ctr">
              <a:defRPr/>
            </a:pPr>
            <a:r>
              <a:rPr lang="en-US" sz="2000" b="1" dirty="0">
                <a:solidFill>
                  <a:schemeClr val="accent6">
                    <a:lumMod val="75000"/>
                  </a:schemeClr>
                </a:solidFill>
                <a:latin typeface="+mn-lt"/>
              </a:rPr>
              <a:t>Incident</a:t>
            </a:r>
          </a:p>
        </p:txBody>
      </p:sp>
      <p:sp>
        <p:nvSpPr>
          <p:cNvPr id="36" name="Rectangle 35"/>
          <p:cNvSpPr/>
          <p:nvPr/>
        </p:nvSpPr>
        <p:spPr>
          <a:xfrm>
            <a:off x="2701669" y="3401016"/>
            <a:ext cx="1829692" cy="1246909"/>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High severity</a:t>
            </a:r>
          </a:p>
          <a:p>
            <a:pPr algn="ctr">
              <a:defRPr/>
            </a:pPr>
            <a:r>
              <a:rPr lang="en-US" sz="1400" dirty="0">
                <a:solidFill>
                  <a:schemeClr val="accent6">
                    <a:lumMod val="75000"/>
                  </a:schemeClr>
                </a:solidFill>
              </a:rPr>
              <a:t>SWAT activities</a:t>
            </a:r>
          </a:p>
        </p:txBody>
      </p:sp>
      <p:sp>
        <p:nvSpPr>
          <p:cNvPr id="38" name="TextBox 37"/>
          <p:cNvSpPr txBox="1"/>
          <p:nvPr/>
        </p:nvSpPr>
        <p:spPr>
          <a:xfrm>
            <a:off x="9355335" y="1129762"/>
            <a:ext cx="2428875" cy="461963"/>
          </a:xfrm>
          <a:prstGeom prst="rect">
            <a:avLst/>
          </a:prstGeom>
          <a:noFill/>
        </p:spPr>
        <p:txBody>
          <a:bodyPr>
            <a:spAutoFit/>
          </a:bodyPr>
          <a:lstStyle/>
          <a:p>
            <a:pPr algn="ctr">
              <a:defRPr/>
            </a:pPr>
            <a:r>
              <a:rPr lang="en-US" sz="2000" b="1" dirty="0">
                <a:solidFill>
                  <a:schemeClr val="accent6">
                    <a:lumMod val="75000"/>
                  </a:schemeClr>
                </a:solidFill>
                <a:latin typeface="+mn-lt"/>
              </a:rPr>
              <a:t>Support</a:t>
            </a:r>
            <a:r>
              <a:rPr lang="en-US" sz="2400" b="1" dirty="0">
                <a:solidFill>
                  <a:schemeClr val="accent6">
                    <a:lumMod val="75000"/>
                  </a:schemeClr>
                </a:solidFill>
                <a:latin typeface="+mn-lt"/>
              </a:rPr>
              <a:t> </a:t>
            </a:r>
            <a:r>
              <a:rPr lang="en-US" sz="2000" b="1" dirty="0">
                <a:solidFill>
                  <a:schemeClr val="accent6">
                    <a:lumMod val="75000"/>
                  </a:schemeClr>
                </a:solidFill>
                <a:latin typeface="+mn-lt"/>
              </a:rPr>
              <a:t>Accept</a:t>
            </a:r>
          </a:p>
        </p:txBody>
      </p:sp>
      <p:sp>
        <p:nvSpPr>
          <p:cNvPr id="61" name="TextBox 60"/>
          <p:cNvSpPr txBox="1"/>
          <p:nvPr/>
        </p:nvSpPr>
        <p:spPr>
          <a:xfrm>
            <a:off x="7285836" y="1185505"/>
            <a:ext cx="1833563" cy="400050"/>
          </a:xfrm>
          <a:prstGeom prst="rect">
            <a:avLst/>
          </a:prstGeom>
          <a:noFill/>
        </p:spPr>
        <p:txBody>
          <a:bodyPr>
            <a:spAutoFit/>
          </a:bodyPr>
          <a:lstStyle/>
          <a:p>
            <a:pPr algn="ctr">
              <a:defRPr/>
            </a:pPr>
            <a:r>
              <a:rPr lang="en-US" sz="2000" b="1" dirty="0">
                <a:solidFill>
                  <a:schemeClr val="accent6">
                    <a:lumMod val="75000"/>
                  </a:schemeClr>
                </a:solidFill>
                <a:latin typeface="+mn-lt"/>
              </a:rPr>
              <a:t>Problem</a:t>
            </a:r>
          </a:p>
        </p:txBody>
      </p:sp>
      <p:sp>
        <p:nvSpPr>
          <p:cNvPr id="44" name="Rectangle 43"/>
          <p:cNvSpPr/>
          <p:nvPr/>
        </p:nvSpPr>
        <p:spPr>
          <a:xfrm>
            <a:off x="9761433" y="6518287"/>
            <a:ext cx="1800649" cy="969818"/>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first call knowledge to CSC</a:t>
            </a:r>
          </a:p>
        </p:txBody>
      </p:sp>
      <p:sp>
        <p:nvSpPr>
          <p:cNvPr id="45" name="Rectangle 44"/>
          <p:cNvSpPr/>
          <p:nvPr/>
        </p:nvSpPr>
        <p:spPr>
          <a:xfrm>
            <a:off x="9761439" y="5617741"/>
            <a:ext cx="1780329" cy="76200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support to offshore </a:t>
            </a:r>
          </a:p>
        </p:txBody>
      </p:sp>
      <p:sp>
        <p:nvSpPr>
          <p:cNvPr id="46" name="Rectangle 45"/>
          <p:cNvSpPr/>
          <p:nvPr/>
        </p:nvSpPr>
        <p:spPr>
          <a:xfrm>
            <a:off x="9741113" y="4717196"/>
            <a:ext cx="1800649" cy="76200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Verify BSOH / accept support</a:t>
            </a:r>
          </a:p>
        </p:txBody>
      </p:sp>
      <p:sp>
        <p:nvSpPr>
          <p:cNvPr id="56" name="Rectangle 55"/>
          <p:cNvSpPr/>
          <p:nvPr/>
        </p:nvSpPr>
        <p:spPr>
          <a:xfrm>
            <a:off x="9741117" y="1807748"/>
            <a:ext cx="1861611" cy="62345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Vendor training / documentation</a:t>
            </a:r>
          </a:p>
        </p:txBody>
      </p:sp>
      <p:sp>
        <p:nvSpPr>
          <p:cNvPr id="59" name="Rectangle 58"/>
          <p:cNvSpPr/>
          <p:nvPr/>
        </p:nvSpPr>
        <p:spPr>
          <a:xfrm>
            <a:off x="9741111" y="3678109"/>
            <a:ext cx="1820971" cy="900545"/>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support knowledge to Support Services</a:t>
            </a:r>
          </a:p>
        </p:txBody>
      </p:sp>
      <p:sp>
        <p:nvSpPr>
          <p:cNvPr id="60" name="Rectangle 59"/>
          <p:cNvSpPr/>
          <p:nvPr/>
        </p:nvSpPr>
        <p:spPr>
          <a:xfrm>
            <a:off x="9761439" y="7626651"/>
            <a:ext cx="1800649" cy="696422"/>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Accept first call knowledge</a:t>
            </a:r>
          </a:p>
        </p:txBody>
      </p:sp>
      <p:sp>
        <p:nvSpPr>
          <p:cNvPr id="75" name="Rectangle 74"/>
          <p:cNvSpPr/>
          <p:nvPr/>
        </p:nvSpPr>
        <p:spPr>
          <a:xfrm>
            <a:off x="9761432" y="2777559"/>
            <a:ext cx="1841289" cy="692727"/>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Design for BSOH requirements</a:t>
            </a:r>
          </a:p>
        </p:txBody>
      </p:sp>
      <p:sp>
        <p:nvSpPr>
          <p:cNvPr id="57" name="Left-Right Arrow 56"/>
          <p:cNvSpPr/>
          <p:nvPr/>
        </p:nvSpPr>
        <p:spPr>
          <a:xfrm rot="5400000">
            <a:off x="-2956560" y="4614672"/>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sp>
        <p:nvSpPr>
          <p:cNvPr id="68" name="Rectangle 67"/>
          <p:cNvSpPr/>
          <p:nvPr/>
        </p:nvSpPr>
        <p:spPr>
          <a:xfrm>
            <a:off x="13034513" y="5593278"/>
            <a:ext cx="2594577" cy="626013"/>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Major Incident Management Process</a:t>
            </a:r>
          </a:p>
        </p:txBody>
      </p:sp>
      <p:sp>
        <p:nvSpPr>
          <p:cNvPr id="72" name="Rectangle 71"/>
          <p:cNvSpPr/>
          <p:nvPr/>
        </p:nvSpPr>
        <p:spPr>
          <a:xfrm>
            <a:off x="13047238" y="6278027"/>
            <a:ext cx="1289157" cy="565846"/>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Compliance</a:t>
            </a:r>
          </a:p>
        </p:txBody>
      </p:sp>
      <p:sp>
        <p:nvSpPr>
          <p:cNvPr id="79" name="Rectangle 78"/>
          <p:cNvSpPr/>
          <p:nvPr/>
        </p:nvSpPr>
        <p:spPr>
          <a:xfrm>
            <a:off x="13051240" y="4460953"/>
            <a:ext cx="2565409" cy="507109"/>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75000"/>
                  </a:schemeClr>
                </a:solidFill>
              </a:rPr>
              <a:t>System Monitoring </a:t>
            </a:r>
            <a:r>
              <a:rPr lang="en-US" sz="1400" dirty="0">
                <a:solidFill>
                  <a:schemeClr val="accent6">
                    <a:lumMod val="75000"/>
                  </a:schemeClr>
                </a:solidFill>
              </a:rPr>
              <a:t>&amp; Maintenance</a:t>
            </a:r>
          </a:p>
        </p:txBody>
      </p:sp>
      <p:sp>
        <p:nvSpPr>
          <p:cNvPr id="88" name="Rectangle 87"/>
          <p:cNvSpPr/>
          <p:nvPr/>
        </p:nvSpPr>
        <p:spPr>
          <a:xfrm>
            <a:off x="14351160" y="6278027"/>
            <a:ext cx="1285080" cy="565846"/>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DR Testing</a:t>
            </a:r>
          </a:p>
        </p:txBody>
      </p:sp>
      <p:sp>
        <p:nvSpPr>
          <p:cNvPr id="90" name="Rectangle 89"/>
          <p:cNvSpPr/>
          <p:nvPr/>
        </p:nvSpPr>
        <p:spPr>
          <a:xfrm>
            <a:off x="13051240" y="5088044"/>
            <a:ext cx="2590324" cy="407323"/>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Cyclical &amp; LTO Events</a:t>
            </a:r>
          </a:p>
        </p:txBody>
      </p:sp>
      <p:sp>
        <p:nvSpPr>
          <p:cNvPr id="91" name="TextBox 90"/>
          <p:cNvSpPr txBox="1"/>
          <p:nvPr/>
        </p:nvSpPr>
        <p:spPr>
          <a:xfrm>
            <a:off x="12689826" y="1147928"/>
            <a:ext cx="3313151" cy="400110"/>
          </a:xfrm>
          <a:prstGeom prst="rect">
            <a:avLst/>
          </a:prstGeom>
          <a:noFill/>
        </p:spPr>
        <p:txBody>
          <a:bodyPr wrap="square">
            <a:spAutoFit/>
          </a:bodyPr>
          <a:lstStyle/>
          <a:p>
            <a:pPr algn="ctr">
              <a:defRPr/>
            </a:pPr>
            <a:r>
              <a:rPr lang="en-US" sz="2000" b="1" dirty="0" smtClean="0">
                <a:solidFill>
                  <a:schemeClr val="accent6">
                    <a:lumMod val="75000"/>
                  </a:schemeClr>
                </a:solidFill>
                <a:latin typeface="+mn-lt"/>
              </a:rPr>
              <a:t>Run Functions</a:t>
            </a:r>
            <a:endParaRPr lang="en-US" sz="2000" b="1" dirty="0">
              <a:solidFill>
                <a:schemeClr val="accent6">
                  <a:lumMod val="75000"/>
                </a:schemeClr>
              </a:solidFill>
              <a:latin typeface="+mn-lt"/>
            </a:endParaRPr>
          </a:p>
        </p:txBody>
      </p:sp>
      <p:sp>
        <p:nvSpPr>
          <p:cNvPr id="2" name="Slide Number Placeholder 1"/>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5C07D81B-8151-461D-A5BA-455618467EAF}" type="slidenum">
              <a:rPr lang="en-US" altLang="en-US" sz="2400">
                <a:solidFill>
                  <a:srgbClr val="656565"/>
                </a:solidFill>
                <a:latin typeface="Arial" panose="020B0604020202020204" pitchFamily="34" charset="0"/>
              </a:rPr>
              <a:pPr eaLnBrk="1" hangingPunct="1"/>
              <a:t>4</a:t>
            </a:fld>
            <a:endParaRPr lang="en-US" altLang="en-US" sz="2400">
              <a:solidFill>
                <a:srgbClr val="656565"/>
              </a:solidFill>
              <a:latin typeface="Arial" panose="020B0604020202020204" pitchFamily="34" charset="0"/>
            </a:endParaRPr>
          </a:p>
        </p:txBody>
      </p:sp>
      <p:sp>
        <p:nvSpPr>
          <p:cNvPr id="76" name="Rectangle 75"/>
          <p:cNvSpPr/>
          <p:nvPr/>
        </p:nvSpPr>
        <p:spPr>
          <a:xfrm>
            <a:off x="13036550" y="3740800"/>
            <a:ext cx="2599690" cy="60273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Deploy code and Patches Package</a:t>
            </a:r>
          </a:p>
        </p:txBody>
      </p:sp>
      <p:sp>
        <p:nvSpPr>
          <p:cNvPr id="77" name="Rectangle 76"/>
          <p:cNvSpPr/>
          <p:nvPr/>
        </p:nvSpPr>
        <p:spPr>
          <a:xfrm>
            <a:off x="13036550" y="6883668"/>
            <a:ext cx="2599690" cy="361979"/>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Validation Testing</a:t>
            </a:r>
          </a:p>
        </p:txBody>
      </p:sp>
      <p:sp>
        <p:nvSpPr>
          <p:cNvPr id="87" name="Rectangle 86"/>
          <p:cNvSpPr/>
          <p:nvPr/>
        </p:nvSpPr>
        <p:spPr>
          <a:xfrm>
            <a:off x="13016959" y="2961111"/>
            <a:ext cx="2599690" cy="60273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Hardware Deployment and Maintenance</a:t>
            </a:r>
          </a:p>
        </p:txBody>
      </p:sp>
      <p:sp>
        <p:nvSpPr>
          <p:cNvPr id="93" name="Rectangle 92"/>
          <p:cNvSpPr/>
          <p:nvPr/>
        </p:nvSpPr>
        <p:spPr>
          <a:xfrm>
            <a:off x="13016959" y="2251573"/>
            <a:ext cx="2599690" cy="602730"/>
          </a:xfrm>
          <a:prstGeom prst="rect">
            <a:avLst/>
          </a:prstGeom>
          <a:solidFill>
            <a:schemeClr val="tx1">
              <a:lumMod val="9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75000"/>
                  </a:schemeClr>
                </a:solidFill>
              </a:rPr>
              <a:t>Customer Advocate</a:t>
            </a:r>
            <a:endParaRPr lang="en-US" sz="1400" dirty="0">
              <a:solidFill>
                <a:schemeClr val="accent6">
                  <a:lumMod val="75000"/>
                </a:schemeClr>
              </a:solidFill>
            </a:endParaRPr>
          </a:p>
        </p:txBody>
      </p:sp>
      <p:sp>
        <p:nvSpPr>
          <p:cNvPr id="54" name="Rectangle 53"/>
          <p:cNvSpPr/>
          <p:nvPr/>
        </p:nvSpPr>
        <p:spPr>
          <a:xfrm>
            <a:off x="13037927" y="7391545"/>
            <a:ext cx="2616950" cy="388808"/>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accent6">
                    <a:lumMod val="75000"/>
                  </a:schemeClr>
                </a:solidFill>
              </a:rPr>
              <a:t>Platform</a:t>
            </a:r>
            <a:r>
              <a:rPr lang="en-US" sz="1400" dirty="0" smtClean="0">
                <a:solidFill>
                  <a:srgbClr val="000000"/>
                </a:solidFill>
              </a:rPr>
              <a:t> </a:t>
            </a:r>
            <a:r>
              <a:rPr lang="en-US" sz="1400" dirty="0" smtClean="0">
                <a:solidFill>
                  <a:schemeClr val="accent6">
                    <a:lumMod val="75000"/>
                  </a:schemeClr>
                </a:solidFill>
              </a:rPr>
              <a:t>/ Product </a:t>
            </a:r>
            <a:r>
              <a:rPr lang="en-US" sz="1400" dirty="0">
                <a:solidFill>
                  <a:schemeClr val="accent6">
                    <a:lumMod val="75000"/>
                  </a:schemeClr>
                </a:solidFill>
              </a:rPr>
              <a:t>Tuning</a:t>
            </a:r>
          </a:p>
        </p:txBody>
      </p:sp>
      <p:sp>
        <p:nvSpPr>
          <p:cNvPr id="6" name="Left Brace 5"/>
          <p:cNvSpPr/>
          <p:nvPr/>
        </p:nvSpPr>
        <p:spPr bwMode="auto">
          <a:xfrm>
            <a:off x="11749010" y="1705693"/>
            <a:ext cx="854042" cy="6317451"/>
          </a:xfrm>
          <a:prstGeom prst="leftBrace">
            <a:avLst/>
          </a:prstGeom>
          <a:solidFill>
            <a:schemeClr val="accent1"/>
          </a:solidFill>
          <a:ln w="857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50975"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1"/>
              </a:solidFill>
              <a:effectLst/>
              <a:latin typeface="Helvetica" pitchFamily="2" charset="0"/>
            </a:endParaRPr>
          </a:p>
        </p:txBody>
      </p:sp>
      <p:cxnSp>
        <p:nvCxnSpPr>
          <p:cNvPr id="62" name="Straight Connector 61"/>
          <p:cNvCxnSpPr/>
          <p:nvPr/>
        </p:nvCxnSpPr>
        <p:spPr bwMode="auto">
          <a:xfrm>
            <a:off x="2452414" y="1198941"/>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4766483" y="1215677"/>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7080037" y="1216130"/>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9417164" y="1361457"/>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12726955" y="1664239"/>
            <a:ext cx="3313152" cy="6724411"/>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65" name="Left Brace 64"/>
          <p:cNvSpPr/>
          <p:nvPr/>
        </p:nvSpPr>
        <p:spPr bwMode="auto">
          <a:xfrm>
            <a:off x="11749010" y="1705693"/>
            <a:ext cx="854042" cy="6733659"/>
          </a:xfrm>
          <a:prstGeom prst="leftBrace">
            <a:avLst/>
          </a:prstGeom>
          <a:solidFill>
            <a:schemeClr val="accent1"/>
          </a:solidFill>
          <a:ln w="857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50975"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1"/>
              </a:solidFill>
              <a:effectLst/>
              <a:latin typeface="Helvetica" pitchFamily="2" charset="0"/>
            </a:endParaRPr>
          </a:p>
        </p:txBody>
      </p:sp>
      <p:sp>
        <p:nvSpPr>
          <p:cNvPr id="96" name="Rectangle 95"/>
          <p:cNvSpPr/>
          <p:nvPr/>
        </p:nvSpPr>
        <p:spPr>
          <a:xfrm>
            <a:off x="866341" y="2708286"/>
            <a:ext cx="10797341" cy="1246911"/>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0" name="Rectangle 49"/>
          <p:cNvSpPr/>
          <p:nvPr/>
        </p:nvSpPr>
        <p:spPr>
          <a:xfrm>
            <a:off x="876642" y="4128378"/>
            <a:ext cx="10787045" cy="2944091"/>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8" name="Rectangle 57"/>
          <p:cNvSpPr/>
          <p:nvPr/>
        </p:nvSpPr>
        <p:spPr>
          <a:xfrm>
            <a:off x="876636" y="7211016"/>
            <a:ext cx="10787047" cy="1246909"/>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42" name="Rectangle 41"/>
          <p:cNvSpPr/>
          <p:nvPr/>
        </p:nvSpPr>
        <p:spPr>
          <a:xfrm>
            <a:off x="894715" y="1647959"/>
            <a:ext cx="10768967" cy="904979"/>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3" name="TextBox 52"/>
          <p:cNvSpPr txBox="1"/>
          <p:nvPr/>
        </p:nvSpPr>
        <p:spPr>
          <a:xfrm>
            <a:off x="354563" y="133908"/>
            <a:ext cx="15685544" cy="769441"/>
          </a:xfrm>
          <a:prstGeom prst="rect">
            <a:avLst/>
          </a:prstGeom>
          <a:noFill/>
        </p:spPr>
        <p:txBody>
          <a:bodyPr wrap="square">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Organizational Ownership Changes for Support </a:t>
            </a:r>
            <a:r>
              <a:rPr lang="en-US" b="1" dirty="0">
                <a:solidFill>
                  <a:srgbClr val="C00000"/>
                </a:solidFill>
                <a:effectLst>
                  <a:outerShdw blurRad="38100" dist="38100" dir="2700000" algn="tl">
                    <a:srgbClr val="000000">
                      <a:alpha val="43137"/>
                    </a:srgbClr>
                  </a:outerShdw>
                </a:effectLst>
                <a:latin typeface="+mn-lt"/>
              </a:rPr>
              <a:t>Activities</a:t>
            </a:r>
            <a:endParaRPr lang="en-US" b="1" dirty="0">
              <a:solidFill>
                <a:srgbClr val="C00000"/>
              </a:solidFill>
              <a:effectLst>
                <a:outerShdw blurRad="38100" dist="38100" dir="2700000" algn="tl">
                  <a:srgbClr val="000000">
                    <a:alpha val="43137"/>
                  </a:srgbClr>
                </a:outerShdw>
              </a:effectLst>
              <a:latin typeface="+mj-lt"/>
            </a:endParaRPr>
          </a:p>
        </p:txBody>
      </p:sp>
      <p:sp>
        <p:nvSpPr>
          <p:cNvPr id="51" name="Rectangle 50"/>
          <p:cNvSpPr/>
          <p:nvPr/>
        </p:nvSpPr>
        <p:spPr>
          <a:xfrm>
            <a:off x="955676" y="7280286"/>
            <a:ext cx="1273621" cy="1108364"/>
          </a:xfrm>
          <a:prstGeom prst="rect">
            <a:avLst/>
          </a:prstGeom>
          <a:solidFill>
            <a:srgbClr val="00B0F0"/>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000000"/>
                </a:solidFill>
              </a:rPr>
              <a:t>Operations</a:t>
            </a:r>
            <a:endParaRPr lang="en-US" sz="1600" b="1" dirty="0">
              <a:solidFill>
                <a:srgbClr val="000000"/>
              </a:solidFill>
            </a:endParaRPr>
          </a:p>
          <a:p>
            <a:pPr algn="ctr">
              <a:defRPr/>
            </a:pPr>
            <a:endParaRPr lang="en-US" sz="1600" dirty="0">
              <a:solidFill>
                <a:schemeClr val="tx1"/>
              </a:solidFill>
            </a:endParaRPr>
          </a:p>
        </p:txBody>
      </p:sp>
      <p:sp>
        <p:nvSpPr>
          <p:cNvPr id="89" name="Rectangle 88"/>
          <p:cNvSpPr/>
          <p:nvPr/>
        </p:nvSpPr>
        <p:spPr>
          <a:xfrm>
            <a:off x="956334" y="2769247"/>
            <a:ext cx="1272969" cy="969818"/>
          </a:xfrm>
          <a:prstGeom prst="rect">
            <a:avLst/>
          </a:prstGeom>
          <a:solidFill>
            <a:srgbClr val="FFFF00"/>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000000"/>
                </a:solidFill>
              </a:rPr>
              <a:t>Build </a:t>
            </a:r>
            <a:r>
              <a:rPr lang="en-US" sz="1600" dirty="0">
                <a:solidFill>
                  <a:srgbClr val="000000"/>
                </a:solidFill>
              </a:rPr>
              <a:t>&amp; Delivery</a:t>
            </a:r>
          </a:p>
        </p:txBody>
      </p:sp>
      <p:sp>
        <p:nvSpPr>
          <p:cNvPr id="98" name="Rectangle 97"/>
          <p:cNvSpPr/>
          <p:nvPr/>
        </p:nvSpPr>
        <p:spPr>
          <a:xfrm>
            <a:off x="956334" y="1799434"/>
            <a:ext cx="1272969" cy="562495"/>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rPr>
              <a:t>Vendors</a:t>
            </a:r>
            <a:endParaRPr lang="en-US" sz="1600" b="1" dirty="0">
              <a:solidFill>
                <a:schemeClr val="tx1"/>
              </a:solidFill>
            </a:endParaRPr>
          </a:p>
        </p:txBody>
      </p:sp>
      <p:sp>
        <p:nvSpPr>
          <p:cNvPr id="100" name="Rectangle 99"/>
          <p:cNvSpPr/>
          <p:nvPr/>
        </p:nvSpPr>
        <p:spPr>
          <a:xfrm>
            <a:off x="2662615" y="7903741"/>
            <a:ext cx="1868746" cy="410740"/>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Record incident</a:t>
            </a:r>
          </a:p>
        </p:txBody>
      </p:sp>
      <p:sp>
        <p:nvSpPr>
          <p:cNvPr id="101" name="Rectangle 100"/>
          <p:cNvSpPr/>
          <p:nvPr/>
        </p:nvSpPr>
        <p:spPr>
          <a:xfrm>
            <a:off x="2701669" y="4786474"/>
            <a:ext cx="1829692" cy="831273"/>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Escalated “SME” Incident Restoration</a:t>
            </a:r>
          </a:p>
        </p:txBody>
      </p:sp>
      <p:sp>
        <p:nvSpPr>
          <p:cNvPr id="112" name="Rectangle 111"/>
          <p:cNvSpPr/>
          <p:nvPr/>
        </p:nvSpPr>
        <p:spPr>
          <a:xfrm>
            <a:off x="2681352" y="5825566"/>
            <a:ext cx="1850012" cy="2008902"/>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Knowledge based Incident Restoration</a:t>
            </a:r>
          </a:p>
        </p:txBody>
      </p:sp>
      <p:sp>
        <p:nvSpPr>
          <p:cNvPr id="113" name="Rectangle 112"/>
          <p:cNvSpPr/>
          <p:nvPr/>
        </p:nvSpPr>
        <p:spPr>
          <a:xfrm>
            <a:off x="2689507" y="2657847"/>
            <a:ext cx="1829692" cy="933665"/>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I</a:t>
            </a:r>
            <a:r>
              <a:rPr lang="en-US" sz="1400" dirty="0" smtClean="0">
                <a:solidFill>
                  <a:schemeClr val="accent6">
                    <a:lumMod val="75000"/>
                  </a:schemeClr>
                </a:solidFill>
              </a:rPr>
              <a:t>ncident Elimination</a:t>
            </a:r>
            <a:endParaRPr lang="en-US" sz="1400" dirty="0">
              <a:solidFill>
                <a:schemeClr val="accent6">
                  <a:lumMod val="75000"/>
                </a:schemeClr>
              </a:solidFill>
            </a:endParaRPr>
          </a:p>
        </p:txBody>
      </p:sp>
      <p:sp>
        <p:nvSpPr>
          <p:cNvPr id="114" name="Rectangle 113"/>
          <p:cNvSpPr/>
          <p:nvPr/>
        </p:nvSpPr>
        <p:spPr>
          <a:xfrm>
            <a:off x="5148918" y="6034217"/>
            <a:ext cx="1713437" cy="966751"/>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Event Monitoring AND </a:t>
            </a:r>
          </a:p>
          <a:p>
            <a:pPr algn="ctr">
              <a:defRPr/>
            </a:pPr>
            <a:r>
              <a:rPr lang="en-US" sz="1400" dirty="0">
                <a:solidFill>
                  <a:schemeClr val="accent6">
                    <a:lumMod val="75000"/>
                  </a:schemeClr>
                </a:solidFill>
              </a:rPr>
              <a:t>Knowledge based Event Restoration</a:t>
            </a:r>
          </a:p>
        </p:txBody>
      </p:sp>
      <p:sp>
        <p:nvSpPr>
          <p:cNvPr id="115" name="Rectangle 114"/>
          <p:cNvSpPr/>
          <p:nvPr/>
        </p:nvSpPr>
        <p:spPr>
          <a:xfrm>
            <a:off x="5101155" y="5172760"/>
            <a:ext cx="1736653" cy="688276"/>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Escalated “SME” Event Restoration</a:t>
            </a:r>
          </a:p>
        </p:txBody>
      </p:sp>
      <p:sp>
        <p:nvSpPr>
          <p:cNvPr id="117" name="Rectangle 116"/>
          <p:cNvSpPr/>
          <p:nvPr/>
        </p:nvSpPr>
        <p:spPr>
          <a:xfrm>
            <a:off x="5086935" y="3016252"/>
            <a:ext cx="1733757" cy="1140690"/>
          </a:xfrm>
          <a:prstGeom prst="rect">
            <a:avLst/>
          </a:prstGeom>
          <a:solidFill>
            <a:schemeClr val="tx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Establish monitor standards</a:t>
            </a:r>
          </a:p>
        </p:txBody>
      </p:sp>
      <p:sp>
        <p:nvSpPr>
          <p:cNvPr id="118" name="Rectangle 117"/>
          <p:cNvSpPr/>
          <p:nvPr/>
        </p:nvSpPr>
        <p:spPr>
          <a:xfrm>
            <a:off x="7397276" y="1807748"/>
            <a:ext cx="1773715" cy="1374365"/>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75000"/>
                  </a:schemeClr>
                </a:solidFill>
              </a:rPr>
              <a:t>Problem Fixes</a:t>
            </a:r>
            <a:endParaRPr lang="en-US" sz="1400" dirty="0">
              <a:solidFill>
                <a:schemeClr val="accent6">
                  <a:lumMod val="75000"/>
                </a:schemeClr>
              </a:solidFill>
            </a:endParaRPr>
          </a:p>
        </p:txBody>
      </p:sp>
      <p:sp>
        <p:nvSpPr>
          <p:cNvPr id="120" name="Rectangle 119"/>
          <p:cNvSpPr/>
          <p:nvPr/>
        </p:nvSpPr>
        <p:spPr>
          <a:xfrm>
            <a:off x="7376953" y="5230427"/>
            <a:ext cx="1814357" cy="623455"/>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Problem Identification </a:t>
            </a:r>
          </a:p>
        </p:txBody>
      </p:sp>
      <p:sp>
        <p:nvSpPr>
          <p:cNvPr id="121" name="Rectangle 120"/>
          <p:cNvSpPr/>
          <p:nvPr/>
        </p:nvSpPr>
        <p:spPr>
          <a:xfrm>
            <a:off x="7397275" y="6062294"/>
            <a:ext cx="1794035" cy="76200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accent6">
                  <a:lumMod val="75000"/>
                </a:schemeClr>
              </a:solidFill>
            </a:endParaRPr>
          </a:p>
        </p:txBody>
      </p:sp>
      <p:sp>
        <p:nvSpPr>
          <p:cNvPr id="122" name="Rectangle 121"/>
          <p:cNvSpPr/>
          <p:nvPr/>
        </p:nvSpPr>
        <p:spPr>
          <a:xfrm>
            <a:off x="7376961" y="3331745"/>
            <a:ext cx="1814353" cy="1706824"/>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Design Modification</a:t>
            </a:r>
          </a:p>
          <a:p>
            <a:pPr algn="ctr">
              <a:defRPr/>
            </a:pPr>
            <a:endParaRPr lang="en-US" sz="1400" dirty="0">
              <a:solidFill>
                <a:schemeClr val="accent6">
                  <a:lumMod val="75000"/>
                </a:schemeClr>
              </a:solidFill>
            </a:endParaRPr>
          </a:p>
          <a:p>
            <a:pPr algn="ctr">
              <a:defRPr/>
            </a:pPr>
            <a:r>
              <a:rPr lang="en-US" sz="1400" dirty="0">
                <a:solidFill>
                  <a:schemeClr val="accent6">
                    <a:lumMod val="75000"/>
                  </a:schemeClr>
                </a:solidFill>
              </a:rPr>
              <a:t>Problem Prioritization </a:t>
            </a:r>
          </a:p>
          <a:p>
            <a:pPr algn="ctr">
              <a:defRPr/>
            </a:pPr>
            <a:endParaRPr lang="en-US" sz="1400" dirty="0">
              <a:solidFill>
                <a:schemeClr val="accent6">
                  <a:lumMod val="75000"/>
                </a:schemeClr>
              </a:solidFill>
            </a:endParaRPr>
          </a:p>
          <a:p>
            <a:pPr algn="ctr">
              <a:defRPr/>
            </a:pPr>
            <a:r>
              <a:rPr lang="en-US" sz="1400" dirty="0">
                <a:solidFill>
                  <a:schemeClr val="accent6">
                    <a:lumMod val="75000"/>
                  </a:schemeClr>
                </a:solidFill>
              </a:rPr>
              <a:t>Problem RCA</a:t>
            </a:r>
          </a:p>
        </p:txBody>
      </p:sp>
      <p:sp>
        <p:nvSpPr>
          <p:cNvPr id="29" name="Rectangle 28"/>
          <p:cNvSpPr/>
          <p:nvPr/>
        </p:nvSpPr>
        <p:spPr>
          <a:xfrm>
            <a:off x="2701669" y="1738475"/>
            <a:ext cx="1829692" cy="623455"/>
          </a:xfrm>
          <a:prstGeom prst="rect">
            <a:avLst/>
          </a:prstGeom>
          <a:solidFill>
            <a:schemeClr val="tx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accent6">
                    <a:lumMod val="75000"/>
                  </a:schemeClr>
                </a:solidFill>
              </a:rPr>
              <a:t>Vendor incident restoration</a:t>
            </a:r>
          </a:p>
        </p:txBody>
      </p:sp>
      <p:sp>
        <p:nvSpPr>
          <p:cNvPr id="33" name="TextBox 32"/>
          <p:cNvSpPr txBox="1"/>
          <p:nvPr/>
        </p:nvSpPr>
        <p:spPr>
          <a:xfrm>
            <a:off x="2434533" y="1115018"/>
            <a:ext cx="2342256" cy="400110"/>
          </a:xfrm>
          <a:prstGeom prst="rect">
            <a:avLst/>
          </a:prstGeom>
          <a:noFill/>
        </p:spPr>
        <p:txBody>
          <a:bodyPr wrap="square">
            <a:spAutoFit/>
          </a:bodyPr>
          <a:lstStyle/>
          <a:p>
            <a:pPr algn="ctr">
              <a:defRPr/>
            </a:pPr>
            <a:r>
              <a:rPr lang="en-US" sz="2000" b="1" dirty="0">
                <a:solidFill>
                  <a:schemeClr val="accent6">
                    <a:lumMod val="75000"/>
                  </a:schemeClr>
                </a:solidFill>
                <a:latin typeface="+mn-lt"/>
              </a:rPr>
              <a:t>Incident</a:t>
            </a:r>
          </a:p>
        </p:txBody>
      </p:sp>
      <p:sp>
        <p:nvSpPr>
          <p:cNvPr id="36" name="Rectangle 35"/>
          <p:cNvSpPr/>
          <p:nvPr/>
        </p:nvSpPr>
        <p:spPr>
          <a:xfrm>
            <a:off x="2701669" y="3739065"/>
            <a:ext cx="1829692" cy="90886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High severity</a:t>
            </a:r>
          </a:p>
          <a:p>
            <a:pPr algn="ctr">
              <a:defRPr/>
            </a:pPr>
            <a:r>
              <a:rPr lang="en-US" sz="1400" dirty="0">
                <a:solidFill>
                  <a:schemeClr val="accent6">
                    <a:lumMod val="75000"/>
                  </a:schemeClr>
                </a:solidFill>
              </a:rPr>
              <a:t>SWAT activities</a:t>
            </a:r>
          </a:p>
        </p:txBody>
      </p:sp>
      <p:sp>
        <p:nvSpPr>
          <p:cNvPr id="38" name="TextBox 37"/>
          <p:cNvSpPr txBox="1"/>
          <p:nvPr/>
        </p:nvSpPr>
        <p:spPr>
          <a:xfrm>
            <a:off x="9272588" y="1109735"/>
            <a:ext cx="2428875" cy="461963"/>
          </a:xfrm>
          <a:prstGeom prst="rect">
            <a:avLst/>
          </a:prstGeom>
          <a:noFill/>
        </p:spPr>
        <p:txBody>
          <a:bodyPr>
            <a:spAutoFit/>
          </a:bodyPr>
          <a:lstStyle/>
          <a:p>
            <a:pPr algn="ctr">
              <a:defRPr/>
            </a:pPr>
            <a:r>
              <a:rPr lang="en-US" sz="2000" b="1" dirty="0">
                <a:solidFill>
                  <a:schemeClr val="accent6">
                    <a:lumMod val="75000"/>
                  </a:schemeClr>
                </a:solidFill>
                <a:latin typeface="+mn-lt"/>
              </a:rPr>
              <a:t>Support</a:t>
            </a:r>
            <a:r>
              <a:rPr lang="en-US" sz="2400" b="1" dirty="0">
                <a:solidFill>
                  <a:schemeClr val="accent6">
                    <a:lumMod val="75000"/>
                  </a:schemeClr>
                </a:solidFill>
                <a:latin typeface="+mn-lt"/>
              </a:rPr>
              <a:t> </a:t>
            </a:r>
            <a:r>
              <a:rPr lang="en-US" sz="2000" b="1" dirty="0">
                <a:solidFill>
                  <a:schemeClr val="accent6">
                    <a:lumMod val="75000"/>
                  </a:schemeClr>
                </a:solidFill>
                <a:latin typeface="+mn-lt"/>
              </a:rPr>
              <a:t>Accept</a:t>
            </a:r>
          </a:p>
        </p:txBody>
      </p:sp>
      <p:sp>
        <p:nvSpPr>
          <p:cNvPr id="61" name="TextBox 60"/>
          <p:cNvSpPr txBox="1"/>
          <p:nvPr/>
        </p:nvSpPr>
        <p:spPr>
          <a:xfrm>
            <a:off x="7086239" y="1163126"/>
            <a:ext cx="2186349" cy="400562"/>
          </a:xfrm>
          <a:prstGeom prst="rect">
            <a:avLst/>
          </a:prstGeom>
          <a:noFill/>
        </p:spPr>
        <p:txBody>
          <a:bodyPr wrap="square">
            <a:spAutoFit/>
          </a:bodyPr>
          <a:lstStyle/>
          <a:p>
            <a:pPr algn="ctr">
              <a:defRPr/>
            </a:pPr>
            <a:r>
              <a:rPr lang="en-US" sz="2000" b="1" dirty="0">
                <a:solidFill>
                  <a:schemeClr val="accent6">
                    <a:lumMod val="75000"/>
                  </a:schemeClr>
                </a:solidFill>
                <a:latin typeface="+mn-lt"/>
              </a:rPr>
              <a:t>Problem</a:t>
            </a:r>
          </a:p>
        </p:txBody>
      </p:sp>
      <p:sp>
        <p:nvSpPr>
          <p:cNvPr id="44" name="Rectangle 43"/>
          <p:cNvSpPr/>
          <p:nvPr/>
        </p:nvSpPr>
        <p:spPr>
          <a:xfrm>
            <a:off x="9761433" y="6518287"/>
            <a:ext cx="1800649" cy="969818"/>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first call knowledge to CSC &amp; Operations</a:t>
            </a:r>
          </a:p>
        </p:txBody>
      </p:sp>
      <p:sp>
        <p:nvSpPr>
          <p:cNvPr id="45" name="Rectangle 44"/>
          <p:cNvSpPr/>
          <p:nvPr/>
        </p:nvSpPr>
        <p:spPr>
          <a:xfrm>
            <a:off x="9761439" y="5617741"/>
            <a:ext cx="1780329" cy="762000"/>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support to offshore </a:t>
            </a:r>
          </a:p>
        </p:txBody>
      </p:sp>
      <p:sp>
        <p:nvSpPr>
          <p:cNvPr id="46" name="Rectangle 45"/>
          <p:cNvSpPr/>
          <p:nvPr/>
        </p:nvSpPr>
        <p:spPr>
          <a:xfrm>
            <a:off x="9741113" y="4717196"/>
            <a:ext cx="1800649" cy="762000"/>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Verify BSOH / accept support</a:t>
            </a:r>
          </a:p>
        </p:txBody>
      </p:sp>
      <p:sp>
        <p:nvSpPr>
          <p:cNvPr id="56" name="Rectangle 55"/>
          <p:cNvSpPr/>
          <p:nvPr/>
        </p:nvSpPr>
        <p:spPr>
          <a:xfrm>
            <a:off x="9741117" y="1807748"/>
            <a:ext cx="1861611" cy="623455"/>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Vendor training / documentation</a:t>
            </a:r>
          </a:p>
        </p:txBody>
      </p:sp>
      <p:sp>
        <p:nvSpPr>
          <p:cNvPr id="59" name="Rectangle 58"/>
          <p:cNvSpPr/>
          <p:nvPr/>
        </p:nvSpPr>
        <p:spPr>
          <a:xfrm>
            <a:off x="9741111" y="3678109"/>
            <a:ext cx="1820971" cy="900545"/>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Transition support knowledge to Support Services</a:t>
            </a:r>
          </a:p>
        </p:txBody>
      </p:sp>
      <p:sp>
        <p:nvSpPr>
          <p:cNvPr id="60" name="Rectangle 59"/>
          <p:cNvSpPr/>
          <p:nvPr/>
        </p:nvSpPr>
        <p:spPr>
          <a:xfrm>
            <a:off x="9761439" y="7626651"/>
            <a:ext cx="1800649" cy="696422"/>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Accept first call knowledge</a:t>
            </a:r>
          </a:p>
        </p:txBody>
      </p:sp>
      <p:sp>
        <p:nvSpPr>
          <p:cNvPr id="75" name="Rectangle 74"/>
          <p:cNvSpPr/>
          <p:nvPr/>
        </p:nvSpPr>
        <p:spPr>
          <a:xfrm>
            <a:off x="9761432" y="2777559"/>
            <a:ext cx="1841289" cy="692727"/>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Design for BSOH requirements</a:t>
            </a:r>
          </a:p>
        </p:txBody>
      </p:sp>
      <p:sp>
        <p:nvSpPr>
          <p:cNvPr id="57" name="Left-Right Arrow 56"/>
          <p:cNvSpPr/>
          <p:nvPr/>
        </p:nvSpPr>
        <p:spPr>
          <a:xfrm rot="5400000">
            <a:off x="-2956560" y="4614672"/>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sp>
        <p:nvSpPr>
          <p:cNvPr id="68" name="Rectangle 67"/>
          <p:cNvSpPr/>
          <p:nvPr/>
        </p:nvSpPr>
        <p:spPr>
          <a:xfrm>
            <a:off x="13034513" y="5593278"/>
            <a:ext cx="2594577" cy="626013"/>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Major Incident Management Process</a:t>
            </a:r>
          </a:p>
        </p:txBody>
      </p:sp>
      <p:sp>
        <p:nvSpPr>
          <p:cNvPr id="72" name="Rectangle 71"/>
          <p:cNvSpPr/>
          <p:nvPr/>
        </p:nvSpPr>
        <p:spPr>
          <a:xfrm>
            <a:off x="13047238" y="6278027"/>
            <a:ext cx="1289157" cy="565846"/>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Compliance</a:t>
            </a:r>
          </a:p>
        </p:txBody>
      </p:sp>
      <p:sp>
        <p:nvSpPr>
          <p:cNvPr id="79" name="Rectangle 78"/>
          <p:cNvSpPr/>
          <p:nvPr/>
        </p:nvSpPr>
        <p:spPr>
          <a:xfrm>
            <a:off x="13051240" y="4460953"/>
            <a:ext cx="2565409" cy="507109"/>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75000"/>
                  </a:schemeClr>
                </a:solidFill>
              </a:rPr>
              <a:t>System Monitoring </a:t>
            </a:r>
            <a:r>
              <a:rPr lang="en-US" sz="1400" dirty="0">
                <a:solidFill>
                  <a:schemeClr val="accent6">
                    <a:lumMod val="75000"/>
                  </a:schemeClr>
                </a:solidFill>
              </a:rPr>
              <a:t>&amp; Maintenance</a:t>
            </a:r>
          </a:p>
        </p:txBody>
      </p:sp>
      <p:sp>
        <p:nvSpPr>
          <p:cNvPr id="88" name="Rectangle 87"/>
          <p:cNvSpPr/>
          <p:nvPr/>
        </p:nvSpPr>
        <p:spPr>
          <a:xfrm>
            <a:off x="14351160" y="6278027"/>
            <a:ext cx="1285080" cy="565846"/>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DR Testing</a:t>
            </a:r>
          </a:p>
        </p:txBody>
      </p:sp>
      <p:sp>
        <p:nvSpPr>
          <p:cNvPr id="90" name="Rectangle 89"/>
          <p:cNvSpPr/>
          <p:nvPr/>
        </p:nvSpPr>
        <p:spPr>
          <a:xfrm>
            <a:off x="13051240" y="5088044"/>
            <a:ext cx="2590324" cy="407323"/>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LTO Events</a:t>
            </a:r>
          </a:p>
        </p:txBody>
      </p:sp>
      <p:sp>
        <p:nvSpPr>
          <p:cNvPr id="91" name="TextBox 90"/>
          <p:cNvSpPr txBox="1"/>
          <p:nvPr/>
        </p:nvSpPr>
        <p:spPr>
          <a:xfrm>
            <a:off x="12777599" y="1115789"/>
            <a:ext cx="3211864" cy="400110"/>
          </a:xfrm>
          <a:prstGeom prst="rect">
            <a:avLst/>
          </a:prstGeom>
          <a:noFill/>
        </p:spPr>
        <p:txBody>
          <a:bodyPr wrap="square">
            <a:spAutoFit/>
          </a:bodyPr>
          <a:lstStyle/>
          <a:p>
            <a:pPr algn="ctr">
              <a:defRPr/>
            </a:pPr>
            <a:r>
              <a:rPr lang="en-US" sz="2000" b="1" dirty="0" smtClean="0">
                <a:solidFill>
                  <a:schemeClr val="accent6">
                    <a:lumMod val="75000"/>
                  </a:schemeClr>
                </a:solidFill>
                <a:latin typeface="+mn-lt"/>
              </a:rPr>
              <a:t>Run Functions</a:t>
            </a:r>
            <a:endParaRPr lang="en-US" sz="2000" b="1" dirty="0">
              <a:solidFill>
                <a:schemeClr val="accent6">
                  <a:lumMod val="75000"/>
                </a:schemeClr>
              </a:solidFill>
              <a:latin typeface="+mn-lt"/>
            </a:endParaRPr>
          </a:p>
        </p:txBody>
      </p:sp>
      <p:sp>
        <p:nvSpPr>
          <p:cNvPr id="2" name="Slide Number Placeholder 1"/>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9F5A1200-08E7-4737-A10F-D4BD20737DD8}" type="slidenum">
              <a:rPr lang="en-US" altLang="en-US" sz="2400">
                <a:solidFill>
                  <a:srgbClr val="656565"/>
                </a:solidFill>
                <a:latin typeface="Arial" panose="020B0604020202020204" pitchFamily="34" charset="0"/>
              </a:rPr>
              <a:pPr eaLnBrk="1" hangingPunct="1"/>
              <a:t>5</a:t>
            </a:fld>
            <a:endParaRPr lang="en-US" altLang="en-US" sz="2400">
              <a:solidFill>
                <a:srgbClr val="656565"/>
              </a:solidFill>
              <a:latin typeface="Arial" panose="020B0604020202020204" pitchFamily="34" charset="0"/>
            </a:endParaRPr>
          </a:p>
        </p:txBody>
      </p:sp>
      <p:sp>
        <p:nvSpPr>
          <p:cNvPr id="76" name="Rectangle 75"/>
          <p:cNvSpPr/>
          <p:nvPr/>
        </p:nvSpPr>
        <p:spPr>
          <a:xfrm>
            <a:off x="13036550" y="3740800"/>
            <a:ext cx="2599690" cy="60273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accent6">
                  <a:lumMod val="75000"/>
                </a:schemeClr>
              </a:solidFill>
            </a:endParaRPr>
          </a:p>
        </p:txBody>
      </p:sp>
      <p:sp>
        <p:nvSpPr>
          <p:cNvPr id="77" name="Rectangle 76"/>
          <p:cNvSpPr/>
          <p:nvPr/>
        </p:nvSpPr>
        <p:spPr>
          <a:xfrm>
            <a:off x="13036550" y="6883668"/>
            <a:ext cx="2599690" cy="396618"/>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accent6">
                  <a:lumMod val="75000"/>
                </a:schemeClr>
              </a:solidFill>
            </a:endParaRPr>
          </a:p>
        </p:txBody>
      </p:sp>
      <p:sp>
        <p:nvSpPr>
          <p:cNvPr id="87" name="Rectangle 86"/>
          <p:cNvSpPr/>
          <p:nvPr/>
        </p:nvSpPr>
        <p:spPr>
          <a:xfrm>
            <a:off x="13016959" y="2961111"/>
            <a:ext cx="2599690" cy="602730"/>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Hardware Deployment and Maintenance</a:t>
            </a:r>
          </a:p>
        </p:txBody>
      </p:sp>
      <p:sp>
        <p:nvSpPr>
          <p:cNvPr id="93" name="Rectangle 92"/>
          <p:cNvSpPr/>
          <p:nvPr/>
        </p:nvSpPr>
        <p:spPr>
          <a:xfrm>
            <a:off x="13016959" y="2251573"/>
            <a:ext cx="2599690" cy="602730"/>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Customer Advocates</a:t>
            </a:r>
          </a:p>
        </p:txBody>
      </p:sp>
      <p:sp>
        <p:nvSpPr>
          <p:cNvPr id="7303" name="Right Triangle 2"/>
          <p:cNvSpPr>
            <a:spLocks noChangeArrowheads="1"/>
          </p:cNvSpPr>
          <p:nvPr/>
        </p:nvSpPr>
        <p:spPr bwMode="auto">
          <a:xfrm>
            <a:off x="7389219" y="6088063"/>
            <a:ext cx="1851619" cy="736231"/>
          </a:xfrm>
          <a:prstGeom prst="rtTriangle">
            <a:avLst/>
          </a:prstGeom>
          <a:solidFill>
            <a:srgbClr val="53B1FF"/>
          </a:solidFill>
          <a:ln w="9525" algn="ctr">
            <a:solidFill>
              <a:schemeClr val="tx1"/>
            </a:solidFill>
            <a:round/>
            <a:headEnd/>
            <a:tailEnd/>
          </a:ln>
        </p:spPr>
        <p:txBody>
          <a:bodyPr/>
          <a:lstStyle>
            <a:lvl1pPr defTabSz="1450975" eaLnBrk="0" hangingPunct="0">
              <a:defRPr sz="4400">
                <a:solidFill>
                  <a:schemeClr val="tx1"/>
                </a:solidFill>
                <a:latin typeface="Helvetica" panose="020B0604020202020204" pitchFamily="34" charset="0"/>
              </a:defRPr>
            </a:lvl1pPr>
            <a:lvl2pPr marL="742950" indent="-285750" defTabSz="1450975" eaLnBrk="0" hangingPunct="0">
              <a:defRPr sz="4400">
                <a:solidFill>
                  <a:schemeClr val="tx1"/>
                </a:solidFill>
                <a:latin typeface="Helvetica" panose="020B0604020202020204" pitchFamily="34" charset="0"/>
              </a:defRPr>
            </a:lvl2pPr>
            <a:lvl3pPr marL="1143000" indent="-228600" defTabSz="1450975" eaLnBrk="0" hangingPunct="0">
              <a:defRPr sz="4400">
                <a:solidFill>
                  <a:schemeClr val="tx1"/>
                </a:solidFill>
                <a:latin typeface="Helvetica" panose="020B0604020202020204" pitchFamily="34" charset="0"/>
              </a:defRPr>
            </a:lvl3pPr>
            <a:lvl4pPr marL="1600200" indent="-228600" defTabSz="1450975" eaLnBrk="0" hangingPunct="0">
              <a:defRPr sz="4400">
                <a:solidFill>
                  <a:schemeClr val="tx1"/>
                </a:solidFill>
                <a:latin typeface="Helvetica" panose="020B0604020202020204" pitchFamily="34" charset="0"/>
              </a:defRPr>
            </a:lvl4pPr>
            <a:lvl5pPr marL="2057400" indent="-228600" defTabSz="1450975" eaLnBrk="0" hangingPunct="0">
              <a:defRPr sz="4400">
                <a:solidFill>
                  <a:schemeClr val="tx1"/>
                </a:solidFill>
                <a:latin typeface="Helvetica" panose="020B0604020202020204" pitchFamily="34" charset="0"/>
              </a:defRPr>
            </a:lvl5pPr>
            <a:lvl6pPr marL="2514600" indent="-228600" defTabSz="1450975" eaLnBrk="0" fontAlgn="base" hangingPunct="0">
              <a:spcBef>
                <a:spcPct val="0"/>
              </a:spcBef>
              <a:spcAft>
                <a:spcPct val="0"/>
              </a:spcAft>
              <a:defRPr sz="4400">
                <a:solidFill>
                  <a:schemeClr val="tx1"/>
                </a:solidFill>
                <a:latin typeface="Helvetica" panose="020B0604020202020204" pitchFamily="34" charset="0"/>
              </a:defRPr>
            </a:lvl6pPr>
            <a:lvl7pPr marL="2971800" indent="-228600" defTabSz="1450975" eaLnBrk="0" fontAlgn="base" hangingPunct="0">
              <a:spcBef>
                <a:spcPct val="0"/>
              </a:spcBef>
              <a:spcAft>
                <a:spcPct val="0"/>
              </a:spcAft>
              <a:defRPr sz="4400">
                <a:solidFill>
                  <a:schemeClr val="tx1"/>
                </a:solidFill>
                <a:latin typeface="Helvetica" panose="020B0604020202020204" pitchFamily="34" charset="0"/>
              </a:defRPr>
            </a:lvl7pPr>
            <a:lvl8pPr marL="3429000" indent="-228600" defTabSz="1450975" eaLnBrk="0" fontAlgn="base" hangingPunct="0">
              <a:spcBef>
                <a:spcPct val="0"/>
              </a:spcBef>
              <a:spcAft>
                <a:spcPct val="0"/>
              </a:spcAft>
              <a:defRPr sz="4400">
                <a:solidFill>
                  <a:schemeClr val="tx1"/>
                </a:solidFill>
                <a:latin typeface="Helvetica" panose="020B0604020202020204" pitchFamily="34" charset="0"/>
              </a:defRPr>
            </a:lvl8pPr>
            <a:lvl9pPr marL="3886200" indent="-228600" defTabSz="1450975"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endParaRPr lang="en-US" altLang="en-US"/>
          </a:p>
        </p:txBody>
      </p:sp>
      <p:sp>
        <p:nvSpPr>
          <p:cNvPr id="54" name="Rectangle 53"/>
          <p:cNvSpPr/>
          <p:nvPr/>
        </p:nvSpPr>
        <p:spPr>
          <a:xfrm>
            <a:off x="13047271" y="7344674"/>
            <a:ext cx="2590324" cy="407323"/>
          </a:xfrm>
          <a:prstGeom prst="rect">
            <a:avLst/>
          </a:prstGeom>
          <a:solidFill>
            <a:srgbClr val="53B1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6">
                    <a:lumMod val="75000"/>
                  </a:schemeClr>
                </a:solidFill>
              </a:rPr>
              <a:t>Knowledge Based Cyclical  Events</a:t>
            </a:r>
          </a:p>
        </p:txBody>
      </p:sp>
      <p:sp>
        <p:nvSpPr>
          <p:cNvPr id="7307" name="Right Triangle 54"/>
          <p:cNvSpPr>
            <a:spLocks noChangeArrowheads="1"/>
          </p:cNvSpPr>
          <p:nvPr/>
        </p:nvSpPr>
        <p:spPr bwMode="auto">
          <a:xfrm>
            <a:off x="13017500" y="3679825"/>
            <a:ext cx="2598738" cy="688975"/>
          </a:xfrm>
          <a:prstGeom prst="rtTriangle">
            <a:avLst/>
          </a:prstGeom>
          <a:solidFill>
            <a:srgbClr val="53B1FF"/>
          </a:solidFill>
          <a:ln w="9525" algn="ctr">
            <a:solidFill>
              <a:schemeClr val="tx1"/>
            </a:solidFill>
            <a:round/>
            <a:headEnd/>
            <a:tailEnd/>
          </a:ln>
        </p:spPr>
        <p:txBody>
          <a:bodyPr/>
          <a:lstStyle>
            <a:lvl1pPr defTabSz="1450975" eaLnBrk="0" hangingPunct="0">
              <a:defRPr sz="4400">
                <a:solidFill>
                  <a:schemeClr val="tx1"/>
                </a:solidFill>
                <a:latin typeface="Helvetica" panose="020B0604020202020204" pitchFamily="34" charset="0"/>
              </a:defRPr>
            </a:lvl1pPr>
            <a:lvl2pPr marL="742950" indent="-285750" defTabSz="1450975" eaLnBrk="0" hangingPunct="0">
              <a:defRPr sz="4400">
                <a:solidFill>
                  <a:schemeClr val="tx1"/>
                </a:solidFill>
                <a:latin typeface="Helvetica" panose="020B0604020202020204" pitchFamily="34" charset="0"/>
              </a:defRPr>
            </a:lvl2pPr>
            <a:lvl3pPr marL="1143000" indent="-228600" defTabSz="1450975" eaLnBrk="0" hangingPunct="0">
              <a:defRPr sz="4400">
                <a:solidFill>
                  <a:schemeClr val="tx1"/>
                </a:solidFill>
                <a:latin typeface="Helvetica" panose="020B0604020202020204" pitchFamily="34" charset="0"/>
              </a:defRPr>
            </a:lvl3pPr>
            <a:lvl4pPr marL="1600200" indent="-228600" defTabSz="1450975" eaLnBrk="0" hangingPunct="0">
              <a:defRPr sz="4400">
                <a:solidFill>
                  <a:schemeClr val="tx1"/>
                </a:solidFill>
                <a:latin typeface="Helvetica" panose="020B0604020202020204" pitchFamily="34" charset="0"/>
              </a:defRPr>
            </a:lvl4pPr>
            <a:lvl5pPr marL="2057400" indent="-228600" defTabSz="1450975" eaLnBrk="0" hangingPunct="0">
              <a:defRPr sz="4400">
                <a:solidFill>
                  <a:schemeClr val="tx1"/>
                </a:solidFill>
                <a:latin typeface="Helvetica" panose="020B0604020202020204" pitchFamily="34" charset="0"/>
              </a:defRPr>
            </a:lvl5pPr>
            <a:lvl6pPr marL="2514600" indent="-228600" defTabSz="1450975" eaLnBrk="0" fontAlgn="base" hangingPunct="0">
              <a:spcBef>
                <a:spcPct val="0"/>
              </a:spcBef>
              <a:spcAft>
                <a:spcPct val="0"/>
              </a:spcAft>
              <a:defRPr sz="4400">
                <a:solidFill>
                  <a:schemeClr val="tx1"/>
                </a:solidFill>
                <a:latin typeface="Helvetica" panose="020B0604020202020204" pitchFamily="34" charset="0"/>
              </a:defRPr>
            </a:lvl6pPr>
            <a:lvl7pPr marL="2971800" indent="-228600" defTabSz="1450975" eaLnBrk="0" fontAlgn="base" hangingPunct="0">
              <a:spcBef>
                <a:spcPct val="0"/>
              </a:spcBef>
              <a:spcAft>
                <a:spcPct val="0"/>
              </a:spcAft>
              <a:defRPr sz="4400">
                <a:solidFill>
                  <a:schemeClr val="tx1"/>
                </a:solidFill>
                <a:latin typeface="Helvetica" panose="020B0604020202020204" pitchFamily="34" charset="0"/>
              </a:defRPr>
            </a:lvl7pPr>
            <a:lvl8pPr marL="3429000" indent="-228600" defTabSz="1450975" eaLnBrk="0" fontAlgn="base" hangingPunct="0">
              <a:spcBef>
                <a:spcPct val="0"/>
              </a:spcBef>
              <a:spcAft>
                <a:spcPct val="0"/>
              </a:spcAft>
              <a:defRPr sz="4400">
                <a:solidFill>
                  <a:schemeClr val="tx1"/>
                </a:solidFill>
                <a:latin typeface="Helvetica" panose="020B0604020202020204" pitchFamily="34" charset="0"/>
              </a:defRPr>
            </a:lvl8pPr>
            <a:lvl9pPr marL="3886200" indent="-228600" defTabSz="1450975"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endParaRPr lang="en-US" altLang="en-US"/>
          </a:p>
        </p:txBody>
      </p:sp>
      <p:sp>
        <p:nvSpPr>
          <p:cNvPr id="4" name="TextBox 3"/>
          <p:cNvSpPr txBox="1"/>
          <p:nvPr/>
        </p:nvSpPr>
        <p:spPr>
          <a:xfrm>
            <a:off x="7416114" y="6053676"/>
            <a:ext cx="1731966" cy="754053"/>
          </a:xfrm>
          <a:prstGeom prst="rect">
            <a:avLst/>
          </a:prstGeom>
          <a:noFill/>
        </p:spPr>
        <p:txBody>
          <a:bodyPr wrap="square" rtlCol="0">
            <a:spAutoFit/>
          </a:bodyPr>
          <a:lstStyle/>
          <a:p>
            <a:pPr algn="ctr"/>
            <a:r>
              <a:rPr lang="en-US" sz="1400" dirty="0" smtClean="0">
                <a:solidFill>
                  <a:schemeClr val="accent6">
                    <a:lumMod val="75000"/>
                  </a:schemeClr>
                </a:solidFill>
              </a:rPr>
              <a:t>Incident &amp; Event Correlation</a:t>
            </a:r>
          </a:p>
          <a:p>
            <a:endParaRPr lang="en-US" sz="1400" dirty="0"/>
          </a:p>
        </p:txBody>
      </p:sp>
      <p:sp>
        <p:nvSpPr>
          <p:cNvPr id="5" name="TextBox 4"/>
          <p:cNvSpPr txBox="1"/>
          <p:nvPr/>
        </p:nvSpPr>
        <p:spPr>
          <a:xfrm>
            <a:off x="13065410" y="3735922"/>
            <a:ext cx="2471741" cy="523220"/>
          </a:xfrm>
          <a:prstGeom prst="rect">
            <a:avLst/>
          </a:prstGeom>
          <a:noFill/>
        </p:spPr>
        <p:txBody>
          <a:bodyPr wrap="square" rtlCol="0">
            <a:spAutoFit/>
          </a:bodyPr>
          <a:lstStyle/>
          <a:p>
            <a:pPr algn="ctr">
              <a:defRPr/>
            </a:pPr>
            <a:r>
              <a:rPr lang="en-US" sz="1400" dirty="0" smtClean="0">
                <a:solidFill>
                  <a:schemeClr val="accent6">
                    <a:lumMod val="75000"/>
                  </a:schemeClr>
                </a:solidFill>
              </a:rPr>
              <a:t>Deploy code and Patches Package</a:t>
            </a:r>
            <a:endParaRPr lang="en-US" sz="1400" dirty="0">
              <a:solidFill>
                <a:schemeClr val="accent6">
                  <a:lumMod val="75000"/>
                </a:schemeClr>
              </a:solidFill>
            </a:endParaRPr>
          </a:p>
        </p:txBody>
      </p:sp>
      <p:sp>
        <p:nvSpPr>
          <p:cNvPr id="62" name="Rectangle 61"/>
          <p:cNvSpPr/>
          <p:nvPr/>
        </p:nvSpPr>
        <p:spPr>
          <a:xfrm>
            <a:off x="13016959" y="7903741"/>
            <a:ext cx="2619281" cy="419332"/>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accent6">
                    <a:lumMod val="75000"/>
                  </a:schemeClr>
                </a:solidFill>
              </a:rPr>
              <a:t>Platform /Product Tuning</a:t>
            </a:r>
          </a:p>
        </p:txBody>
      </p:sp>
      <p:cxnSp>
        <p:nvCxnSpPr>
          <p:cNvPr id="66" name="Straight Connector 65"/>
          <p:cNvCxnSpPr/>
          <p:nvPr/>
        </p:nvCxnSpPr>
        <p:spPr bwMode="auto">
          <a:xfrm>
            <a:off x="2427248" y="1444752"/>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4912472" y="1304720"/>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7080037" y="1216130"/>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9341796" y="1304720"/>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sp>
        <p:nvSpPr>
          <p:cNvPr id="63" name="TextBox 62"/>
          <p:cNvSpPr txBox="1"/>
          <p:nvPr/>
        </p:nvSpPr>
        <p:spPr>
          <a:xfrm>
            <a:off x="4924634" y="956353"/>
            <a:ext cx="2149443" cy="707886"/>
          </a:xfrm>
          <a:prstGeom prst="rect">
            <a:avLst/>
          </a:prstGeom>
          <a:noFill/>
        </p:spPr>
        <p:txBody>
          <a:bodyPr wrap="square">
            <a:spAutoFit/>
          </a:bodyPr>
          <a:lstStyle/>
          <a:p>
            <a:pPr algn="ctr">
              <a:defRPr/>
            </a:pPr>
            <a:r>
              <a:rPr lang="en-US" sz="2000" b="1" dirty="0">
                <a:solidFill>
                  <a:schemeClr val="accent6">
                    <a:lumMod val="75000"/>
                  </a:schemeClr>
                </a:solidFill>
              </a:rPr>
              <a:t>Monitoring &amp; </a:t>
            </a:r>
            <a:r>
              <a:rPr lang="en-US" sz="2000" b="1" dirty="0" smtClean="0">
                <a:solidFill>
                  <a:schemeClr val="accent6">
                    <a:lumMod val="75000"/>
                  </a:schemeClr>
                </a:solidFill>
              </a:rPr>
              <a:t>Event Mgmt.</a:t>
            </a:r>
            <a:endParaRPr lang="en-US" sz="2000" b="1" dirty="0">
              <a:solidFill>
                <a:schemeClr val="accent6">
                  <a:lumMod val="75000"/>
                </a:schemeClr>
              </a:solidFill>
            </a:endParaRPr>
          </a:p>
        </p:txBody>
      </p:sp>
      <p:sp>
        <p:nvSpPr>
          <p:cNvPr id="74" name="Right Triangle 54"/>
          <p:cNvSpPr>
            <a:spLocks noChangeArrowheads="1"/>
          </p:cNvSpPr>
          <p:nvPr/>
        </p:nvSpPr>
        <p:spPr bwMode="auto">
          <a:xfrm>
            <a:off x="13011538" y="6848825"/>
            <a:ext cx="2598738" cy="383256"/>
          </a:xfrm>
          <a:prstGeom prst="rtTriangle">
            <a:avLst/>
          </a:prstGeom>
          <a:solidFill>
            <a:srgbClr val="53B1FF"/>
          </a:solidFill>
          <a:ln w="9525" algn="ctr">
            <a:solidFill>
              <a:schemeClr val="tx1"/>
            </a:solidFill>
            <a:round/>
            <a:headEnd/>
            <a:tailEnd/>
          </a:ln>
        </p:spPr>
        <p:txBody>
          <a:bodyPr/>
          <a:lstStyle>
            <a:lvl1pPr defTabSz="1450975" eaLnBrk="0" hangingPunct="0">
              <a:defRPr sz="4400">
                <a:solidFill>
                  <a:schemeClr val="tx1"/>
                </a:solidFill>
                <a:latin typeface="Helvetica" panose="020B0604020202020204" pitchFamily="34" charset="0"/>
              </a:defRPr>
            </a:lvl1pPr>
            <a:lvl2pPr marL="742950" indent="-285750" defTabSz="1450975" eaLnBrk="0" hangingPunct="0">
              <a:defRPr sz="4400">
                <a:solidFill>
                  <a:schemeClr val="tx1"/>
                </a:solidFill>
                <a:latin typeface="Helvetica" panose="020B0604020202020204" pitchFamily="34" charset="0"/>
              </a:defRPr>
            </a:lvl2pPr>
            <a:lvl3pPr marL="1143000" indent="-228600" defTabSz="1450975" eaLnBrk="0" hangingPunct="0">
              <a:defRPr sz="4400">
                <a:solidFill>
                  <a:schemeClr val="tx1"/>
                </a:solidFill>
                <a:latin typeface="Helvetica" panose="020B0604020202020204" pitchFamily="34" charset="0"/>
              </a:defRPr>
            </a:lvl3pPr>
            <a:lvl4pPr marL="1600200" indent="-228600" defTabSz="1450975" eaLnBrk="0" hangingPunct="0">
              <a:defRPr sz="4400">
                <a:solidFill>
                  <a:schemeClr val="tx1"/>
                </a:solidFill>
                <a:latin typeface="Helvetica" panose="020B0604020202020204" pitchFamily="34" charset="0"/>
              </a:defRPr>
            </a:lvl4pPr>
            <a:lvl5pPr marL="2057400" indent="-228600" defTabSz="1450975" eaLnBrk="0" hangingPunct="0">
              <a:defRPr sz="4400">
                <a:solidFill>
                  <a:schemeClr val="tx1"/>
                </a:solidFill>
                <a:latin typeface="Helvetica" panose="020B0604020202020204" pitchFamily="34" charset="0"/>
              </a:defRPr>
            </a:lvl5pPr>
            <a:lvl6pPr marL="2514600" indent="-228600" defTabSz="1450975" eaLnBrk="0" fontAlgn="base" hangingPunct="0">
              <a:spcBef>
                <a:spcPct val="0"/>
              </a:spcBef>
              <a:spcAft>
                <a:spcPct val="0"/>
              </a:spcAft>
              <a:defRPr sz="4400">
                <a:solidFill>
                  <a:schemeClr val="tx1"/>
                </a:solidFill>
                <a:latin typeface="Helvetica" panose="020B0604020202020204" pitchFamily="34" charset="0"/>
              </a:defRPr>
            </a:lvl6pPr>
            <a:lvl7pPr marL="2971800" indent="-228600" defTabSz="1450975" eaLnBrk="0" fontAlgn="base" hangingPunct="0">
              <a:spcBef>
                <a:spcPct val="0"/>
              </a:spcBef>
              <a:spcAft>
                <a:spcPct val="0"/>
              </a:spcAft>
              <a:defRPr sz="4400">
                <a:solidFill>
                  <a:schemeClr val="tx1"/>
                </a:solidFill>
                <a:latin typeface="Helvetica" panose="020B0604020202020204" pitchFamily="34" charset="0"/>
              </a:defRPr>
            </a:lvl7pPr>
            <a:lvl8pPr marL="3429000" indent="-228600" defTabSz="1450975" eaLnBrk="0" fontAlgn="base" hangingPunct="0">
              <a:spcBef>
                <a:spcPct val="0"/>
              </a:spcBef>
              <a:spcAft>
                <a:spcPct val="0"/>
              </a:spcAft>
              <a:defRPr sz="4400">
                <a:solidFill>
                  <a:schemeClr val="tx1"/>
                </a:solidFill>
                <a:latin typeface="Helvetica" panose="020B0604020202020204" pitchFamily="34" charset="0"/>
              </a:defRPr>
            </a:lvl8pPr>
            <a:lvl9pPr marL="3886200" indent="-228600" defTabSz="1450975"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endParaRPr lang="en-US" altLang="en-US"/>
          </a:p>
        </p:txBody>
      </p:sp>
      <p:sp>
        <p:nvSpPr>
          <p:cNvPr id="71" name="TextBox 70"/>
          <p:cNvSpPr txBox="1"/>
          <p:nvPr/>
        </p:nvSpPr>
        <p:spPr>
          <a:xfrm>
            <a:off x="13075037" y="6884964"/>
            <a:ext cx="2471741" cy="307777"/>
          </a:xfrm>
          <a:prstGeom prst="rect">
            <a:avLst/>
          </a:prstGeom>
          <a:noFill/>
        </p:spPr>
        <p:txBody>
          <a:bodyPr wrap="square" rtlCol="0">
            <a:spAutoFit/>
          </a:bodyPr>
          <a:lstStyle/>
          <a:p>
            <a:pPr algn="ctr">
              <a:defRPr/>
            </a:pPr>
            <a:r>
              <a:rPr lang="en-US" sz="1400" dirty="0" smtClean="0">
                <a:solidFill>
                  <a:schemeClr val="accent6">
                    <a:lumMod val="75000"/>
                  </a:schemeClr>
                </a:solidFill>
              </a:rPr>
              <a:t>Validation Testing</a:t>
            </a:r>
            <a:endParaRPr lang="en-US" sz="1400" dirty="0">
              <a:solidFill>
                <a:schemeClr val="accent6">
                  <a:lumMod val="75000"/>
                </a:schemeClr>
              </a:solidFill>
            </a:endParaRPr>
          </a:p>
        </p:txBody>
      </p:sp>
      <p:sp>
        <p:nvSpPr>
          <p:cNvPr id="80" name="Rectangle 79"/>
          <p:cNvSpPr/>
          <p:nvPr/>
        </p:nvSpPr>
        <p:spPr>
          <a:xfrm>
            <a:off x="5061829" y="4315612"/>
            <a:ext cx="1831280" cy="722957"/>
          </a:xfrm>
          <a:prstGeom prst="rect">
            <a:avLst/>
          </a:prstGeom>
          <a:solidFill>
            <a:srgbClr val="FFFF00"/>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accent6">
                    <a:lumMod val="75000"/>
                  </a:schemeClr>
                </a:solidFill>
              </a:rPr>
              <a:t>Monitoring &amp; Event Build, Tuning and Correlation</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883920" y="1585534"/>
            <a:ext cx="15092680" cy="919405"/>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96" name="Rectangle 95"/>
          <p:cNvSpPr/>
          <p:nvPr/>
        </p:nvSpPr>
        <p:spPr>
          <a:xfrm>
            <a:off x="883920" y="2616041"/>
            <a:ext cx="15092680" cy="3470269"/>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63" name="TextBox 62"/>
          <p:cNvSpPr txBox="1"/>
          <p:nvPr/>
        </p:nvSpPr>
        <p:spPr>
          <a:xfrm>
            <a:off x="4812900" y="857015"/>
            <a:ext cx="2224025" cy="707886"/>
          </a:xfrm>
          <a:prstGeom prst="rect">
            <a:avLst/>
          </a:prstGeom>
          <a:noFill/>
        </p:spPr>
        <p:txBody>
          <a:bodyPr wrap="square">
            <a:spAutoFit/>
          </a:bodyPr>
          <a:lstStyle/>
          <a:p>
            <a:pPr algn="ctr">
              <a:defRPr/>
            </a:pPr>
            <a:r>
              <a:rPr lang="en-US" sz="2000" b="1" dirty="0" smtClean="0">
                <a:solidFill>
                  <a:schemeClr val="accent6">
                    <a:lumMod val="75000"/>
                  </a:schemeClr>
                </a:solidFill>
                <a:latin typeface="+mn-lt"/>
              </a:rPr>
              <a:t>Monitoring &amp; Event</a:t>
            </a:r>
            <a:endParaRPr lang="en-US" sz="2000" b="1" dirty="0">
              <a:solidFill>
                <a:schemeClr val="accent6">
                  <a:lumMod val="75000"/>
                </a:schemeClr>
              </a:solidFill>
              <a:latin typeface="+mn-lt"/>
            </a:endParaRPr>
          </a:p>
        </p:txBody>
      </p:sp>
      <p:sp>
        <p:nvSpPr>
          <p:cNvPr id="58" name="Rectangle 57"/>
          <p:cNvSpPr/>
          <p:nvPr/>
        </p:nvSpPr>
        <p:spPr>
          <a:xfrm>
            <a:off x="902970" y="6216210"/>
            <a:ext cx="15073630" cy="2701958"/>
          </a:xfrm>
          <a:prstGeom prst="rect">
            <a:avLst/>
          </a:prstGeom>
          <a:solidFill>
            <a:schemeClr val="tx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lstStyle/>
          <a:p>
            <a:pPr algn="ctr">
              <a:defRPr/>
            </a:pPr>
            <a:endParaRPr lang="en-US" sz="2400" b="1" dirty="0">
              <a:solidFill>
                <a:schemeClr val="accent6">
                  <a:lumMod val="75000"/>
                </a:schemeClr>
              </a:solidFill>
            </a:endParaRPr>
          </a:p>
        </p:txBody>
      </p:sp>
      <p:sp>
        <p:nvSpPr>
          <p:cNvPr id="53" name="TextBox 52"/>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End State Ownership for Support </a:t>
            </a:r>
            <a:r>
              <a:rPr lang="en-US" b="1" dirty="0">
                <a:solidFill>
                  <a:srgbClr val="C00000"/>
                </a:solidFill>
                <a:effectLst>
                  <a:outerShdw blurRad="38100" dist="38100" dir="2700000" algn="tl">
                    <a:srgbClr val="000000">
                      <a:alpha val="43137"/>
                    </a:srgbClr>
                  </a:outerShdw>
                </a:effectLst>
                <a:latin typeface="+mn-lt"/>
              </a:rPr>
              <a:t>Activities</a:t>
            </a:r>
            <a:endParaRPr lang="en-US" b="1" dirty="0">
              <a:solidFill>
                <a:srgbClr val="C00000"/>
              </a:solidFill>
              <a:effectLst>
                <a:outerShdw blurRad="38100" dist="38100" dir="2700000" algn="tl">
                  <a:srgbClr val="000000">
                    <a:alpha val="43137"/>
                  </a:srgbClr>
                </a:outerShdw>
              </a:effectLst>
              <a:latin typeface="+mj-lt"/>
            </a:endParaRPr>
          </a:p>
        </p:txBody>
      </p:sp>
      <p:sp>
        <p:nvSpPr>
          <p:cNvPr id="51" name="Rectangle 50"/>
          <p:cNvSpPr/>
          <p:nvPr/>
        </p:nvSpPr>
        <p:spPr>
          <a:xfrm>
            <a:off x="1004254" y="6278028"/>
            <a:ext cx="1281394" cy="2036454"/>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smtClean="0">
                <a:solidFill>
                  <a:schemeClr val="tx1"/>
                </a:solidFill>
              </a:rPr>
              <a:t>Operations</a:t>
            </a:r>
            <a:br>
              <a:rPr lang="en-US" sz="1600" b="1" dirty="0" smtClean="0">
                <a:solidFill>
                  <a:schemeClr val="tx1"/>
                </a:solidFill>
              </a:rPr>
            </a:br>
            <a:endParaRPr lang="en-US" sz="1600" b="1" dirty="0" smtClean="0">
              <a:solidFill>
                <a:schemeClr val="tx1"/>
              </a:solidFill>
            </a:endParaRPr>
          </a:p>
          <a:p>
            <a:pPr algn="ctr"/>
            <a:r>
              <a:rPr lang="en-US" sz="1600" b="1" dirty="0" smtClean="0">
                <a:solidFill>
                  <a:schemeClr val="tx1"/>
                </a:solidFill>
              </a:rPr>
              <a:t> </a:t>
            </a:r>
            <a:r>
              <a:rPr lang="en-US" sz="1600" i="1" dirty="0" smtClean="0">
                <a:solidFill>
                  <a:schemeClr val="tx1"/>
                </a:solidFill>
              </a:rPr>
              <a:t>Includes CSC</a:t>
            </a:r>
            <a:endParaRPr lang="en-US" sz="1600" i="1" dirty="0">
              <a:solidFill>
                <a:schemeClr val="tx1"/>
              </a:solidFill>
            </a:endParaRPr>
          </a:p>
          <a:p>
            <a:pPr algn="ctr"/>
            <a:endParaRPr lang="en-US" sz="1600" b="1" dirty="0">
              <a:solidFill>
                <a:schemeClr val="tx1"/>
              </a:solidFill>
            </a:endParaRPr>
          </a:p>
        </p:txBody>
      </p:sp>
      <p:sp>
        <p:nvSpPr>
          <p:cNvPr id="89" name="Rectangle 88"/>
          <p:cNvSpPr/>
          <p:nvPr/>
        </p:nvSpPr>
        <p:spPr>
          <a:xfrm>
            <a:off x="956334" y="2769247"/>
            <a:ext cx="1272969" cy="1487378"/>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chemeClr val="tx1"/>
                </a:solidFill>
              </a:rPr>
              <a:t>Solution </a:t>
            </a:r>
            <a:r>
              <a:rPr lang="en-US" sz="1600" b="1" dirty="0" smtClean="0">
                <a:solidFill>
                  <a:schemeClr val="tx1"/>
                </a:solidFill>
              </a:rPr>
              <a:t>Portfolios</a:t>
            </a:r>
            <a:endParaRPr lang="en-US" sz="1600" b="1" dirty="0">
              <a:solidFill>
                <a:schemeClr val="tx1"/>
              </a:solidFill>
            </a:endParaRPr>
          </a:p>
        </p:txBody>
      </p:sp>
      <p:sp>
        <p:nvSpPr>
          <p:cNvPr id="98" name="Rectangle 97"/>
          <p:cNvSpPr/>
          <p:nvPr/>
        </p:nvSpPr>
        <p:spPr>
          <a:xfrm>
            <a:off x="956334" y="1799434"/>
            <a:ext cx="1272969" cy="562495"/>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rPr>
              <a:t>Vendors</a:t>
            </a:r>
            <a:endParaRPr lang="en-US" sz="1600" b="1" dirty="0">
              <a:solidFill>
                <a:schemeClr val="tx1"/>
              </a:solidFill>
            </a:endParaRPr>
          </a:p>
        </p:txBody>
      </p:sp>
      <p:sp>
        <p:nvSpPr>
          <p:cNvPr id="100" name="Rectangle 99"/>
          <p:cNvSpPr/>
          <p:nvPr/>
        </p:nvSpPr>
        <p:spPr>
          <a:xfrm>
            <a:off x="2662615" y="7903741"/>
            <a:ext cx="1868746" cy="41074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Record incident</a:t>
            </a:r>
          </a:p>
        </p:txBody>
      </p:sp>
      <p:sp>
        <p:nvSpPr>
          <p:cNvPr id="101" name="Rectangle 100"/>
          <p:cNvSpPr/>
          <p:nvPr/>
        </p:nvSpPr>
        <p:spPr>
          <a:xfrm>
            <a:off x="2701669" y="4786474"/>
            <a:ext cx="1829692" cy="831273"/>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Escalated “SME” Incident Restoration</a:t>
            </a:r>
          </a:p>
        </p:txBody>
      </p:sp>
      <p:sp>
        <p:nvSpPr>
          <p:cNvPr id="112" name="Rectangle 111"/>
          <p:cNvSpPr/>
          <p:nvPr/>
        </p:nvSpPr>
        <p:spPr>
          <a:xfrm>
            <a:off x="2681352" y="6278026"/>
            <a:ext cx="1850012" cy="1482271"/>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Knowledge Based Incident Restoration</a:t>
            </a:r>
          </a:p>
        </p:txBody>
      </p:sp>
      <p:sp>
        <p:nvSpPr>
          <p:cNvPr id="113" name="Rectangle 112"/>
          <p:cNvSpPr/>
          <p:nvPr/>
        </p:nvSpPr>
        <p:spPr>
          <a:xfrm>
            <a:off x="2689507" y="2756237"/>
            <a:ext cx="1829692" cy="835275"/>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Incident Elimination</a:t>
            </a:r>
          </a:p>
        </p:txBody>
      </p:sp>
      <p:sp>
        <p:nvSpPr>
          <p:cNvPr id="114" name="Rectangle 113"/>
          <p:cNvSpPr/>
          <p:nvPr/>
        </p:nvSpPr>
        <p:spPr>
          <a:xfrm>
            <a:off x="5089318" y="6294975"/>
            <a:ext cx="1713437" cy="1426228"/>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Knowledge Based Event Restoration</a:t>
            </a:r>
          </a:p>
        </p:txBody>
      </p:sp>
      <p:sp>
        <p:nvSpPr>
          <p:cNvPr id="115" name="Rectangle 114"/>
          <p:cNvSpPr/>
          <p:nvPr/>
        </p:nvSpPr>
        <p:spPr>
          <a:xfrm>
            <a:off x="5028357" y="4750105"/>
            <a:ext cx="1811058" cy="904009"/>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Escalated “SME” </a:t>
            </a:r>
            <a:r>
              <a:rPr lang="en-US" sz="1600" dirty="0" smtClean="0">
                <a:solidFill>
                  <a:srgbClr val="000000"/>
                </a:solidFill>
              </a:rPr>
              <a:t>Event </a:t>
            </a:r>
            <a:r>
              <a:rPr lang="en-US" sz="1600" dirty="0">
                <a:solidFill>
                  <a:srgbClr val="000000"/>
                </a:solidFill>
              </a:rPr>
              <a:t>Restoration</a:t>
            </a:r>
          </a:p>
        </p:txBody>
      </p:sp>
      <p:sp>
        <p:nvSpPr>
          <p:cNvPr id="116" name="Rectangle 115"/>
          <p:cNvSpPr/>
          <p:nvPr/>
        </p:nvSpPr>
        <p:spPr>
          <a:xfrm>
            <a:off x="5008135" y="3473923"/>
            <a:ext cx="1831280" cy="1120215"/>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Monitoring </a:t>
            </a:r>
            <a:r>
              <a:rPr lang="en-US" sz="1600" dirty="0" smtClean="0">
                <a:solidFill>
                  <a:srgbClr val="000000"/>
                </a:solidFill>
              </a:rPr>
              <a:t>&amp; Event </a:t>
            </a:r>
            <a:r>
              <a:rPr lang="en-US" sz="1600" dirty="0">
                <a:solidFill>
                  <a:srgbClr val="000000"/>
                </a:solidFill>
              </a:rPr>
              <a:t>Build, Tuning </a:t>
            </a:r>
            <a:r>
              <a:rPr lang="en-US" sz="1600" dirty="0" smtClean="0">
                <a:solidFill>
                  <a:srgbClr val="000000"/>
                </a:solidFill>
              </a:rPr>
              <a:t>and </a:t>
            </a:r>
            <a:r>
              <a:rPr lang="en-US" sz="1600" dirty="0">
                <a:solidFill>
                  <a:srgbClr val="000000"/>
                </a:solidFill>
              </a:rPr>
              <a:t>Correlation</a:t>
            </a:r>
          </a:p>
        </p:txBody>
      </p:sp>
      <p:sp>
        <p:nvSpPr>
          <p:cNvPr id="118" name="Rectangle 117"/>
          <p:cNvSpPr/>
          <p:nvPr/>
        </p:nvSpPr>
        <p:spPr>
          <a:xfrm>
            <a:off x="7397276" y="1799434"/>
            <a:ext cx="1773715" cy="1789577"/>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Problem Fixes</a:t>
            </a:r>
          </a:p>
        </p:txBody>
      </p:sp>
      <p:sp>
        <p:nvSpPr>
          <p:cNvPr id="120" name="Rectangle 119"/>
          <p:cNvSpPr/>
          <p:nvPr/>
        </p:nvSpPr>
        <p:spPr>
          <a:xfrm>
            <a:off x="7356734" y="4784987"/>
            <a:ext cx="1814357" cy="808291"/>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Problem Identification / RCA</a:t>
            </a:r>
          </a:p>
        </p:txBody>
      </p:sp>
      <p:sp>
        <p:nvSpPr>
          <p:cNvPr id="121" name="Rectangle 120"/>
          <p:cNvSpPr/>
          <p:nvPr/>
        </p:nvSpPr>
        <p:spPr>
          <a:xfrm>
            <a:off x="7397275" y="5721425"/>
            <a:ext cx="1794035" cy="1281771"/>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dirty="0">
              <a:solidFill>
                <a:srgbClr val="000000"/>
              </a:solidFill>
            </a:endParaRPr>
          </a:p>
        </p:txBody>
      </p:sp>
      <p:sp>
        <p:nvSpPr>
          <p:cNvPr id="122" name="Rectangle 121"/>
          <p:cNvSpPr/>
          <p:nvPr/>
        </p:nvSpPr>
        <p:spPr>
          <a:xfrm>
            <a:off x="7376961" y="3748365"/>
            <a:ext cx="1845667" cy="858455"/>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dirty="0">
              <a:solidFill>
                <a:srgbClr val="000000"/>
              </a:solidFill>
            </a:endParaRPr>
          </a:p>
          <a:p>
            <a:pPr algn="ctr"/>
            <a:r>
              <a:rPr lang="en-US" sz="1600" dirty="0">
                <a:solidFill>
                  <a:srgbClr val="000000"/>
                </a:solidFill>
              </a:rPr>
              <a:t>Problem Prioritization </a:t>
            </a:r>
          </a:p>
          <a:p>
            <a:pPr algn="ctr"/>
            <a:endParaRPr lang="en-US" sz="1600" dirty="0">
              <a:solidFill>
                <a:srgbClr val="000000"/>
              </a:solidFill>
            </a:endParaRPr>
          </a:p>
        </p:txBody>
      </p:sp>
      <p:sp>
        <p:nvSpPr>
          <p:cNvPr id="29" name="Rectangle 28"/>
          <p:cNvSpPr/>
          <p:nvPr/>
        </p:nvSpPr>
        <p:spPr>
          <a:xfrm>
            <a:off x="2701669" y="1738475"/>
            <a:ext cx="1829692" cy="623455"/>
          </a:xfrm>
          <a:prstGeom prst="rect">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0000"/>
                </a:solidFill>
              </a:rPr>
              <a:t>Vendor incident restoration</a:t>
            </a:r>
          </a:p>
        </p:txBody>
      </p:sp>
      <p:sp>
        <p:nvSpPr>
          <p:cNvPr id="33" name="TextBox 32"/>
          <p:cNvSpPr txBox="1"/>
          <p:nvPr/>
        </p:nvSpPr>
        <p:spPr>
          <a:xfrm>
            <a:off x="2481943" y="1177524"/>
            <a:ext cx="2294845" cy="400110"/>
          </a:xfrm>
          <a:prstGeom prst="rect">
            <a:avLst/>
          </a:prstGeom>
          <a:noFill/>
        </p:spPr>
        <p:txBody>
          <a:bodyPr wrap="square">
            <a:spAutoFit/>
          </a:bodyPr>
          <a:lstStyle/>
          <a:p>
            <a:pPr algn="ctr">
              <a:defRPr/>
            </a:pPr>
            <a:r>
              <a:rPr lang="en-US" sz="2000" b="1" dirty="0">
                <a:solidFill>
                  <a:schemeClr val="accent6">
                    <a:lumMod val="75000"/>
                  </a:schemeClr>
                </a:solidFill>
                <a:latin typeface="+mn-lt"/>
              </a:rPr>
              <a:t>Incident</a:t>
            </a:r>
          </a:p>
        </p:txBody>
      </p:sp>
      <p:sp>
        <p:nvSpPr>
          <p:cNvPr id="36" name="Rectangle 35"/>
          <p:cNvSpPr/>
          <p:nvPr/>
        </p:nvSpPr>
        <p:spPr>
          <a:xfrm>
            <a:off x="2701669" y="3739065"/>
            <a:ext cx="1829692" cy="90886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SWAT </a:t>
            </a:r>
            <a:r>
              <a:rPr lang="en-US" sz="1600" dirty="0">
                <a:solidFill>
                  <a:srgbClr val="000000"/>
                </a:solidFill>
              </a:rPr>
              <a:t>activities</a:t>
            </a:r>
          </a:p>
        </p:txBody>
      </p:sp>
      <p:sp>
        <p:nvSpPr>
          <p:cNvPr id="61" name="TextBox 60"/>
          <p:cNvSpPr txBox="1"/>
          <p:nvPr/>
        </p:nvSpPr>
        <p:spPr>
          <a:xfrm>
            <a:off x="7225879" y="1177524"/>
            <a:ext cx="2046710" cy="400110"/>
          </a:xfrm>
          <a:prstGeom prst="rect">
            <a:avLst/>
          </a:prstGeom>
          <a:noFill/>
        </p:spPr>
        <p:txBody>
          <a:bodyPr wrap="square">
            <a:spAutoFit/>
          </a:bodyPr>
          <a:lstStyle/>
          <a:p>
            <a:pPr algn="ctr">
              <a:defRPr/>
            </a:pPr>
            <a:r>
              <a:rPr lang="en-US" sz="2000" b="1" dirty="0">
                <a:solidFill>
                  <a:schemeClr val="accent6">
                    <a:lumMod val="75000"/>
                  </a:schemeClr>
                </a:solidFill>
                <a:latin typeface="+mn-lt"/>
              </a:rPr>
              <a:t>Problem</a:t>
            </a:r>
          </a:p>
        </p:txBody>
      </p:sp>
      <p:sp>
        <p:nvSpPr>
          <p:cNvPr id="44" name="Rectangle 43"/>
          <p:cNvSpPr/>
          <p:nvPr/>
        </p:nvSpPr>
        <p:spPr>
          <a:xfrm>
            <a:off x="9705330" y="4939264"/>
            <a:ext cx="2995656" cy="720827"/>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Transition first call knowledge to CSC &amp; Operations</a:t>
            </a:r>
          </a:p>
        </p:txBody>
      </p:sp>
      <p:sp>
        <p:nvSpPr>
          <p:cNvPr id="57" name="Left-Right Arrow 56"/>
          <p:cNvSpPr/>
          <p:nvPr/>
        </p:nvSpPr>
        <p:spPr>
          <a:xfrm rot="5400000">
            <a:off x="-2956560" y="4614672"/>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sp>
        <p:nvSpPr>
          <p:cNvPr id="68" name="Rectangle 67"/>
          <p:cNvSpPr/>
          <p:nvPr/>
        </p:nvSpPr>
        <p:spPr>
          <a:xfrm>
            <a:off x="9722719" y="7565099"/>
            <a:ext cx="2913688" cy="646338"/>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Major Incident Management Process</a:t>
            </a:r>
          </a:p>
        </p:txBody>
      </p:sp>
      <p:sp>
        <p:nvSpPr>
          <p:cNvPr id="72" name="Rectangle 71"/>
          <p:cNvSpPr/>
          <p:nvPr/>
        </p:nvSpPr>
        <p:spPr>
          <a:xfrm>
            <a:off x="9705330" y="2898429"/>
            <a:ext cx="3002964" cy="542296"/>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Compliance Remediation/ validation</a:t>
            </a:r>
          </a:p>
        </p:txBody>
      </p:sp>
      <p:sp>
        <p:nvSpPr>
          <p:cNvPr id="79" name="Rectangle 78"/>
          <p:cNvSpPr/>
          <p:nvPr/>
        </p:nvSpPr>
        <p:spPr>
          <a:xfrm>
            <a:off x="12902423" y="6245431"/>
            <a:ext cx="2868902" cy="61674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System Monitoring </a:t>
            </a:r>
            <a:r>
              <a:rPr lang="en-US" sz="1600" dirty="0">
                <a:solidFill>
                  <a:srgbClr val="000000"/>
                </a:solidFill>
              </a:rPr>
              <a:t>&amp; Maintenance</a:t>
            </a:r>
          </a:p>
        </p:txBody>
      </p:sp>
      <p:sp>
        <p:nvSpPr>
          <p:cNvPr id="88" name="Rectangle 87"/>
          <p:cNvSpPr/>
          <p:nvPr/>
        </p:nvSpPr>
        <p:spPr>
          <a:xfrm>
            <a:off x="9722719" y="3527710"/>
            <a:ext cx="2985575" cy="630777"/>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DR Testing</a:t>
            </a:r>
          </a:p>
        </p:txBody>
      </p:sp>
      <p:sp>
        <p:nvSpPr>
          <p:cNvPr id="90" name="Rectangle 89"/>
          <p:cNvSpPr/>
          <p:nvPr/>
        </p:nvSpPr>
        <p:spPr>
          <a:xfrm>
            <a:off x="9724342" y="4256624"/>
            <a:ext cx="2983952" cy="525732"/>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LTO Events</a:t>
            </a:r>
          </a:p>
        </p:txBody>
      </p:sp>
      <p:sp>
        <p:nvSpPr>
          <p:cNvPr id="91" name="TextBox 90"/>
          <p:cNvSpPr txBox="1"/>
          <p:nvPr/>
        </p:nvSpPr>
        <p:spPr>
          <a:xfrm>
            <a:off x="9705330" y="1136115"/>
            <a:ext cx="5682308" cy="400110"/>
          </a:xfrm>
          <a:prstGeom prst="rect">
            <a:avLst/>
          </a:prstGeom>
          <a:noFill/>
        </p:spPr>
        <p:txBody>
          <a:bodyPr wrap="square">
            <a:spAutoFit/>
          </a:bodyPr>
          <a:lstStyle/>
          <a:p>
            <a:pPr algn="ctr">
              <a:defRPr/>
            </a:pPr>
            <a:r>
              <a:rPr lang="en-US" sz="2000" b="1" dirty="0" smtClean="0">
                <a:solidFill>
                  <a:schemeClr val="accent6">
                    <a:lumMod val="75000"/>
                  </a:schemeClr>
                </a:solidFill>
                <a:latin typeface="+mn-lt"/>
              </a:rPr>
              <a:t>Run</a:t>
            </a:r>
            <a:endParaRPr lang="en-US" sz="2000" b="1" dirty="0">
              <a:solidFill>
                <a:schemeClr val="accent6">
                  <a:lumMod val="75000"/>
                </a:schemeClr>
              </a:solidFill>
              <a:latin typeface="+mn-lt"/>
            </a:endParaRPr>
          </a:p>
        </p:txBody>
      </p:sp>
      <p:sp>
        <p:nvSpPr>
          <p:cNvPr id="2" name="Slide Number Placeholder 1"/>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9F5A1200-08E7-4737-A10F-D4BD20737DD8}" type="slidenum">
              <a:rPr lang="en-US" altLang="en-US" sz="2400">
                <a:solidFill>
                  <a:srgbClr val="656565"/>
                </a:solidFill>
                <a:latin typeface="Arial" panose="020B0604020202020204" pitchFamily="34" charset="0"/>
              </a:rPr>
              <a:pPr eaLnBrk="1" hangingPunct="1"/>
              <a:t>6</a:t>
            </a:fld>
            <a:endParaRPr lang="en-US" altLang="en-US" sz="2400">
              <a:solidFill>
                <a:srgbClr val="656565"/>
              </a:solidFill>
              <a:latin typeface="Arial" panose="020B0604020202020204" pitchFamily="34" charset="0"/>
            </a:endParaRPr>
          </a:p>
        </p:txBody>
      </p:sp>
      <p:sp>
        <p:nvSpPr>
          <p:cNvPr id="76" name="Rectangle 75"/>
          <p:cNvSpPr/>
          <p:nvPr/>
        </p:nvSpPr>
        <p:spPr>
          <a:xfrm>
            <a:off x="9743416" y="8328025"/>
            <a:ext cx="2892991" cy="44259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Deploy </a:t>
            </a:r>
          </a:p>
        </p:txBody>
      </p:sp>
      <p:sp>
        <p:nvSpPr>
          <p:cNvPr id="77" name="Rectangle 76"/>
          <p:cNvSpPr/>
          <p:nvPr/>
        </p:nvSpPr>
        <p:spPr>
          <a:xfrm>
            <a:off x="12902423" y="6975300"/>
            <a:ext cx="2868902" cy="463735"/>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Base Validation Testing</a:t>
            </a:r>
          </a:p>
        </p:txBody>
      </p:sp>
      <p:sp>
        <p:nvSpPr>
          <p:cNvPr id="87" name="Rectangle 86"/>
          <p:cNvSpPr/>
          <p:nvPr/>
        </p:nvSpPr>
        <p:spPr>
          <a:xfrm>
            <a:off x="9702459" y="6259440"/>
            <a:ext cx="2902040" cy="60273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Hardware Deployment and Maintenance</a:t>
            </a:r>
          </a:p>
        </p:txBody>
      </p:sp>
      <p:sp>
        <p:nvSpPr>
          <p:cNvPr id="93" name="Rectangle 92"/>
          <p:cNvSpPr/>
          <p:nvPr/>
        </p:nvSpPr>
        <p:spPr>
          <a:xfrm>
            <a:off x="9722719" y="7003196"/>
            <a:ext cx="2873066" cy="435838"/>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Customer Advocates</a:t>
            </a:r>
          </a:p>
        </p:txBody>
      </p:sp>
      <p:sp>
        <p:nvSpPr>
          <p:cNvPr id="54" name="Rectangle 53"/>
          <p:cNvSpPr/>
          <p:nvPr/>
        </p:nvSpPr>
        <p:spPr>
          <a:xfrm>
            <a:off x="12871442" y="7592326"/>
            <a:ext cx="2930864" cy="576864"/>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Knowledge Based Cyclical  Events</a:t>
            </a:r>
          </a:p>
        </p:txBody>
      </p:sp>
      <p:sp>
        <p:nvSpPr>
          <p:cNvPr id="55" name="Rectangle 54"/>
          <p:cNvSpPr/>
          <p:nvPr/>
        </p:nvSpPr>
        <p:spPr>
          <a:xfrm>
            <a:off x="5110348" y="7903741"/>
            <a:ext cx="1692407" cy="407456"/>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a:solidFill>
                  <a:srgbClr val="000000"/>
                </a:solidFill>
              </a:rPr>
              <a:t>Monitoring</a:t>
            </a:r>
          </a:p>
        </p:txBody>
      </p:sp>
      <p:sp>
        <p:nvSpPr>
          <p:cNvPr id="3" name="TextBox 2"/>
          <p:cNvSpPr txBox="1"/>
          <p:nvPr/>
        </p:nvSpPr>
        <p:spPr>
          <a:xfrm>
            <a:off x="7376961" y="5921481"/>
            <a:ext cx="1768731" cy="830997"/>
          </a:xfrm>
          <a:prstGeom prst="rect">
            <a:avLst/>
          </a:prstGeom>
          <a:noFill/>
        </p:spPr>
        <p:txBody>
          <a:bodyPr wrap="square" rtlCol="0">
            <a:spAutoFit/>
          </a:bodyPr>
          <a:lstStyle/>
          <a:p>
            <a:pPr algn="ctr"/>
            <a:r>
              <a:rPr lang="en-US" sz="1600" dirty="0">
                <a:solidFill>
                  <a:srgbClr val="000000"/>
                </a:solidFill>
                <a:latin typeface="+mn-lt"/>
              </a:rPr>
              <a:t>Incident </a:t>
            </a:r>
            <a:r>
              <a:rPr lang="en-US" sz="1600" dirty="0" smtClean="0">
                <a:solidFill>
                  <a:srgbClr val="000000"/>
                </a:solidFill>
                <a:latin typeface="+mn-lt"/>
              </a:rPr>
              <a:t>&amp; Event Correlation</a:t>
            </a:r>
            <a:endParaRPr lang="en-US" sz="1600" dirty="0">
              <a:solidFill>
                <a:srgbClr val="000000"/>
              </a:solidFill>
              <a:latin typeface="+mn-lt"/>
            </a:endParaRPr>
          </a:p>
          <a:p>
            <a:endParaRPr lang="en-US" sz="1600" dirty="0"/>
          </a:p>
        </p:txBody>
      </p:sp>
      <p:cxnSp>
        <p:nvCxnSpPr>
          <p:cNvPr id="5" name="Straight Connector 4"/>
          <p:cNvCxnSpPr/>
          <p:nvPr/>
        </p:nvCxnSpPr>
        <p:spPr bwMode="auto">
          <a:xfrm>
            <a:off x="2427248" y="1444752"/>
            <a:ext cx="54695" cy="7223222"/>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4761139" y="1474432"/>
            <a:ext cx="75230" cy="7252637"/>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070082" y="1536225"/>
            <a:ext cx="83394" cy="7175295"/>
          </a:xfrm>
          <a:prstGeom prst="line">
            <a:avLst/>
          </a:prstGeom>
          <a:solidFill>
            <a:schemeClr val="accent1"/>
          </a:solidFill>
          <a:ln w="730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9445493" y="1444752"/>
            <a:ext cx="43741" cy="7325863"/>
          </a:xfrm>
          <a:prstGeom prst="line">
            <a:avLst/>
          </a:prstGeom>
          <a:solidFill>
            <a:schemeClr val="accent1"/>
          </a:solidFill>
          <a:ln w="73025" cap="flat" cmpd="sng" algn="ctr">
            <a:solidFill>
              <a:schemeClr val="tx1"/>
            </a:solidFill>
            <a:prstDash val="solid"/>
            <a:round/>
            <a:headEnd type="none" w="med" len="med"/>
            <a:tailEnd type="none" w="med" len="med"/>
          </a:ln>
          <a:effectLst/>
        </p:spPr>
      </p:cxnSp>
      <p:sp>
        <p:nvSpPr>
          <p:cNvPr id="67" name="Rectangle 66"/>
          <p:cNvSpPr/>
          <p:nvPr/>
        </p:nvSpPr>
        <p:spPr>
          <a:xfrm>
            <a:off x="12871442" y="2850239"/>
            <a:ext cx="3002964" cy="590486"/>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Platform /Product Tuning</a:t>
            </a:r>
            <a:endParaRPr lang="en-US" sz="1600" dirty="0">
              <a:solidFill>
                <a:srgbClr val="000000"/>
              </a:solidFill>
            </a:endParaRPr>
          </a:p>
        </p:txBody>
      </p:sp>
      <p:sp>
        <p:nvSpPr>
          <p:cNvPr id="46" name="Rectangle 45"/>
          <p:cNvSpPr/>
          <p:nvPr/>
        </p:nvSpPr>
        <p:spPr>
          <a:xfrm>
            <a:off x="12871442" y="3551827"/>
            <a:ext cx="3002964" cy="60666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Full Functional Validation </a:t>
            </a:r>
            <a:r>
              <a:rPr lang="en-US" sz="1600" dirty="0">
                <a:solidFill>
                  <a:srgbClr val="000000"/>
                </a:solidFill>
              </a:rPr>
              <a:t>Testing</a:t>
            </a:r>
          </a:p>
        </p:txBody>
      </p:sp>
      <p:sp>
        <p:nvSpPr>
          <p:cNvPr id="47" name="Rectangle 46"/>
          <p:cNvSpPr/>
          <p:nvPr/>
        </p:nvSpPr>
        <p:spPr>
          <a:xfrm>
            <a:off x="12871442" y="4256624"/>
            <a:ext cx="2983952" cy="525732"/>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a:t>
            </a:r>
            <a:endParaRPr lang="en-US" sz="1600" dirty="0">
              <a:solidFill>
                <a:srgbClr val="000000"/>
              </a:solidFill>
            </a:endParaRPr>
          </a:p>
        </p:txBody>
      </p:sp>
      <p:sp>
        <p:nvSpPr>
          <p:cNvPr id="48" name="Rectangle 47"/>
          <p:cNvSpPr/>
          <p:nvPr/>
        </p:nvSpPr>
        <p:spPr>
          <a:xfrm>
            <a:off x="12890029" y="8319064"/>
            <a:ext cx="2892991" cy="442590"/>
          </a:xfrm>
          <a:prstGeom prst="rect">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dirty="0" smtClean="0">
                <a:solidFill>
                  <a:srgbClr val="000000"/>
                </a:solidFill>
              </a:rPr>
              <a:t>…</a:t>
            </a:r>
            <a:endParaRPr lang="en-US" sz="1600" dirty="0">
              <a:solidFill>
                <a:srgbClr val="000000"/>
              </a:solidFill>
            </a:endParaRPr>
          </a:p>
        </p:txBody>
      </p:sp>
      <p:sp>
        <p:nvSpPr>
          <p:cNvPr id="49" name="Rectangle 48"/>
          <p:cNvSpPr/>
          <p:nvPr/>
        </p:nvSpPr>
        <p:spPr>
          <a:xfrm>
            <a:off x="962291" y="4427778"/>
            <a:ext cx="1272969" cy="1487378"/>
          </a:xfrm>
          <a:prstGeom prst="rect">
            <a:avLst/>
          </a:prstGeom>
          <a:solidFill>
            <a:schemeClr val="tx1">
              <a:lumMod val="50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smtClean="0">
                <a:solidFill>
                  <a:schemeClr val="tx1"/>
                </a:solidFill>
              </a:rPr>
              <a:t>Infra </a:t>
            </a:r>
            <a:r>
              <a:rPr lang="en-US" sz="1600" b="1" dirty="0">
                <a:solidFill>
                  <a:schemeClr val="tx1"/>
                </a:solidFill>
              </a:rPr>
              <a:t>Build</a:t>
            </a:r>
          </a:p>
        </p:txBody>
      </p:sp>
    </p:spTree>
    <p:extLst>
      <p:ext uri="{BB962C8B-B14F-4D97-AF65-F5344CB8AC3E}">
        <p14:creationId xmlns:p14="http://schemas.microsoft.com/office/powerpoint/2010/main" val="2626283980"/>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92150"/>
            <a:ext cx="14631988" cy="901700"/>
          </a:xfrm>
          <a:effectLst>
            <a:outerShdw blurRad="50800" dist="38100" dir="2700000" algn="tl" rotWithShape="0">
              <a:prstClr val="black">
                <a:alpha val="40000"/>
              </a:prstClr>
            </a:outerShdw>
          </a:effectLst>
        </p:spPr>
        <p:txBody>
          <a:bodyPr/>
          <a:lstStyle/>
          <a:p>
            <a:pPr>
              <a:defRPr/>
            </a:pPr>
            <a:r>
              <a:rPr lang="en-US" sz="4400" b="1" dirty="0" smtClean="0">
                <a:solidFill>
                  <a:schemeClr val="bg1"/>
                </a:solidFill>
              </a:rPr>
              <a:t>Use Cases</a:t>
            </a:r>
            <a:endParaRPr lang="en-US" sz="4400" b="1" dirty="0">
              <a:solidFill>
                <a:schemeClr val="bg1"/>
              </a:solidFill>
            </a:endParaRPr>
          </a:p>
        </p:txBody>
      </p:sp>
      <p:sp>
        <p:nvSpPr>
          <p:cNvPr id="3" name="Content Placeholder 2"/>
          <p:cNvSpPr>
            <a:spLocks noGrp="1"/>
          </p:cNvSpPr>
          <p:nvPr>
            <p:ph idx="1"/>
          </p:nvPr>
        </p:nvSpPr>
        <p:spPr>
          <a:xfrm>
            <a:off x="812800" y="1731963"/>
            <a:ext cx="14631988" cy="6435725"/>
          </a:xfrm>
        </p:spPr>
        <p:txBody>
          <a:bodyPr/>
          <a:lstStyle/>
          <a:p>
            <a:pPr>
              <a:buFont typeface="Arial" pitchFamily="34" charset="0"/>
              <a:buNone/>
              <a:defRPr/>
            </a:pPr>
            <a:r>
              <a:rPr lang="en-US" sz="2800" b="1" dirty="0">
                <a:solidFill>
                  <a:schemeClr val="accent6">
                    <a:lumMod val="75000"/>
                  </a:schemeClr>
                </a:solidFill>
              </a:rPr>
              <a:t>Knowledge Based</a:t>
            </a:r>
            <a:r>
              <a:rPr lang="en-US" sz="2800" b="1" dirty="0">
                <a:solidFill>
                  <a:schemeClr val="accent6">
                    <a:lumMod val="75000"/>
                  </a:schemeClr>
                </a:solidFill>
              </a:rPr>
              <a:t> </a:t>
            </a:r>
            <a:r>
              <a:rPr lang="en-US" sz="2800" b="1" dirty="0">
                <a:solidFill>
                  <a:schemeClr val="accent6">
                    <a:lumMod val="75000"/>
                  </a:schemeClr>
                </a:solidFill>
              </a:rPr>
              <a:t>Recovery </a:t>
            </a:r>
            <a:r>
              <a:rPr lang="en-US" sz="2800" b="1" dirty="0" smtClean="0">
                <a:solidFill>
                  <a:schemeClr val="accent6">
                    <a:lumMod val="75000"/>
                  </a:schemeClr>
                </a:solidFill>
              </a:rPr>
              <a:t> </a:t>
            </a:r>
            <a:endParaRPr lang="en-US" sz="2800" b="1" dirty="0">
              <a:solidFill>
                <a:schemeClr val="accent6">
                  <a:lumMod val="75000"/>
                </a:schemeClr>
              </a:solidFill>
            </a:endParaRPr>
          </a:p>
          <a:p>
            <a:pPr lvl="1">
              <a:buFont typeface="Arial" pitchFamily="34" charset="0"/>
              <a:buNone/>
              <a:defRPr/>
            </a:pPr>
            <a:r>
              <a:rPr lang="en-US" sz="2200" dirty="0" smtClean="0">
                <a:solidFill>
                  <a:schemeClr val="accent6">
                    <a:lumMod val="75000"/>
                  </a:schemeClr>
                </a:solidFill>
              </a:rPr>
              <a:t>- Examples</a:t>
            </a:r>
            <a:endParaRPr lang="en-US" sz="2200" dirty="0">
              <a:solidFill>
                <a:schemeClr val="accent6">
                  <a:lumMod val="75000"/>
                </a:schemeClr>
              </a:solidFill>
            </a:endParaRPr>
          </a:p>
          <a:p>
            <a:pPr lvl="1">
              <a:buFont typeface="Courier New" panose="02070309020205020404" pitchFamily="49" charset="0"/>
              <a:buChar char="o"/>
              <a:defRPr/>
            </a:pPr>
            <a:r>
              <a:rPr lang="en-US" sz="2200" dirty="0" smtClean="0">
                <a:solidFill>
                  <a:schemeClr val="accent6">
                    <a:lumMod val="75000"/>
                  </a:schemeClr>
                </a:solidFill>
              </a:rPr>
              <a:t>Flex Fulfillment Stuck Orders – Operations follows defined process to remediate stuck orders</a:t>
            </a:r>
          </a:p>
          <a:p>
            <a:pPr lvl="1">
              <a:buFont typeface="Courier New" panose="02070309020205020404" pitchFamily="49" charset="0"/>
              <a:buChar char="o"/>
              <a:defRPr/>
            </a:pPr>
            <a:r>
              <a:rPr lang="en-US" sz="2200" dirty="0" smtClean="0">
                <a:solidFill>
                  <a:schemeClr val="accent6">
                    <a:lumMod val="75000"/>
                  </a:schemeClr>
                </a:solidFill>
              </a:rPr>
              <a:t>Disk Space </a:t>
            </a:r>
            <a:r>
              <a:rPr lang="en-US" sz="2200" dirty="0">
                <a:solidFill>
                  <a:schemeClr val="accent6">
                    <a:lumMod val="75000"/>
                  </a:schemeClr>
                </a:solidFill>
              </a:rPr>
              <a:t>90%  Alert : Alert gets initiated for l</a:t>
            </a:r>
            <a:r>
              <a:rPr lang="en-US" sz="2200" dirty="0" smtClean="0">
                <a:solidFill>
                  <a:schemeClr val="accent6">
                    <a:lumMod val="75000"/>
                  </a:schemeClr>
                </a:solidFill>
              </a:rPr>
              <a:t>ack of disk </a:t>
            </a:r>
            <a:r>
              <a:rPr lang="en-US" sz="2200" dirty="0">
                <a:solidFill>
                  <a:schemeClr val="accent6">
                    <a:lumMod val="75000"/>
                  </a:schemeClr>
                </a:solidFill>
              </a:rPr>
              <a:t>space. Operations executes standard process to add/create space by clearing logs or allocating space. </a:t>
            </a:r>
          </a:p>
          <a:p>
            <a:pPr lvl="1">
              <a:buFont typeface="Courier New" panose="02070309020205020404" pitchFamily="49" charset="0"/>
              <a:buChar char="o"/>
              <a:defRPr/>
            </a:pPr>
            <a:r>
              <a:rPr lang="en-US" sz="2200" dirty="0" smtClean="0">
                <a:solidFill>
                  <a:schemeClr val="accent6">
                    <a:lumMod val="75000"/>
                  </a:schemeClr>
                </a:solidFill>
              </a:rPr>
              <a:t>Register Rebuild. Operations initiates standard process to rebuild registers</a:t>
            </a:r>
            <a:endParaRPr lang="en-US" sz="2200" dirty="0">
              <a:solidFill>
                <a:schemeClr val="accent6">
                  <a:lumMod val="75000"/>
                </a:schemeClr>
              </a:solidFill>
            </a:endParaRPr>
          </a:p>
          <a:p>
            <a:pPr lvl="1">
              <a:buFont typeface="Courier New" panose="02070309020205020404" pitchFamily="49" charset="0"/>
              <a:buChar char="o"/>
              <a:defRPr/>
            </a:pPr>
            <a:r>
              <a:rPr lang="en-US" sz="2200" dirty="0" smtClean="0">
                <a:solidFill>
                  <a:schemeClr val="accent6">
                    <a:lumMod val="75000"/>
                  </a:schemeClr>
                </a:solidFill>
              </a:rPr>
              <a:t>GPD Device </a:t>
            </a:r>
            <a:r>
              <a:rPr lang="en-US" sz="2200" dirty="0">
                <a:solidFill>
                  <a:schemeClr val="accent6">
                    <a:lumMod val="75000"/>
                  </a:schemeClr>
                </a:solidFill>
              </a:rPr>
              <a:t>Error- </a:t>
            </a:r>
            <a:r>
              <a:rPr lang="en-US" sz="2200" dirty="0" smtClean="0">
                <a:solidFill>
                  <a:schemeClr val="accent6">
                    <a:lumMod val="75000"/>
                  </a:schemeClr>
                </a:solidFill>
              </a:rPr>
              <a:t>Operations follows established process to triage / restore</a:t>
            </a:r>
            <a:endParaRPr lang="en-US" sz="2200" dirty="0">
              <a:solidFill>
                <a:schemeClr val="accent6">
                  <a:lumMod val="75000"/>
                </a:schemeClr>
              </a:solidFill>
            </a:endParaRPr>
          </a:p>
          <a:p>
            <a:pPr>
              <a:buFont typeface="Arial" pitchFamily="34" charset="0"/>
              <a:buNone/>
              <a:defRPr/>
            </a:pPr>
            <a:endParaRPr lang="en-US" sz="2800" dirty="0">
              <a:solidFill>
                <a:schemeClr val="accent6">
                  <a:lumMod val="75000"/>
                </a:schemeClr>
              </a:solidFill>
            </a:endParaRPr>
          </a:p>
          <a:p>
            <a:pPr>
              <a:buFont typeface="Arial" pitchFamily="34" charset="0"/>
              <a:buNone/>
              <a:defRPr/>
            </a:pPr>
            <a:r>
              <a:rPr lang="en-US" sz="2800" b="1" dirty="0" smtClean="0">
                <a:solidFill>
                  <a:schemeClr val="accent6">
                    <a:lumMod val="75000"/>
                  </a:schemeClr>
                </a:solidFill>
              </a:rPr>
              <a:t>Escalated </a:t>
            </a:r>
            <a:r>
              <a:rPr lang="en-US" sz="2800" b="1" dirty="0">
                <a:solidFill>
                  <a:schemeClr val="accent6">
                    <a:lumMod val="75000"/>
                  </a:schemeClr>
                </a:solidFill>
              </a:rPr>
              <a:t>Recovery </a:t>
            </a:r>
            <a:r>
              <a:rPr lang="en-US" sz="2800" b="1" dirty="0" smtClean="0">
                <a:solidFill>
                  <a:schemeClr val="accent6">
                    <a:lumMod val="75000"/>
                  </a:schemeClr>
                </a:solidFill>
              </a:rPr>
              <a:t> </a:t>
            </a:r>
            <a:endParaRPr lang="en-US" sz="2800" b="1" dirty="0" smtClean="0">
              <a:solidFill>
                <a:schemeClr val="accent6">
                  <a:lumMod val="75000"/>
                </a:schemeClr>
              </a:solidFill>
            </a:endParaRPr>
          </a:p>
          <a:p>
            <a:pPr lvl="1">
              <a:buFont typeface="Arial" pitchFamily="34" charset="0"/>
              <a:buNone/>
              <a:defRPr/>
            </a:pPr>
            <a:r>
              <a:rPr lang="en-US" sz="2200" dirty="0" smtClean="0">
                <a:solidFill>
                  <a:schemeClr val="accent6">
                    <a:lumMod val="75000"/>
                  </a:schemeClr>
                </a:solidFill>
              </a:rPr>
              <a:t>- Examples</a:t>
            </a:r>
            <a:endParaRPr lang="en-US" sz="2200" dirty="0">
              <a:solidFill>
                <a:schemeClr val="accent6">
                  <a:lumMod val="75000"/>
                </a:schemeClr>
              </a:solidFill>
            </a:endParaRPr>
          </a:p>
          <a:p>
            <a:pPr lvl="1">
              <a:buFont typeface="Courier New" panose="02070309020205020404" pitchFamily="49" charset="0"/>
              <a:buChar char="o"/>
              <a:defRPr/>
            </a:pPr>
            <a:r>
              <a:rPr lang="en-US" sz="2200" dirty="0" smtClean="0">
                <a:solidFill>
                  <a:schemeClr val="accent6">
                    <a:lumMod val="75000"/>
                  </a:schemeClr>
                </a:solidFill>
              </a:rPr>
              <a:t>Network Failure </a:t>
            </a:r>
            <a:r>
              <a:rPr lang="en-US" sz="2200" dirty="0">
                <a:solidFill>
                  <a:schemeClr val="accent6">
                    <a:lumMod val="75000"/>
                  </a:schemeClr>
                </a:solidFill>
              </a:rPr>
              <a:t>R</a:t>
            </a:r>
            <a:r>
              <a:rPr lang="en-US" sz="2200" dirty="0" smtClean="0">
                <a:solidFill>
                  <a:schemeClr val="accent6">
                    <a:lumMod val="75000"/>
                  </a:schemeClr>
                </a:solidFill>
              </a:rPr>
              <a:t>equiring Troubleshooting – Escalated to infra team to triage/restore. </a:t>
            </a:r>
            <a:r>
              <a:rPr lang="en-US" sz="2200" dirty="0" smtClean="0">
                <a:solidFill>
                  <a:schemeClr val="accent6">
                    <a:lumMod val="75000"/>
                  </a:schemeClr>
                </a:solidFill>
              </a:rPr>
              <a:t> </a:t>
            </a:r>
            <a:endParaRPr lang="en-US" sz="2200" dirty="0">
              <a:solidFill>
                <a:schemeClr val="accent6">
                  <a:lumMod val="75000"/>
                </a:schemeClr>
              </a:solidFill>
            </a:endParaRPr>
          </a:p>
          <a:p>
            <a:pPr lvl="1">
              <a:buFont typeface="Courier New" panose="02070309020205020404" pitchFamily="49" charset="0"/>
              <a:buChar char="o"/>
              <a:defRPr/>
            </a:pPr>
            <a:r>
              <a:rPr lang="en-US" sz="2200" dirty="0" smtClean="0">
                <a:solidFill>
                  <a:schemeClr val="accent6">
                    <a:lumMod val="75000"/>
                  </a:schemeClr>
                </a:solidFill>
              </a:rPr>
              <a:t>Payment </a:t>
            </a:r>
            <a:r>
              <a:rPr lang="en-US" sz="2200" dirty="0">
                <a:solidFill>
                  <a:schemeClr val="accent6">
                    <a:lumMod val="75000"/>
                  </a:schemeClr>
                </a:solidFill>
              </a:rPr>
              <a:t>Gateway Failure : One Store </a:t>
            </a:r>
            <a:r>
              <a:rPr lang="en-US" sz="2200" dirty="0" smtClean="0">
                <a:solidFill>
                  <a:schemeClr val="accent6">
                    <a:lumMod val="75000"/>
                  </a:schemeClr>
                </a:solidFill>
              </a:rPr>
              <a:t>reports a </a:t>
            </a:r>
            <a:r>
              <a:rPr lang="en-US" sz="2200" dirty="0">
                <a:solidFill>
                  <a:schemeClr val="accent6">
                    <a:lumMod val="75000"/>
                  </a:schemeClr>
                </a:solidFill>
              </a:rPr>
              <a:t>few registers not able to accept </a:t>
            </a:r>
            <a:r>
              <a:rPr lang="en-US" sz="2200" dirty="0" smtClean="0">
                <a:solidFill>
                  <a:schemeClr val="accent6">
                    <a:lumMod val="75000"/>
                  </a:schemeClr>
                </a:solidFill>
              </a:rPr>
              <a:t>payments. Non standard process that would be escalated to </a:t>
            </a:r>
            <a:r>
              <a:rPr lang="en-US" sz="2200" dirty="0" smtClean="0">
                <a:solidFill>
                  <a:schemeClr val="accent6">
                    <a:lumMod val="75000"/>
                  </a:schemeClr>
                </a:solidFill>
              </a:rPr>
              <a:t>solution portfolio </a:t>
            </a:r>
            <a:r>
              <a:rPr lang="en-US" sz="2200" dirty="0" smtClean="0">
                <a:solidFill>
                  <a:schemeClr val="accent6">
                    <a:lumMod val="75000"/>
                  </a:schemeClr>
                </a:solidFill>
              </a:rPr>
              <a:t>team to triage / restore</a:t>
            </a:r>
          </a:p>
          <a:p>
            <a:pPr lvl="1">
              <a:buFont typeface="Arial" pitchFamily="34" charset="0"/>
              <a:buNone/>
              <a:defRPr/>
            </a:pPr>
            <a:endParaRPr lang="en-US" sz="2200" dirty="0">
              <a:solidFill>
                <a:schemeClr val="accent6">
                  <a:lumMod val="75000"/>
                </a:schemeClr>
              </a:solidFill>
            </a:endParaRPr>
          </a:p>
          <a:p>
            <a:pPr>
              <a:buFont typeface="Arial" pitchFamily="34" charset="0"/>
              <a:buNone/>
              <a:defRPr/>
            </a:pPr>
            <a:endParaRPr lang="en-US" sz="2800" dirty="0" smtClean="0">
              <a:solidFill>
                <a:schemeClr val="accent6">
                  <a:lumMod val="75000"/>
                </a:schemeClr>
              </a:solidFill>
            </a:endParaRPr>
          </a:p>
        </p:txBody>
      </p:sp>
      <p:sp>
        <p:nvSpPr>
          <p:cNvPr id="5" name="Slide Number Placeholder 4"/>
          <p:cNvSpPr>
            <a:spLocks noGrp="1"/>
          </p:cNvSpPr>
          <p:nvPr>
            <p:ph type="sldNum" sz="quarter" idx="12"/>
          </p:nvPr>
        </p:nvSpPr>
        <p:spPr/>
        <p:txBody>
          <a:bodyPr/>
          <a:lstStyle>
            <a:lvl1pPr eaLnBrk="0" hangingPunct="0">
              <a:defRPr sz="4400">
                <a:solidFill>
                  <a:schemeClr val="tx1"/>
                </a:solidFill>
                <a:latin typeface="Helvetica" panose="020B0604020202020204" pitchFamily="34" charset="0"/>
              </a:defRPr>
            </a:lvl1pPr>
            <a:lvl2pPr marL="742950" indent="-285750" eaLnBrk="0" hangingPunct="0">
              <a:defRPr sz="4400">
                <a:solidFill>
                  <a:schemeClr val="tx1"/>
                </a:solidFill>
                <a:latin typeface="Helvetica" panose="020B0604020202020204" pitchFamily="34" charset="0"/>
              </a:defRPr>
            </a:lvl2pPr>
            <a:lvl3pPr marL="1143000" indent="-228600" eaLnBrk="0" hangingPunct="0">
              <a:defRPr sz="4400">
                <a:solidFill>
                  <a:schemeClr val="tx1"/>
                </a:solidFill>
                <a:latin typeface="Helvetica" panose="020B0604020202020204" pitchFamily="34" charset="0"/>
              </a:defRPr>
            </a:lvl3pPr>
            <a:lvl4pPr marL="1600200" indent="-228600" eaLnBrk="0" hangingPunct="0">
              <a:defRPr sz="4400">
                <a:solidFill>
                  <a:schemeClr val="tx1"/>
                </a:solidFill>
                <a:latin typeface="Helvetica" panose="020B0604020202020204" pitchFamily="34" charset="0"/>
              </a:defRPr>
            </a:lvl4pPr>
            <a:lvl5pPr marL="2057400" indent="-228600" eaLnBrk="0" hangingPunct="0">
              <a:defRPr sz="4400">
                <a:solidFill>
                  <a:schemeClr val="tx1"/>
                </a:solidFill>
                <a:latin typeface="Helvetica" panose="020B0604020202020204" pitchFamily="34" charset="0"/>
              </a:defRPr>
            </a:lvl5pPr>
            <a:lvl6pPr marL="2514600" indent="-228600" eaLnBrk="0" fontAlgn="base" hangingPunct="0">
              <a:spcBef>
                <a:spcPct val="0"/>
              </a:spcBef>
              <a:spcAft>
                <a:spcPct val="0"/>
              </a:spcAft>
              <a:defRPr sz="4400">
                <a:solidFill>
                  <a:schemeClr val="tx1"/>
                </a:solidFill>
                <a:latin typeface="Helvetica" panose="020B0604020202020204" pitchFamily="34" charset="0"/>
              </a:defRPr>
            </a:lvl6pPr>
            <a:lvl7pPr marL="2971800" indent="-228600" eaLnBrk="0" fontAlgn="base" hangingPunct="0">
              <a:spcBef>
                <a:spcPct val="0"/>
              </a:spcBef>
              <a:spcAft>
                <a:spcPct val="0"/>
              </a:spcAft>
              <a:defRPr sz="4400">
                <a:solidFill>
                  <a:schemeClr val="tx1"/>
                </a:solidFill>
                <a:latin typeface="Helvetica" panose="020B0604020202020204" pitchFamily="34" charset="0"/>
              </a:defRPr>
            </a:lvl7pPr>
            <a:lvl8pPr marL="3429000" indent="-228600" eaLnBrk="0" fontAlgn="base" hangingPunct="0">
              <a:spcBef>
                <a:spcPct val="0"/>
              </a:spcBef>
              <a:spcAft>
                <a:spcPct val="0"/>
              </a:spcAft>
              <a:defRPr sz="4400">
                <a:solidFill>
                  <a:schemeClr val="tx1"/>
                </a:solidFill>
                <a:latin typeface="Helvetica" panose="020B0604020202020204" pitchFamily="34" charset="0"/>
              </a:defRPr>
            </a:lvl8pPr>
            <a:lvl9pPr marL="3886200" indent="-228600" eaLnBrk="0" fontAlgn="base" hangingPunct="0">
              <a:spcBef>
                <a:spcPct val="0"/>
              </a:spcBef>
              <a:spcAft>
                <a:spcPct val="0"/>
              </a:spcAft>
              <a:defRPr sz="4400">
                <a:solidFill>
                  <a:schemeClr val="tx1"/>
                </a:solidFill>
                <a:latin typeface="Helvetica" panose="020B0604020202020204" pitchFamily="34" charset="0"/>
              </a:defRPr>
            </a:lvl9pPr>
          </a:lstStyle>
          <a:p>
            <a:pPr eaLnBrk="1" hangingPunct="1"/>
            <a:fld id="{012FCDF2-0E62-4940-A2FA-AFB37BE08F88}" type="slidenum">
              <a:rPr lang="en-US" altLang="en-US" sz="2400">
                <a:solidFill>
                  <a:srgbClr val="656565"/>
                </a:solidFill>
                <a:latin typeface="Arial" panose="020B0604020202020204" pitchFamily="34" charset="0"/>
              </a:rPr>
              <a:pPr eaLnBrk="1" hangingPunct="1"/>
              <a:t>7</a:t>
            </a:fld>
            <a:endParaRPr lang="en-US" altLang="en-US" sz="2400">
              <a:solidFill>
                <a:srgbClr val="656565"/>
              </a:solidFill>
              <a:latin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1"/>
          <p:cNvSpPr txBox="1">
            <a:spLocks/>
          </p:cNvSpPr>
          <p:nvPr/>
        </p:nvSpPr>
        <p:spPr bwMode="auto">
          <a:xfrm>
            <a:off x="812800" y="1138238"/>
            <a:ext cx="14631988" cy="74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45137" tIns="72569" rIns="145137" bIns="72569" numCol="1" anchor="t" anchorCtr="0" compatLnSpc="1">
            <a:prstTxWarp prst="textNoShape">
              <a:avLst/>
            </a:prstTxWarp>
          </a:bodyPr>
          <a:lstStyle>
            <a:lvl1pPr marL="457200" indent="-457200" algn="l" defTabSz="1450975" rtl="0" eaLnBrk="0" fontAlgn="base" hangingPunct="0">
              <a:lnSpc>
                <a:spcPct val="90000"/>
              </a:lnSpc>
              <a:spcBef>
                <a:spcPct val="25000"/>
              </a:spcBef>
              <a:spcAft>
                <a:spcPct val="20000"/>
              </a:spcAft>
              <a:buSzPct val="60000"/>
              <a:buBlip>
                <a:blip r:embed="rId2"/>
              </a:buBlip>
              <a:defRPr sz="5400">
                <a:solidFill>
                  <a:schemeClr val="tx1"/>
                </a:solidFill>
                <a:latin typeface="HelveticaNeue"/>
                <a:ea typeface="+mn-ea"/>
                <a:cs typeface="+mn-cs"/>
              </a:defRPr>
            </a:lvl1pPr>
            <a:lvl2pPr marL="1028700" indent="-457200" algn="l" defTabSz="1450975" rtl="0" eaLnBrk="0" fontAlgn="base" hangingPunct="0">
              <a:lnSpc>
                <a:spcPct val="90000"/>
              </a:lnSpc>
              <a:spcBef>
                <a:spcPct val="0"/>
              </a:spcBef>
              <a:spcAft>
                <a:spcPct val="20000"/>
              </a:spcAft>
              <a:buSzPct val="60000"/>
              <a:buBlip>
                <a:blip r:embed="rId2"/>
              </a:buBlip>
              <a:defRPr sz="4800">
                <a:solidFill>
                  <a:schemeClr val="tx1"/>
                </a:solidFill>
                <a:latin typeface="HelveticaNeue"/>
              </a:defRPr>
            </a:lvl2pPr>
            <a:lvl3pPr marL="1543050" indent="-400050" algn="l" defTabSz="1450975" rtl="0" eaLnBrk="0" fontAlgn="base" hangingPunct="0">
              <a:lnSpc>
                <a:spcPct val="90000"/>
              </a:lnSpc>
              <a:spcBef>
                <a:spcPct val="0"/>
              </a:spcBef>
              <a:spcAft>
                <a:spcPct val="20000"/>
              </a:spcAft>
              <a:buSzPct val="60000"/>
              <a:buBlip>
                <a:blip r:embed="rId2"/>
              </a:buBlip>
              <a:defRPr sz="4400">
                <a:solidFill>
                  <a:schemeClr val="tx1"/>
                </a:solidFill>
                <a:latin typeface="HelveticaNeue"/>
              </a:defRPr>
            </a:lvl3pPr>
            <a:lvl4pPr marL="2114550" indent="-400050" algn="l" defTabSz="1450975" rtl="0" eaLnBrk="0" fontAlgn="base" hangingPunct="0">
              <a:lnSpc>
                <a:spcPct val="90000"/>
              </a:lnSpc>
              <a:spcBef>
                <a:spcPct val="0"/>
              </a:spcBef>
              <a:spcAft>
                <a:spcPct val="20000"/>
              </a:spcAft>
              <a:buSzPct val="60000"/>
              <a:buBlip>
                <a:blip r:embed="rId2"/>
              </a:buBlip>
              <a:defRPr sz="4000">
                <a:solidFill>
                  <a:schemeClr val="tx1"/>
                </a:solidFill>
                <a:latin typeface="HelveticaNeue"/>
              </a:defRPr>
            </a:lvl4pPr>
            <a:lvl5pPr marL="2628900" indent="-400050" algn="l" defTabSz="1450975" rtl="0" eaLnBrk="0" fontAlgn="base" hangingPunct="0">
              <a:lnSpc>
                <a:spcPct val="90000"/>
              </a:lnSpc>
              <a:spcBef>
                <a:spcPct val="0"/>
              </a:spcBef>
              <a:spcAft>
                <a:spcPct val="20000"/>
              </a:spcAft>
              <a:buSzPct val="60000"/>
              <a:buBlip>
                <a:blip r:embed="rId2"/>
              </a:buBlip>
              <a:defRPr sz="4000">
                <a:solidFill>
                  <a:schemeClr val="tx1"/>
                </a:solidFill>
                <a:latin typeface="HelveticaNeue"/>
              </a:defRPr>
            </a:lvl5pPr>
            <a:lvl6pPr marL="3086100" indent="-400050" algn="l" defTabSz="1450975" rtl="0" fontAlgn="base">
              <a:lnSpc>
                <a:spcPct val="90000"/>
              </a:lnSpc>
              <a:spcBef>
                <a:spcPct val="0"/>
              </a:spcBef>
              <a:spcAft>
                <a:spcPct val="20000"/>
              </a:spcAft>
              <a:buSzPct val="60000"/>
              <a:buBlip>
                <a:blip r:embed="rId2"/>
              </a:buBlip>
              <a:defRPr sz="4000">
                <a:solidFill>
                  <a:schemeClr val="tx1"/>
                </a:solidFill>
                <a:latin typeface="+mn-lt"/>
              </a:defRPr>
            </a:lvl6pPr>
            <a:lvl7pPr marL="3543300" indent="-400050" algn="l" defTabSz="1450975" rtl="0" fontAlgn="base">
              <a:lnSpc>
                <a:spcPct val="90000"/>
              </a:lnSpc>
              <a:spcBef>
                <a:spcPct val="0"/>
              </a:spcBef>
              <a:spcAft>
                <a:spcPct val="20000"/>
              </a:spcAft>
              <a:buSzPct val="60000"/>
              <a:buBlip>
                <a:blip r:embed="rId2"/>
              </a:buBlip>
              <a:defRPr sz="4000">
                <a:solidFill>
                  <a:schemeClr val="tx1"/>
                </a:solidFill>
                <a:latin typeface="+mn-lt"/>
              </a:defRPr>
            </a:lvl7pPr>
            <a:lvl8pPr marL="4000500" indent="-400050" algn="l" defTabSz="1450975" rtl="0" fontAlgn="base">
              <a:lnSpc>
                <a:spcPct val="90000"/>
              </a:lnSpc>
              <a:spcBef>
                <a:spcPct val="0"/>
              </a:spcBef>
              <a:spcAft>
                <a:spcPct val="20000"/>
              </a:spcAft>
              <a:buSzPct val="60000"/>
              <a:buBlip>
                <a:blip r:embed="rId2"/>
              </a:buBlip>
              <a:defRPr sz="4000">
                <a:solidFill>
                  <a:schemeClr val="tx1"/>
                </a:solidFill>
                <a:latin typeface="+mn-lt"/>
              </a:defRPr>
            </a:lvl8pPr>
            <a:lvl9pPr marL="4457700" indent="-400050" algn="l" defTabSz="1450975" rtl="0" fontAlgn="base">
              <a:lnSpc>
                <a:spcPct val="90000"/>
              </a:lnSpc>
              <a:spcBef>
                <a:spcPct val="0"/>
              </a:spcBef>
              <a:spcAft>
                <a:spcPct val="20000"/>
              </a:spcAft>
              <a:buSzPct val="60000"/>
              <a:buBlip>
                <a:blip r:embed="rId2"/>
              </a:buBlip>
              <a:defRPr sz="4000">
                <a:solidFill>
                  <a:schemeClr val="tx1"/>
                </a:solidFill>
                <a:latin typeface="+mn-lt"/>
              </a:defRPr>
            </a:lvl9pPr>
          </a:lstStyle>
          <a:p>
            <a:pPr defTabSz="2340685" fontAlgn="auto">
              <a:spcBef>
                <a:spcPts val="0"/>
              </a:spcBef>
              <a:spcAft>
                <a:spcPts val="0"/>
              </a:spcAft>
              <a:buFontTx/>
              <a:buNone/>
              <a:defRPr/>
            </a:pPr>
            <a:endParaRPr lang="en-US" sz="2600" b="1"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endParaRPr lang="en-US" sz="2600" b="1"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2600" b="1" kern="0" dirty="0" smtClean="0">
                <a:solidFill>
                  <a:schemeClr val="accent6">
                    <a:lumMod val="50000"/>
                  </a:schemeClr>
                </a:solidFill>
                <a:latin typeface="+mn-lt"/>
                <a:cs typeface="Arial" pitchFamily="34" charset="0"/>
              </a:rPr>
              <a:t>Incident Management:  </a:t>
            </a:r>
            <a:r>
              <a:rPr lang="en-US" sz="1800" kern="0" dirty="0" smtClean="0">
                <a:solidFill>
                  <a:schemeClr val="accent6">
                    <a:lumMod val="50000"/>
                  </a:schemeClr>
                </a:solidFill>
                <a:latin typeface="+mn-lt"/>
                <a:cs typeface="Arial" pitchFamily="34" charset="0"/>
              </a:rPr>
              <a:t>The </a:t>
            </a:r>
            <a:r>
              <a:rPr lang="en-US" sz="1800" kern="0" dirty="0">
                <a:solidFill>
                  <a:schemeClr val="accent6">
                    <a:lumMod val="50000"/>
                  </a:schemeClr>
                </a:solidFill>
                <a:latin typeface="+mn-lt"/>
                <a:cs typeface="Arial" pitchFamily="34" charset="0"/>
              </a:rPr>
              <a:t>first goal of the incident management process is to restore a normal </a:t>
            </a:r>
            <a:r>
              <a:rPr lang="en-US" sz="1800" kern="0" dirty="0" smtClean="0">
                <a:solidFill>
                  <a:schemeClr val="accent6">
                    <a:lumMod val="50000"/>
                  </a:schemeClr>
                </a:solidFill>
                <a:latin typeface="+mn-lt"/>
                <a:cs typeface="Arial" pitchFamily="34" charset="0"/>
              </a:rPr>
              <a:t>TTS service </a:t>
            </a:r>
            <a:r>
              <a:rPr lang="en-US" sz="1800" kern="0" dirty="0">
                <a:solidFill>
                  <a:schemeClr val="accent6">
                    <a:lumMod val="50000"/>
                  </a:schemeClr>
                </a:solidFill>
                <a:latin typeface="+mn-lt"/>
                <a:cs typeface="Arial" pitchFamily="34" charset="0"/>
              </a:rPr>
              <a:t>operation as quickly as possible and to minimize the impact on </a:t>
            </a:r>
            <a:r>
              <a:rPr lang="en-US" sz="1800" kern="0" dirty="0" smtClean="0">
                <a:solidFill>
                  <a:schemeClr val="accent6">
                    <a:lumMod val="50000"/>
                  </a:schemeClr>
                </a:solidFill>
                <a:latin typeface="+mn-lt"/>
                <a:cs typeface="Arial" pitchFamily="34" charset="0"/>
              </a:rPr>
              <a:t>Target business </a:t>
            </a:r>
            <a:r>
              <a:rPr lang="en-US" sz="1800" kern="0" dirty="0">
                <a:solidFill>
                  <a:schemeClr val="accent6">
                    <a:lumMod val="50000"/>
                  </a:schemeClr>
                </a:solidFill>
                <a:latin typeface="+mn-lt"/>
                <a:cs typeface="Arial" pitchFamily="34" charset="0"/>
              </a:rPr>
              <a:t>operations, thus ensuring that the best possible levels of service </a:t>
            </a:r>
            <a:r>
              <a:rPr lang="en-US" sz="1800" kern="0" dirty="0" smtClean="0">
                <a:solidFill>
                  <a:schemeClr val="accent6">
                    <a:lumMod val="50000"/>
                  </a:schemeClr>
                </a:solidFill>
                <a:latin typeface="+mn-lt"/>
                <a:cs typeface="Arial" pitchFamily="34" charset="0"/>
              </a:rPr>
              <a:t>quality, availability and data accuracy are </a:t>
            </a:r>
            <a:r>
              <a:rPr lang="en-US" sz="1800" kern="0" dirty="0">
                <a:solidFill>
                  <a:schemeClr val="accent6">
                    <a:lumMod val="50000"/>
                  </a:schemeClr>
                </a:solidFill>
                <a:latin typeface="+mn-lt"/>
                <a:cs typeface="Arial" pitchFamily="34" charset="0"/>
              </a:rPr>
              <a:t>maintained</a:t>
            </a:r>
            <a:r>
              <a:rPr lang="en-US" sz="1800" kern="0" dirty="0" smtClean="0">
                <a:solidFill>
                  <a:schemeClr val="accent6">
                    <a:lumMod val="50000"/>
                  </a:schemeClr>
                </a:solidFill>
                <a:latin typeface="+mn-lt"/>
                <a:cs typeface="Arial" pitchFamily="34" charset="0"/>
              </a:rPr>
              <a:t>.  </a:t>
            </a:r>
          </a:p>
          <a:p>
            <a:pPr defTabSz="2340685" fontAlgn="auto">
              <a:spcBef>
                <a:spcPts val="0"/>
              </a:spcBef>
              <a:spcAft>
                <a:spcPts val="0"/>
              </a:spcAft>
              <a:buFontTx/>
              <a:buNone/>
              <a:defRPr/>
            </a:pPr>
            <a:endParaRPr lang="en-US" sz="1800"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1800" kern="0" dirty="0">
                <a:solidFill>
                  <a:schemeClr val="accent6">
                    <a:lumMod val="50000"/>
                  </a:schemeClr>
                </a:solidFill>
                <a:latin typeface="+mn-lt"/>
                <a:cs typeface="Arial" pitchFamily="34" charset="0"/>
              </a:rPr>
              <a:t>	</a:t>
            </a:r>
            <a:r>
              <a:rPr lang="en-US" sz="1800" b="1" i="1" kern="0" dirty="0" smtClean="0">
                <a:solidFill>
                  <a:schemeClr val="accent6">
                    <a:lumMod val="50000"/>
                  </a:schemeClr>
                </a:solidFill>
                <a:latin typeface="+mn-lt"/>
                <a:cs typeface="Arial" pitchFamily="34" charset="0"/>
              </a:rPr>
              <a:t>Another take: </a:t>
            </a:r>
            <a:r>
              <a:rPr lang="en-US" sz="1800" kern="0" dirty="0" smtClean="0">
                <a:solidFill>
                  <a:schemeClr val="accent6">
                    <a:lumMod val="50000"/>
                  </a:schemeClr>
                </a:solidFill>
                <a:latin typeface="+mn-lt"/>
                <a:cs typeface="Arial" pitchFamily="34" charset="0"/>
              </a:rPr>
              <a:t>An </a:t>
            </a:r>
            <a:r>
              <a:rPr lang="en-US" sz="1800" kern="0" dirty="0">
                <a:solidFill>
                  <a:schemeClr val="accent6">
                    <a:lumMod val="50000"/>
                  </a:schemeClr>
                </a:solidFill>
                <a:latin typeface="+mn-lt"/>
                <a:cs typeface="Arial" pitchFamily="34" charset="0"/>
              </a:rPr>
              <a:t>unplanned interruption to an </a:t>
            </a:r>
            <a:r>
              <a:rPr lang="en-US" sz="1800" kern="0" dirty="0" smtClean="0">
                <a:solidFill>
                  <a:schemeClr val="accent6">
                    <a:lumMod val="50000"/>
                  </a:schemeClr>
                </a:solidFill>
                <a:latin typeface="+mn-lt"/>
                <a:cs typeface="Arial" pitchFamily="34" charset="0"/>
              </a:rPr>
              <a:t>TTS </a:t>
            </a:r>
            <a:r>
              <a:rPr lang="en-US" sz="1800" kern="0" dirty="0">
                <a:solidFill>
                  <a:schemeClr val="accent6">
                    <a:lumMod val="50000"/>
                  </a:schemeClr>
                </a:solidFill>
                <a:latin typeface="+mn-lt"/>
                <a:cs typeface="Arial" pitchFamily="34" charset="0"/>
              </a:rPr>
              <a:t>Service or reduction in the quality of an </a:t>
            </a:r>
            <a:r>
              <a:rPr lang="en-US" sz="1800" kern="0" dirty="0" smtClean="0">
                <a:solidFill>
                  <a:schemeClr val="accent6">
                    <a:lumMod val="50000"/>
                  </a:schemeClr>
                </a:solidFill>
                <a:latin typeface="+mn-lt"/>
                <a:cs typeface="Arial" pitchFamily="34" charset="0"/>
              </a:rPr>
              <a:t>TTS service</a:t>
            </a:r>
            <a:r>
              <a:rPr lang="en-US" sz="1800" kern="0" dirty="0">
                <a:solidFill>
                  <a:schemeClr val="accent6">
                    <a:lumMod val="50000"/>
                  </a:schemeClr>
                </a:solidFill>
                <a:latin typeface="+mn-lt"/>
                <a:cs typeface="Arial" pitchFamily="34" charset="0"/>
              </a:rPr>
              <a:t>. </a:t>
            </a:r>
            <a:r>
              <a:rPr lang="en-US" sz="1800" kern="0" dirty="0" smtClean="0">
                <a:solidFill>
                  <a:schemeClr val="accent6">
                    <a:lumMod val="50000"/>
                  </a:schemeClr>
                </a:solidFill>
                <a:latin typeface="+mn-lt"/>
                <a:cs typeface="Arial" pitchFamily="34" charset="0"/>
              </a:rPr>
              <a:t>The TTS incident </a:t>
            </a:r>
            <a:r>
              <a:rPr lang="en-US" sz="1800" kern="0" dirty="0">
                <a:solidFill>
                  <a:schemeClr val="accent6">
                    <a:lumMod val="50000"/>
                  </a:schemeClr>
                </a:solidFill>
                <a:latin typeface="+mn-lt"/>
                <a:cs typeface="Arial" pitchFamily="34" charset="0"/>
              </a:rPr>
              <a:t>management process ensures that normal service operation is restored as quickly as possible and the business impact is minimized.</a:t>
            </a:r>
          </a:p>
          <a:p>
            <a:pPr defTabSz="2340685" fontAlgn="auto">
              <a:spcBef>
                <a:spcPts val="0"/>
              </a:spcBef>
              <a:spcAft>
                <a:spcPts val="0"/>
              </a:spcAft>
              <a:buFontTx/>
              <a:buNone/>
              <a:defRPr/>
            </a:pPr>
            <a:endParaRPr lang="en-US" sz="2600" b="1"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2600" b="1" kern="0" dirty="0" smtClean="0">
                <a:solidFill>
                  <a:schemeClr val="accent6">
                    <a:lumMod val="50000"/>
                  </a:schemeClr>
                </a:solidFill>
                <a:latin typeface="+mn-lt"/>
                <a:cs typeface="Arial" pitchFamily="34" charset="0"/>
              </a:rPr>
              <a:t>Monitoring &amp; Event Management</a:t>
            </a:r>
            <a:r>
              <a:rPr lang="en-US" sz="2600" kern="0" dirty="0" smtClean="0">
                <a:solidFill>
                  <a:schemeClr val="accent6">
                    <a:lumMod val="50000"/>
                  </a:schemeClr>
                </a:solidFill>
                <a:latin typeface="+mn-lt"/>
                <a:cs typeface="Arial" pitchFamily="34" charset="0"/>
              </a:rPr>
              <a:t>: </a:t>
            </a:r>
            <a:r>
              <a:rPr lang="en-US" sz="1800" kern="0" dirty="0">
                <a:solidFill>
                  <a:schemeClr val="accent6">
                    <a:lumMod val="50000"/>
                  </a:schemeClr>
                </a:solidFill>
                <a:latin typeface="+mn-lt"/>
                <a:cs typeface="Arial" pitchFamily="34" charset="0"/>
              </a:rPr>
              <a:t>TTS e</a:t>
            </a:r>
            <a:r>
              <a:rPr lang="en-US" sz="1800" kern="0" dirty="0" smtClean="0">
                <a:solidFill>
                  <a:schemeClr val="accent6">
                    <a:lumMod val="50000"/>
                  </a:schemeClr>
                </a:solidFill>
                <a:latin typeface="+mn-lt"/>
                <a:cs typeface="Arial" pitchFamily="34" charset="0"/>
              </a:rPr>
              <a:t>vent </a:t>
            </a:r>
            <a:r>
              <a:rPr lang="en-US" sz="1800" kern="0" dirty="0">
                <a:solidFill>
                  <a:schemeClr val="accent6">
                    <a:lumMod val="50000"/>
                  </a:schemeClr>
                </a:solidFill>
                <a:latin typeface="+mn-lt"/>
                <a:cs typeface="Arial" pitchFamily="34" charset="0"/>
              </a:rPr>
              <a:t>management </a:t>
            </a:r>
            <a:r>
              <a:rPr lang="en-US" sz="1800" kern="0" dirty="0" smtClean="0">
                <a:solidFill>
                  <a:schemeClr val="accent6">
                    <a:lumMod val="50000"/>
                  </a:schemeClr>
                </a:solidFill>
                <a:latin typeface="+mn-lt"/>
                <a:cs typeface="Arial" pitchFamily="34" charset="0"/>
              </a:rPr>
              <a:t>provides mechanisms for early detection of possible incidents, </a:t>
            </a:r>
            <a:r>
              <a:rPr lang="en-US" sz="1800" kern="0" dirty="0">
                <a:solidFill>
                  <a:schemeClr val="accent6">
                    <a:lumMod val="50000"/>
                  </a:schemeClr>
                </a:solidFill>
                <a:latin typeface="+mn-lt"/>
                <a:cs typeface="Arial" pitchFamily="34" charset="0"/>
              </a:rPr>
              <a:t>while monitoring checks the status of components even when no events are occurring. After an event has been detected it may </a:t>
            </a:r>
            <a:r>
              <a:rPr lang="en-US" sz="1800" kern="0" dirty="0" smtClean="0">
                <a:solidFill>
                  <a:schemeClr val="accent6">
                    <a:lumMod val="50000"/>
                  </a:schemeClr>
                </a:solidFill>
                <a:latin typeface="+mn-lt"/>
                <a:cs typeface="Arial" pitchFamily="34" charset="0"/>
              </a:rPr>
              <a:t>be resolved prior to TTS impact, it may lead to a TTS incident, or </a:t>
            </a:r>
            <a:r>
              <a:rPr lang="en-US" sz="1800" kern="0" dirty="0">
                <a:solidFill>
                  <a:schemeClr val="accent6">
                    <a:lumMod val="50000"/>
                  </a:schemeClr>
                </a:solidFill>
                <a:latin typeface="+mn-lt"/>
                <a:cs typeface="Arial" pitchFamily="34" charset="0"/>
              </a:rPr>
              <a:t>it may simply be logged in case the information is needed. Response to an event may be automated or may require manual intervention.  </a:t>
            </a:r>
            <a:endParaRPr lang="en-US" sz="1800"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1800" kern="0" dirty="0">
                <a:solidFill>
                  <a:schemeClr val="accent6">
                    <a:lumMod val="50000"/>
                  </a:schemeClr>
                </a:solidFill>
                <a:latin typeface="+mn-lt"/>
                <a:cs typeface="Arial" pitchFamily="34" charset="0"/>
              </a:rPr>
              <a:t>	</a:t>
            </a:r>
            <a:endParaRPr lang="en-US" sz="1800"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1800" kern="0" dirty="0" smtClean="0">
                <a:solidFill>
                  <a:schemeClr val="accent6">
                    <a:lumMod val="50000"/>
                  </a:schemeClr>
                </a:solidFill>
                <a:latin typeface="+mn-lt"/>
                <a:cs typeface="Arial" pitchFamily="34" charset="0"/>
              </a:rPr>
              <a:t>	</a:t>
            </a:r>
            <a:r>
              <a:rPr lang="en-US" sz="1800" b="1" i="1" kern="0" dirty="0">
                <a:solidFill>
                  <a:schemeClr val="accent6">
                    <a:lumMod val="50000"/>
                  </a:schemeClr>
                </a:solidFill>
                <a:latin typeface="+mn-lt"/>
                <a:cs typeface="Arial" pitchFamily="34" charset="0"/>
              </a:rPr>
              <a:t>Note:</a:t>
            </a:r>
            <a:r>
              <a:rPr lang="en-US" sz="1800" kern="0" dirty="0">
                <a:solidFill>
                  <a:schemeClr val="accent6">
                    <a:lumMod val="50000"/>
                  </a:schemeClr>
                </a:solidFill>
                <a:latin typeface="+mn-lt"/>
                <a:cs typeface="Arial" pitchFamily="34" charset="0"/>
              </a:rPr>
              <a:t> </a:t>
            </a:r>
            <a:r>
              <a:rPr lang="en-US" sz="1800" kern="0" dirty="0" smtClean="0">
                <a:solidFill>
                  <a:schemeClr val="accent6">
                    <a:lumMod val="50000"/>
                  </a:schemeClr>
                </a:solidFill>
                <a:latin typeface="+mn-lt"/>
                <a:cs typeface="Arial" pitchFamily="34" charset="0"/>
              </a:rPr>
              <a:t>The TTS technology is configured to generate a </a:t>
            </a:r>
            <a:r>
              <a:rPr lang="en-US" sz="1800" kern="0" dirty="0">
                <a:solidFill>
                  <a:schemeClr val="accent6">
                    <a:lumMod val="50000"/>
                  </a:schemeClr>
                </a:solidFill>
                <a:latin typeface="+mn-lt"/>
                <a:cs typeface="Arial" pitchFamily="34" charset="0"/>
              </a:rPr>
              <a:t>set of events based on the </a:t>
            </a:r>
            <a:r>
              <a:rPr lang="en-US" sz="1800" kern="0" dirty="0" smtClean="0">
                <a:solidFill>
                  <a:schemeClr val="accent6">
                    <a:lumMod val="50000"/>
                  </a:schemeClr>
                </a:solidFill>
                <a:latin typeface="+mn-lt"/>
                <a:cs typeface="Arial" pitchFamily="34" charset="0"/>
              </a:rPr>
              <a:t>design.  </a:t>
            </a:r>
            <a:endParaRPr lang="en-US" sz="1800" kern="0" dirty="0">
              <a:solidFill>
                <a:schemeClr val="accent6">
                  <a:lumMod val="50000"/>
                </a:schemeClr>
              </a:solidFill>
              <a:latin typeface="+mn-lt"/>
              <a:cs typeface="Arial" pitchFamily="34" charset="0"/>
            </a:endParaRPr>
          </a:p>
          <a:p>
            <a:pPr defTabSz="2340685" fontAlgn="auto">
              <a:spcBef>
                <a:spcPts val="0"/>
              </a:spcBef>
              <a:spcAft>
                <a:spcPts val="0"/>
              </a:spcAft>
              <a:buFontTx/>
              <a:buNone/>
              <a:defRPr/>
            </a:pPr>
            <a:endParaRPr lang="en-US" sz="1800" kern="0" dirty="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2600" b="1" kern="0" dirty="0" smtClean="0">
                <a:solidFill>
                  <a:schemeClr val="accent6">
                    <a:lumMod val="50000"/>
                  </a:schemeClr>
                </a:solidFill>
                <a:latin typeface="+mn-lt"/>
                <a:cs typeface="Arial" pitchFamily="34" charset="0"/>
              </a:rPr>
              <a:t>Problem Management:  </a:t>
            </a:r>
            <a:r>
              <a:rPr lang="en-US" sz="1800" kern="0" dirty="0">
                <a:solidFill>
                  <a:schemeClr val="accent6">
                    <a:lumMod val="50000"/>
                  </a:schemeClr>
                </a:solidFill>
                <a:latin typeface="+mn-lt"/>
                <a:cs typeface="Arial" pitchFamily="34" charset="0"/>
              </a:rPr>
              <a:t>TTS p</a:t>
            </a:r>
            <a:r>
              <a:rPr lang="en-US" sz="1800" kern="0" dirty="0" smtClean="0">
                <a:solidFill>
                  <a:schemeClr val="accent6">
                    <a:lumMod val="50000"/>
                  </a:schemeClr>
                </a:solidFill>
                <a:latin typeface="+mn-lt"/>
                <a:cs typeface="Arial" pitchFamily="34" charset="0"/>
              </a:rPr>
              <a:t>roblem </a:t>
            </a:r>
            <a:r>
              <a:rPr lang="en-US" sz="1800" kern="0" dirty="0">
                <a:solidFill>
                  <a:schemeClr val="accent6">
                    <a:lumMod val="50000"/>
                  </a:schemeClr>
                </a:solidFill>
                <a:latin typeface="+mn-lt"/>
                <a:cs typeface="Arial" pitchFamily="34" charset="0"/>
              </a:rPr>
              <a:t>management aims to resolve the root causes of incidents and thus to </a:t>
            </a:r>
            <a:r>
              <a:rPr lang="en-US" sz="1800" kern="0" dirty="0" smtClean="0">
                <a:solidFill>
                  <a:schemeClr val="accent6">
                    <a:lumMod val="50000"/>
                  </a:schemeClr>
                </a:solidFill>
                <a:latin typeface="+mn-lt"/>
                <a:cs typeface="Arial" pitchFamily="34" charset="0"/>
              </a:rPr>
              <a:t>minimize </a:t>
            </a:r>
            <a:r>
              <a:rPr lang="en-US" sz="1800" kern="0" dirty="0">
                <a:solidFill>
                  <a:schemeClr val="accent6">
                    <a:lumMod val="50000"/>
                  </a:schemeClr>
                </a:solidFill>
                <a:latin typeface="+mn-lt"/>
                <a:cs typeface="Arial" pitchFamily="34" charset="0"/>
              </a:rPr>
              <a:t>the adverse impact of incidents and problems on business that are caused by errors within the </a:t>
            </a:r>
            <a:r>
              <a:rPr lang="en-US" sz="1800" kern="0" dirty="0" smtClean="0">
                <a:solidFill>
                  <a:schemeClr val="accent6">
                    <a:lumMod val="50000"/>
                  </a:schemeClr>
                </a:solidFill>
                <a:latin typeface="+mn-lt"/>
                <a:cs typeface="Arial" pitchFamily="34" charset="0"/>
              </a:rPr>
              <a:t>TTS technology, </a:t>
            </a:r>
            <a:r>
              <a:rPr lang="en-US" sz="1800" kern="0" dirty="0">
                <a:solidFill>
                  <a:schemeClr val="accent6">
                    <a:lumMod val="50000"/>
                  </a:schemeClr>
                </a:solidFill>
                <a:latin typeface="+mn-lt"/>
                <a:cs typeface="Arial" pitchFamily="34" charset="0"/>
              </a:rPr>
              <a:t>and to prevent recurrence of incidents related to these errors. A 'problem' is the unknown underlying cause of one or more incidents, and a 'known error' is a problem that is successfully diagnosed and for which either a work-around or a permanent resolution has been identified. </a:t>
            </a:r>
          </a:p>
          <a:p>
            <a:pPr defTabSz="2340685" fontAlgn="auto">
              <a:spcBef>
                <a:spcPts val="0"/>
              </a:spcBef>
              <a:spcAft>
                <a:spcPts val="0"/>
              </a:spcAft>
              <a:buFontTx/>
              <a:buNone/>
              <a:defRPr/>
            </a:pPr>
            <a:endParaRPr lang="en-US" sz="2600" b="1" kern="0" dirty="0" smtClean="0">
              <a:solidFill>
                <a:schemeClr val="accent6">
                  <a:lumMod val="50000"/>
                </a:schemeClr>
              </a:solidFill>
              <a:latin typeface="+mn-lt"/>
              <a:cs typeface="Arial" pitchFamily="34" charset="0"/>
            </a:endParaRPr>
          </a:p>
          <a:p>
            <a:pPr defTabSz="2340685" fontAlgn="auto">
              <a:spcBef>
                <a:spcPts val="0"/>
              </a:spcBef>
              <a:spcAft>
                <a:spcPts val="0"/>
              </a:spcAft>
              <a:buFontTx/>
              <a:buNone/>
              <a:defRPr/>
            </a:pPr>
            <a:r>
              <a:rPr lang="en-US" sz="2600" b="1" kern="0" dirty="0" smtClean="0">
                <a:solidFill>
                  <a:schemeClr val="accent6">
                    <a:lumMod val="50000"/>
                  </a:schemeClr>
                </a:solidFill>
                <a:latin typeface="+mn-lt"/>
                <a:cs typeface="Arial" pitchFamily="34" charset="0"/>
              </a:rPr>
              <a:t>Run: </a:t>
            </a:r>
            <a:r>
              <a:rPr lang="en-US" sz="1800" kern="0" dirty="0">
                <a:solidFill>
                  <a:schemeClr val="accent6">
                    <a:lumMod val="50000"/>
                  </a:schemeClr>
                </a:solidFill>
                <a:latin typeface="+mn-lt"/>
                <a:cs typeface="Arial" pitchFamily="34" charset="0"/>
              </a:rPr>
              <a:t>The</a:t>
            </a:r>
            <a:r>
              <a:rPr lang="en-US" sz="1800" kern="0" dirty="0" smtClean="0">
                <a:solidFill>
                  <a:schemeClr val="accent6">
                    <a:lumMod val="50000"/>
                  </a:schemeClr>
                </a:solidFill>
                <a:latin typeface="+mn-lt"/>
                <a:cs typeface="Arial" pitchFamily="34" charset="0"/>
              </a:rPr>
              <a:t> </a:t>
            </a:r>
            <a:r>
              <a:rPr lang="en-US" sz="1800" kern="0" dirty="0">
                <a:solidFill>
                  <a:schemeClr val="accent6">
                    <a:lumMod val="50000"/>
                  </a:schemeClr>
                </a:solidFill>
                <a:latin typeface="+mn-lt"/>
                <a:cs typeface="Arial" pitchFamily="34" charset="0"/>
              </a:rPr>
              <a:t>purpose of </a:t>
            </a:r>
            <a:r>
              <a:rPr lang="en-US" sz="1800" kern="0" dirty="0" smtClean="0">
                <a:solidFill>
                  <a:schemeClr val="accent6">
                    <a:lumMod val="50000"/>
                  </a:schemeClr>
                </a:solidFill>
                <a:latin typeface="+mn-lt"/>
                <a:cs typeface="Arial" pitchFamily="34" charset="0"/>
              </a:rPr>
              <a:t>the “Run” state is </a:t>
            </a:r>
            <a:r>
              <a:rPr lang="en-US" sz="1800" kern="0" dirty="0">
                <a:solidFill>
                  <a:schemeClr val="accent6">
                    <a:lumMod val="50000"/>
                  </a:schemeClr>
                </a:solidFill>
                <a:latin typeface="+mn-lt"/>
                <a:cs typeface="Arial" pitchFamily="34" charset="0"/>
              </a:rPr>
              <a:t>to coordinate and carry out the activities and processes required to deliver </a:t>
            </a:r>
            <a:r>
              <a:rPr lang="en-US" sz="1800" kern="0" dirty="0" smtClean="0">
                <a:solidFill>
                  <a:schemeClr val="accent6">
                    <a:lumMod val="50000"/>
                  </a:schemeClr>
                </a:solidFill>
                <a:latin typeface="+mn-lt"/>
                <a:cs typeface="Arial" pitchFamily="34" charset="0"/>
              </a:rPr>
              <a:t>TTS technology to Target business </a:t>
            </a:r>
            <a:r>
              <a:rPr lang="en-US" sz="1800" kern="0" dirty="0">
                <a:solidFill>
                  <a:schemeClr val="accent6">
                    <a:lumMod val="50000"/>
                  </a:schemeClr>
                </a:solidFill>
                <a:latin typeface="+mn-lt"/>
                <a:cs typeface="Arial" pitchFamily="34" charset="0"/>
              </a:rPr>
              <a:t>users and </a:t>
            </a:r>
            <a:r>
              <a:rPr lang="en-US" sz="1800" kern="0" dirty="0" smtClean="0">
                <a:solidFill>
                  <a:schemeClr val="accent6">
                    <a:lumMod val="50000"/>
                  </a:schemeClr>
                </a:solidFill>
                <a:latin typeface="+mn-lt"/>
                <a:cs typeface="Arial" pitchFamily="34" charset="0"/>
              </a:rPr>
              <a:t>customers.  TTS teams are responsible </a:t>
            </a:r>
            <a:r>
              <a:rPr lang="en-US" sz="1800" kern="0" dirty="0">
                <a:solidFill>
                  <a:schemeClr val="accent6">
                    <a:lumMod val="50000"/>
                  </a:schemeClr>
                </a:solidFill>
                <a:latin typeface="+mn-lt"/>
                <a:cs typeface="Arial" pitchFamily="34" charset="0"/>
              </a:rPr>
              <a:t>for the ongoing management of the technology that is used to deliver and support </a:t>
            </a:r>
            <a:r>
              <a:rPr lang="en-US" sz="1800" kern="0" dirty="0" smtClean="0">
                <a:solidFill>
                  <a:schemeClr val="accent6">
                    <a:lumMod val="50000"/>
                  </a:schemeClr>
                </a:solidFill>
                <a:latin typeface="+mn-lt"/>
                <a:cs typeface="Arial" pitchFamily="34" charset="0"/>
              </a:rPr>
              <a:t>Target business operations </a:t>
            </a:r>
            <a:r>
              <a:rPr lang="en-US" sz="1800" kern="0" dirty="0" smtClean="0">
                <a:solidFill>
                  <a:schemeClr val="accent6">
                    <a:lumMod val="50000"/>
                  </a:schemeClr>
                </a:solidFill>
                <a:cs typeface="Arial" pitchFamily="34" charset="0"/>
              </a:rPr>
              <a:t>and </a:t>
            </a:r>
            <a:r>
              <a:rPr lang="en-US" sz="1800" kern="0" dirty="0">
                <a:solidFill>
                  <a:schemeClr val="accent6">
                    <a:lumMod val="50000"/>
                  </a:schemeClr>
                </a:solidFill>
                <a:cs typeface="Arial" pitchFamily="34" charset="0"/>
              </a:rPr>
              <a:t>manage </a:t>
            </a:r>
            <a:r>
              <a:rPr lang="en-US" sz="1800" kern="0" dirty="0" smtClean="0">
                <a:solidFill>
                  <a:schemeClr val="accent6">
                    <a:lumMod val="50000"/>
                  </a:schemeClr>
                </a:solidFill>
                <a:cs typeface="Arial" pitchFamily="34" charset="0"/>
              </a:rPr>
              <a:t>them </a:t>
            </a:r>
            <a:r>
              <a:rPr lang="en-US" sz="1800" kern="0" dirty="0">
                <a:solidFill>
                  <a:schemeClr val="accent6">
                    <a:lumMod val="50000"/>
                  </a:schemeClr>
                </a:solidFill>
                <a:cs typeface="Arial" pitchFamily="34" charset="0"/>
              </a:rPr>
              <a:t>at agreed levels. </a:t>
            </a:r>
            <a:endParaRPr lang="en-US" sz="1800" kern="0" dirty="0">
              <a:solidFill>
                <a:schemeClr val="accent6">
                  <a:lumMod val="50000"/>
                </a:schemeClr>
              </a:solidFill>
              <a:latin typeface="+mn-lt"/>
              <a:cs typeface="Arial" pitchFamily="34" charset="0"/>
            </a:endParaRPr>
          </a:p>
          <a:p>
            <a:pPr marL="0" lvl="0" indent="0" defTabSz="2340685" eaLnBrk="1" fontAlgn="auto" hangingPunct="1">
              <a:lnSpc>
                <a:spcPct val="100000"/>
              </a:lnSpc>
              <a:spcBef>
                <a:spcPts val="0"/>
              </a:spcBef>
              <a:spcAft>
                <a:spcPts val="0"/>
              </a:spcAft>
              <a:buSzTx/>
              <a:buNone/>
              <a:defRPr/>
            </a:pPr>
            <a:endParaRPr lang="en-US" sz="1800" kern="0" dirty="0" smtClean="0">
              <a:solidFill>
                <a:srgbClr val="878787">
                  <a:lumMod val="50000"/>
                </a:srgbClr>
              </a:solidFill>
              <a:latin typeface="Helvetica"/>
              <a:cs typeface="Arial" pitchFamily="34" charset="0"/>
            </a:endParaRPr>
          </a:p>
          <a:p>
            <a:pPr marL="457200" lvl="1" defTabSz="2340685" fontAlgn="auto">
              <a:spcBef>
                <a:spcPts val="0"/>
              </a:spcBef>
              <a:spcAft>
                <a:spcPts val="0"/>
              </a:spcAft>
              <a:buNone/>
              <a:defRPr/>
            </a:pPr>
            <a:r>
              <a:rPr lang="en-US" sz="1800" b="1" i="1" kern="0" dirty="0" smtClean="0">
                <a:solidFill>
                  <a:schemeClr val="accent6">
                    <a:lumMod val="50000"/>
                  </a:schemeClr>
                </a:solidFill>
                <a:latin typeface="+mn-lt"/>
                <a:cs typeface="Arial" pitchFamily="34" charset="0"/>
              </a:rPr>
              <a:t>	Note</a:t>
            </a:r>
            <a:r>
              <a:rPr lang="en-US" sz="1800" b="1" i="1" kern="0" dirty="0">
                <a:solidFill>
                  <a:schemeClr val="accent6">
                    <a:lumMod val="50000"/>
                  </a:schemeClr>
                </a:solidFill>
                <a:latin typeface="+mn-lt"/>
                <a:cs typeface="Arial" pitchFamily="34" charset="0"/>
              </a:rPr>
              <a:t>: </a:t>
            </a:r>
            <a:r>
              <a:rPr lang="en-US" sz="1800" kern="0" dirty="0">
                <a:solidFill>
                  <a:schemeClr val="accent6">
                    <a:lumMod val="50000"/>
                  </a:schemeClr>
                </a:solidFill>
                <a:latin typeface="+mn-lt"/>
                <a:cs typeface="Arial" pitchFamily="34" charset="0"/>
              </a:rPr>
              <a:t>Thi</a:t>
            </a:r>
            <a:r>
              <a:rPr lang="en-US" sz="1800" kern="0" dirty="0" smtClean="0">
                <a:solidFill>
                  <a:schemeClr val="accent6">
                    <a:lumMod val="50000"/>
                  </a:schemeClr>
                </a:solidFill>
                <a:latin typeface="+mn-lt"/>
                <a:cs typeface="Arial" pitchFamily="34" charset="0"/>
              </a:rPr>
              <a:t>s level is known as “Service Operation” within the ITIL framework</a:t>
            </a:r>
            <a:endParaRPr lang="en-US" sz="1800" kern="0" dirty="0">
              <a:solidFill>
                <a:schemeClr val="accent6">
                  <a:lumMod val="50000"/>
                </a:schemeClr>
              </a:solidFill>
              <a:latin typeface="+mn-lt"/>
              <a:cs typeface="Arial" pitchFamily="34" charset="0"/>
            </a:endParaRPr>
          </a:p>
          <a:p>
            <a:pPr>
              <a:buFont typeface="Arial" pitchFamily="34" charset="0"/>
              <a:buChar char="•"/>
              <a:defRPr/>
            </a:pPr>
            <a:endParaRPr lang="en-US" sz="2200" kern="0" dirty="0">
              <a:solidFill>
                <a:schemeClr val="accent6">
                  <a:lumMod val="50000"/>
                </a:schemeClr>
              </a:solidFill>
              <a:latin typeface="+mn-lt"/>
            </a:endParaRPr>
          </a:p>
        </p:txBody>
      </p:sp>
      <p:sp>
        <p:nvSpPr>
          <p:cNvPr id="4" name="Slide Number Placeholder 3"/>
          <p:cNvSpPr>
            <a:spLocks noGrp="1"/>
          </p:cNvSpPr>
          <p:nvPr>
            <p:ph type="sldNum" sz="quarter" idx="12"/>
          </p:nvPr>
        </p:nvSpPr>
        <p:spPr/>
        <p:txBody>
          <a:bodyPr/>
          <a:lstStyle/>
          <a:p>
            <a:fld id="{0AD14FDF-D0AC-409A-AF5A-9C31D574351B}" type="slidenum">
              <a:rPr lang="en-US" altLang="en-US" smtClean="0"/>
              <a:pPr/>
              <a:t>8</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TTS Support</a:t>
            </a:r>
            <a:endParaRPr lang="en-US" b="1" dirty="0">
              <a:solidFill>
                <a:srgbClr val="C0000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1395702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D14FDF-D0AC-409A-AF5A-9C31D574351B}" type="slidenum">
              <a:rPr lang="en-US" altLang="en-US" smtClean="0"/>
              <a:pPr/>
              <a:t>9</a:t>
            </a:fld>
            <a:endParaRPr lang="en-US" altLang="en-US"/>
          </a:p>
        </p:txBody>
      </p:sp>
      <p:sp>
        <p:nvSpPr>
          <p:cNvPr id="5" name="TextBox 4"/>
          <p:cNvSpPr txBox="1"/>
          <p:nvPr/>
        </p:nvSpPr>
        <p:spPr>
          <a:xfrm>
            <a:off x="1201738" y="116249"/>
            <a:ext cx="14185900" cy="769441"/>
          </a:xfrm>
          <a:prstGeom prst="rect">
            <a:avLst/>
          </a:prstGeom>
          <a:noFill/>
        </p:spPr>
        <p:txBody>
          <a:bodyPr>
            <a:spAutoFit/>
          </a:bodyPr>
          <a:lstStyle/>
          <a:p>
            <a:pPr algn="ctr" defTabSz="1462928" fontAlgn="auto">
              <a:spcBef>
                <a:spcPts val="0"/>
              </a:spcBef>
              <a:spcAft>
                <a:spcPts val="0"/>
              </a:spcAft>
              <a:defRPr/>
            </a:pPr>
            <a:r>
              <a:rPr lang="en-US" b="1" dirty="0" smtClean="0">
                <a:solidFill>
                  <a:srgbClr val="C00000"/>
                </a:solidFill>
                <a:effectLst>
                  <a:outerShdw blurRad="38100" dist="38100" dir="2700000" algn="tl">
                    <a:srgbClr val="000000">
                      <a:alpha val="43137"/>
                    </a:srgbClr>
                  </a:outerShdw>
                </a:effectLst>
                <a:latin typeface="+mn-lt"/>
              </a:rPr>
              <a:t>Definitions – Incident Management</a:t>
            </a:r>
            <a:endParaRPr lang="en-US" b="1" dirty="0">
              <a:solidFill>
                <a:srgbClr val="C00000"/>
              </a:solidFill>
              <a:effectLst>
                <a:outerShdw blurRad="38100" dist="38100" dir="2700000" algn="tl">
                  <a:srgbClr val="000000">
                    <a:alpha val="43137"/>
                  </a:srgbClr>
                </a:outerShdw>
              </a:effectLst>
              <a:latin typeface="+mj-lt"/>
            </a:endParaRPr>
          </a:p>
        </p:txBody>
      </p:sp>
      <p:sp>
        <p:nvSpPr>
          <p:cNvPr id="7" name="Rectangle 6"/>
          <p:cNvSpPr/>
          <p:nvPr/>
        </p:nvSpPr>
        <p:spPr>
          <a:xfrm>
            <a:off x="4894729" y="1197459"/>
            <a:ext cx="10492909" cy="7355860"/>
          </a:xfrm>
          <a:prstGeom prst="rect">
            <a:avLst/>
          </a:prstGeom>
        </p:spPr>
        <p:txBody>
          <a:bodyPr wrap="square">
            <a:spAutoFit/>
          </a:bodyPr>
          <a:lstStyle/>
          <a:p>
            <a:pPr defTabSz="1462928" fontAlgn="auto">
              <a:spcBef>
                <a:spcPts val="0"/>
              </a:spcBef>
              <a:spcAft>
                <a:spcPts val="0"/>
              </a:spcAft>
              <a:defRPr/>
            </a:pPr>
            <a:r>
              <a:rPr lang="en-US" sz="2000" b="1" dirty="0" smtClean="0">
                <a:solidFill>
                  <a:schemeClr val="bg2">
                    <a:lumMod val="10000"/>
                  </a:schemeClr>
                </a:solidFill>
                <a:cs typeface="Arial" pitchFamily="34" charset="0"/>
              </a:rPr>
              <a:t>Vendor Incident </a:t>
            </a:r>
            <a:r>
              <a:rPr lang="en-US" sz="2000" b="1" dirty="0">
                <a:solidFill>
                  <a:schemeClr val="bg2">
                    <a:lumMod val="10000"/>
                  </a:schemeClr>
                </a:solidFill>
                <a:cs typeface="Arial" pitchFamily="34" charset="0"/>
              </a:rPr>
              <a:t>Management</a:t>
            </a:r>
            <a:r>
              <a:rPr lang="en-US" sz="2000" b="1" dirty="0" smtClean="0">
                <a:solidFill>
                  <a:schemeClr val="bg2">
                    <a:lumMod val="10000"/>
                  </a:schemeClr>
                </a:solidFill>
                <a:cs typeface="Arial" pitchFamily="34" charset="0"/>
              </a:rPr>
              <a:t>:  </a:t>
            </a:r>
            <a:r>
              <a:rPr lang="en-US" sz="1800" dirty="0" smtClean="0">
                <a:solidFill>
                  <a:schemeClr val="bg2">
                    <a:lumMod val="10000"/>
                  </a:schemeClr>
                </a:solidFill>
                <a:cs typeface="Arial" pitchFamily="34" charset="0"/>
              </a:rPr>
              <a:t>Leveraging TTS incident </a:t>
            </a:r>
            <a:r>
              <a:rPr lang="en-US" sz="1800" dirty="0">
                <a:solidFill>
                  <a:schemeClr val="bg2">
                    <a:lumMod val="10000"/>
                  </a:schemeClr>
                </a:solidFill>
                <a:cs typeface="Arial" pitchFamily="34" charset="0"/>
              </a:rPr>
              <a:t>m</a:t>
            </a:r>
            <a:r>
              <a:rPr lang="en-US" sz="1800" dirty="0" smtClean="0">
                <a:solidFill>
                  <a:schemeClr val="bg2">
                    <a:lumMod val="10000"/>
                  </a:schemeClr>
                </a:solidFill>
                <a:cs typeface="Arial" pitchFamily="34" charset="0"/>
              </a:rPr>
              <a:t>anagement standards, </a:t>
            </a:r>
            <a:r>
              <a:rPr lang="en-US" sz="1800" dirty="0">
                <a:solidFill>
                  <a:schemeClr val="bg2">
                    <a:lumMod val="10000"/>
                  </a:schemeClr>
                </a:solidFill>
                <a:cs typeface="Arial" pitchFamily="34" charset="0"/>
              </a:rPr>
              <a:t>practices, and tools, our </a:t>
            </a:r>
            <a:r>
              <a:rPr lang="en-US" sz="1800" dirty="0" smtClean="0">
                <a:solidFill>
                  <a:schemeClr val="bg2">
                    <a:lumMod val="10000"/>
                  </a:schemeClr>
                </a:solidFill>
                <a:cs typeface="Arial" pitchFamily="34" charset="0"/>
              </a:rPr>
              <a:t>Vendors </a:t>
            </a:r>
            <a:r>
              <a:rPr lang="en-US" sz="1800" dirty="0">
                <a:solidFill>
                  <a:schemeClr val="bg2">
                    <a:lumMod val="10000"/>
                  </a:schemeClr>
                </a:solidFill>
                <a:cs typeface="Arial" pitchFamily="34" charset="0"/>
              </a:rPr>
              <a:t>restore a TTS </a:t>
            </a:r>
            <a:r>
              <a:rPr lang="en-US" sz="1800" dirty="0" smtClean="0">
                <a:solidFill>
                  <a:schemeClr val="bg2">
                    <a:lumMod val="10000"/>
                  </a:schemeClr>
                </a:solidFill>
                <a:cs typeface="Arial" pitchFamily="34" charset="0"/>
              </a:rPr>
              <a:t>technology as </a:t>
            </a:r>
            <a:r>
              <a:rPr lang="en-US" sz="1800" dirty="0">
                <a:solidFill>
                  <a:schemeClr val="bg2">
                    <a:lumMod val="10000"/>
                  </a:schemeClr>
                </a:solidFill>
                <a:cs typeface="Arial" pitchFamily="34" charset="0"/>
              </a:rPr>
              <a:t>quickly as possible and to minimize the impact on Target business operations.</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Incident Elimination</a:t>
            </a:r>
            <a:r>
              <a:rPr lang="en-US" sz="1800" dirty="0" smtClean="0">
                <a:solidFill>
                  <a:schemeClr val="bg2">
                    <a:lumMod val="10000"/>
                  </a:schemeClr>
                </a:solidFill>
                <a:cs typeface="Arial" pitchFamily="34" charset="0"/>
              </a:rPr>
              <a:t>: Following proper Problem Management practices, elimination of incidents is critical towards minimizing </a:t>
            </a:r>
            <a:r>
              <a:rPr lang="en-US" sz="1800" dirty="0">
                <a:solidFill>
                  <a:schemeClr val="bg2">
                    <a:lumMod val="10000"/>
                  </a:schemeClr>
                </a:solidFill>
                <a:cs typeface="Arial" pitchFamily="34" charset="0"/>
              </a:rPr>
              <a:t>the adverse impact </a:t>
            </a:r>
            <a:r>
              <a:rPr lang="en-US" sz="1800" dirty="0" smtClean="0">
                <a:solidFill>
                  <a:schemeClr val="bg2">
                    <a:lumMod val="10000"/>
                  </a:schemeClr>
                </a:solidFill>
                <a:cs typeface="Arial" pitchFamily="34" charset="0"/>
              </a:rPr>
              <a:t>of TTS technology on Target business </a:t>
            </a:r>
            <a:r>
              <a:rPr lang="en-US" sz="1800" dirty="0">
                <a:solidFill>
                  <a:schemeClr val="bg2">
                    <a:lumMod val="10000"/>
                  </a:schemeClr>
                </a:solidFill>
                <a:cs typeface="Arial" pitchFamily="34" charset="0"/>
              </a:rPr>
              <a:t>o</a:t>
            </a:r>
            <a:r>
              <a:rPr lang="en-US" sz="1800" dirty="0" smtClean="0">
                <a:solidFill>
                  <a:schemeClr val="bg2">
                    <a:lumMod val="10000"/>
                  </a:schemeClr>
                </a:solidFill>
                <a:cs typeface="Arial" pitchFamily="34" charset="0"/>
              </a:rPr>
              <a:t>perations.</a:t>
            </a:r>
            <a:endParaRPr lang="en-US" sz="1800" dirty="0">
              <a:solidFill>
                <a:schemeClr val="bg2">
                  <a:lumMod val="10000"/>
                </a:schemeClr>
              </a:solidFill>
              <a:cs typeface="Arial" pitchFamily="34" charset="0"/>
            </a:endParaRP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SWAT Activities:  </a:t>
            </a:r>
            <a:r>
              <a:rPr lang="en-US" sz="1800" dirty="0">
                <a:solidFill>
                  <a:schemeClr val="bg2">
                    <a:lumMod val="10000"/>
                  </a:schemeClr>
                </a:solidFill>
                <a:cs typeface="Arial" pitchFamily="34" charset="0"/>
              </a:rPr>
              <a:t>Sit</a:t>
            </a:r>
            <a:r>
              <a:rPr lang="en-US" sz="1800" dirty="0" smtClean="0">
                <a:solidFill>
                  <a:schemeClr val="bg2">
                    <a:lumMod val="10000"/>
                  </a:schemeClr>
                </a:solidFill>
                <a:cs typeface="Arial" pitchFamily="34" charset="0"/>
              </a:rPr>
              <a:t>uations </a:t>
            </a:r>
            <a:r>
              <a:rPr lang="en-US" sz="1800" dirty="0">
                <a:solidFill>
                  <a:schemeClr val="bg2">
                    <a:lumMod val="10000"/>
                  </a:schemeClr>
                </a:solidFill>
                <a:cs typeface="Arial" pitchFamily="34" charset="0"/>
              </a:rPr>
              <a:t>where multiple </a:t>
            </a:r>
            <a:r>
              <a:rPr lang="en-US" sz="1800" dirty="0" smtClean="0">
                <a:solidFill>
                  <a:schemeClr val="bg2">
                    <a:lumMod val="10000"/>
                  </a:schemeClr>
                </a:solidFill>
                <a:cs typeface="Arial" pitchFamily="34" charset="0"/>
              </a:rPr>
              <a:t>disruptions </a:t>
            </a:r>
            <a:r>
              <a:rPr lang="en-US" sz="1800" dirty="0">
                <a:solidFill>
                  <a:schemeClr val="bg2">
                    <a:lumMod val="10000"/>
                  </a:schemeClr>
                </a:solidFill>
                <a:cs typeface="Arial" pitchFamily="34" charset="0"/>
              </a:rPr>
              <a:t>or impacts </a:t>
            </a:r>
            <a:r>
              <a:rPr lang="en-US" sz="1800" dirty="0" smtClean="0">
                <a:solidFill>
                  <a:schemeClr val="bg2">
                    <a:lumMod val="10000"/>
                  </a:schemeClr>
                </a:solidFill>
                <a:cs typeface="Arial" pitchFamily="34" charset="0"/>
              </a:rPr>
              <a:t>are tied to </a:t>
            </a:r>
            <a:r>
              <a:rPr lang="en-US" sz="1800" dirty="0">
                <a:solidFill>
                  <a:schemeClr val="bg2">
                    <a:lumMod val="10000"/>
                  </a:schemeClr>
                </a:solidFill>
                <a:cs typeface="Arial" pitchFamily="34" charset="0"/>
              </a:rPr>
              <a:t>common TTS </a:t>
            </a:r>
            <a:r>
              <a:rPr lang="en-US" sz="1800" dirty="0" smtClean="0">
                <a:solidFill>
                  <a:schemeClr val="bg2">
                    <a:lumMod val="10000"/>
                  </a:schemeClr>
                </a:solidFill>
                <a:cs typeface="Arial" pitchFamily="34" charset="0"/>
              </a:rPr>
              <a:t>technology solutions call for additional incident management rigor.  </a:t>
            </a:r>
            <a:r>
              <a:rPr lang="en-US" sz="1800" dirty="0">
                <a:solidFill>
                  <a:schemeClr val="bg2">
                    <a:lumMod val="10000"/>
                  </a:schemeClr>
                </a:solidFill>
                <a:cs typeface="Arial" pitchFamily="34" charset="0"/>
              </a:rPr>
              <a:t>Additional </a:t>
            </a:r>
            <a:r>
              <a:rPr lang="en-US" sz="1800" dirty="0" smtClean="0">
                <a:solidFill>
                  <a:schemeClr val="bg2">
                    <a:lumMod val="10000"/>
                  </a:schemeClr>
                </a:solidFill>
                <a:cs typeface="Arial" pitchFamily="34" charset="0"/>
              </a:rPr>
              <a:t>focus </a:t>
            </a:r>
            <a:r>
              <a:rPr lang="en-US" sz="1800" dirty="0">
                <a:solidFill>
                  <a:schemeClr val="bg2">
                    <a:lumMod val="10000"/>
                  </a:schemeClr>
                </a:solidFill>
                <a:cs typeface="Arial" pitchFamily="34" charset="0"/>
              </a:rPr>
              <a:t>is needed for deeper root cause analysis and a more comprehensive solution for bringing </a:t>
            </a:r>
            <a:r>
              <a:rPr lang="en-US" sz="1800" dirty="0" smtClean="0">
                <a:solidFill>
                  <a:schemeClr val="bg2">
                    <a:lumMod val="10000"/>
                  </a:schemeClr>
                </a:solidFill>
                <a:cs typeface="Arial" pitchFamily="34" charset="0"/>
              </a:rPr>
              <a:t>TTS technology </a:t>
            </a:r>
            <a:r>
              <a:rPr lang="en-US" sz="1800" dirty="0">
                <a:solidFill>
                  <a:schemeClr val="bg2">
                    <a:lumMod val="10000"/>
                  </a:schemeClr>
                </a:solidFill>
                <a:cs typeface="Arial" pitchFamily="34" charset="0"/>
              </a:rPr>
              <a:t>to a more stable state based upon agreed upon levels.</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Escalated “SME” Incident Restoration: </a:t>
            </a:r>
            <a:r>
              <a:rPr lang="en-US" sz="1800" dirty="0">
                <a:solidFill>
                  <a:schemeClr val="bg2">
                    <a:lumMod val="10000"/>
                  </a:schemeClr>
                </a:solidFill>
                <a:cs typeface="Arial" pitchFamily="34" charset="0"/>
              </a:rPr>
              <a:t>In the </a:t>
            </a:r>
            <a:r>
              <a:rPr lang="en-US" sz="1800" dirty="0" smtClean="0">
                <a:solidFill>
                  <a:schemeClr val="bg2">
                    <a:lumMod val="10000"/>
                  </a:schemeClr>
                </a:solidFill>
                <a:cs typeface="Arial" pitchFamily="34" charset="0"/>
              </a:rPr>
              <a:t>situation that knowledge documentation is not sufficient to restore a service or technology to agreed upon levels, subject matter experts will be leveraged to provide real-time support to ensure restoration of the incident.  Upon restoration, knowledge should be reviewed and updated.</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Knowledge Based Incident Restoration: </a:t>
            </a:r>
            <a:r>
              <a:rPr lang="en-US" sz="1800" dirty="0">
                <a:solidFill>
                  <a:schemeClr val="bg2">
                    <a:lumMod val="10000"/>
                  </a:schemeClr>
                </a:solidFill>
                <a:cs typeface="Arial" pitchFamily="34" charset="0"/>
              </a:rPr>
              <a:t>Leveraging documentation developed and shared by key TTS technology owners, TTS Operations leverages TTS </a:t>
            </a:r>
            <a:r>
              <a:rPr lang="en-US" sz="1800" dirty="0" smtClean="0">
                <a:solidFill>
                  <a:schemeClr val="bg2">
                    <a:lumMod val="10000"/>
                  </a:schemeClr>
                </a:solidFill>
                <a:cs typeface="Arial" pitchFamily="34" charset="0"/>
              </a:rPr>
              <a:t>incident management </a:t>
            </a:r>
            <a:r>
              <a:rPr lang="en-US" sz="1800" dirty="0">
                <a:solidFill>
                  <a:schemeClr val="bg2">
                    <a:lumMod val="10000"/>
                  </a:schemeClr>
                </a:solidFill>
                <a:cs typeface="Arial" pitchFamily="34" charset="0"/>
              </a:rPr>
              <a:t>standards, practices, and tools to restore the incident within agreed upon service levels.  Based upon the TTS technology documentation, no escalation may </a:t>
            </a:r>
            <a:r>
              <a:rPr lang="en-US" sz="1800" dirty="0" smtClean="0">
                <a:solidFill>
                  <a:schemeClr val="bg2">
                    <a:lumMod val="10000"/>
                  </a:schemeClr>
                </a:solidFill>
                <a:cs typeface="Arial" pitchFamily="34" charset="0"/>
              </a:rPr>
              <a:t>be </a:t>
            </a:r>
            <a:r>
              <a:rPr lang="en-US" sz="1800" dirty="0">
                <a:solidFill>
                  <a:schemeClr val="bg2">
                    <a:lumMod val="10000"/>
                  </a:schemeClr>
                </a:solidFill>
                <a:cs typeface="Arial" pitchFamily="34" charset="0"/>
              </a:rPr>
              <a:t>required.</a:t>
            </a:r>
          </a:p>
          <a:p>
            <a:pPr defTabSz="1462928" fontAlgn="auto">
              <a:spcBef>
                <a:spcPts val="0"/>
              </a:spcBef>
              <a:spcAft>
                <a:spcPts val="0"/>
              </a:spcAft>
              <a:defRPr/>
            </a:pPr>
            <a:endParaRPr lang="en-US" sz="2000" b="1" dirty="0" smtClean="0">
              <a:solidFill>
                <a:schemeClr val="bg2">
                  <a:lumMod val="10000"/>
                </a:schemeClr>
              </a:solidFill>
              <a:cs typeface="Arial" pitchFamily="34" charset="0"/>
            </a:endParaRPr>
          </a:p>
          <a:p>
            <a:pPr defTabSz="1462928" fontAlgn="auto">
              <a:spcBef>
                <a:spcPts val="0"/>
              </a:spcBef>
              <a:spcAft>
                <a:spcPts val="0"/>
              </a:spcAft>
              <a:defRPr/>
            </a:pPr>
            <a:r>
              <a:rPr lang="en-US" sz="2000" b="1" dirty="0" smtClean="0">
                <a:solidFill>
                  <a:schemeClr val="bg2">
                    <a:lumMod val="10000"/>
                  </a:schemeClr>
                </a:solidFill>
                <a:cs typeface="Arial" pitchFamily="34" charset="0"/>
              </a:rPr>
              <a:t>Record Incident</a:t>
            </a:r>
            <a:r>
              <a:rPr lang="en-US" sz="1800" b="1" dirty="0" smtClean="0">
                <a:solidFill>
                  <a:schemeClr val="bg2">
                    <a:lumMod val="10000"/>
                  </a:schemeClr>
                </a:solidFill>
                <a:cs typeface="Arial" pitchFamily="34" charset="0"/>
              </a:rPr>
              <a:t>: </a:t>
            </a:r>
            <a:r>
              <a:rPr lang="en-US" sz="1800" dirty="0">
                <a:solidFill>
                  <a:schemeClr val="bg2">
                    <a:lumMod val="10000"/>
                  </a:schemeClr>
                </a:solidFill>
                <a:cs typeface="Arial" pitchFamily="34" charset="0"/>
              </a:rPr>
              <a:t>Leveraging proper incident management processes, </a:t>
            </a:r>
            <a:r>
              <a:rPr lang="en-US" sz="1800" dirty="0" smtClean="0">
                <a:solidFill>
                  <a:schemeClr val="bg2">
                    <a:lumMod val="10000"/>
                  </a:schemeClr>
                </a:solidFill>
                <a:cs typeface="Arial" pitchFamily="34" charset="0"/>
              </a:rPr>
              <a:t>incidents are triaged, prioritized and assigned to the proper TTS team for restoration.  Incident </a:t>
            </a:r>
            <a:r>
              <a:rPr lang="en-US" sz="1800" dirty="0">
                <a:solidFill>
                  <a:schemeClr val="bg2">
                    <a:lumMod val="10000"/>
                  </a:schemeClr>
                </a:solidFill>
                <a:cs typeface="Arial" pitchFamily="34" charset="0"/>
              </a:rPr>
              <a:t>data is recorded properly to drive additional processes or ensure improvements in the future (e.g., problem management).</a:t>
            </a:r>
          </a:p>
        </p:txBody>
      </p:sp>
      <p:sp>
        <p:nvSpPr>
          <p:cNvPr id="8" name="Left-Right Arrow 7"/>
          <p:cNvSpPr/>
          <p:nvPr/>
        </p:nvSpPr>
        <p:spPr>
          <a:xfrm rot="5400000">
            <a:off x="-2992418" y="4417453"/>
            <a:ext cx="7010400" cy="670560"/>
          </a:xfrm>
          <a:prstGeom prst="leftRightArrow">
            <a:avLst>
              <a:gd name="adj1" fmla="val 37429"/>
              <a:gd name="adj2" fmla="val 50000"/>
            </a:avLst>
          </a:prstGeom>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lIns="146304" tIns="73152" rIns="146304" bIns="73152" anchor="ctr"/>
          <a:lstStyle/>
          <a:p>
            <a:pPr algn="ctr" fontAlgn="auto">
              <a:spcBef>
                <a:spcPts val="0"/>
              </a:spcBef>
              <a:spcAft>
                <a:spcPts val="0"/>
              </a:spcAft>
              <a:defRPr/>
            </a:pPr>
            <a:r>
              <a:rPr lang="en-US" sz="1800" b="1" dirty="0">
                <a:solidFill>
                  <a:schemeClr val="accent6">
                    <a:lumMod val="75000"/>
                  </a:schemeClr>
                </a:solidFill>
              </a:rPr>
              <a:t>H		Time to Restore and Cost	L</a:t>
            </a:r>
          </a:p>
        </p:txBody>
      </p:sp>
      <p:pic>
        <p:nvPicPr>
          <p:cNvPr id="6" name="Picture 5"/>
          <p:cNvPicPr>
            <a:picLocks noChangeAspect="1"/>
          </p:cNvPicPr>
          <p:nvPr/>
        </p:nvPicPr>
        <p:blipFill>
          <a:blip r:embed="rId2"/>
          <a:stretch>
            <a:fillRect/>
          </a:stretch>
        </p:blipFill>
        <p:spPr>
          <a:xfrm>
            <a:off x="848062" y="1247532"/>
            <a:ext cx="4047815" cy="7582785"/>
          </a:xfrm>
          <a:prstGeom prst="rect">
            <a:avLst/>
          </a:prstGeom>
        </p:spPr>
      </p:pic>
    </p:spTree>
    <p:extLst>
      <p:ext uri="{BB962C8B-B14F-4D97-AF65-F5344CB8AC3E}">
        <p14:creationId xmlns:p14="http://schemas.microsoft.com/office/powerpoint/2010/main" val="36834840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008Spring1280x720_v01">
  <a:themeElements>
    <a:clrScheme name="Custom 4">
      <a:dk1>
        <a:srgbClr val="C90028"/>
      </a:dk1>
      <a:lt1>
        <a:srgbClr val="FFFFFF"/>
      </a:lt1>
      <a:dk2>
        <a:srgbClr val="C90016"/>
      </a:dk2>
      <a:lt2>
        <a:srgbClr val="FFFFFF"/>
      </a:lt2>
      <a:accent1>
        <a:srgbClr val="FFFFFF"/>
      </a:accent1>
      <a:accent2>
        <a:srgbClr val="969696"/>
      </a:accent2>
      <a:accent3>
        <a:srgbClr val="E1AAAB"/>
      </a:accent3>
      <a:accent4>
        <a:srgbClr val="DADADA"/>
      </a:accent4>
      <a:accent5>
        <a:srgbClr val="FFFFFF"/>
      </a:accent5>
      <a:accent6>
        <a:srgbClr val="878787"/>
      </a:accent6>
      <a:hlink>
        <a:srgbClr val="CC0000"/>
      </a:hlink>
      <a:folHlink>
        <a:srgbClr val="CC0000"/>
      </a:folHlink>
    </a:clrScheme>
    <a:fontScheme name="2008Spring1280x720_v01">
      <a:majorFont>
        <a:latin typeface="HelveticaNeue"/>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50975"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50975"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2008Spring1280x720_v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8Spring1280x720_v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8Spring1280x720_v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8Spring1280x720_v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8Spring1280x720_v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8Spring1280x720_v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8Spring1280x720_v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8Spring1280x720_v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8Spring1280x720_v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8Spring1280x720_v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8Spring1280x720_v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8Spring1280x720_v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8Spring1280x720_v01 13">
        <a:dk1>
          <a:srgbClr val="D71B32"/>
        </a:dk1>
        <a:lt1>
          <a:srgbClr val="FFFFFF"/>
        </a:lt1>
        <a:dk2>
          <a:srgbClr val="B5172A"/>
        </a:dk2>
        <a:lt2>
          <a:srgbClr val="FFFFFF"/>
        </a:lt2>
        <a:accent1>
          <a:srgbClr val="FFFFFF"/>
        </a:accent1>
        <a:accent2>
          <a:srgbClr val="C0C0C0"/>
        </a:accent2>
        <a:accent3>
          <a:srgbClr val="D7ABAC"/>
        </a:accent3>
        <a:accent4>
          <a:srgbClr val="DADADA"/>
        </a:accent4>
        <a:accent5>
          <a:srgbClr val="FFFFFF"/>
        </a:accent5>
        <a:accent6>
          <a:srgbClr val="AEAEAE"/>
        </a:accent6>
        <a:hlink>
          <a:srgbClr val="3333CC"/>
        </a:hlink>
        <a:folHlink>
          <a:srgbClr val="009900"/>
        </a:folHlink>
      </a:clrScheme>
      <a:clrMap bg1="dk2" tx1="lt1" bg2="dk1" tx2="lt2" accent1="accent1" accent2="accent2" accent3="accent3" accent4="accent4" accent5="accent5" accent6="accent6" hlink="hlink" folHlink="folHlink"/>
    </a:extraClrScheme>
    <a:extraClrScheme>
      <a:clrScheme name="2008Spring1280x720_v01 14">
        <a:dk1>
          <a:srgbClr val="D71B32"/>
        </a:dk1>
        <a:lt1>
          <a:srgbClr val="FFFFFF"/>
        </a:lt1>
        <a:dk2>
          <a:srgbClr val="B5172A"/>
        </a:dk2>
        <a:lt2>
          <a:srgbClr val="FFFFFF"/>
        </a:lt2>
        <a:accent1>
          <a:srgbClr val="FFFFFF"/>
        </a:accent1>
        <a:accent2>
          <a:srgbClr val="C0C0C0"/>
        </a:accent2>
        <a:accent3>
          <a:srgbClr val="D7ABAC"/>
        </a:accent3>
        <a:accent4>
          <a:srgbClr val="DADADA"/>
        </a:accent4>
        <a:accent5>
          <a:srgbClr val="FFFFFF"/>
        </a:accent5>
        <a:accent6>
          <a:srgbClr val="AEAEAE"/>
        </a:accent6>
        <a:hlink>
          <a:srgbClr val="FFFFFF"/>
        </a:hlink>
        <a:folHlink>
          <a:srgbClr val="009900"/>
        </a:folHlink>
      </a:clrScheme>
      <a:clrMap bg1="dk2" tx1="lt1" bg2="dk1" tx2="lt2" accent1="accent1" accent2="accent2" accent3="accent3" accent4="accent4" accent5="accent5" accent6="accent6" hlink="hlink" folHlink="folHlink"/>
    </a:extraClrScheme>
    <a:extraClrScheme>
      <a:clrScheme name="2008Spring1280x720_v01 15">
        <a:dk1>
          <a:srgbClr val="D71B32"/>
        </a:dk1>
        <a:lt1>
          <a:srgbClr val="FFFFFF"/>
        </a:lt1>
        <a:dk2>
          <a:srgbClr val="B5172A"/>
        </a:dk2>
        <a:lt2>
          <a:srgbClr val="FFFFFF"/>
        </a:lt2>
        <a:accent1>
          <a:srgbClr val="FFFFFF"/>
        </a:accent1>
        <a:accent2>
          <a:srgbClr val="C0C0C0"/>
        </a:accent2>
        <a:accent3>
          <a:srgbClr val="D7ABAC"/>
        </a:accent3>
        <a:accent4>
          <a:srgbClr val="DADADA"/>
        </a:accent4>
        <a:accent5>
          <a:srgbClr val="FFFFFF"/>
        </a:accent5>
        <a:accent6>
          <a:srgbClr val="AEAEAE"/>
        </a:accent6>
        <a:hlink>
          <a:srgbClr val="FFFF99"/>
        </a:hlink>
        <a:folHlink>
          <a:srgbClr val="009900"/>
        </a:folHlink>
      </a:clrScheme>
      <a:clrMap bg1="dk2" tx1="lt1" bg2="dk1" tx2="lt2" accent1="accent1" accent2="accent2" accent3="accent3" accent4="accent4" accent5="accent5" accent6="accent6" hlink="hlink" folHlink="folHlink"/>
    </a:extraClrScheme>
    <a:extraClrScheme>
      <a:clrScheme name="2008Spring1280x720_v01 16">
        <a:dk1>
          <a:srgbClr val="D71B32"/>
        </a:dk1>
        <a:lt1>
          <a:srgbClr val="FFFFFF"/>
        </a:lt1>
        <a:dk2>
          <a:srgbClr val="C90016"/>
        </a:dk2>
        <a:lt2>
          <a:srgbClr val="FFFFFF"/>
        </a:lt2>
        <a:accent1>
          <a:srgbClr val="FFFFFF"/>
        </a:accent1>
        <a:accent2>
          <a:srgbClr val="C0C0C0"/>
        </a:accent2>
        <a:accent3>
          <a:srgbClr val="E1AAAB"/>
        </a:accent3>
        <a:accent4>
          <a:srgbClr val="DADADA"/>
        </a:accent4>
        <a:accent5>
          <a:srgbClr val="FFFFFF"/>
        </a:accent5>
        <a:accent6>
          <a:srgbClr val="AEAEAE"/>
        </a:accent6>
        <a:hlink>
          <a:srgbClr val="FFFF99"/>
        </a:hlink>
        <a:folHlink>
          <a:srgbClr val="00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B06C49764E6B4AA7D00C5CC8B942D0" ma:contentTypeVersion="0" ma:contentTypeDescription="Create a new document." ma:contentTypeScope="" ma:versionID="7d75c19a34d6ac59495ce5d2ed54330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467C13-B4ED-4193-9D7D-1E81F0134762}">
  <ds:schemaRefs>
    <ds:schemaRef ds:uri="http://schemas.microsoft.com/sharepoint/v3/contenttype/forms"/>
  </ds:schemaRefs>
</ds:datastoreItem>
</file>

<file path=customXml/itemProps2.xml><?xml version="1.0" encoding="utf-8"?>
<ds:datastoreItem xmlns:ds="http://schemas.openxmlformats.org/officeDocument/2006/customXml" ds:itemID="{43DA6118-4F31-47A0-AE45-C0DA4770E7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AB1D93C-8CFE-439E-91F2-ED45CDFDD286}">
  <ds:schemaRefs>
    <ds:schemaRef ds:uri="http://schemas.microsoft.com/office/2006/metadata/longProperties"/>
  </ds:schemaRefs>
</ds:datastoreItem>
</file>

<file path=customXml/itemProps4.xml><?xml version="1.0" encoding="utf-8"?>
<ds:datastoreItem xmlns:ds="http://schemas.openxmlformats.org/officeDocument/2006/customXml" ds:itemID="{A59D00CD-433B-40BC-B5EC-0CA0D7873444}">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32165</TotalTime>
  <Words>2307</Words>
  <Application>Microsoft Office PowerPoint</Application>
  <PresentationFormat>Custom</PresentationFormat>
  <Paragraphs>318</Paragraphs>
  <Slides>17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Courier New</vt:lpstr>
      <vt:lpstr>Helvetica</vt:lpstr>
      <vt:lpstr>HelveticaNeue</vt:lpstr>
      <vt:lpstr>2008Spring1280x720_v01</vt:lpstr>
      <vt:lpstr>Microsoft Excel Worksheet</vt:lpstr>
      <vt:lpstr>PowerPoint Presentation</vt:lpstr>
      <vt:lpstr>Support Framework Overview</vt:lpstr>
      <vt:lpstr>Background</vt:lpstr>
      <vt:lpstr>PowerPoint Presentation</vt:lpstr>
      <vt:lpstr>PowerPoint Presentation</vt:lpstr>
      <vt:lpstr>PowerPoint Presentation</vt:lpstr>
      <vt:lpstr>Use Cases</vt:lpstr>
      <vt:lpstr>PowerPoint Presentation</vt:lpstr>
      <vt:lpstr>PowerPoint Presentation</vt:lpstr>
      <vt:lpstr>PowerPoint Presentation</vt:lpstr>
      <vt:lpstr>PowerPoint Presentation</vt:lpstr>
      <vt:lpstr>PowerPoint Presentation</vt:lpstr>
      <vt:lpstr>PowerPoint Presentation</vt:lpstr>
      <vt:lpstr>Appendix</vt:lpstr>
      <vt:lpstr>Sizing Information</vt:lpstr>
      <vt:lpstr>PowerPoint Presentation</vt:lpstr>
      <vt:lpstr> </vt:lpstr>
    </vt:vector>
  </TitlesOfParts>
  <Company>Target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Ajit.Ketkar</dc:creator>
  <cp:lastModifiedBy>Jim.Ostergaard</cp:lastModifiedBy>
  <cp:revision>1099</cp:revision>
  <cp:lastPrinted>2015-05-26T15:19:56Z</cp:lastPrinted>
  <dcterms:created xsi:type="dcterms:W3CDTF">2006-06-19T18:28:09Z</dcterms:created>
  <dcterms:modified xsi:type="dcterms:W3CDTF">2015-05-29T20:45:14Z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0x010100B845C6C2FD30CB49916E458A858063E1</vt:lpwstr>
  </property>
  <property fmtid="{D5CDD505-2E9C-101B-9397-08002B2CF9AE}" pid="3" name="ContentType">
    <vt:lpwstr>Document</vt:lpwstr>
  </property>
  <property fmtid="{D5CDD505-2E9C-101B-9397-08002B2CF9AE}" pid="4" name="Description0">
    <vt:lpwstr>Final MTW Offsite presentation.</vt:lpwstr>
  </property>
  <property fmtid="{D5CDD505-2E9C-101B-9397-08002B2CF9AE}" pid="5" name="Document Type">
    <vt:lpwstr>Presentation</vt:lpwstr>
  </property>
  <property fmtid="{D5CDD505-2E9C-101B-9397-08002B2CF9AE}" pid="6" name="Target Audiences">
    <vt:lpwstr/>
  </property>
</Properties>
</file>