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7" r:id="rId11"/>
    <p:sldId id="264" r:id="rId12"/>
    <p:sldId id="268" r:id="rId13"/>
    <p:sldId id="269" r:id="rId14"/>
    <p:sldId id="265" r:id="rId15"/>
    <p:sldId id="271" r:id="rId16"/>
    <p:sldId id="266"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PHASES OF THE MENTOR RELATIONSHIP</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A421-AD17-4E9A-8F6D-69DF180183F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FC58AFF-53A1-4BED-84D3-A417BB1652DC}"/>
              </a:ext>
            </a:extLst>
          </p:cNvPr>
          <p:cNvPicPr>
            <a:picLocks noGrp="1" noChangeAspect="1"/>
          </p:cNvPicPr>
          <p:nvPr>
            <p:ph idx="1"/>
          </p:nvPr>
        </p:nvPicPr>
        <p:blipFill>
          <a:blip r:embed="rId2"/>
          <a:stretch>
            <a:fillRect/>
          </a:stretch>
        </p:blipFill>
        <p:spPr>
          <a:xfrm>
            <a:off x="1414866" y="2408238"/>
            <a:ext cx="9095568" cy="3633787"/>
          </a:xfrm>
        </p:spPr>
      </p:pic>
    </p:spTree>
    <p:extLst>
      <p:ext uri="{BB962C8B-B14F-4D97-AF65-F5344CB8AC3E}">
        <p14:creationId xmlns:p14="http://schemas.microsoft.com/office/powerpoint/2010/main" val="107027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D5A1-20F1-46BC-965D-0378E8DF8C8A}"/>
              </a:ext>
            </a:extLst>
          </p:cNvPr>
          <p:cNvSpPr>
            <a:spLocks noGrp="1"/>
          </p:cNvSpPr>
          <p:nvPr>
            <p:ph type="title"/>
          </p:nvPr>
        </p:nvSpPr>
        <p:spPr>
          <a:xfrm>
            <a:off x="581191" y="778356"/>
            <a:ext cx="11029616" cy="1188720"/>
          </a:xfrm>
        </p:spPr>
        <p:txBody>
          <a:bodyPr/>
          <a:lstStyle/>
          <a:p>
            <a:r>
              <a:rPr lang="en-US" dirty="0"/>
              <a:t>IMPLICATIONS</a:t>
            </a:r>
            <a:endParaRPr lang="en-IN" dirty="0"/>
          </a:p>
        </p:txBody>
      </p:sp>
      <p:sp>
        <p:nvSpPr>
          <p:cNvPr id="3" name="Content Placeholder 2">
            <a:extLst>
              <a:ext uri="{FF2B5EF4-FFF2-40B4-BE49-F238E27FC236}">
                <a16:creationId xmlns:a16="http://schemas.microsoft.com/office/drawing/2014/main" id="{8125E64D-DEED-429D-BB2A-89CCAF6A999F}"/>
              </a:ext>
            </a:extLst>
          </p:cNvPr>
          <p:cNvSpPr>
            <a:spLocks noGrp="1"/>
          </p:cNvSpPr>
          <p:nvPr>
            <p:ph idx="1"/>
          </p:nvPr>
        </p:nvSpPr>
        <p:spPr/>
        <p:txBody>
          <a:bodyPr/>
          <a:lstStyle/>
          <a:p>
            <a:r>
              <a:rPr lang="en-US" dirty="0"/>
              <a:t>This dynamic perspective delineates how a mentor relationship can enhance both individuals' development as it unfolds. When primary tasks are complementary, a mentor relationship is likely to reach the cultivation phase and to provide a range of career and psychosocial functions that enable the young adult to meet the challenges of initiation into the world of work, and the senior adult to meet the challenges of reappraisal at midlife</a:t>
            </a:r>
          </a:p>
          <a:p>
            <a:r>
              <a:rPr lang="en-US" dirty="0"/>
              <a:t>Under certain conditions, a mentor relationship can become destructive for one or both individual. For example, a young manager may feel undermined and held back by his or her mentor, or a senior mentor may feel threatened by the protege's continued success and opportunity for advancement</a:t>
            </a:r>
            <a:endParaRPr lang="en-IN" dirty="0"/>
          </a:p>
        </p:txBody>
      </p:sp>
    </p:spTree>
    <p:extLst>
      <p:ext uri="{BB962C8B-B14F-4D97-AF65-F5344CB8AC3E}">
        <p14:creationId xmlns:p14="http://schemas.microsoft.com/office/powerpoint/2010/main" val="312307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9D9E-8294-4734-B86F-ED2B3BE28A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FB4335-EB38-41AB-8545-6D9BAA1159D8}"/>
              </a:ext>
            </a:extLst>
          </p:cNvPr>
          <p:cNvSpPr>
            <a:spLocks noGrp="1"/>
          </p:cNvSpPr>
          <p:nvPr>
            <p:ph idx="1"/>
          </p:nvPr>
        </p:nvSpPr>
        <p:spPr/>
        <p:txBody>
          <a:bodyPr/>
          <a:lstStyle/>
          <a:p>
            <a:endParaRPr lang="en-IN" dirty="0"/>
          </a:p>
        </p:txBody>
      </p:sp>
      <p:pic>
        <p:nvPicPr>
          <p:cNvPr id="6146" name="Picture 2" descr="Thank You GIF | Gfycat">
            <a:extLst>
              <a:ext uri="{FF2B5EF4-FFF2-40B4-BE49-F238E27FC236}">
                <a16:creationId xmlns:a16="http://schemas.microsoft.com/office/drawing/2014/main" id="{027E3D1A-B883-4549-BA40-F630FEB2835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715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6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6602-5AAF-44E3-B704-305BC47AAD4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37A1AEC-F635-41ED-B95A-AA63F07FAD10}"/>
              </a:ext>
            </a:extLst>
          </p:cNvPr>
          <p:cNvSpPr>
            <a:spLocks noGrp="1"/>
          </p:cNvSpPr>
          <p:nvPr>
            <p:ph idx="1"/>
          </p:nvPr>
        </p:nvSpPr>
        <p:spPr/>
        <p:txBody>
          <a:bodyPr/>
          <a:lstStyle/>
          <a:p>
            <a:r>
              <a:rPr lang="en-US" dirty="0"/>
              <a:t>Webber, R. Career problems of young managers. California Management Review, 1976, 18(4), 19-33.</a:t>
            </a:r>
          </a:p>
          <a:p>
            <a:r>
              <a:rPr lang="en-US" dirty="0"/>
              <a:t>Super, E. E. The psychology of careers. New York: Harper and Row, 1957</a:t>
            </a:r>
          </a:p>
          <a:p>
            <a:r>
              <a:rPr lang="en-IN" dirty="0"/>
              <a:t>KATHY E. KRAM,”</a:t>
            </a:r>
            <a:r>
              <a:rPr lang="en-US" dirty="0"/>
              <a:t>Phases of the Mentor Relationship” Academy of Management Journal 1983, Vol. 26, No. 4, 608-625</a:t>
            </a:r>
          </a:p>
          <a:p>
            <a:r>
              <a:rPr lang="en-US" dirty="0"/>
              <a:t>Sheehy, G. The mentor connection. New York Magazine, April 5, 1976, 30-39.</a:t>
            </a:r>
          </a:p>
          <a:p>
            <a:r>
              <a:rPr lang="en-US" dirty="0"/>
              <a:t>Shapiro, E., Haseltine, F., &amp; Rowe, M. Moving up: Role models, mentors, and the "patron system." Sloan Management Review, 1978, 19(3), 51-58.</a:t>
            </a:r>
          </a:p>
          <a:p>
            <a:r>
              <a:rPr lang="en-US" dirty="0"/>
              <a:t>Phillips, L. L. Mentors and proteges: A study of the career development of women managers and executives in business and industry. Doctoral dissertation, UCLA, 1977, University Microfilms Inter- national No. 78-6517.</a:t>
            </a:r>
            <a:endParaRPr lang="en-IN" dirty="0"/>
          </a:p>
        </p:txBody>
      </p:sp>
    </p:spTree>
    <p:extLst>
      <p:ext uri="{BB962C8B-B14F-4D97-AF65-F5344CB8AC3E}">
        <p14:creationId xmlns:p14="http://schemas.microsoft.com/office/powerpoint/2010/main" val="123404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FCB4-4F9F-43D1-BF4D-30ABB58ECC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6A9381-5775-4364-A07D-1B294BEEC510}"/>
              </a:ext>
            </a:extLst>
          </p:cNvPr>
          <p:cNvSpPr>
            <a:spLocks noGrp="1"/>
          </p:cNvSpPr>
          <p:nvPr>
            <p:ph idx="1"/>
          </p:nvPr>
        </p:nvSpPr>
        <p:spPr/>
        <p:txBody>
          <a:bodyPr>
            <a:normAutofit lnSpcReduction="10000"/>
          </a:bodyPr>
          <a:lstStyle/>
          <a:p>
            <a:r>
              <a:rPr lang="en-US" dirty="0" err="1"/>
              <a:t>Neugarten</a:t>
            </a:r>
            <a:r>
              <a:rPr lang="en-US" dirty="0"/>
              <a:t>, B. Middle age and aging: A reader in social psychology. Chicago: University of Chicago Press, 1968.</a:t>
            </a:r>
          </a:p>
          <a:p>
            <a:r>
              <a:rPr lang="en-US" dirty="0"/>
              <a:t>Levinson, D. J., Darrow, C. N., Klein, E. B., Levinson, M. A., &amp; McKee, B. Seasons of a man's life. New York: Knopf, 1978.</a:t>
            </a:r>
          </a:p>
          <a:p>
            <a:r>
              <a:rPr lang="en-US" dirty="0"/>
              <a:t>Hall, D. T. Careers in organizations. Glenview, Ill.: Scott, Foresman, 1976</a:t>
            </a:r>
          </a:p>
          <a:p>
            <a:r>
              <a:rPr lang="en-US" dirty="0"/>
              <a:t>Gould, R. Transformations: Growth and change in adult life. New York: Simon &amp; Schuster, 1978.</a:t>
            </a:r>
          </a:p>
          <a:p>
            <a:r>
              <a:rPr lang="en-US" dirty="0"/>
              <a:t>Gould, R. The phases of adult life: A study in developmental psychology. The American Journal of Psychiatry, 1972, 129, 521-531.</a:t>
            </a:r>
          </a:p>
          <a:p>
            <a:r>
              <a:rPr lang="en-US" dirty="0"/>
              <a:t>Dalton, G., Thompson, P., &amp; Price, R. The four stages of professional careers-A new look at per- </a:t>
            </a:r>
            <a:r>
              <a:rPr lang="en-US" dirty="0" err="1"/>
              <a:t>formance</a:t>
            </a:r>
            <a:r>
              <a:rPr lang="en-US" dirty="0"/>
              <a:t> by professionals. Organizational Dynamics, 1977, 6(1), 19-42. </a:t>
            </a:r>
          </a:p>
          <a:p>
            <a:r>
              <a:rPr lang="en-IN" dirty="0"/>
              <a:t>Google Images</a:t>
            </a:r>
          </a:p>
        </p:txBody>
      </p:sp>
    </p:spTree>
    <p:extLst>
      <p:ext uri="{BB962C8B-B14F-4D97-AF65-F5344CB8AC3E}">
        <p14:creationId xmlns:p14="http://schemas.microsoft.com/office/powerpoint/2010/main" val="215523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0B95-CFBA-4120-87CD-94B872D173B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2590EC2-443A-4603-A4B0-13C7450B7977}"/>
              </a:ext>
            </a:extLst>
          </p:cNvPr>
          <p:cNvSpPr>
            <a:spLocks noGrp="1"/>
          </p:cNvSpPr>
          <p:nvPr>
            <p:ph idx="1"/>
          </p:nvPr>
        </p:nvSpPr>
        <p:spPr>
          <a:xfrm>
            <a:off x="466892" y="1969389"/>
            <a:ext cx="11029615" cy="3634486"/>
          </a:xfrm>
        </p:spPr>
        <p:txBody>
          <a:bodyPr/>
          <a:lstStyle/>
          <a:p>
            <a:pPr marL="0" indent="0" algn="ctr">
              <a:buNone/>
            </a:pPr>
            <a:r>
              <a:rPr lang="en-US" i="1" dirty="0"/>
              <a:t>The mentor relationship can significantly enhance development in early adulthood and also in the midcareer stage of the more experienced individual. A conceptual model derived from an intensive biographical interview study of 18 relationships in one corporate setting is presented to highlight the successive phases of this developmental relationship.</a:t>
            </a:r>
            <a:endParaRPr lang="en-IN" i="1" dirty="0"/>
          </a:p>
        </p:txBody>
      </p:sp>
    </p:spTree>
    <p:extLst>
      <p:ext uri="{BB962C8B-B14F-4D97-AF65-F5344CB8AC3E}">
        <p14:creationId xmlns:p14="http://schemas.microsoft.com/office/powerpoint/2010/main" val="336608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E4D9-73B3-4477-8D10-727C419F5C09}"/>
              </a:ext>
            </a:extLst>
          </p:cNvPr>
          <p:cNvSpPr>
            <a:spLocks noGrp="1"/>
          </p:cNvSpPr>
          <p:nvPr>
            <p:ph type="title"/>
          </p:nvPr>
        </p:nvSpPr>
        <p:spPr/>
        <p:txBody>
          <a:bodyPr/>
          <a:lstStyle/>
          <a:p>
            <a:r>
              <a:rPr lang="en-US" dirty="0"/>
              <a:t>PRIMARY TASKS, age groups AND MENTORSHIP</a:t>
            </a:r>
            <a:endParaRPr lang="en-IN" dirty="0"/>
          </a:p>
        </p:txBody>
      </p:sp>
      <p:sp>
        <p:nvSpPr>
          <p:cNvPr id="3" name="Content Placeholder 2">
            <a:extLst>
              <a:ext uri="{FF2B5EF4-FFF2-40B4-BE49-F238E27FC236}">
                <a16:creationId xmlns:a16="http://schemas.microsoft.com/office/drawing/2014/main" id="{31655759-C6DF-4CC3-8622-01758BCA2E85}"/>
              </a:ext>
            </a:extLst>
          </p:cNvPr>
          <p:cNvSpPr>
            <a:spLocks noGrp="1"/>
          </p:cNvSpPr>
          <p:nvPr>
            <p:ph idx="1"/>
          </p:nvPr>
        </p:nvSpPr>
        <p:spPr>
          <a:xfrm>
            <a:off x="581193" y="2521358"/>
            <a:ext cx="11029615" cy="3634486"/>
          </a:xfrm>
        </p:spPr>
        <p:txBody>
          <a:bodyPr/>
          <a:lstStyle/>
          <a:p>
            <a:r>
              <a:rPr lang="en-US" dirty="0"/>
              <a:t>Adult development perspectives suggest that the primary task of early adulthood is one of initiation, and the primary task of middle adulthood is one of reappraisal. </a:t>
            </a:r>
          </a:p>
          <a:p>
            <a:r>
              <a:rPr lang="en-US" dirty="0"/>
              <a:t>Through a presentation of a conceptual model derived from empirical study, it will be demonstrated that the mentor relationship has great potential to facilitate career advancement and psycho- social development in both early and middle adulthood by providing a vehicle for accomplishing these primary developmental tasks.</a:t>
            </a:r>
          </a:p>
          <a:p>
            <a:r>
              <a:rPr lang="en-US" dirty="0"/>
              <a:t>Individuals may feel challenged, stimulated, and creative in providing mentoring functions as they become "senior adults" with wisdom to share; alternatively, they may feel rivalrous and threatened by a younger adult's growth and advancement.</a:t>
            </a:r>
            <a:endParaRPr lang="en-IN" dirty="0"/>
          </a:p>
        </p:txBody>
      </p:sp>
      <p:pic>
        <p:nvPicPr>
          <p:cNvPr id="1026" name="Picture 2" descr="Free Mentee Cliparts, Download Free Mentee Cliparts png images, Free  ClipArts on Clipart Library">
            <a:extLst>
              <a:ext uri="{FF2B5EF4-FFF2-40B4-BE49-F238E27FC236}">
                <a16:creationId xmlns:a16="http://schemas.microsoft.com/office/drawing/2014/main" id="{5CCFD175-E26E-441E-AD06-CFBE44E78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1882" y="1296516"/>
            <a:ext cx="28289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18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FC3F-95D0-42D9-B461-394B42E14006}"/>
              </a:ext>
            </a:extLst>
          </p:cNvPr>
          <p:cNvSpPr>
            <a:spLocks noGrp="1"/>
          </p:cNvSpPr>
          <p:nvPr>
            <p:ph type="title"/>
          </p:nvPr>
        </p:nvSpPr>
        <p:spPr/>
        <p:txBody>
          <a:bodyPr/>
          <a:lstStyle/>
          <a:p>
            <a:r>
              <a:rPr lang="en-US" dirty="0"/>
              <a:t>RESEARCH METHOD – Young professionals</a:t>
            </a:r>
            <a:endParaRPr lang="en-IN" dirty="0"/>
          </a:p>
        </p:txBody>
      </p:sp>
      <p:sp>
        <p:nvSpPr>
          <p:cNvPr id="3" name="Content Placeholder 2">
            <a:extLst>
              <a:ext uri="{FF2B5EF4-FFF2-40B4-BE49-F238E27FC236}">
                <a16:creationId xmlns:a16="http://schemas.microsoft.com/office/drawing/2014/main" id="{05691411-1604-4972-910C-0C56AD41F891}"/>
              </a:ext>
            </a:extLst>
          </p:cNvPr>
          <p:cNvSpPr>
            <a:spLocks noGrp="1"/>
          </p:cNvSpPr>
          <p:nvPr>
            <p:ph idx="1"/>
          </p:nvPr>
        </p:nvSpPr>
        <p:spPr>
          <a:xfrm>
            <a:off x="581192" y="2340863"/>
            <a:ext cx="11029615" cy="4393311"/>
          </a:xfrm>
        </p:spPr>
        <p:txBody>
          <a:bodyPr/>
          <a:lstStyle/>
          <a:p>
            <a:r>
              <a:rPr lang="en-US" dirty="0"/>
              <a:t>11 of the 18 relationships were direct reporting relationships; however, 4 of them involved an indirect reporting relationship (separated by two levels of the management hierarchy) in an earlier phase.</a:t>
            </a:r>
          </a:p>
          <a:p>
            <a:r>
              <a:rPr lang="en-US" dirty="0"/>
              <a:t>Two 2 hour sessions</a:t>
            </a:r>
          </a:p>
          <a:p>
            <a:r>
              <a:rPr lang="en-US" dirty="0"/>
              <a:t>First Interview - Young manager's career history and to explore relationships with more senior managers that had been important during their life in the organization</a:t>
            </a:r>
          </a:p>
          <a:p>
            <a:r>
              <a:rPr lang="en-US" dirty="0"/>
              <a:t>"Is there anyone among those that you have mentioned today that you feel has taken a personal interest in you and your development?" </a:t>
            </a:r>
          </a:p>
          <a:p>
            <a:r>
              <a:rPr lang="en-US" dirty="0"/>
              <a:t>Second Interview - explore one or two relationships with senior managers that had been important in the young manager's career</a:t>
            </a:r>
          </a:p>
          <a:p>
            <a:r>
              <a:rPr lang="en-US" dirty="0"/>
              <a:t>These significant others then were contacted and invited to participate in a parallel interview sequence</a:t>
            </a:r>
          </a:p>
          <a:p>
            <a:endParaRPr lang="en-IN" dirty="0"/>
          </a:p>
        </p:txBody>
      </p:sp>
      <p:pic>
        <p:nvPicPr>
          <p:cNvPr id="2052" name="Picture 4" descr="Business Interview Report PowerPoint animation | Powerpoint animation,  Animated clipart, Animation">
            <a:extLst>
              <a:ext uri="{FF2B5EF4-FFF2-40B4-BE49-F238E27FC236}">
                <a16:creationId xmlns:a16="http://schemas.microsoft.com/office/drawing/2014/main" id="{27636F89-EFAA-48C7-B0BE-C7EDE76BAA3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86850" y="51435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11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4C47-BBF1-4C54-9C41-C621AB20B4B2}"/>
              </a:ext>
            </a:extLst>
          </p:cNvPr>
          <p:cNvSpPr>
            <a:spLocks noGrp="1"/>
          </p:cNvSpPr>
          <p:nvPr>
            <p:ph type="title"/>
          </p:nvPr>
        </p:nvSpPr>
        <p:spPr/>
        <p:txBody>
          <a:bodyPr/>
          <a:lstStyle/>
          <a:p>
            <a:r>
              <a:rPr lang="en-IN" dirty="0"/>
              <a:t>Research</a:t>
            </a:r>
            <a:r>
              <a:rPr lang="en-US" dirty="0"/>
              <a:t> METHOD – SENIOR professionals</a:t>
            </a:r>
            <a:endParaRPr lang="en-IN" dirty="0"/>
          </a:p>
        </p:txBody>
      </p:sp>
      <p:sp>
        <p:nvSpPr>
          <p:cNvPr id="3" name="Content Placeholder 2">
            <a:extLst>
              <a:ext uri="{FF2B5EF4-FFF2-40B4-BE49-F238E27FC236}">
                <a16:creationId xmlns:a16="http://schemas.microsoft.com/office/drawing/2014/main" id="{6A8FE4EF-6C7B-4FA4-AC55-E5DCF7A5AE00}"/>
              </a:ext>
            </a:extLst>
          </p:cNvPr>
          <p:cNvSpPr>
            <a:spLocks noGrp="1"/>
          </p:cNvSpPr>
          <p:nvPr>
            <p:ph idx="1"/>
          </p:nvPr>
        </p:nvSpPr>
        <p:spPr/>
        <p:txBody>
          <a:bodyPr/>
          <a:lstStyle/>
          <a:p>
            <a:r>
              <a:rPr lang="en-US" dirty="0"/>
              <a:t>The study was introduced to the senior managers by reviewing how they had been mentioned by a young manager as someone who had contributed to his or her development. </a:t>
            </a:r>
          </a:p>
          <a:p>
            <a:r>
              <a:rPr lang="en-US" dirty="0"/>
              <a:t>First Interview – Parallel to the second interview of the young manager</a:t>
            </a:r>
          </a:p>
          <a:p>
            <a:r>
              <a:rPr lang="en-US" dirty="0"/>
              <a:t>Second Interview - exploring the senior manager's career history</a:t>
            </a:r>
          </a:p>
          <a:p>
            <a:r>
              <a:rPr lang="en-US" dirty="0"/>
              <a:t>The purpose of this segment was to illuminate how the relationship with the young manager fit into the senior manager's career and, in turn, how the relationship influenced his or her development.</a:t>
            </a:r>
            <a:endParaRPr lang="en-IN" dirty="0"/>
          </a:p>
        </p:txBody>
      </p:sp>
      <p:pic>
        <p:nvPicPr>
          <p:cNvPr id="3074" name="Picture 2" descr="Merging Some Ideas - 3D Animated Clipart for PowerPoint - PresenterMedia.com">
            <a:extLst>
              <a:ext uri="{FF2B5EF4-FFF2-40B4-BE49-F238E27FC236}">
                <a16:creationId xmlns:a16="http://schemas.microsoft.com/office/drawing/2014/main" id="{15287001-607F-4A51-8D68-3847B11136D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91625" y="485775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94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8F39-C5C3-40B8-9010-EC9FCFD3D666}"/>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D0F40849-12E8-451A-9A37-328A23936B35}"/>
              </a:ext>
            </a:extLst>
          </p:cNvPr>
          <p:cNvSpPr>
            <a:spLocks noGrp="1"/>
          </p:cNvSpPr>
          <p:nvPr>
            <p:ph idx="1"/>
          </p:nvPr>
        </p:nvSpPr>
        <p:spPr/>
        <p:txBody>
          <a:bodyPr/>
          <a:lstStyle/>
          <a:p>
            <a:pPr marL="0" indent="0" algn="ctr">
              <a:buNone/>
            </a:pPr>
            <a:r>
              <a:rPr lang="en-US" i="1" dirty="0"/>
              <a:t>A mentor relationship has the potential to enhance career development and psychosocial development of both individuals. Through career functions, including sponsorship, coaching, protection, exposure-and-visibility, and challenging work assignments, a young manager is assisted in learning the ropes of organizational life and in preparing for advancement opportunities. Through psychosocial functions including role modeling, acceptance-and-confirmation, counseling, and friendship, a young manager is supported in developing a sense of competence, confidence, and effectiveness in the managerial role. In providing a range of developmental functions, a senior manager gains recognition and respect from peers and superiors for contributing to the development of young managerial talent, receives confirmation and support from the young manager who seeks counsel, and experiences internal satisfaction in actively enabling a less experienced adult to learn how to navigate successfully in the world of work.</a:t>
            </a:r>
            <a:endParaRPr lang="en-IN" i="1" dirty="0"/>
          </a:p>
        </p:txBody>
      </p:sp>
    </p:spTree>
    <p:extLst>
      <p:ext uri="{BB962C8B-B14F-4D97-AF65-F5344CB8AC3E}">
        <p14:creationId xmlns:p14="http://schemas.microsoft.com/office/powerpoint/2010/main" val="351874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BE9E-63A2-412F-8377-B1ADBF6D741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65AB439-64D6-474B-8EE4-DBDA693443FC}"/>
              </a:ext>
            </a:extLst>
          </p:cNvPr>
          <p:cNvPicPr>
            <a:picLocks noGrp="1" noChangeAspect="1"/>
          </p:cNvPicPr>
          <p:nvPr>
            <p:ph idx="1"/>
          </p:nvPr>
        </p:nvPicPr>
        <p:blipFill>
          <a:blip r:embed="rId2"/>
          <a:stretch>
            <a:fillRect/>
          </a:stretch>
        </p:blipFill>
        <p:spPr>
          <a:xfrm>
            <a:off x="2674405" y="2341563"/>
            <a:ext cx="6843190" cy="3633787"/>
          </a:xfrm>
        </p:spPr>
      </p:pic>
    </p:spTree>
    <p:extLst>
      <p:ext uri="{BB962C8B-B14F-4D97-AF65-F5344CB8AC3E}">
        <p14:creationId xmlns:p14="http://schemas.microsoft.com/office/powerpoint/2010/main" val="296799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D586-A3C4-452F-A020-9A0651AE4C98}"/>
              </a:ext>
            </a:extLst>
          </p:cNvPr>
          <p:cNvSpPr>
            <a:spLocks noGrp="1"/>
          </p:cNvSpPr>
          <p:nvPr>
            <p:ph type="title"/>
          </p:nvPr>
        </p:nvSpPr>
        <p:spPr/>
        <p:txBody>
          <a:bodyPr/>
          <a:lstStyle/>
          <a:p>
            <a:r>
              <a:rPr lang="en-US" dirty="0"/>
              <a:t>PHASES OF MENTORSHIP</a:t>
            </a:r>
            <a:endParaRPr lang="en-IN" dirty="0"/>
          </a:p>
        </p:txBody>
      </p:sp>
      <p:sp>
        <p:nvSpPr>
          <p:cNvPr id="3" name="Content Placeholder 2">
            <a:extLst>
              <a:ext uri="{FF2B5EF4-FFF2-40B4-BE49-F238E27FC236}">
                <a16:creationId xmlns:a16="http://schemas.microsoft.com/office/drawing/2014/main" id="{99D1BC9B-D5F3-4F26-BD97-E31D5990C487}"/>
              </a:ext>
            </a:extLst>
          </p:cNvPr>
          <p:cNvSpPr>
            <a:spLocks noGrp="1"/>
          </p:cNvSpPr>
          <p:nvPr>
            <p:ph idx="1"/>
          </p:nvPr>
        </p:nvSpPr>
        <p:spPr/>
        <p:txBody>
          <a:bodyPr/>
          <a:lstStyle/>
          <a:p>
            <a:r>
              <a:rPr lang="en-IN" dirty="0"/>
              <a:t>Initiation Phase</a:t>
            </a:r>
          </a:p>
          <a:p>
            <a:r>
              <a:rPr lang="en-IN" dirty="0"/>
              <a:t>Cultivation Phase</a:t>
            </a:r>
          </a:p>
          <a:p>
            <a:r>
              <a:rPr lang="en-IN" dirty="0"/>
              <a:t>Separation Phase</a:t>
            </a:r>
          </a:p>
          <a:p>
            <a:r>
              <a:rPr lang="en-IN" dirty="0"/>
              <a:t>Redefinition Phase</a:t>
            </a:r>
          </a:p>
        </p:txBody>
      </p:sp>
      <p:pic>
        <p:nvPicPr>
          <p:cNvPr id="4098" name="Picture 2">
            <a:extLst>
              <a:ext uri="{FF2B5EF4-FFF2-40B4-BE49-F238E27FC236}">
                <a16:creationId xmlns:a16="http://schemas.microsoft.com/office/drawing/2014/main" id="{CE937655-B077-463C-9D13-601048B62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514475"/>
            <a:ext cx="43434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30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42E2-DD2D-4CB3-AFC1-38D0FB76361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BC8D3DA-A3E9-4048-B24A-5B3D6BEB758B}"/>
              </a:ext>
            </a:extLst>
          </p:cNvPr>
          <p:cNvPicPr>
            <a:picLocks noGrp="1" noChangeAspect="1"/>
          </p:cNvPicPr>
          <p:nvPr>
            <p:ph idx="1"/>
          </p:nvPr>
        </p:nvPicPr>
        <p:blipFill>
          <a:blip r:embed="rId2"/>
          <a:stretch>
            <a:fillRect/>
          </a:stretch>
        </p:blipFill>
        <p:spPr>
          <a:xfrm>
            <a:off x="929740" y="2341563"/>
            <a:ext cx="10332520" cy="3633787"/>
          </a:xfrm>
        </p:spPr>
      </p:pic>
    </p:spTree>
    <p:extLst>
      <p:ext uri="{BB962C8B-B14F-4D97-AF65-F5344CB8AC3E}">
        <p14:creationId xmlns:p14="http://schemas.microsoft.com/office/powerpoint/2010/main" val="2212949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{31B1D925-2970-4BE2-BA2C-A7C66A843393}tf33552983_win32</Template>
  <TotalTime>886</TotalTime>
  <Words>1026</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Book</vt:lpstr>
      <vt:lpstr>Franklin Gothic Demi</vt:lpstr>
      <vt:lpstr>Wingdings 2</vt:lpstr>
      <vt:lpstr>DividendVTI</vt:lpstr>
      <vt:lpstr>PHASES OF THE MENTOR RELATIONSHIP</vt:lpstr>
      <vt:lpstr>Objective</vt:lpstr>
      <vt:lpstr>PRIMARY TASKS, age groups AND MENTORSHIP</vt:lpstr>
      <vt:lpstr>RESEARCH METHOD – Young professionals</vt:lpstr>
      <vt:lpstr>Research METHOD – SENIOR professionals</vt:lpstr>
      <vt:lpstr>ANALYSIS</vt:lpstr>
      <vt:lpstr>PowerPoint Presentation</vt:lpstr>
      <vt:lpstr>PHASES OF MENTORSHIP</vt:lpstr>
      <vt:lpstr>PowerPoint Presentation</vt:lpstr>
      <vt:lpstr>PowerPoint Presentation</vt:lpstr>
      <vt:lpstr>IMPLICATIONS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THE MENTOR RELATIONSHIP</dc:title>
  <dc:creator>Mamta Pednekar</dc:creator>
  <cp:lastModifiedBy>Mamta Pednekar</cp:lastModifiedBy>
  <cp:revision>24</cp:revision>
  <dcterms:created xsi:type="dcterms:W3CDTF">2021-06-08T07:17:43Z</dcterms:created>
  <dcterms:modified xsi:type="dcterms:W3CDTF">2021-06-08T22:03:48Z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