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3"/>
  </p:notesMasterIdLst>
  <p:sldIdLst>
    <p:sldId id="256" r:id="rId2"/>
    <p:sldId id="257" r:id="rId3"/>
    <p:sldId id="260" r:id="rId4"/>
    <p:sldId id="258" r:id="rId5"/>
    <p:sldId id="261" r:id="rId6"/>
    <p:sldId id="262" r:id="rId7"/>
    <p:sldId id="263" r:id="rId8"/>
    <p:sldId id="264" r:id="rId9"/>
    <p:sldId id="298" r:id="rId10"/>
    <p:sldId id="299" r:id="rId11"/>
    <p:sldId id="300" r:id="rId12"/>
    <p:sldId id="301" r:id="rId13"/>
    <p:sldId id="302" r:id="rId14"/>
    <p:sldId id="290" r:id="rId15"/>
    <p:sldId id="296" r:id="rId16"/>
    <p:sldId id="297" r:id="rId17"/>
    <p:sldId id="291" r:id="rId18"/>
    <p:sldId id="292" r:id="rId19"/>
    <p:sldId id="293" r:id="rId20"/>
    <p:sldId id="294" r:id="rId21"/>
    <p:sldId id="295" r:id="rId22"/>
  </p:sldIdLst>
  <p:sldSz cx="9144000" cy="5143500" type="screen16x9"/>
  <p:notesSz cx="6858000" cy="9144000"/>
  <p:embeddedFontLst>
    <p:embeddedFont>
      <p:font typeface="Lexend Deca" panose="020B0604020202020204" charset="0"/>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1A1640F-6E73-4E11-942C-9F1F371B8414}">
  <a:tblStyle styleId="{A1A1640F-6E73-4E11-942C-9F1F371B841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739" autoAdjust="0"/>
  </p:normalViewPr>
  <p:slideViewPr>
    <p:cSldViewPr snapToGrid="0">
      <p:cViewPr>
        <p:scale>
          <a:sx n="90" d="100"/>
          <a:sy n="90" d="100"/>
        </p:scale>
        <p:origin x="1158" y="23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IN" dirty="0"/>
          </a:p>
        </p:txBody>
      </p:sp>
    </p:spTree>
    <p:extLst>
      <p:ext uri="{BB962C8B-B14F-4D97-AF65-F5344CB8AC3E}">
        <p14:creationId xmlns:p14="http://schemas.microsoft.com/office/powerpoint/2010/main" val="476724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sz="1100" b="0" i="0" u="none" strike="noStrike" cap="none" baseline="0" dirty="0">
                <a:solidFill>
                  <a:srgbClr val="000000"/>
                </a:solidFill>
                <a:latin typeface="Arial"/>
                <a:ea typeface="Arial"/>
                <a:cs typeface="Arial"/>
                <a:sym typeface="Arial"/>
              </a:rPr>
              <a:t>Recent advances in machine learning have stimulated widespread interest within the IT sector on integrating AI capabilities into software and services. This goal has forced organizations to evolve their development processes to properly evaluate AI processes. The paper reports on a study that was conducted by observing and interviewing software teams at Microsoft as they develop AI-based applications.</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68300" indent="-228600">
              <a:buAutoNum type="arabicPeriod"/>
            </a:pPr>
            <a:r>
              <a:rPr lang="en-US" sz="1100" b="0" i="0" u="none" strike="noStrike" cap="none" baseline="0" dirty="0">
                <a:solidFill>
                  <a:srgbClr val="000000"/>
                </a:solidFill>
                <a:latin typeface="Arial"/>
                <a:ea typeface="Arial"/>
                <a:cs typeface="Arial"/>
                <a:sym typeface="Arial"/>
              </a:rPr>
              <a:t>because they needed to be responsive at addressing changing customer needs through faster development cycles.</a:t>
            </a:r>
          </a:p>
          <a:p>
            <a:pPr marL="368300" indent="-228600">
              <a:buAutoNum type="arabicPeriod"/>
            </a:pPr>
            <a:r>
              <a:rPr lang="en-US" sz="1100" b="0" i="0" u="none" strike="noStrike" cap="none" baseline="0" dirty="0">
                <a:solidFill>
                  <a:srgbClr val="000000"/>
                </a:solidFill>
                <a:latin typeface="Arial"/>
                <a:cs typeface="Arial"/>
                <a:sym typeface="Arial"/>
              </a:rPr>
              <a:t>Program Manager looks after requirement gatherings and scheduling</a:t>
            </a:r>
          </a:p>
          <a:p>
            <a:pPr marL="139700" indent="0">
              <a:buNone/>
            </a:pPr>
            <a:r>
              <a:rPr lang="en-US" sz="1100" b="0" i="0" u="none" strike="noStrike" cap="none" baseline="0" dirty="0">
                <a:solidFill>
                  <a:srgbClr val="000000"/>
                </a:solidFill>
                <a:latin typeface="Arial"/>
                <a:cs typeface="Arial"/>
                <a:sym typeface="Arial"/>
              </a:rPr>
              <a:t>      Developer is for programming and tester for testing.</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sz="1100" b="0" i="0" u="none" strike="noStrike" cap="none" baseline="0" dirty="0">
                <a:solidFill>
                  <a:srgbClr val="000000"/>
                </a:solidFill>
                <a:latin typeface="Arial"/>
                <a:ea typeface="Arial"/>
                <a:cs typeface="Arial"/>
                <a:sym typeface="Arial"/>
              </a:rPr>
              <a:t>One commonly used machine learning workflow at Microsoft has been depicted in various forms across industry</a:t>
            </a:r>
          </a:p>
          <a:p>
            <a:pPr marL="139700" indent="0">
              <a:buNone/>
            </a:pPr>
            <a:r>
              <a:rPr lang="en-US" sz="1100" b="0" i="0" u="none" strike="noStrike" cap="none" baseline="0" dirty="0">
                <a:solidFill>
                  <a:srgbClr val="000000"/>
                </a:solidFill>
                <a:latin typeface="Arial"/>
                <a:ea typeface="Arial"/>
                <a:cs typeface="Arial"/>
                <a:sym typeface="Arial"/>
              </a:rPr>
              <a:t>and research [1], [9], [10], [11]. It has commonalities with prior workflows defined in the context of data science and data</a:t>
            </a:r>
          </a:p>
          <a:p>
            <a:pPr marL="139700" indent="0">
              <a:buNone/>
            </a:pPr>
            <a:r>
              <a:rPr lang="en-US" sz="1100" b="0" i="0" u="none" strike="noStrike" cap="none" baseline="0" dirty="0">
                <a:solidFill>
                  <a:srgbClr val="000000"/>
                </a:solidFill>
                <a:latin typeface="Arial"/>
                <a:ea typeface="Arial"/>
                <a:cs typeface="Arial"/>
                <a:sym typeface="Arial"/>
              </a:rPr>
              <a:t>mining, such as TDSP [12] – Team Data Science Process,</a:t>
            </a:r>
          </a:p>
          <a:p>
            <a:pPr marL="139700" indent="0">
              <a:buNone/>
            </a:pPr>
            <a:r>
              <a:rPr lang="en-US" sz="1100" b="0" i="0" u="none" strike="noStrike" cap="none" baseline="0" dirty="0">
                <a:solidFill>
                  <a:srgbClr val="000000"/>
                </a:solidFill>
                <a:latin typeface="Arial"/>
                <a:ea typeface="Arial"/>
                <a:cs typeface="Arial"/>
                <a:sym typeface="Arial"/>
              </a:rPr>
              <a:t>KDD [13],</a:t>
            </a:r>
          </a:p>
          <a:p>
            <a:pPr marL="139700" indent="0">
              <a:buNone/>
            </a:pPr>
            <a:r>
              <a:rPr lang="en-US" sz="1100" b="0" i="0" u="none" strike="noStrike" cap="none" baseline="0" dirty="0">
                <a:solidFill>
                  <a:srgbClr val="000000"/>
                </a:solidFill>
                <a:latin typeface="Arial"/>
                <a:ea typeface="Arial"/>
                <a:cs typeface="Arial"/>
                <a:sym typeface="Arial"/>
              </a:rPr>
              <a:t> and CRISP-DM [14] – Cross-industry standard process for data mining</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baseline="0" dirty="0">
                <a:solidFill>
                  <a:srgbClr val="000000"/>
                </a:solidFill>
                <a:latin typeface="Arial"/>
                <a:ea typeface="Arial"/>
                <a:cs typeface="Arial"/>
                <a:sym typeface="Arial"/>
              </a:rPr>
              <a:t>Some of these aspects include hidden feedback loops, component entanglement and eroded boundaries, nonmonotonic error propagation, continuous quality states, and mismatches between the real world and evaluation sets.</a:t>
            </a:r>
          </a:p>
          <a:p>
            <a:endParaRPr lang="en-US" sz="1100" b="0" i="0" u="none" strike="noStrike" cap="none" baseline="0" dirty="0">
              <a:solidFill>
                <a:srgbClr val="000000"/>
              </a:solidFill>
              <a:latin typeface="Arial"/>
              <a:ea typeface="Arial"/>
              <a:cs typeface="Arial"/>
              <a:sym typeface="Arial"/>
            </a:endParaRPr>
          </a:p>
          <a:p>
            <a:pPr marL="139700" indent="0">
              <a:buNone/>
            </a:pPr>
            <a:endParaRPr lang="en-US" sz="1100" b="0" i="0" u="none" strike="noStrike" cap="none" baseline="0" dirty="0">
              <a:solidFill>
                <a:srgbClr val="000000"/>
              </a:solidFill>
              <a:latin typeface="Arial"/>
              <a:ea typeface="Arial"/>
              <a:cs typeface="Arial"/>
              <a:sym typeface="Arial"/>
            </a:endParaRPr>
          </a:p>
          <a:p>
            <a:r>
              <a:rPr lang="en-US" sz="1100" b="0" i="0" u="none" strike="noStrike" cap="none" baseline="0" dirty="0">
                <a:solidFill>
                  <a:srgbClr val="000000"/>
                </a:solidFill>
                <a:latin typeface="Arial"/>
                <a:ea typeface="Arial"/>
                <a:cs typeface="Arial"/>
                <a:sym typeface="Arial"/>
              </a:rPr>
              <a:t>The goal of this work is to uncover detailed insights on ML-specific best practices used by developers at Microsoft.</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a:stretch/>
        </p:blipFill>
        <p:spPr>
          <a:xfrm>
            <a:off x="0" y="-25"/>
            <a:ext cx="9143957" cy="5143500"/>
          </a:xfrm>
          <a:prstGeom prst="rect">
            <a:avLst/>
          </a:prstGeom>
          <a:noFill/>
          <a:ln>
            <a:noFill/>
          </a:ln>
        </p:spPr>
      </p:pic>
      <p:sp>
        <p:nvSpPr>
          <p:cNvPr id="11" name="Google Shape;11;p2"/>
          <p:cNvSpPr txBox="1">
            <a:spLocks noGrp="1"/>
          </p:cNvSpPr>
          <p:nvPr>
            <p:ph type="ctrTitle"/>
          </p:nvPr>
        </p:nvSpPr>
        <p:spPr>
          <a:xfrm>
            <a:off x="685800" y="1991825"/>
            <a:ext cx="4539000" cy="1159800"/>
          </a:xfrm>
          <a:prstGeom prst="rect">
            <a:avLst/>
          </a:prstGeom>
        </p:spPr>
        <p:txBody>
          <a:bodyPr spcFirstLastPara="1" wrap="square" lIns="0" tIns="0" rIns="0" bIns="0" anchor="ctr"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685800" y="2916254"/>
            <a:ext cx="42639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580550" y="1352550"/>
            <a:ext cx="6014400" cy="31617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6" name="Google Shape;26;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body" idx="1"/>
          </p:nvPr>
        </p:nvSpPr>
        <p:spPr>
          <a:xfrm>
            <a:off x="580550"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body" idx="2"/>
          </p:nvPr>
        </p:nvSpPr>
        <p:spPr>
          <a:xfrm>
            <a:off x="3753943"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Google Shape;32;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5" name="Google Shape;35;p7"/>
          <p:cNvSpPr txBox="1">
            <a:spLocks noGrp="1"/>
          </p:cNvSpPr>
          <p:nvPr>
            <p:ph type="title"/>
          </p:nvPr>
        </p:nvSpPr>
        <p:spPr>
          <a:xfrm>
            <a:off x="580550" y="205975"/>
            <a:ext cx="6405600" cy="8574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6" name="Google Shape;36;p7"/>
          <p:cNvSpPr txBox="1">
            <a:spLocks noGrp="1"/>
          </p:cNvSpPr>
          <p:nvPr>
            <p:ph type="body" idx="1"/>
          </p:nvPr>
        </p:nvSpPr>
        <p:spPr>
          <a:xfrm>
            <a:off x="580550"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7" name="Google Shape;37;p7"/>
          <p:cNvSpPr txBox="1">
            <a:spLocks noGrp="1"/>
          </p:cNvSpPr>
          <p:nvPr>
            <p:ph type="body" idx="2"/>
          </p:nvPr>
        </p:nvSpPr>
        <p:spPr>
          <a:xfrm>
            <a:off x="2780447"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 name="Google Shape;38;p7"/>
          <p:cNvSpPr txBox="1">
            <a:spLocks noGrp="1"/>
          </p:cNvSpPr>
          <p:nvPr>
            <p:ph type="body" idx="3"/>
          </p:nvPr>
        </p:nvSpPr>
        <p:spPr>
          <a:xfrm>
            <a:off x="4980344"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9" name="Google Shape;39;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pic>
        <p:nvPicPr>
          <p:cNvPr id="41" name="Google Shape;41;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2" name="Google Shape;42;p8"/>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3" name="Google Shape;43;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pic>
        <p:nvPicPr>
          <p:cNvPr id="45" name="Google Shape;45;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6" name="Google Shape;46;p9"/>
          <p:cNvSpPr txBox="1">
            <a:spLocks noGrp="1"/>
          </p:cNvSpPr>
          <p:nvPr>
            <p:ph type="body" idx="1"/>
          </p:nvPr>
        </p:nvSpPr>
        <p:spPr>
          <a:xfrm>
            <a:off x="580550" y="4406300"/>
            <a:ext cx="6135900" cy="519600"/>
          </a:xfrm>
          <a:prstGeom prst="rect">
            <a:avLst/>
          </a:prstGeom>
        </p:spPr>
        <p:txBody>
          <a:bodyPr spcFirstLastPara="1" wrap="square" lIns="0" tIns="0" rIns="0" bIns="0" anchor="t" anchorCtr="0">
            <a:noAutofit/>
          </a:bodyPr>
          <a:lstStyle>
            <a:lvl1pPr marL="457200" lvl="0" indent="-228600">
              <a:spcBef>
                <a:spcPts val="360"/>
              </a:spcBef>
              <a:spcAft>
                <a:spcPts val="0"/>
              </a:spcAft>
              <a:buSzPts val="1400"/>
              <a:buNone/>
              <a:defRPr sz="1400"/>
            </a:lvl1pPr>
          </a:lstStyle>
          <a:p>
            <a:endParaRPr/>
          </a:p>
        </p:txBody>
      </p:sp>
      <p:sp>
        <p:nvSpPr>
          <p:cNvPr id="47" name="Google Shape;47;p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 Big circuit">
  <p:cSld name="BLANK_1">
    <p:spTree>
      <p:nvGrpSpPr>
        <p:cNvPr id="1" name="Shape 51"/>
        <p:cNvGrpSpPr/>
        <p:nvPr/>
      </p:nvGrpSpPr>
      <p:grpSpPr>
        <a:xfrm>
          <a:off x="0" y="0"/>
          <a:ext cx="0" cy="0"/>
          <a:chOff x="0" y="0"/>
          <a:chExt cx="0" cy="0"/>
        </a:xfrm>
      </p:grpSpPr>
      <p:pic>
        <p:nvPicPr>
          <p:cNvPr id="52" name="Google Shape;52;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A458FF"/>
            </a:gs>
            <a:gs pos="39000">
              <a:srgbClr val="3544FF"/>
            </a:gs>
            <a:gs pos="100000">
              <a:srgbClr val="0A2F9E"/>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580550" y="1352550"/>
            <a:ext cx="6014400" cy="3161700"/>
          </a:xfrm>
          <a:prstGeom prst="rect">
            <a:avLst/>
          </a:prstGeom>
          <a:noFill/>
          <a:ln>
            <a:noFill/>
          </a:ln>
        </p:spPr>
        <p:txBody>
          <a:bodyPr spcFirstLastPara="1" wrap="square" lIns="0" tIns="0" rIns="0" bIns="0" anchor="t" anchorCtr="0">
            <a:noAutofit/>
          </a:bodyPr>
          <a:lstStyle>
            <a:lvl1pPr marL="457200" lvl="0" indent="-342900">
              <a:lnSpc>
                <a:spcPct val="115000"/>
              </a:lnSpc>
              <a:spcBef>
                <a:spcPts val="600"/>
              </a:spcBef>
              <a:spcAft>
                <a:spcPts val="0"/>
              </a:spcAft>
              <a:buClr>
                <a:schemeClr val="accent5"/>
              </a:buClr>
              <a:buSzPts val="1800"/>
              <a:buFont typeface="Muli"/>
              <a:buChar char="⬡"/>
              <a:defRPr sz="2400">
                <a:solidFill>
                  <a:schemeClr val="lt1"/>
                </a:solidFill>
                <a:latin typeface="Muli"/>
                <a:ea typeface="Muli"/>
                <a:cs typeface="Muli"/>
                <a:sym typeface="Muli"/>
              </a:defRPr>
            </a:lvl1pPr>
            <a:lvl2pPr marL="914400" lvl="1"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2pPr>
            <a:lvl3pPr marL="1371600" lvl="2"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3pPr>
            <a:lvl4pPr marL="1828800" lvl="3"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4pPr>
            <a:lvl5pPr marL="2286000" lvl="4"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5pPr>
            <a:lvl6pPr marL="2743200" lvl="5"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6pPr>
            <a:lvl7pPr marL="3200400" lvl="6"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7pPr>
            <a:lvl8pPr marL="3657600" lvl="7"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8pPr>
            <a:lvl9pPr marL="4114800" lvl="8"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7" r:id="rId8"/>
    <p:sldLayoutId id="2147483658"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mailto:cbird@microsoft.com"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hyperlink" Target="mailto:samershi@Microsoft.com" TargetMode="External"/><Relationship Id="rId5" Type="http://schemas.openxmlformats.org/officeDocument/2006/relationships/hyperlink" Target="mailto:samershi@microsoft.com" TargetMode="External"/><Relationship Id="rId4" Type="http://schemas.openxmlformats.org/officeDocument/2006/relationships/hyperlink" Target="mailto:rdeline@microsoft.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a:spLocks noGrp="1"/>
          </p:cNvSpPr>
          <p:nvPr>
            <p:ph type="ctrTitle"/>
          </p:nvPr>
        </p:nvSpPr>
        <p:spPr>
          <a:xfrm>
            <a:off x="0" y="1922856"/>
            <a:ext cx="6006993"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Software Engineering For Machine Learning</a:t>
            </a:r>
            <a:endParaRPr dirty="0"/>
          </a:p>
        </p:txBody>
      </p:sp>
      <p:pic>
        <p:nvPicPr>
          <p:cNvPr id="61" name="Google Shape;61;p13"/>
          <p:cNvPicPr preferRelativeResize="0"/>
          <p:nvPr/>
        </p:nvPicPr>
        <p:blipFill>
          <a:blip r:embed="rId3">
            <a:alphaModFix/>
          </a:blip>
          <a:stretch>
            <a:fillRect/>
          </a:stretch>
        </p:blipFill>
        <p:spPr>
          <a:xfrm>
            <a:off x="5894475" y="1050906"/>
            <a:ext cx="1782850" cy="2031750"/>
          </a:xfrm>
          <a:prstGeom prst="rect">
            <a:avLst/>
          </a:prstGeom>
          <a:noFill/>
          <a:ln>
            <a:noFill/>
          </a:ln>
        </p:spPr>
      </p:pic>
      <p:pic>
        <p:nvPicPr>
          <p:cNvPr id="62" name="Google Shape;62;p13"/>
          <p:cNvPicPr preferRelativeResize="0"/>
          <p:nvPr/>
        </p:nvPicPr>
        <p:blipFill>
          <a:blip r:embed="rId4">
            <a:alphaModFix/>
          </a:blip>
          <a:stretch>
            <a:fillRect/>
          </a:stretch>
        </p:blipFill>
        <p:spPr>
          <a:xfrm>
            <a:off x="5320814" y="378324"/>
            <a:ext cx="662500" cy="726550"/>
          </a:xfrm>
          <a:prstGeom prst="rect">
            <a:avLst/>
          </a:prstGeom>
          <a:noFill/>
          <a:ln>
            <a:noFill/>
          </a:ln>
        </p:spPr>
      </p:pic>
      <p:pic>
        <p:nvPicPr>
          <p:cNvPr id="63" name="Google Shape;63;p13"/>
          <p:cNvPicPr preferRelativeResize="0"/>
          <p:nvPr/>
        </p:nvPicPr>
        <p:blipFill>
          <a:blip r:embed="rId5">
            <a:alphaModFix/>
          </a:blip>
          <a:stretch>
            <a:fillRect/>
          </a:stretch>
        </p:blipFill>
        <p:spPr>
          <a:xfrm>
            <a:off x="7593770" y="884611"/>
            <a:ext cx="482075" cy="525200"/>
          </a:xfrm>
          <a:prstGeom prst="rect">
            <a:avLst/>
          </a:prstGeom>
          <a:noFill/>
          <a:ln>
            <a:noFill/>
          </a:ln>
        </p:spPr>
      </p:pic>
      <p:pic>
        <p:nvPicPr>
          <p:cNvPr id="64" name="Google Shape;64;p13"/>
          <p:cNvPicPr preferRelativeResize="0"/>
          <p:nvPr/>
        </p:nvPicPr>
        <p:blipFill>
          <a:blip r:embed="rId6">
            <a:alphaModFix/>
          </a:blip>
          <a:stretch>
            <a:fillRect/>
          </a:stretch>
        </p:blipFill>
        <p:spPr>
          <a:xfrm>
            <a:off x="5621692" y="4034576"/>
            <a:ext cx="586165" cy="686300"/>
          </a:xfrm>
          <a:prstGeom prst="rect">
            <a:avLst/>
          </a:prstGeom>
          <a:noFill/>
          <a:ln>
            <a:noFill/>
          </a:ln>
        </p:spPr>
      </p:pic>
      <p:pic>
        <p:nvPicPr>
          <p:cNvPr id="65" name="Google Shape;65;p13"/>
          <p:cNvPicPr preferRelativeResize="0"/>
          <p:nvPr/>
        </p:nvPicPr>
        <p:blipFill>
          <a:blip r:embed="rId7">
            <a:alphaModFix/>
          </a:blip>
          <a:stretch>
            <a:fillRect/>
          </a:stretch>
        </p:blipFill>
        <p:spPr>
          <a:xfrm>
            <a:off x="8404399" y="3624439"/>
            <a:ext cx="321850" cy="448425"/>
          </a:xfrm>
          <a:prstGeom prst="rect">
            <a:avLst/>
          </a:prstGeom>
          <a:noFill/>
          <a:ln>
            <a:noFill/>
          </a:ln>
        </p:spPr>
      </p:pic>
      <p:pic>
        <p:nvPicPr>
          <p:cNvPr id="66" name="Google Shape;66;p13"/>
          <p:cNvPicPr preferRelativeResize="0"/>
          <p:nvPr/>
        </p:nvPicPr>
        <p:blipFill>
          <a:blip r:embed="rId7">
            <a:alphaModFix/>
          </a:blip>
          <a:stretch>
            <a:fillRect/>
          </a:stretch>
        </p:blipFill>
        <p:spPr>
          <a:xfrm>
            <a:off x="8664593" y="3757882"/>
            <a:ext cx="321850" cy="448425"/>
          </a:xfrm>
          <a:prstGeom prst="rect">
            <a:avLst/>
          </a:prstGeom>
          <a:noFill/>
          <a:ln>
            <a:noFill/>
          </a:ln>
        </p:spPr>
      </p:pic>
      <p:sp>
        <p:nvSpPr>
          <p:cNvPr id="9" name="Google Shape;60;p13">
            <a:extLst>
              <a:ext uri="{FF2B5EF4-FFF2-40B4-BE49-F238E27FC236}">
                <a16:creationId xmlns:a16="http://schemas.microsoft.com/office/drawing/2014/main" id="{C9A60D73-1E4E-4639-AE9F-F673992820A0}"/>
              </a:ext>
            </a:extLst>
          </p:cNvPr>
          <p:cNvSpPr txBox="1">
            <a:spLocks/>
          </p:cNvSpPr>
          <p:nvPr/>
        </p:nvSpPr>
        <p:spPr>
          <a:xfrm>
            <a:off x="2743200" y="4444884"/>
            <a:ext cx="6965461" cy="11598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5000"/>
              <a:buFont typeface="Lexend Deca"/>
              <a:buNone/>
              <a:defRPr sz="50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lt1"/>
              </a:buClr>
              <a:buSzPts val="5000"/>
              <a:buFont typeface="Lexend Deca"/>
              <a:buNone/>
              <a:defRPr sz="5000" b="1" i="0" u="none" strike="noStrike" cap="none">
                <a:solidFill>
                  <a:schemeClr val="lt1"/>
                </a:solidFill>
                <a:latin typeface="Lexend Deca"/>
                <a:ea typeface="Lexend Deca"/>
                <a:cs typeface="Lexend Deca"/>
                <a:sym typeface="Lexend Deca"/>
              </a:defRPr>
            </a:lvl2pPr>
            <a:lvl3pPr marR="0" lvl="2" algn="l" rtl="0">
              <a:lnSpc>
                <a:spcPct val="100000"/>
              </a:lnSpc>
              <a:spcBef>
                <a:spcPts val="0"/>
              </a:spcBef>
              <a:spcAft>
                <a:spcPts val="0"/>
              </a:spcAft>
              <a:buClr>
                <a:schemeClr val="lt1"/>
              </a:buClr>
              <a:buSzPts val="5000"/>
              <a:buFont typeface="Lexend Deca"/>
              <a:buNone/>
              <a:defRPr sz="5000" b="1" i="0" u="none" strike="noStrike" cap="none">
                <a:solidFill>
                  <a:schemeClr val="lt1"/>
                </a:solidFill>
                <a:latin typeface="Lexend Deca"/>
                <a:ea typeface="Lexend Deca"/>
                <a:cs typeface="Lexend Deca"/>
                <a:sym typeface="Lexend Deca"/>
              </a:defRPr>
            </a:lvl3pPr>
            <a:lvl4pPr marR="0" lvl="3" algn="l" rtl="0">
              <a:lnSpc>
                <a:spcPct val="100000"/>
              </a:lnSpc>
              <a:spcBef>
                <a:spcPts val="0"/>
              </a:spcBef>
              <a:spcAft>
                <a:spcPts val="0"/>
              </a:spcAft>
              <a:buClr>
                <a:schemeClr val="lt1"/>
              </a:buClr>
              <a:buSzPts val="5000"/>
              <a:buFont typeface="Lexend Deca"/>
              <a:buNone/>
              <a:defRPr sz="5000" b="1" i="0" u="none" strike="noStrike" cap="none">
                <a:solidFill>
                  <a:schemeClr val="lt1"/>
                </a:solidFill>
                <a:latin typeface="Lexend Deca"/>
                <a:ea typeface="Lexend Deca"/>
                <a:cs typeface="Lexend Deca"/>
                <a:sym typeface="Lexend Deca"/>
              </a:defRPr>
            </a:lvl4pPr>
            <a:lvl5pPr marR="0" lvl="4" algn="l" rtl="0">
              <a:lnSpc>
                <a:spcPct val="100000"/>
              </a:lnSpc>
              <a:spcBef>
                <a:spcPts val="0"/>
              </a:spcBef>
              <a:spcAft>
                <a:spcPts val="0"/>
              </a:spcAft>
              <a:buClr>
                <a:schemeClr val="lt1"/>
              </a:buClr>
              <a:buSzPts val="5000"/>
              <a:buFont typeface="Lexend Deca"/>
              <a:buNone/>
              <a:defRPr sz="5000" b="1" i="0" u="none" strike="noStrike" cap="none">
                <a:solidFill>
                  <a:schemeClr val="lt1"/>
                </a:solidFill>
                <a:latin typeface="Lexend Deca"/>
                <a:ea typeface="Lexend Deca"/>
                <a:cs typeface="Lexend Deca"/>
                <a:sym typeface="Lexend Deca"/>
              </a:defRPr>
            </a:lvl5pPr>
            <a:lvl6pPr marR="0" lvl="5" algn="l" rtl="0">
              <a:lnSpc>
                <a:spcPct val="100000"/>
              </a:lnSpc>
              <a:spcBef>
                <a:spcPts val="0"/>
              </a:spcBef>
              <a:spcAft>
                <a:spcPts val="0"/>
              </a:spcAft>
              <a:buClr>
                <a:schemeClr val="lt1"/>
              </a:buClr>
              <a:buSzPts val="5000"/>
              <a:buFont typeface="Lexend Deca"/>
              <a:buNone/>
              <a:defRPr sz="5000" b="1" i="0" u="none" strike="noStrike" cap="none">
                <a:solidFill>
                  <a:schemeClr val="lt1"/>
                </a:solidFill>
                <a:latin typeface="Lexend Deca"/>
                <a:ea typeface="Lexend Deca"/>
                <a:cs typeface="Lexend Deca"/>
                <a:sym typeface="Lexend Deca"/>
              </a:defRPr>
            </a:lvl6pPr>
            <a:lvl7pPr marR="0" lvl="6" algn="l" rtl="0">
              <a:lnSpc>
                <a:spcPct val="100000"/>
              </a:lnSpc>
              <a:spcBef>
                <a:spcPts val="0"/>
              </a:spcBef>
              <a:spcAft>
                <a:spcPts val="0"/>
              </a:spcAft>
              <a:buClr>
                <a:schemeClr val="lt1"/>
              </a:buClr>
              <a:buSzPts val="5000"/>
              <a:buFont typeface="Lexend Deca"/>
              <a:buNone/>
              <a:defRPr sz="5000" b="1" i="0" u="none" strike="noStrike" cap="none">
                <a:solidFill>
                  <a:schemeClr val="lt1"/>
                </a:solidFill>
                <a:latin typeface="Lexend Deca"/>
                <a:ea typeface="Lexend Deca"/>
                <a:cs typeface="Lexend Deca"/>
                <a:sym typeface="Lexend Deca"/>
              </a:defRPr>
            </a:lvl7pPr>
            <a:lvl8pPr marR="0" lvl="7" algn="l" rtl="0">
              <a:lnSpc>
                <a:spcPct val="100000"/>
              </a:lnSpc>
              <a:spcBef>
                <a:spcPts val="0"/>
              </a:spcBef>
              <a:spcAft>
                <a:spcPts val="0"/>
              </a:spcAft>
              <a:buClr>
                <a:schemeClr val="lt1"/>
              </a:buClr>
              <a:buSzPts val="5000"/>
              <a:buFont typeface="Lexend Deca"/>
              <a:buNone/>
              <a:defRPr sz="5000" b="1" i="0" u="none" strike="noStrike" cap="none">
                <a:solidFill>
                  <a:schemeClr val="lt1"/>
                </a:solidFill>
                <a:latin typeface="Lexend Deca"/>
                <a:ea typeface="Lexend Deca"/>
                <a:cs typeface="Lexend Deca"/>
                <a:sym typeface="Lexend Deca"/>
              </a:defRPr>
            </a:lvl8pPr>
            <a:lvl9pPr marR="0" lvl="8" algn="l" rtl="0">
              <a:lnSpc>
                <a:spcPct val="100000"/>
              </a:lnSpc>
              <a:spcBef>
                <a:spcPts val="0"/>
              </a:spcBef>
              <a:spcAft>
                <a:spcPts val="0"/>
              </a:spcAft>
              <a:buClr>
                <a:schemeClr val="lt1"/>
              </a:buClr>
              <a:buSzPts val="5000"/>
              <a:buFont typeface="Lexend Deca"/>
              <a:buNone/>
              <a:defRPr sz="5000" b="1" i="0" u="none" strike="noStrike" cap="none">
                <a:solidFill>
                  <a:schemeClr val="lt1"/>
                </a:solidFill>
                <a:latin typeface="Lexend Deca"/>
                <a:ea typeface="Lexend Deca"/>
                <a:cs typeface="Lexend Deca"/>
                <a:sym typeface="Lexend Deca"/>
              </a:defRPr>
            </a:lvl9pPr>
          </a:lstStyle>
          <a:p>
            <a:r>
              <a:rPr lang="en-US" sz="1400" dirty="0"/>
              <a:t>Presentation By: Bhakta, Tejash | Naidu, </a:t>
            </a:r>
            <a:r>
              <a:rPr lang="en-US" sz="1400" dirty="0" err="1"/>
              <a:t>Vidhyadhari</a:t>
            </a:r>
            <a:r>
              <a:rPr lang="en-US" sz="1400" dirty="0"/>
              <a:t> | </a:t>
            </a:r>
            <a:r>
              <a:rPr lang="en-US" sz="1400" dirty="0" err="1"/>
              <a:t>Pednekar</a:t>
            </a:r>
            <a:r>
              <a:rPr lang="en-US" sz="1400" dirty="0"/>
              <a:t>, </a:t>
            </a:r>
            <a:r>
              <a:rPr lang="en-US" sz="1400" dirty="0" err="1"/>
              <a:t>Mamta</a:t>
            </a:r>
            <a:endParaRPr 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4"/>
          <p:cNvSpPr txBox="1">
            <a:spLocks noGrp="1"/>
          </p:cNvSpPr>
          <p:nvPr>
            <p:ph type="body" idx="1"/>
          </p:nvPr>
        </p:nvSpPr>
        <p:spPr>
          <a:xfrm>
            <a:off x="334536" y="323385"/>
            <a:ext cx="4326673" cy="4602515"/>
          </a:xfrm>
          <a:prstGeom prst="rect">
            <a:avLst/>
          </a:prstGeom>
        </p:spPr>
        <p:txBody>
          <a:bodyPr spcFirstLastPara="1" wrap="square" lIns="0" tIns="0" rIns="0" bIns="0" anchor="t" anchorCtr="0">
            <a:noAutofit/>
          </a:bodyPr>
          <a:lstStyle/>
          <a:p>
            <a:pPr marL="0" lvl="0" indent="0" algn="l" rtl="0">
              <a:spcBef>
                <a:spcPts val="360"/>
              </a:spcBef>
              <a:spcAft>
                <a:spcPts val="0"/>
              </a:spcAft>
              <a:buNone/>
            </a:pPr>
            <a:r>
              <a:rPr lang="en-US" sz="3000" b="1" dirty="0">
                <a:latin typeface="+mj-lt"/>
              </a:rPr>
              <a:t>SURVEY:</a:t>
            </a:r>
            <a:br>
              <a:rPr lang="en-US" sz="3000" b="1" dirty="0">
                <a:latin typeface="+mj-lt"/>
              </a:rPr>
            </a:br>
            <a:r>
              <a:rPr lang="en-US" sz="2000" b="1" dirty="0">
                <a:latin typeface="+mj-lt"/>
              </a:rPr>
              <a:t>&gt;  Open ended questionnaire focused on the existing work practice</a:t>
            </a:r>
          </a:p>
          <a:p>
            <a:pPr marL="0" lvl="0" indent="0" algn="l" rtl="0">
              <a:spcBef>
                <a:spcPts val="360"/>
              </a:spcBef>
              <a:spcAft>
                <a:spcPts val="0"/>
              </a:spcAft>
              <a:buNone/>
            </a:pPr>
            <a:r>
              <a:rPr lang="en-US" sz="2000" b="1" dirty="0">
                <a:latin typeface="+mj-lt"/>
              </a:rPr>
              <a:t>&gt;  Questionnaire was sent to 4195 members through internal mailing on AI and ML</a:t>
            </a:r>
          </a:p>
          <a:p>
            <a:pPr marL="0" lvl="0" indent="0" algn="l" rtl="0">
              <a:spcBef>
                <a:spcPts val="360"/>
              </a:spcBef>
              <a:spcAft>
                <a:spcPts val="0"/>
              </a:spcAft>
              <a:buNone/>
            </a:pPr>
            <a:r>
              <a:rPr lang="en-US" sz="2000" b="1" dirty="0">
                <a:latin typeface="+mj-lt"/>
              </a:rPr>
              <a:t>&gt;  13.6% was the response rate </a:t>
            </a:r>
          </a:p>
          <a:p>
            <a:pPr marL="0" lvl="0" indent="0" algn="l" rtl="0">
              <a:spcBef>
                <a:spcPts val="360"/>
              </a:spcBef>
              <a:spcAft>
                <a:spcPts val="0"/>
              </a:spcAft>
              <a:buNone/>
            </a:pPr>
            <a:r>
              <a:rPr lang="en-US" sz="2000" b="1" dirty="0">
                <a:latin typeface="+mj-lt"/>
              </a:rPr>
              <a:t>&gt;  Team reviewed the responses through a card sort.</a:t>
            </a:r>
            <a:br>
              <a:rPr lang="en-US" sz="2000" b="1" dirty="0">
                <a:latin typeface="+mj-lt"/>
              </a:rPr>
            </a:br>
            <a:r>
              <a:rPr lang="en-US" sz="2000" b="1" dirty="0">
                <a:latin typeface="+mj-lt"/>
              </a:rPr>
              <a:t>&gt;  Respondents were from different divisions and different roles.</a:t>
            </a:r>
            <a:endParaRPr sz="2000" b="1" dirty="0">
              <a:latin typeface="+mj-lt"/>
            </a:endParaRPr>
          </a:p>
        </p:txBody>
      </p:sp>
      <p:sp>
        <p:nvSpPr>
          <p:cNvPr id="165" name="Google Shape;165;p2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5" name="Picture 4">
            <a:extLst>
              <a:ext uri="{FF2B5EF4-FFF2-40B4-BE49-F238E27FC236}">
                <a16:creationId xmlns:a16="http://schemas.microsoft.com/office/drawing/2014/main" id="{9E7F457B-2B77-4B9E-A147-ACCEFD2672C5}"/>
              </a:ext>
            </a:extLst>
          </p:cNvPr>
          <p:cNvPicPr>
            <a:picLocks noChangeAspect="1"/>
          </p:cNvPicPr>
          <p:nvPr/>
        </p:nvPicPr>
        <p:blipFill>
          <a:blip r:embed="rId3"/>
          <a:stretch>
            <a:fillRect/>
          </a:stretch>
        </p:blipFill>
        <p:spPr>
          <a:xfrm>
            <a:off x="4780185" y="323385"/>
            <a:ext cx="4181491" cy="305481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6"/>
          <p:cNvSpPr txBox="1">
            <a:spLocks noGrp="1"/>
          </p:cNvSpPr>
          <p:nvPr>
            <p:ph type="title"/>
          </p:nvPr>
        </p:nvSpPr>
        <p:spPr>
          <a:xfrm>
            <a:off x="580550" y="205975"/>
            <a:ext cx="5987518" cy="58576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Applications of AI</a:t>
            </a:r>
            <a:endParaRPr dirty="0"/>
          </a:p>
        </p:txBody>
      </p:sp>
      <p:sp>
        <p:nvSpPr>
          <p:cNvPr id="234" name="Google Shape;234;p2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2" name="TextBox 1">
            <a:extLst>
              <a:ext uri="{FF2B5EF4-FFF2-40B4-BE49-F238E27FC236}">
                <a16:creationId xmlns:a16="http://schemas.microsoft.com/office/drawing/2014/main" id="{B7923F5B-1B3D-47A3-89A6-74BB0A614846}"/>
              </a:ext>
            </a:extLst>
          </p:cNvPr>
          <p:cNvSpPr txBox="1"/>
          <p:nvPr/>
        </p:nvSpPr>
        <p:spPr>
          <a:xfrm>
            <a:off x="114716" y="981307"/>
            <a:ext cx="9029284" cy="1938992"/>
          </a:xfrm>
          <a:prstGeom prst="rect">
            <a:avLst/>
          </a:prstGeom>
          <a:noFill/>
        </p:spPr>
        <p:txBody>
          <a:bodyPr wrap="square" rtlCol="0">
            <a:spAutoFit/>
          </a:bodyPr>
          <a:lstStyle/>
          <a:p>
            <a:r>
              <a:rPr lang="en-US" sz="2000" dirty="0">
                <a:solidFill>
                  <a:schemeClr val="bg1"/>
                </a:solidFill>
              </a:rPr>
              <a:t>&gt; In traditional areas such as Search, Advertising, Machine Translation, Voice</a:t>
            </a:r>
            <a:br>
              <a:rPr lang="en-US" sz="2000" dirty="0">
                <a:solidFill>
                  <a:schemeClr val="bg1"/>
                </a:solidFill>
              </a:rPr>
            </a:br>
            <a:r>
              <a:rPr lang="en-US" sz="2000" dirty="0">
                <a:solidFill>
                  <a:schemeClr val="bg1"/>
                </a:solidFill>
              </a:rPr>
              <a:t>   and Image Recognition</a:t>
            </a:r>
            <a:br>
              <a:rPr lang="en-US" sz="2000" dirty="0">
                <a:solidFill>
                  <a:schemeClr val="bg1"/>
                </a:solidFill>
              </a:rPr>
            </a:br>
            <a:r>
              <a:rPr lang="en-US" sz="2000" dirty="0">
                <a:solidFill>
                  <a:schemeClr val="bg1"/>
                </a:solidFill>
              </a:rPr>
              <a:t>&gt; In the modern areas such as gameplay, healthcare, word processing</a:t>
            </a:r>
            <a:br>
              <a:rPr lang="en-US" sz="2000" dirty="0">
                <a:solidFill>
                  <a:schemeClr val="bg1"/>
                </a:solidFill>
              </a:rPr>
            </a:br>
            <a:r>
              <a:rPr lang="en-US" sz="2000" dirty="0">
                <a:solidFill>
                  <a:schemeClr val="bg1"/>
                </a:solidFill>
              </a:rPr>
              <a:t>   documents and so on.</a:t>
            </a:r>
          </a:p>
          <a:p>
            <a:endParaRPr lang="en-US" sz="2000" dirty="0">
              <a:solidFill>
                <a:schemeClr val="bg1"/>
              </a:solidFill>
            </a:endParaRPr>
          </a:p>
          <a:p>
            <a:endParaRPr lang="en-US" sz="2000" dirty="0">
              <a:solidFill>
                <a:schemeClr val="bg1"/>
              </a:solidFill>
            </a:endParaRPr>
          </a:p>
        </p:txBody>
      </p:sp>
      <p:sp>
        <p:nvSpPr>
          <p:cNvPr id="3" name="TextBox 2">
            <a:extLst>
              <a:ext uri="{FF2B5EF4-FFF2-40B4-BE49-F238E27FC236}">
                <a16:creationId xmlns:a16="http://schemas.microsoft.com/office/drawing/2014/main" id="{D2926976-7F96-422C-ABEF-7F016098D7DF}"/>
              </a:ext>
            </a:extLst>
          </p:cNvPr>
          <p:cNvSpPr txBox="1"/>
          <p:nvPr/>
        </p:nvSpPr>
        <p:spPr>
          <a:xfrm>
            <a:off x="412595" y="2386361"/>
            <a:ext cx="7928517" cy="553998"/>
          </a:xfrm>
          <a:prstGeom prst="rect">
            <a:avLst/>
          </a:prstGeom>
          <a:noFill/>
        </p:spPr>
        <p:txBody>
          <a:bodyPr wrap="square" rtlCol="0">
            <a:spAutoFit/>
          </a:bodyPr>
          <a:lstStyle/>
          <a:p>
            <a:r>
              <a:rPr lang="en-US" sz="3000" dirty="0">
                <a:solidFill>
                  <a:schemeClr val="bg1"/>
                </a:solidFill>
              </a:rPr>
              <a:t> Applications of ML</a:t>
            </a:r>
          </a:p>
        </p:txBody>
      </p:sp>
      <p:sp>
        <p:nvSpPr>
          <p:cNvPr id="4" name="TextBox 3">
            <a:extLst>
              <a:ext uri="{FF2B5EF4-FFF2-40B4-BE49-F238E27FC236}">
                <a16:creationId xmlns:a16="http://schemas.microsoft.com/office/drawing/2014/main" id="{484F2779-3BE8-4740-82BC-87AFBB11BE65}"/>
              </a:ext>
            </a:extLst>
          </p:cNvPr>
          <p:cNvSpPr txBox="1"/>
          <p:nvPr/>
        </p:nvSpPr>
        <p:spPr>
          <a:xfrm>
            <a:off x="114716" y="2940359"/>
            <a:ext cx="8914568" cy="1938992"/>
          </a:xfrm>
          <a:prstGeom prst="rect">
            <a:avLst/>
          </a:prstGeom>
          <a:noFill/>
        </p:spPr>
        <p:txBody>
          <a:bodyPr wrap="square" rtlCol="0">
            <a:spAutoFit/>
          </a:bodyPr>
          <a:lstStyle/>
          <a:p>
            <a:r>
              <a:rPr lang="en-US" sz="2000" dirty="0">
                <a:solidFill>
                  <a:schemeClr val="bg1"/>
                </a:solidFill>
              </a:rPr>
              <a:t>&gt;  To build the applications from classification, clustering, dynamic </a:t>
            </a:r>
            <a:br>
              <a:rPr lang="en-US" sz="2000" dirty="0">
                <a:solidFill>
                  <a:schemeClr val="bg1"/>
                </a:solidFill>
              </a:rPr>
            </a:br>
            <a:r>
              <a:rPr lang="en-US" sz="2000" dirty="0">
                <a:solidFill>
                  <a:schemeClr val="bg1"/>
                </a:solidFill>
              </a:rPr>
              <a:t>     programming, statistics, on natural language processing.</a:t>
            </a:r>
          </a:p>
          <a:p>
            <a:r>
              <a:rPr lang="en-US" sz="2000" dirty="0">
                <a:solidFill>
                  <a:schemeClr val="bg1"/>
                </a:solidFill>
              </a:rPr>
              <a:t>&gt;  In Finance and Sales for risk prediction model and forecasting.</a:t>
            </a:r>
          </a:p>
          <a:p>
            <a:endParaRPr lang="en-US" sz="2000" dirty="0">
              <a:solidFill>
                <a:schemeClr val="bg1"/>
              </a:solidFill>
            </a:endParaRPr>
          </a:p>
          <a:p>
            <a:endParaRPr lang="en-US" sz="2000" dirty="0">
              <a:solidFill>
                <a:schemeClr val="bg1"/>
              </a:solidFill>
            </a:endParaRPr>
          </a:p>
          <a:p>
            <a:r>
              <a:rPr lang="en-US" sz="2000" dirty="0">
                <a:solidFill>
                  <a:schemeClr val="bg1"/>
                </a:solidFill>
              </a:rPr>
              <a:t>&gt; Thus, it was understood that integration of ML was all over the company.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8"/>
          <p:cNvSpPr txBox="1">
            <a:spLocks noGrp="1"/>
          </p:cNvSpPr>
          <p:nvPr>
            <p:ph type="ctrTitle" idx="4294967295"/>
          </p:nvPr>
        </p:nvSpPr>
        <p:spPr>
          <a:xfrm>
            <a:off x="405417" y="1660922"/>
            <a:ext cx="8558561" cy="959135"/>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3000" dirty="0"/>
              <a:t>Best practices with Machine Learning In </a:t>
            </a:r>
            <a:br>
              <a:rPr lang="en-US" sz="3000" dirty="0"/>
            </a:br>
            <a:r>
              <a:rPr lang="en-US" sz="3000" dirty="0"/>
              <a:t>               Software Engineering</a:t>
            </a:r>
            <a:endParaRPr sz="3000" dirty="0"/>
          </a:p>
        </p:txBody>
      </p:sp>
      <p:sp>
        <p:nvSpPr>
          <p:cNvPr id="255" name="Google Shape;255;p28"/>
          <p:cNvSpPr txBox="1">
            <a:spLocks noGrp="1"/>
          </p:cNvSpPr>
          <p:nvPr>
            <p:ph type="subTitle" idx="4294967295"/>
          </p:nvPr>
        </p:nvSpPr>
        <p:spPr>
          <a:xfrm>
            <a:off x="340111" y="3278459"/>
            <a:ext cx="8558561" cy="1630996"/>
          </a:xfrm>
          <a:prstGeom prst="rect">
            <a:avLst/>
          </a:prstGeom>
        </p:spPr>
        <p:txBody>
          <a:bodyPr spcFirstLastPara="1" wrap="square" lIns="0" tIns="0" rIns="0" bIns="0" anchor="t" anchorCtr="0">
            <a:noAutofit/>
          </a:bodyPr>
          <a:lstStyle/>
          <a:p>
            <a:pPr marL="0" lvl="0" indent="0" algn="l" rtl="0">
              <a:spcBef>
                <a:spcPts val="600"/>
              </a:spcBef>
              <a:spcAft>
                <a:spcPts val="0"/>
              </a:spcAft>
              <a:buNone/>
            </a:pPr>
            <a:br>
              <a:rPr lang="en-US" sz="2000" dirty="0">
                <a:latin typeface="+mj-lt"/>
              </a:rPr>
            </a:br>
            <a:r>
              <a:rPr lang="en-US" sz="2000" dirty="0">
                <a:latin typeface="+mj-lt"/>
              </a:rPr>
              <a:t>  </a:t>
            </a:r>
            <a:endParaRPr sz="2000" dirty="0">
              <a:latin typeface="+mj-lt"/>
            </a:endParaRPr>
          </a:p>
        </p:txBody>
      </p:sp>
      <p:sp>
        <p:nvSpPr>
          <p:cNvPr id="256" name="Google Shape;256;p2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49FF0F-1673-4426-B79A-E87F95B4282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3" name="TextBox 2">
            <a:extLst>
              <a:ext uri="{FF2B5EF4-FFF2-40B4-BE49-F238E27FC236}">
                <a16:creationId xmlns:a16="http://schemas.microsoft.com/office/drawing/2014/main" id="{B4B04E90-B4AB-4D75-9393-9B9FE590346B}"/>
              </a:ext>
            </a:extLst>
          </p:cNvPr>
          <p:cNvSpPr txBox="1"/>
          <p:nvPr/>
        </p:nvSpPr>
        <p:spPr>
          <a:xfrm>
            <a:off x="114716" y="223024"/>
            <a:ext cx="8914568" cy="4401205"/>
          </a:xfrm>
          <a:prstGeom prst="rect">
            <a:avLst/>
          </a:prstGeom>
          <a:noFill/>
        </p:spPr>
        <p:txBody>
          <a:bodyPr wrap="square" rtlCol="0">
            <a:spAutoFit/>
          </a:bodyPr>
          <a:lstStyle/>
          <a:p>
            <a:pPr marL="38100"/>
            <a:r>
              <a:rPr lang="en-US" sz="2500" b="1" dirty="0">
                <a:solidFill>
                  <a:schemeClr val="bg1"/>
                </a:solidFill>
              </a:rPr>
              <a:t>1. End-to-end pipeline Modeling:</a:t>
            </a:r>
          </a:p>
          <a:p>
            <a:pPr marL="38100"/>
            <a:endParaRPr lang="en-US" sz="2500" b="1" dirty="0">
              <a:solidFill>
                <a:schemeClr val="bg1"/>
              </a:solidFill>
            </a:endParaRPr>
          </a:p>
          <a:p>
            <a:pPr marL="38100" indent="0">
              <a:buNone/>
            </a:pPr>
            <a:r>
              <a:rPr lang="en-US" sz="2000" b="1" dirty="0">
                <a:solidFill>
                  <a:schemeClr val="bg1"/>
                </a:solidFill>
              </a:rPr>
              <a:t>&gt;  Noted the importance of automating the 9 stages of ML workflow.</a:t>
            </a:r>
          </a:p>
          <a:p>
            <a:pPr marL="38100" indent="0">
              <a:buNone/>
            </a:pPr>
            <a:r>
              <a:rPr lang="en-US" sz="2000" b="1" dirty="0">
                <a:solidFill>
                  <a:schemeClr val="bg1"/>
                </a:solidFill>
              </a:rPr>
              <a:t>&gt;  This could reduce the overhead and facilitate the progress in the field</a:t>
            </a:r>
          </a:p>
          <a:p>
            <a:pPr marL="38100" indent="0">
              <a:buNone/>
            </a:pPr>
            <a:r>
              <a:rPr lang="en-US" sz="2000" b="1" dirty="0">
                <a:solidFill>
                  <a:schemeClr val="bg1"/>
                </a:solidFill>
              </a:rPr>
              <a:t>&gt;  Respondents have built pipelines which enables the engineers to try </a:t>
            </a:r>
            <a:br>
              <a:rPr lang="en-US" sz="2000" b="1" dirty="0">
                <a:solidFill>
                  <a:schemeClr val="bg1"/>
                </a:solidFill>
              </a:rPr>
            </a:br>
            <a:r>
              <a:rPr lang="en-US" sz="2000" b="1" dirty="0">
                <a:solidFill>
                  <a:schemeClr val="bg1"/>
                </a:solidFill>
              </a:rPr>
              <a:t>    out many permutations of AI </a:t>
            </a:r>
            <a:r>
              <a:rPr lang="en-US" sz="2000" b="1" dirty="0" err="1">
                <a:solidFill>
                  <a:schemeClr val="bg1"/>
                </a:solidFill>
              </a:rPr>
              <a:t>algortithms</a:t>
            </a:r>
            <a:r>
              <a:rPr lang="en-US" sz="2000" b="1" dirty="0">
                <a:solidFill>
                  <a:schemeClr val="bg1"/>
                </a:solidFill>
              </a:rPr>
              <a:t>.</a:t>
            </a:r>
          </a:p>
          <a:p>
            <a:pPr marL="38100" indent="0">
              <a:buNone/>
            </a:pPr>
            <a:endParaRPr lang="en-US" sz="2000" b="1" dirty="0">
              <a:solidFill>
                <a:schemeClr val="bg1"/>
              </a:solidFill>
            </a:endParaRPr>
          </a:p>
          <a:p>
            <a:pPr marL="38100" indent="0">
              <a:buNone/>
            </a:pPr>
            <a:endParaRPr lang="en-US" sz="2000" b="1" dirty="0">
              <a:solidFill>
                <a:schemeClr val="bg1"/>
              </a:solidFill>
            </a:endParaRPr>
          </a:p>
          <a:p>
            <a:pPr marL="38100"/>
            <a:r>
              <a:rPr lang="en-US" sz="2500" b="1" dirty="0">
                <a:solidFill>
                  <a:schemeClr val="bg1"/>
                </a:solidFill>
              </a:rPr>
              <a:t>2. Data availability, collection, cleaning and management</a:t>
            </a:r>
          </a:p>
          <a:p>
            <a:pPr marL="38100"/>
            <a:endParaRPr lang="en-US" sz="2500" b="1" dirty="0">
              <a:solidFill>
                <a:schemeClr val="bg1"/>
              </a:solidFill>
            </a:endParaRPr>
          </a:p>
          <a:p>
            <a:pPr marL="38100"/>
            <a:r>
              <a:rPr lang="en-US" sz="2000" b="1" dirty="0">
                <a:solidFill>
                  <a:schemeClr val="bg1"/>
                </a:solidFill>
              </a:rPr>
              <a:t>&gt;  The success of the ML-centric projects heavily depends on the data </a:t>
            </a:r>
            <a:br>
              <a:rPr lang="en-US" sz="2000" b="1" dirty="0">
                <a:solidFill>
                  <a:schemeClr val="bg1"/>
                </a:solidFill>
              </a:rPr>
            </a:br>
            <a:r>
              <a:rPr lang="en-US" sz="2000" b="1" dirty="0">
                <a:solidFill>
                  <a:schemeClr val="bg1"/>
                </a:solidFill>
              </a:rPr>
              <a:t>     availability, quality and management.</a:t>
            </a:r>
          </a:p>
          <a:p>
            <a:pPr marL="38100"/>
            <a:r>
              <a:rPr lang="en-US" sz="2000" b="1" dirty="0">
                <a:solidFill>
                  <a:schemeClr val="bg1"/>
                </a:solidFill>
              </a:rPr>
              <a:t>&gt;  Reuse the data as much as possible to reduce the duplicated effort.</a:t>
            </a:r>
          </a:p>
        </p:txBody>
      </p:sp>
    </p:spTree>
    <p:extLst>
      <p:ext uri="{BB962C8B-B14F-4D97-AF65-F5344CB8AC3E}">
        <p14:creationId xmlns:p14="http://schemas.microsoft.com/office/powerpoint/2010/main" val="3564500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DFD6BF0-8C4C-4C9D-8931-D8837895EBB0}"/>
              </a:ext>
            </a:extLst>
          </p:cNvPr>
          <p:cNvSpPr>
            <a:spLocks noGrp="1"/>
          </p:cNvSpPr>
          <p:nvPr>
            <p:ph type="body" idx="1"/>
          </p:nvPr>
        </p:nvSpPr>
        <p:spPr>
          <a:xfrm>
            <a:off x="345559" y="127589"/>
            <a:ext cx="8346558" cy="4622262"/>
          </a:xfrm>
        </p:spPr>
        <p:txBody>
          <a:bodyPr/>
          <a:lstStyle/>
          <a:p>
            <a:pPr marL="101600" indent="0">
              <a:buNone/>
            </a:pPr>
            <a:r>
              <a:rPr lang="en-US" sz="2500" b="1" dirty="0">
                <a:latin typeface="+mj-lt"/>
                <a:cs typeface="Times New Roman" panose="02020603050405020304" pitchFamily="18" charset="0"/>
              </a:rPr>
              <a:t>3.  Education and Training</a:t>
            </a:r>
          </a:p>
          <a:p>
            <a:pPr marL="101600" indent="0">
              <a:buNone/>
            </a:pPr>
            <a:r>
              <a:rPr lang="en-US" dirty="0">
                <a:latin typeface="+mj-lt"/>
                <a:cs typeface="Times New Roman" panose="02020603050405020304" pitchFamily="18" charset="0"/>
              </a:rPr>
              <a:t>Microsoft hosts: </a:t>
            </a:r>
          </a:p>
          <a:p>
            <a:pPr marL="558800" indent="-457200">
              <a:buAutoNum type="arabicPeriod"/>
            </a:pPr>
            <a:r>
              <a:rPr lang="en-US" dirty="0">
                <a:latin typeface="+mj-lt"/>
                <a:cs typeface="Times New Roman" panose="02020603050405020304" pitchFamily="18" charset="0"/>
              </a:rPr>
              <a:t>Yearly Internal Conferences on ML and Data Science</a:t>
            </a:r>
          </a:p>
          <a:p>
            <a:pPr marL="558800" indent="-457200">
              <a:buAutoNum type="arabicPeriod"/>
            </a:pPr>
            <a:r>
              <a:rPr lang="en-US" dirty="0">
                <a:latin typeface="+mj-lt"/>
                <a:cs typeface="Times New Roman" panose="02020603050405020304" pitchFamily="18" charset="0"/>
              </a:rPr>
              <a:t>Open Forums for ML and Deep Learning</a:t>
            </a:r>
          </a:p>
          <a:p>
            <a:pPr marL="558800" indent="-457200">
              <a:buAutoNum type="arabicPeriod"/>
            </a:pPr>
            <a:r>
              <a:rPr lang="en-US" dirty="0">
                <a:latin typeface="+mj-lt"/>
                <a:cs typeface="Times New Roman" panose="02020603050405020304" pitchFamily="18" charset="0"/>
              </a:rPr>
              <a:t>Mailing Lists and Online Forums </a:t>
            </a:r>
          </a:p>
          <a:p>
            <a:pPr marL="558800" indent="-457200">
              <a:buAutoNum type="arabicPeriod"/>
            </a:pPr>
            <a:endParaRPr lang="en-US" dirty="0">
              <a:latin typeface="+mj-lt"/>
              <a:cs typeface="Times New Roman" panose="02020603050405020304" pitchFamily="18" charset="0"/>
            </a:endParaRPr>
          </a:p>
          <a:p>
            <a:pPr marL="101600" indent="0">
              <a:buNone/>
            </a:pPr>
            <a:r>
              <a:rPr lang="en-US" sz="2500" dirty="0">
                <a:latin typeface="+mj-lt"/>
                <a:cs typeface="Times New Roman" panose="02020603050405020304" pitchFamily="18" charset="0"/>
              </a:rPr>
              <a:t>4.  </a:t>
            </a:r>
            <a:r>
              <a:rPr lang="en-US" sz="2500" b="1" dirty="0">
                <a:latin typeface="+mj-lt"/>
                <a:cs typeface="Times New Roman" panose="02020603050405020304" pitchFamily="18" charset="0"/>
              </a:rPr>
              <a:t>Model Debugging and Interpretability</a:t>
            </a:r>
            <a:r>
              <a:rPr lang="en-US" b="1" dirty="0">
                <a:latin typeface="+mj-lt"/>
                <a:cs typeface="Times New Roman" panose="02020603050405020304" pitchFamily="18" charset="0"/>
              </a:rPr>
              <a:t> </a:t>
            </a:r>
          </a:p>
          <a:p>
            <a:pPr marL="101600" indent="0">
              <a:buNone/>
            </a:pPr>
            <a:r>
              <a:rPr lang="en-US" dirty="0">
                <a:latin typeface="+mj-lt"/>
                <a:cs typeface="Times New Roman" panose="02020603050405020304" pitchFamily="18" charset="0"/>
              </a:rPr>
              <a:t>As ML Algorithms become more complex, understanding how and when models fail is an active research area</a:t>
            </a:r>
          </a:p>
          <a:p>
            <a:pPr marL="558800" indent="-457200">
              <a:buAutoNum type="arabicPeriod"/>
            </a:pPr>
            <a:endParaRPr lang="en-US" dirty="0">
              <a:latin typeface="+mj-lt"/>
              <a:cs typeface="Times New Roman" panose="02020603050405020304" pitchFamily="18" charset="0"/>
            </a:endParaRPr>
          </a:p>
          <a:p>
            <a:pPr marL="558800" indent="-457200">
              <a:buAutoNum type="arabicPeriod"/>
            </a:pPr>
            <a:endParaRPr lang="en-US" dirty="0">
              <a:latin typeface="+mj-lt"/>
              <a:cs typeface="Times New Roman" panose="02020603050405020304" pitchFamily="18" charset="0"/>
            </a:endParaRPr>
          </a:p>
          <a:p>
            <a:endParaRPr lang="en-US" dirty="0">
              <a:latin typeface="+mj-lt"/>
              <a:cs typeface="Times New Roman" panose="02020603050405020304" pitchFamily="18" charset="0"/>
            </a:endParaRPr>
          </a:p>
          <a:p>
            <a:endParaRPr lang="en-US" dirty="0">
              <a:latin typeface="+mj-lt"/>
              <a:cs typeface="Times New Roman" panose="02020603050405020304" pitchFamily="18" charset="0"/>
            </a:endParaRPr>
          </a:p>
          <a:p>
            <a:endParaRPr lang="en-IN" dirty="0">
              <a:latin typeface="+mj-lt"/>
              <a:cs typeface="Times New Roman" panose="02020603050405020304" pitchFamily="18" charset="0"/>
            </a:endParaRPr>
          </a:p>
        </p:txBody>
      </p:sp>
      <p:sp>
        <p:nvSpPr>
          <p:cNvPr id="5" name="Slide Number Placeholder 4">
            <a:extLst>
              <a:ext uri="{FF2B5EF4-FFF2-40B4-BE49-F238E27FC236}">
                <a16:creationId xmlns:a16="http://schemas.microsoft.com/office/drawing/2014/main" id="{A6D094E4-C218-4791-8CFD-D8BA59DAA6B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276595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DE4C040-D8C1-47B6-891D-350412FE4595}"/>
              </a:ext>
            </a:extLst>
          </p:cNvPr>
          <p:cNvSpPr>
            <a:spLocks noGrp="1"/>
          </p:cNvSpPr>
          <p:nvPr>
            <p:ph type="body" idx="1"/>
          </p:nvPr>
        </p:nvSpPr>
        <p:spPr>
          <a:xfrm>
            <a:off x="500806" y="236131"/>
            <a:ext cx="7149320" cy="4617632"/>
          </a:xfrm>
        </p:spPr>
        <p:txBody>
          <a:bodyPr/>
          <a:lstStyle/>
          <a:p>
            <a:pPr marL="101600" indent="0">
              <a:buNone/>
            </a:pPr>
            <a:endParaRPr lang="en-US" sz="2500" b="1" dirty="0">
              <a:latin typeface="+mj-lt"/>
              <a:cs typeface="Times New Roman" panose="02020603050405020304" pitchFamily="18" charset="0"/>
            </a:endParaRPr>
          </a:p>
          <a:p>
            <a:pPr marL="101600" indent="0">
              <a:buNone/>
            </a:pPr>
            <a:r>
              <a:rPr lang="en-US" sz="2500" b="1" dirty="0">
                <a:latin typeface="+mj-lt"/>
                <a:cs typeface="Times New Roman" panose="02020603050405020304" pitchFamily="18" charset="0"/>
              </a:rPr>
              <a:t>5. Compliance</a:t>
            </a:r>
          </a:p>
          <a:p>
            <a:pPr marL="101600" indent="0">
              <a:buNone/>
            </a:pPr>
            <a:r>
              <a:rPr lang="en-US" dirty="0">
                <a:latin typeface="Times New Roman" panose="02020603050405020304" pitchFamily="18" charset="0"/>
                <a:cs typeface="Times New Roman" panose="02020603050405020304" pitchFamily="18" charset="0"/>
              </a:rPr>
              <a:t>	</a:t>
            </a:r>
            <a:r>
              <a:rPr lang="en-US" dirty="0">
                <a:latin typeface="+mj-lt"/>
                <a:cs typeface="Times New Roman" panose="02020603050405020304" pitchFamily="18" charset="0"/>
              </a:rPr>
              <a:t>-Fairness  </a:t>
            </a:r>
          </a:p>
          <a:p>
            <a:pPr marL="101600" indent="0">
              <a:buNone/>
            </a:pPr>
            <a:r>
              <a:rPr lang="en-US" dirty="0">
                <a:latin typeface="+mj-lt"/>
                <a:cs typeface="Times New Roman" panose="02020603050405020304" pitchFamily="18" charset="0"/>
              </a:rPr>
              <a:t>	-Accountability  </a:t>
            </a:r>
          </a:p>
          <a:p>
            <a:pPr marL="101600" indent="0">
              <a:buNone/>
            </a:pPr>
            <a:r>
              <a:rPr lang="en-US" dirty="0">
                <a:latin typeface="+mj-lt"/>
                <a:cs typeface="Times New Roman" panose="02020603050405020304" pitchFamily="18" charset="0"/>
              </a:rPr>
              <a:t>	-Transparency </a:t>
            </a:r>
          </a:p>
          <a:p>
            <a:pPr marL="101600" indent="0">
              <a:buNone/>
            </a:pPr>
            <a:r>
              <a:rPr lang="en-US" dirty="0">
                <a:latin typeface="+mj-lt"/>
                <a:cs typeface="Times New Roman" panose="02020603050405020304" pitchFamily="18" charset="0"/>
              </a:rPr>
              <a:t>	 -Ethics</a:t>
            </a:r>
          </a:p>
          <a:p>
            <a:pPr marL="101600" indent="0">
              <a:buNone/>
            </a:pPr>
            <a:endParaRPr lang="en-US" dirty="0">
              <a:latin typeface="Times New Roman" panose="02020603050405020304" pitchFamily="18" charset="0"/>
              <a:cs typeface="Times New Roman" panose="02020603050405020304" pitchFamily="18" charset="0"/>
            </a:endParaRPr>
          </a:p>
          <a:p>
            <a:pPr marL="101600" indent="0">
              <a:buNone/>
            </a:pPr>
            <a:r>
              <a:rPr lang="en-US" sz="2500" b="1" dirty="0">
                <a:latin typeface="+mj-lt"/>
                <a:cs typeface="Times New Roman" panose="02020603050405020304" pitchFamily="18" charset="0"/>
              </a:rPr>
              <a:t> </a:t>
            </a:r>
          </a:p>
          <a:p>
            <a:pPr marL="101600" indent="0">
              <a:buNone/>
            </a:pPr>
            <a:endParaRPr lang="en-US" dirty="0">
              <a:latin typeface="Times New Roman" panose="02020603050405020304" pitchFamily="18" charset="0"/>
              <a:cs typeface="Times New Roman" panose="02020603050405020304" pitchFamily="18" charset="0"/>
            </a:endParaRPr>
          </a:p>
          <a:p>
            <a:pPr marL="101600" indent="0">
              <a:buNone/>
            </a:pPr>
            <a:endParaRPr lang="en-US" dirty="0">
              <a:latin typeface="Times New Roman" panose="02020603050405020304" pitchFamily="18" charset="0"/>
              <a:cs typeface="Times New Roman" panose="02020603050405020304" pitchFamily="18" charset="0"/>
            </a:endParaRPr>
          </a:p>
          <a:p>
            <a:pPr marL="101600" indent="0">
              <a:buNone/>
            </a:pPr>
            <a:endParaRPr lang="en-US" dirty="0">
              <a:latin typeface="Times New Roman" panose="02020603050405020304" pitchFamily="18" charset="0"/>
              <a:cs typeface="Times New Roman" panose="02020603050405020304" pitchFamily="18" charset="0"/>
            </a:endParaRPr>
          </a:p>
          <a:p>
            <a:pPr marL="101600" indent="0">
              <a:buNone/>
            </a:pPr>
            <a:endParaRPr lang="en-US" dirty="0">
              <a:latin typeface="Times New Roman" panose="02020603050405020304" pitchFamily="18" charset="0"/>
              <a:cs typeface="Times New Roman" panose="02020603050405020304" pitchFamily="18" charset="0"/>
            </a:endParaRPr>
          </a:p>
          <a:p>
            <a:endParaRPr lang="en-IN" dirty="0"/>
          </a:p>
        </p:txBody>
      </p:sp>
      <p:sp>
        <p:nvSpPr>
          <p:cNvPr id="5" name="Slide Number Placeholder 4">
            <a:extLst>
              <a:ext uri="{FF2B5EF4-FFF2-40B4-BE49-F238E27FC236}">
                <a16:creationId xmlns:a16="http://schemas.microsoft.com/office/drawing/2014/main" id="{7F6A0B3C-063C-4578-B1A7-281D7DD6B05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1760218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EC11C5D-122F-4DD1-A7C1-C416C5A9E8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2" name="TextBox 1">
            <a:extLst>
              <a:ext uri="{FF2B5EF4-FFF2-40B4-BE49-F238E27FC236}">
                <a16:creationId xmlns:a16="http://schemas.microsoft.com/office/drawing/2014/main" id="{C67CC8D9-9FE0-4200-9DFC-CC670A085D59}"/>
              </a:ext>
            </a:extLst>
          </p:cNvPr>
          <p:cNvSpPr txBox="1"/>
          <p:nvPr/>
        </p:nvSpPr>
        <p:spPr>
          <a:xfrm>
            <a:off x="624468" y="265814"/>
            <a:ext cx="3445174" cy="477054"/>
          </a:xfrm>
          <a:prstGeom prst="rect">
            <a:avLst/>
          </a:prstGeom>
          <a:noFill/>
        </p:spPr>
        <p:txBody>
          <a:bodyPr wrap="none" rtlCol="0">
            <a:spAutoFit/>
          </a:bodyPr>
          <a:lstStyle/>
          <a:p>
            <a:r>
              <a:rPr lang="en-US" sz="2500" b="1" dirty="0">
                <a:solidFill>
                  <a:schemeClr val="bg1"/>
                </a:solidFill>
                <a:latin typeface="+mj-lt"/>
                <a:cs typeface="Times New Roman" panose="02020603050405020304" pitchFamily="18" charset="0"/>
              </a:rPr>
              <a:t>6. Varied Perceptions</a:t>
            </a:r>
            <a:endParaRPr lang="en-US" sz="2500" b="1" dirty="0">
              <a:solidFill>
                <a:schemeClr val="bg1"/>
              </a:solidFill>
              <a:latin typeface="+mj-lt"/>
            </a:endParaRPr>
          </a:p>
        </p:txBody>
      </p:sp>
      <p:pic>
        <p:nvPicPr>
          <p:cNvPr id="3" name="Picture 2">
            <a:extLst>
              <a:ext uri="{FF2B5EF4-FFF2-40B4-BE49-F238E27FC236}">
                <a16:creationId xmlns:a16="http://schemas.microsoft.com/office/drawing/2014/main" id="{B0E87B97-60BA-44A1-ADD6-6BA6A1A65697}"/>
              </a:ext>
            </a:extLst>
          </p:cNvPr>
          <p:cNvPicPr>
            <a:picLocks noChangeAspect="1"/>
          </p:cNvPicPr>
          <p:nvPr/>
        </p:nvPicPr>
        <p:blipFill>
          <a:blip r:embed="rId2"/>
          <a:stretch>
            <a:fillRect/>
          </a:stretch>
        </p:blipFill>
        <p:spPr>
          <a:xfrm>
            <a:off x="0" y="1002139"/>
            <a:ext cx="9144000" cy="3660217"/>
          </a:xfrm>
          <a:prstGeom prst="rect">
            <a:avLst/>
          </a:prstGeom>
        </p:spPr>
      </p:pic>
    </p:spTree>
    <p:extLst>
      <p:ext uri="{BB962C8B-B14F-4D97-AF65-F5344CB8AC3E}">
        <p14:creationId xmlns:p14="http://schemas.microsoft.com/office/powerpoint/2010/main" val="606444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F5161-C95B-40D9-9B98-AE8865682BFA}"/>
              </a:ext>
            </a:extLst>
          </p:cNvPr>
          <p:cNvSpPr>
            <a:spLocks noGrp="1"/>
          </p:cNvSpPr>
          <p:nvPr>
            <p:ph type="title"/>
          </p:nvPr>
        </p:nvSpPr>
        <p:spPr/>
        <p:txBody>
          <a:bodyPr/>
          <a:lstStyle/>
          <a:p>
            <a:r>
              <a:rPr lang="en-US" dirty="0"/>
              <a:t>Model of ML Process Maturity</a:t>
            </a:r>
            <a:endParaRPr lang="en-IN" dirty="0"/>
          </a:p>
        </p:txBody>
      </p:sp>
      <p:sp>
        <p:nvSpPr>
          <p:cNvPr id="3" name="Text Placeholder 2">
            <a:extLst>
              <a:ext uri="{FF2B5EF4-FFF2-40B4-BE49-F238E27FC236}">
                <a16:creationId xmlns:a16="http://schemas.microsoft.com/office/drawing/2014/main" id="{DBD7B2FE-1D2D-4154-B7BC-C7A9A59A9A3D}"/>
              </a:ext>
            </a:extLst>
          </p:cNvPr>
          <p:cNvSpPr>
            <a:spLocks noGrp="1"/>
          </p:cNvSpPr>
          <p:nvPr>
            <p:ph type="body" idx="1"/>
          </p:nvPr>
        </p:nvSpPr>
        <p:spPr>
          <a:xfrm>
            <a:off x="580550" y="1352550"/>
            <a:ext cx="6014400" cy="3155100"/>
          </a:xfrm>
        </p:spPr>
        <p:txBody>
          <a:bodyPr/>
          <a:lstStyle/>
          <a:p>
            <a:r>
              <a:rPr lang="en-US" dirty="0">
                <a:latin typeface="Times New Roman" panose="02020603050405020304" pitchFamily="18" charset="0"/>
                <a:cs typeface="Times New Roman" panose="02020603050405020304" pitchFamily="18" charset="0"/>
              </a:rPr>
              <a:t>Defined Goals</a:t>
            </a:r>
          </a:p>
          <a:p>
            <a:r>
              <a:rPr lang="en-US" dirty="0">
                <a:latin typeface="Times New Roman" panose="02020603050405020304" pitchFamily="18" charset="0"/>
                <a:cs typeface="Times New Roman" panose="02020603050405020304" pitchFamily="18" charset="0"/>
              </a:rPr>
              <a:t>Consistently Implemented</a:t>
            </a:r>
          </a:p>
          <a:p>
            <a:r>
              <a:rPr lang="en-US" dirty="0">
                <a:latin typeface="Times New Roman" panose="02020603050405020304" pitchFamily="18" charset="0"/>
                <a:cs typeface="Times New Roman" panose="02020603050405020304" pitchFamily="18" charset="0"/>
              </a:rPr>
              <a:t>Documented </a:t>
            </a:r>
          </a:p>
          <a:p>
            <a:r>
              <a:rPr lang="en-US" dirty="0">
                <a:latin typeface="Times New Roman" panose="02020603050405020304" pitchFamily="18" charset="0"/>
                <a:cs typeface="Times New Roman" panose="02020603050405020304" pitchFamily="18" charset="0"/>
              </a:rPr>
              <a:t>Automated</a:t>
            </a:r>
          </a:p>
          <a:p>
            <a:r>
              <a:rPr lang="en-US" dirty="0">
                <a:latin typeface="Times New Roman" panose="02020603050405020304" pitchFamily="18" charset="0"/>
                <a:cs typeface="Times New Roman" panose="02020603050405020304" pitchFamily="18" charset="0"/>
              </a:rPr>
              <a:t>Measured and Tracked</a:t>
            </a:r>
          </a:p>
          <a:p>
            <a:r>
              <a:rPr lang="en-US" dirty="0">
                <a:latin typeface="Times New Roman" panose="02020603050405020304" pitchFamily="18" charset="0"/>
                <a:cs typeface="Times New Roman" panose="02020603050405020304" pitchFamily="18" charset="0"/>
              </a:rPr>
              <a:t>Continuously Improved</a:t>
            </a:r>
          </a:p>
        </p:txBody>
      </p:sp>
      <p:sp>
        <p:nvSpPr>
          <p:cNvPr id="5" name="Slide Number Placeholder 4">
            <a:extLst>
              <a:ext uri="{FF2B5EF4-FFF2-40B4-BE49-F238E27FC236}">
                <a16:creationId xmlns:a16="http://schemas.microsoft.com/office/drawing/2014/main" id="{F40D400D-5D45-464E-BD79-FF06A7BFB8B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3160259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E2A7E-6A72-4C54-8A6F-DE9498C2C866}"/>
              </a:ext>
            </a:extLst>
          </p:cNvPr>
          <p:cNvSpPr>
            <a:spLocks noGrp="1"/>
          </p:cNvSpPr>
          <p:nvPr>
            <p:ph type="title"/>
          </p:nvPr>
        </p:nvSpPr>
        <p:spPr>
          <a:xfrm>
            <a:off x="623081" y="495150"/>
            <a:ext cx="6014400" cy="857400"/>
          </a:xfrm>
        </p:spPr>
        <p:txBody>
          <a:bodyPr/>
          <a:lstStyle/>
          <a:p>
            <a:r>
              <a:rPr lang="en-US" dirty="0"/>
              <a:t>Case Study of Maturity and Effectiveness</a:t>
            </a:r>
            <a:endParaRPr lang="en-IN" dirty="0"/>
          </a:p>
        </p:txBody>
      </p:sp>
      <p:sp>
        <p:nvSpPr>
          <p:cNvPr id="3" name="Text Placeholder 2">
            <a:extLst>
              <a:ext uri="{FF2B5EF4-FFF2-40B4-BE49-F238E27FC236}">
                <a16:creationId xmlns:a16="http://schemas.microsoft.com/office/drawing/2014/main" id="{D102D24B-5BEB-4910-9084-C5EE3A51A201}"/>
              </a:ext>
            </a:extLst>
          </p:cNvPr>
          <p:cNvSpPr>
            <a:spLocks noGrp="1"/>
          </p:cNvSpPr>
          <p:nvPr>
            <p:ph type="body" idx="1"/>
          </p:nvPr>
        </p:nvSpPr>
        <p:spPr>
          <a:xfrm>
            <a:off x="580550" y="1352550"/>
            <a:ext cx="3704372" cy="3155100"/>
          </a:xfrm>
        </p:spPr>
        <p:txBody>
          <a:bodyPr/>
          <a:lstStyle/>
          <a:p>
            <a:pPr marL="101600" indent="0">
              <a:buNone/>
            </a:pP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Statements S1 to S6</a:t>
            </a:r>
          </a:p>
          <a:p>
            <a:r>
              <a:rPr lang="en-IN" dirty="0">
                <a:latin typeface="Times New Roman" panose="02020603050405020304" pitchFamily="18" charset="0"/>
                <a:cs typeface="Times New Roman" panose="02020603050405020304" pitchFamily="18" charset="0"/>
              </a:rPr>
              <a:t>Activity Maturity Index</a:t>
            </a:r>
          </a:p>
          <a:p>
            <a:r>
              <a:rPr lang="en-IN" dirty="0">
                <a:latin typeface="Times New Roman" panose="02020603050405020304" pitchFamily="18" charset="0"/>
                <a:cs typeface="Times New Roman" panose="02020603050405020304" pitchFamily="18" charset="0"/>
              </a:rPr>
              <a:t>Activity Effectiveness</a:t>
            </a:r>
          </a:p>
          <a:p>
            <a:r>
              <a:rPr lang="en-IN" dirty="0">
                <a:latin typeface="Times New Roman" panose="02020603050405020304" pitchFamily="18" charset="0"/>
                <a:cs typeface="Times New Roman" panose="02020603050405020304" pitchFamily="18" charset="0"/>
              </a:rPr>
              <a:t>Overall Effectiveness</a:t>
            </a:r>
          </a:p>
        </p:txBody>
      </p:sp>
      <p:sp>
        <p:nvSpPr>
          <p:cNvPr id="5" name="Slide Number Placeholder 4">
            <a:extLst>
              <a:ext uri="{FF2B5EF4-FFF2-40B4-BE49-F238E27FC236}">
                <a16:creationId xmlns:a16="http://schemas.microsoft.com/office/drawing/2014/main" id="{64683AAD-B935-4269-9162-1D8C255CA4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pic>
        <p:nvPicPr>
          <p:cNvPr id="6" name="Picture 5">
            <a:extLst>
              <a:ext uri="{FF2B5EF4-FFF2-40B4-BE49-F238E27FC236}">
                <a16:creationId xmlns:a16="http://schemas.microsoft.com/office/drawing/2014/main" id="{0BF5C48C-230A-48DF-AEF9-1358C4FD10F1}"/>
              </a:ext>
            </a:extLst>
          </p:cNvPr>
          <p:cNvPicPr>
            <a:picLocks noChangeAspect="1"/>
          </p:cNvPicPr>
          <p:nvPr/>
        </p:nvPicPr>
        <p:blipFill>
          <a:blip r:embed="rId2"/>
          <a:stretch>
            <a:fillRect/>
          </a:stretch>
        </p:blipFill>
        <p:spPr>
          <a:xfrm>
            <a:off x="3560328" y="1540098"/>
            <a:ext cx="5328490" cy="2548408"/>
          </a:xfrm>
          <a:prstGeom prst="rect">
            <a:avLst/>
          </a:prstGeom>
        </p:spPr>
      </p:pic>
      <p:pic>
        <p:nvPicPr>
          <p:cNvPr id="7" name="Picture 6">
            <a:extLst>
              <a:ext uri="{FF2B5EF4-FFF2-40B4-BE49-F238E27FC236}">
                <a16:creationId xmlns:a16="http://schemas.microsoft.com/office/drawing/2014/main" id="{8AEFF80D-4ECA-4808-9BCA-2365A3155C60}"/>
              </a:ext>
            </a:extLst>
          </p:cNvPr>
          <p:cNvPicPr>
            <a:picLocks noChangeAspect="1"/>
          </p:cNvPicPr>
          <p:nvPr/>
        </p:nvPicPr>
        <p:blipFill>
          <a:blip r:embed="rId3"/>
          <a:stretch>
            <a:fillRect/>
          </a:stretch>
        </p:blipFill>
        <p:spPr>
          <a:xfrm>
            <a:off x="3908584" y="4168628"/>
            <a:ext cx="4667693" cy="479722"/>
          </a:xfrm>
          <a:prstGeom prst="rect">
            <a:avLst/>
          </a:prstGeom>
        </p:spPr>
      </p:pic>
    </p:spTree>
    <p:extLst>
      <p:ext uri="{BB962C8B-B14F-4D97-AF65-F5344CB8AC3E}">
        <p14:creationId xmlns:p14="http://schemas.microsoft.com/office/powerpoint/2010/main" val="1201912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9175E-2DB2-4B13-95BA-8E99812215EB}"/>
              </a:ext>
            </a:extLst>
          </p:cNvPr>
          <p:cNvSpPr>
            <a:spLocks noGrp="1"/>
          </p:cNvSpPr>
          <p:nvPr>
            <p:ph type="title"/>
          </p:nvPr>
        </p:nvSpPr>
        <p:spPr/>
        <p:txBody>
          <a:bodyPr/>
          <a:lstStyle/>
          <a:p>
            <a:r>
              <a:rPr lang="en-US" dirty="0"/>
              <a:t>Observations</a:t>
            </a:r>
            <a:endParaRPr lang="en-IN" dirty="0"/>
          </a:p>
        </p:txBody>
      </p:sp>
      <p:sp>
        <p:nvSpPr>
          <p:cNvPr id="4" name="Text Placeholder 3">
            <a:extLst>
              <a:ext uri="{FF2B5EF4-FFF2-40B4-BE49-F238E27FC236}">
                <a16:creationId xmlns:a16="http://schemas.microsoft.com/office/drawing/2014/main" id="{11F628F0-8516-4F40-931A-6CA8577BE9B6}"/>
              </a:ext>
            </a:extLst>
          </p:cNvPr>
          <p:cNvSpPr>
            <a:spLocks noGrp="1"/>
          </p:cNvSpPr>
          <p:nvPr>
            <p:ph type="body" idx="2"/>
          </p:nvPr>
        </p:nvSpPr>
        <p:spPr>
          <a:xfrm>
            <a:off x="580543" y="1352550"/>
            <a:ext cx="6014400" cy="3155100"/>
          </a:xfrm>
        </p:spPr>
        <p:txBody>
          <a:bodyPr/>
          <a:lstStyle/>
          <a:p>
            <a:r>
              <a:rPr lang="en-US" dirty="0">
                <a:latin typeface="Times New Roman" panose="02020603050405020304" pitchFamily="18" charset="0"/>
                <a:cs typeface="Times New Roman" panose="02020603050405020304" pitchFamily="18" charset="0"/>
              </a:rPr>
              <a:t>Data Discovery and Management</a:t>
            </a:r>
          </a:p>
          <a:p>
            <a:r>
              <a:rPr lang="en-US" dirty="0">
                <a:latin typeface="Times New Roman" panose="02020603050405020304" pitchFamily="18" charset="0"/>
                <a:cs typeface="Times New Roman" panose="02020603050405020304" pitchFamily="18" charset="0"/>
              </a:rPr>
              <a:t>Customization and Reuse</a:t>
            </a:r>
          </a:p>
          <a:p>
            <a:r>
              <a:rPr lang="en-US" dirty="0">
                <a:latin typeface="Times New Roman" panose="02020603050405020304" pitchFamily="18" charset="0"/>
                <a:cs typeface="Times New Roman" panose="02020603050405020304" pitchFamily="18" charset="0"/>
              </a:rPr>
              <a:t>ML Modularity</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BAFD740-F802-4CE3-B261-5F71DB696B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1774074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654425" y="284309"/>
            <a:ext cx="207679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000" dirty="0"/>
              <a:t>Authors</a:t>
            </a:r>
            <a:endParaRPr sz="4000" dirty="0"/>
          </a:p>
        </p:txBody>
      </p:sp>
      <p:sp>
        <p:nvSpPr>
          <p:cNvPr id="72" name="Google Shape;72;p14"/>
          <p:cNvSpPr txBox="1">
            <a:spLocks noGrp="1"/>
          </p:cNvSpPr>
          <p:nvPr>
            <p:ph type="body" idx="2"/>
          </p:nvPr>
        </p:nvSpPr>
        <p:spPr>
          <a:xfrm>
            <a:off x="573048" y="1540568"/>
            <a:ext cx="1505025" cy="3155100"/>
          </a:xfrm>
          <a:prstGeom prst="rect">
            <a:avLst/>
          </a:prstGeom>
        </p:spPr>
        <p:txBody>
          <a:bodyPr spcFirstLastPara="1" wrap="square" lIns="0" tIns="0" rIns="0" bIns="0" anchor="t" anchorCtr="0">
            <a:noAutofit/>
          </a:bodyPr>
          <a:lstStyle/>
          <a:p>
            <a:pPr marL="0" indent="0">
              <a:buClr>
                <a:schemeClr val="dk1"/>
              </a:buClr>
              <a:buSzPts val="1100"/>
              <a:buNone/>
            </a:pPr>
            <a:r>
              <a:rPr lang="en-US" sz="1800" b="1" dirty="0"/>
              <a:t>Christina Bird</a:t>
            </a:r>
          </a:p>
          <a:p>
            <a:pPr marL="0" indent="0">
              <a:buClr>
                <a:schemeClr val="dk1"/>
              </a:buClr>
              <a:buSzPts val="1100"/>
              <a:buNone/>
            </a:pPr>
            <a:r>
              <a:rPr lang="en-US" sz="1200" i="1" dirty="0"/>
              <a:t>Microsoft Research</a:t>
            </a:r>
          </a:p>
          <a:p>
            <a:pPr marL="0" indent="0">
              <a:buClr>
                <a:schemeClr val="dk1"/>
              </a:buClr>
              <a:buSzPts val="1100"/>
              <a:buNone/>
            </a:pPr>
            <a:r>
              <a:rPr lang="en-US" sz="1200" dirty="0"/>
              <a:t>Redmond, WA USA</a:t>
            </a:r>
          </a:p>
          <a:p>
            <a:pPr marL="0" indent="0">
              <a:buClr>
                <a:schemeClr val="dk1"/>
              </a:buClr>
              <a:buSzPts val="1100"/>
              <a:buNone/>
            </a:pPr>
            <a:r>
              <a:rPr lang="en-US" sz="1200" dirty="0">
                <a:hlinkClick r:id="rId3"/>
              </a:rPr>
              <a:t>cbird@microsoft.com</a:t>
            </a:r>
            <a:endParaRPr lang="en-US" sz="1200" dirty="0"/>
          </a:p>
          <a:p>
            <a:pPr marL="0" indent="0">
              <a:buClr>
                <a:schemeClr val="dk1"/>
              </a:buClr>
              <a:buSzPts val="1100"/>
              <a:buNone/>
            </a:pPr>
            <a:endParaRPr lang="en-US" sz="1800" b="1" dirty="0"/>
          </a:p>
          <a:p>
            <a:pPr marL="0" indent="0">
              <a:buClr>
                <a:schemeClr val="dk1"/>
              </a:buClr>
              <a:buSzPts val="1100"/>
              <a:buNone/>
            </a:pPr>
            <a:r>
              <a:rPr lang="en-US" sz="1800" b="1" dirty="0"/>
              <a:t>Robert </a:t>
            </a:r>
            <a:r>
              <a:rPr lang="en-US" sz="1800" b="1" dirty="0" err="1"/>
              <a:t>DeLine</a:t>
            </a:r>
            <a:endParaRPr lang="en-US" sz="1800" b="1" dirty="0"/>
          </a:p>
          <a:p>
            <a:pPr marL="0" indent="0">
              <a:buClr>
                <a:schemeClr val="dk1"/>
              </a:buClr>
              <a:buSzPts val="1100"/>
              <a:buNone/>
            </a:pPr>
            <a:r>
              <a:rPr lang="en-US" sz="1200" i="1" dirty="0"/>
              <a:t>Microsoft Research</a:t>
            </a:r>
          </a:p>
          <a:p>
            <a:pPr marL="0" indent="0">
              <a:buClr>
                <a:schemeClr val="dk1"/>
              </a:buClr>
              <a:buSzPts val="1100"/>
              <a:buNone/>
            </a:pPr>
            <a:r>
              <a:rPr lang="en-US" sz="1200" dirty="0"/>
              <a:t>Redmond, WA USA</a:t>
            </a:r>
          </a:p>
          <a:p>
            <a:pPr marL="0" indent="0">
              <a:buClr>
                <a:schemeClr val="dk1"/>
              </a:buClr>
              <a:buSzPts val="1100"/>
              <a:buNone/>
            </a:pPr>
            <a:r>
              <a:rPr lang="en-US" sz="1200" dirty="0">
                <a:hlinkClick r:id="rId4"/>
              </a:rPr>
              <a:t>rdeline@microsoft.com</a:t>
            </a:r>
            <a:endParaRPr lang="en-US" sz="1200" dirty="0"/>
          </a:p>
          <a:p>
            <a:pPr marL="0" lvl="0" indent="0" algn="l" rtl="0">
              <a:spcBef>
                <a:spcPts val="600"/>
              </a:spcBef>
              <a:spcAft>
                <a:spcPts val="0"/>
              </a:spcAft>
              <a:buClr>
                <a:schemeClr val="dk1"/>
              </a:buClr>
              <a:buSzPts val="1100"/>
              <a:buFont typeface="Arial"/>
              <a:buNone/>
            </a:pPr>
            <a:endParaRPr sz="1200" b="1" dirty="0"/>
          </a:p>
        </p:txBody>
      </p:sp>
      <p:sp>
        <p:nvSpPr>
          <p:cNvPr id="73" name="Google Shape;73;p14"/>
          <p:cNvSpPr txBox="1">
            <a:spLocks noGrp="1"/>
          </p:cNvSpPr>
          <p:nvPr>
            <p:ph type="body" idx="1"/>
          </p:nvPr>
        </p:nvSpPr>
        <p:spPr>
          <a:xfrm>
            <a:off x="7035897" y="497856"/>
            <a:ext cx="2216438" cy="3155100"/>
          </a:xfrm>
          <a:prstGeom prst="rect">
            <a:avLst/>
          </a:prstGeom>
        </p:spPr>
        <p:txBody>
          <a:bodyPr spcFirstLastPara="1" wrap="square" lIns="0" tIns="0" rIns="0" bIns="0" anchor="t" anchorCtr="0">
            <a:noAutofit/>
          </a:bodyPr>
          <a:lstStyle/>
          <a:p>
            <a:pPr marL="0" lvl="0" indent="0">
              <a:buClr>
                <a:schemeClr val="dk1"/>
              </a:buClr>
              <a:buSzPts val="1100"/>
              <a:buNone/>
            </a:pPr>
            <a:r>
              <a:rPr lang="en-US" sz="1800" b="1" dirty="0" err="1"/>
              <a:t>Saleema</a:t>
            </a:r>
            <a:r>
              <a:rPr lang="en-US" sz="1800" b="1" dirty="0"/>
              <a:t> </a:t>
            </a:r>
            <a:r>
              <a:rPr lang="en-US" sz="1800" b="1" dirty="0" err="1"/>
              <a:t>Amershi</a:t>
            </a:r>
            <a:endParaRPr lang="en-US" sz="1800" b="1" dirty="0"/>
          </a:p>
          <a:p>
            <a:pPr marL="0" lvl="0" indent="0">
              <a:buClr>
                <a:schemeClr val="dk1"/>
              </a:buClr>
              <a:buSzPts val="1100"/>
              <a:buNone/>
            </a:pPr>
            <a:r>
              <a:rPr lang="en-US" sz="1200" i="1" dirty="0"/>
              <a:t>Microsoft Research</a:t>
            </a:r>
          </a:p>
          <a:p>
            <a:pPr marL="0" lvl="0" indent="0">
              <a:buClr>
                <a:schemeClr val="dk1"/>
              </a:buClr>
              <a:buSzPts val="1100"/>
              <a:buNone/>
            </a:pPr>
            <a:r>
              <a:rPr lang="en-US" sz="1200" dirty="0"/>
              <a:t>Redmond, WA USA</a:t>
            </a:r>
          </a:p>
          <a:p>
            <a:pPr marL="0" lvl="0" indent="0">
              <a:buClr>
                <a:schemeClr val="dk1"/>
              </a:buClr>
              <a:buSzPts val="1100"/>
              <a:buNone/>
            </a:pPr>
            <a:r>
              <a:rPr lang="en-US" sz="1200" dirty="0">
                <a:hlinkClick r:id="rId5"/>
              </a:rPr>
              <a:t>samershi@microsoft.com</a:t>
            </a:r>
            <a:endParaRPr lang="en-US" sz="1200" dirty="0"/>
          </a:p>
          <a:p>
            <a:pPr marL="0" lvl="0" indent="0">
              <a:buClr>
                <a:schemeClr val="dk1"/>
              </a:buClr>
              <a:buSzPts val="1100"/>
              <a:buNone/>
            </a:pPr>
            <a:endParaRPr lang="en-US" sz="1200" dirty="0"/>
          </a:p>
          <a:p>
            <a:pPr marL="0" indent="0">
              <a:buClr>
                <a:schemeClr val="dk1"/>
              </a:buClr>
              <a:buSzPts val="1100"/>
              <a:buNone/>
            </a:pPr>
            <a:r>
              <a:rPr lang="en-US" sz="1800" b="1" dirty="0"/>
              <a:t>Andrew </a:t>
            </a:r>
            <a:r>
              <a:rPr lang="en-US" sz="1800" b="1" dirty="0" err="1"/>
              <a:t>Begel</a:t>
            </a:r>
            <a:endParaRPr lang="en-US" sz="1800" b="1" dirty="0"/>
          </a:p>
          <a:p>
            <a:pPr marL="0" indent="0">
              <a:buClr>
                <a:schemeClr val="dk1"/>
              </a:buClr>
              <a:buSzPts val="1100"/>
              <a:buNone/>
            </a:pPr>
            <a:r>
              <a:rPr lang="en-US" sz="1200" i="1" dirty="0"/>
              <a:t>Microsoft Research</a:t>
            </a:r>
          </a:p>
          <a:p>
            <a:pPr marL="0" indent="0">
              <a:buClr>
                <a:schemeClr val="dk1"/>
              </a:buClr>
              <a:buSzPts val="1100"/>
              <a:buNone/>
            </a:pPr>
            <a:r>
              <a:rPr lang="en-US" sz="1200" dirty="0"/>
              <a:t>Redmond, WA USA</a:t>
            </a:r>
          </a:p>
          <a:p>
            <a:pPr marL="0" indent="0">
              <a:buClr>
                <a:schemeClr val="dk1"/>
              </a:buClr>
              <a:buSzPts val="1100"/>
              <a:buNone/>
            </a:pPr>
            <a:r>
              <a:rPr lang="en-US" sz="1200" dirty="0">
                <a:hlinkClick r:id="rId6"/>
              </a:rPr>
              <a:t>Andrew.begel@microsoft.com</a:t>
            </a:r>
            <a:endParaRPr lang="en-US" sz="1200" dirty="0"/>
          </a:p>
          <a:p>
            <a:pPr marL="0" indent="0">
              <a:buClr>
                <a:schemeClr val="dk1"/>
              </a:buClr>
              <a:buSzPts val="1100"/>
              <a:buNone/>
            </a:pPr>
            <a:endParaRPr lang="en-US" sz="1800" b="1" dirty="0"/>
          </a:p>
          <a:p>
            <a:pPr marL="0" indent="0">
              <a:buClr>
                <a:schemeClr val="dk1"/>
              </a:buClr>
              <a:buSzPts val="1100"/>
              <a:buNone/>
            </a:pPr>
            <a:r>
              <a:rPr lang="en-US" sz="1800" b="1" dirty="0"/>
              <a:t>Thomas Zimmermann</a:t>
            </a:r>
          </a:p>
          <a:p>
            <a:pPr marL="0" indent="0">
              <a:buClr>
                <a:schemeClr val="dk1"/>
              </a:buClr>
              <a:buSzPts val="1100"/>
              <a:buNone/>
            </a:pPr>
            <a:r>
              <a:rPr lang="en-US" sz="1200" i="1" dirty="0"/>
              <a:t>Microsoft Research</a:t>
            </a:r>
          </a:p>
          <a:p>
            <a:pPr marL="0" indent="0">
              <a:buClr>
                <a:schemeClr val="dk1"/>
              </a:buClr>
              <a:buSzPts val="1100"/>
              <a:buNone/>
            </a:pPr>
            <a:r>
              <a:rPr lang="en-US" sz="1200" dirty="0"/>
              <a:t>Redmond, WA USA</a:t>
            </a:r>
          </a:p>
          <a:p>
            <a:pPr marL="0" indent="0">
              <a:buClr>
                <a:schemeClr val="dk1"/>
              </a:buClr>
              <a:buSzPts val="1100"/>
              <a:buNone/>
            </a:pPr>
            <a:r>
              <a:rPr lang="en-US" sz="1200" dirty="0">
                <a:hlinkClick r:id="rId6"/>
              </a:rPr>
              <a:t>tzimmer@microsoft.com</a:t>
            </a:r>
            <a:endParaRPr lang="en-US" sz="1200" dirty="0"/>
          </a:p>
          <a:p>
            <a:pPr marL="0" lvl="0" indent="0">
              <a:buClr>
                <a:schemeClr val="dk1"/>
              </a:buClr>
              <a:buSzPts val="1100"/>
              <a:buNone/>
            </a:pPr>
            <a:endParaRPr lang="en-US" sz="1200" dirty="0"/>
          </a:p>
        </p:txBody>
      </p:sp>
      <p:sp>
        <p:nvSpPr>
          <p:cNvPr id="75" name="Google Shape;75;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9" name="Google Shape;72;p14">
            <a:extLst>
              <a:ext uri="{FF2B5EF4-FFF2-40B4-BE49-F238E27FC236}">
                <a16:creationId xmlns:a16="http://schemas.microsoft.com/office/drawing/2014/main" id="{257D50EC-6563-466C-9DAC-BCE85BB0BA6A}"/>
              </a:ext>
            </a:extLst>
          </p:cNvPr>
          <p:cNvSpPr txBox="1">
            <a:spLocks/>
          </p:cNvSpPr>
          <p:nvPr/>
        </p:nvSpPr>
        <p:spPr>
          <a:xfrm>
            <a:off x="2731215" y="1540568"/>
            <a:ext cx="1613882" cy="3155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15000"/>
              </a:lnSpc>
              <a:spcBef>
                <a:spcPts val="600"/>
              </a:spcBef>
              <a:spcAft>
                <a:spcPts val="0"/>
              </a:spcAft>
              <a:buClr>
                <a:schemeClr val="accent5"/>
              </a:buClr>
              <a:buSzPts val="2000"/>
              <a:buFont typeface="Muli"/>
              <a:buChar char="⬡"/>
              <a:defRPr sz="2000" b="0" i="0" u="none" strike="noStrike" cap="none">
                <a:solidFill>
                  <a:schemeClr val="lt1"/>
                </a:solidFill>
                <a:latin typeface="Muli"/>
                <a:ea typeface="Muli"/>
                <a:cs typeface="Muli"/>
                <a:sym typeface="Muli"/>
              </a:defRPr>
            </a:lvl1pPr>
            <a:lvl2pPr marL="914400" marR="0" lvl="1" indent="-355600" algn="l" rtl="0">
              <a:lnSpc>
                <a:spcPct val="115000"/>
              </a:lnSpc>
              <a:spcBef>
                <a:spcPts val="0"/>
              </a:spcBef>
              <a:spcAft>
                <a:spcPts val="0"/>
              </a:spcAft>
              <a:buClr>
                <a:schemeClr val="accent5"/>
              </a:buClr>
              <a:buSzPts val="2000"/>
              <a:buFont typeface="Muli"/>
              <a:buChar char="∙"/>
              <a:defRPr sz="2000" b="0" i="0" u="none" strike="noStrike" cap="none">
                <a:solidFill>
                  <a:schemeClr val="lt1"/>
                </a:solidFill>
                <a:latin typeface="Muli"/>
                <a:ea typeface="Muli"/>
                <a:cs typeface="Muli"/>
                <a:sym typeface="Muli"/>
              </a:defRPr>
            </a:lvl2pPr>
            <a:lvl3pPr marL="1371600" marR="0" lvl="2" indent="-355600" algn="l" rtl="0">
              <a:lnSpc>
                <a:spcPct val="115000"/>
              </a:lnSpc>
              <a:spcBef>
                <a:spcPts val="0"/>
              </a:spcBef>
              <a:spcAft>
                <a:spcPts val="0"/>
              </a:spcAft>
              <a:buClr>
                <a:schemeClr val="accent5"/>
              </a:buClr>
              <a:buSzPts val="2000"/>
              <a:buFont typeface="Muli"/>
              <a:buChar char="∙"/>
              <a:defRPr sz="2000" b="0" i="0" u="none" strike="noStrike" cap="none">
                <a:solidFill>
                  <a:schemeClr val="lt1"/>
                </a:solidFill>
                <a:latin typeface="Muli"/>
                <a:ea typeface="Muli"/>
                <a:cs typeface="Muli"/>
                <a:sym typeface="Muli"/>
              </a:defRPr>
            </a:lvl3pPr>
            <a:lvl4pPr marL="1828800" marR="0" lvl="3"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4pPr>
            <a:lvl5pPr marL="2286000" marR="0" lvl="4"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5pPr>
            <a:lvl6pPr marL="2743200" marR="0" lvl="5"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6pPr>
            <a:lvl7pPr marL="3200400" marR="0" lvl="6"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7pPr>
            <a:lvl8pPr marL="3657600" marR="0" lvl="7"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8pPr>
            <a:lvl9pPr marL="4114800" marR="0" lvl="8"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9pPr>
          </a:lstStyle>
          <a:p>
            <a:pPr marL="0" indent="0">
              <a:buClr>
                <a:schemeClr val="dk1"/>
              </a:buClr>
              <a:buSzPts val="1100"/>
              <a:buNone/>
            </a:pPr>
            <a:r>
              <a:rPr lang="en-US" sz="1800" b="1" dirty="0"/>
              <a:t>Harald Gall</a:t>
            </a:r>
          </a:p>
          <a:p>
            <a:pPr marL="0" indent="0">
              <a:buClr>
                <a:schemeClr val="dk1"/>
              </a:buClr>
              <a:buSzPts val="1100"/>
              <a:buNone/>
            </a:pPr>
            <a:r>
              <a:rPr lang="en-US" sz="1200" i="1" dirty="0"/>
              <a:t>University of Zurich</a:t>
            </a:r>
          </a:p>
          <a:p>
            <a:pPr marL="0" indent="0">
              <a:buClr>
                <a:schemeClr val="dk1"/>
              </a:buClr>
              <a:buSzPts val="1100"/>
              <a:buNone/>
            </a:pPr>
            <a:r>
              <a:rPr lang="en-US" sz="1200" dirty="0"/>
              <a:t>Zurich, Switzerland</a:t>
            </a:r>
          </a:p>
          <a:p>
            <a:pPr marL="0" indent="0">
              <a:buClr>
                <a:schemeClr val="dk1"/>
              </a:buClr>
              <a:buSzPts val="1100"/>
              <a:buNone/>
            </a:pPr>
            <a:r>
              <a:rPr lang="en-US" sz="1200" dirty="0"/>
              <a:t>gall@ifi.uzh.ch</a:t>
            </a:r>
          </a:p>
          <a:p>
            <a:pPr marL="0" indent="0">
              <a:buClr>
                <a:schemeClr val="dk1"/>
              </a:buClr>
              <a:buSzPts val="1100"/>
              <a:buFont typeface="Muli"/>
              <a:buNone/>
            </a:pPr>
            <a:endParaRPr lang="en-US" sz="1800" b="1" dirty="0"/>
          </a:p>
          <a:p>
            <a:pPr marL="0" indent="0">
              <a:buClr>
                <a:schemeClr val="dk1"/>
              </a:buClr>
              <a:buSzPts val="1100"/>
              <a:buNone/>
            </a:pPr>
            <a:r>
              <a:rPr lang="en-US" sz="1800" b="1" dirty="0" err="1"/>
              <a:t>Ece</a:t>
            </a:r>
            <a:r>
              <a:rPr lang="en-US" sz="1800" b="1" dirty="0"/>
              <a:t> </a:t>
            </a:r>
            <a:r>
              <a:rPr lang="en-US" sz="1800" b="1" dirty="0" err="1"/>
              <a:t>Kamar</a:t>
            </a:r>
            <a:endParaRPr lang="en-US" sz="1800" b="1" dirty="0"/>
          </a:p>
          <a:p>
            <a:pPr marL="0" indent="0">
              <a:buClr>
                <a:schemeClr val="dk1"/>
              </a:buClr>
              <a:buSzPts val="1100"/>
              <a:buNone/>
            </a:pPr>
            <a:r>
              <a:rPr lang="en-US" sz="1200" i="1" dirty="0"/>
              <a:t>Microsoft Research</a:t>
            </a:r>
          </a:p>
          <a:p>
            <a:pPr marL="0" indent="0">
              <a:buClr>
                <a:schemeClr val="dk1"/>
              </a:buClr>
              <a:buSzPts val="1100"/>
              <a:buNone/>
            </a:pPr>
            <a:r>
              <a:rPr lang="en-US" sz="1200" dirty="0"/>
              <a:t>Redmond, WA USA</a:t>
            </a:r>
          </a:p>
          <a:p>
            <a:pPr marL="0" indent="0">
              <a:buClr>
                <a:schemeClr val="dk1"/>
              </a:buClr>
              <a:buSzPts val="1100"/>
              <a:buNone/>
            </a:pPr>
            <a:r>
              <a:rPr lang="en-US" sz="1200" dirty="0">
                <a:hlinkClick r:id="rId6"/>
              </a:rPr>
              <a:t>eckamar@microsoft.com</a:t>
            </a:r>
            <a:endParaRPr lang="en-US" sz="1200" dirty="0"/>
          </a:p>
          <a:p>
            <a:pPr marL="0" indent="0">
              <a:buClr>
                <a:schemeClr val="dk1"/>
              </a:buClr>
              <a:buSzPts val="1100"/>
              <a:buFont typeface="Arial"/>
              <a:buNone/>
            </a:pPr>
            <a:endParaRPr lang="en-US" sz="1200" b="1" dirty="0"/>
          </a:p>
        </p:txBody>
      </p:sp>
      <p:sp>
        <p:nvSpPr>
          <p:cNvPr id="10" name="Google Shape;72;p14">
            <a:extLst>
              <a:ext uri="{FF2B5EF4-FFF2-40B4-BE49-F238E27FC236}">
                <a16:creationId xmlns:a16="http://schemas.microsoft.com/office/drawing/2014/main" id="{6FD97224-7971-42A7-8B9F-C8060E04B65B}"/>
              </a:ext>
            </a:extLst>
          </p:cNvPr>
          <p:cNvSpPr txBox="1">
            <a:spLocks/>
          </p:cNvSpPr>
          <p:nvPr/>
        </p:nvSpPr>
        <p:spPr>
          <a:xfrm>
            <a:off x="4679811" y="1540568"/>
            <a:ext cx="2166663" cy="3155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15000"/>
              </a:lnSpc>
              <a:spcBef>
                <a:spcPts val="600"/>
              </a:spcBef>
              <a:spcAft>
                <a:spcPts val="0"/>
              </a:spcAft>
              <a:buClr>
                <a:schemeClr val="accent5"/>
              </a:buClr>
              <a:buSzPts val="2000"/>
              <a:buFont typeface="Muli"/>
              <a:buChar char="⬡"/>
              <a:defRPr sz="2000" b="0" i="0" u="none" strike="noStrike" cap="none">
                <a:solidFill>
                  <a:schemeClr val="lt1"/>
                </a:solidFill>
                <a:latin typeface="Muli"/>
                <a:ea typeface="Muli"/>
                <a:cs typeface="Muli"/>
                <a:sym typeface="Muli"/>
              </a:defRPr>
            </a:lvl1pPr>
            <a:lvl2pPr marL="914400" marR="0" lvl="1" indent="-355600" algn="l" rtl="0">
              <a:lnSpc>
                <a:spcPct val="115000"/>
              </a:lnSpc>
              <a:spcBef>
                <a:spcPts val="0"/>
              </a:spcBef>
              <a:spcAft>
                <a:spcPts val="0"/>
              </a:spcAft>
              <a:buClr>
                <a:schemeClr val="accent5"/>
              </a:buClr>
              <a:buSzPts val="2000"/>
              <a:buFont typeface="Muli"/>
              <a:buChar char="∙"/>
              <a:defRPr sz="2000" b="0" i="0" u="none" strike="noStrike" cap="none">
                <a:solidFill>
                  <a:schemeClr val="lt1"/>
                </a:solidFill>
                <a:latin typeface="Muli"/>
                <a:ea typeface="Muli"/>
                <a:cs typeface="Muli"/>
                <a:sym typeface="Muli"/>
              </a:defRPr>
            </a:lvl2pPr>
            <a:lvl3pPr marL="1371600" marR="0" lvl="2" indent="-355600" algn="l" rtl="0">
              <a:lnSpc>
                <a:spcPct val="115000"/>
              </a:lnSpc>
              <a:spcBef>
                <a:spcPts val="0"/>
              </a:spcBef>
              <a:spcAft>
                <a:spcPts val="0"/>
              </a:spcAft>
              <a:buClr>
                <a:schemeClr val="accent5"/>
              </a:buClr>
              <a:buSzPts val="2000"/>
              <a:buFont typeface="Muli"/>
              <a:buChar char="∙"/>
              <a:defRPr sz="2000" b="0" i="0" u="none" strike="noStrike" cap="none">
                <a:solidFill>
                  <a:schemeClr val="lt1"/>
                </a:solidFill>
                <a:latin typeface="Muli"/>
                <a:ea typeface="Muli"/>
                <a:cs typeface="Muli"/>
                <a:sym typeface="Muli"/>
              </a:defRPr>
            </a:lvl3pPr>
            <a:lvl4pPr marL="1828800" marR="0" lvl="3"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4pPr>
            <a:lvl5pPr marL="2286000" marR="0" lvl="4"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5pPr>
            <a:lvl6pPr marL="2743200" marR="0" lvl="5"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6pPr>
            <a:lvl7pPr marL="3200400" marR="0" lvl="6"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7pPr>
            <a:lvl8pPr marL="3657600" marR="0" lvl="7"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8pPr>
            <a:lvl9pPr marL="4114800" marR="0" lvl="8"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9pPr>
          </a:lstStyle>
          <a:p>
            <a:pPr marL="0" indent="0">
              <a:buClr>
                <a:schemeClr val="dk1"/>
              </a:buClr>
              <a:buSzPts val="1100"/>
              <a:buNone/>
            </a:pPr>
            <a:r>
              <a:rPr lang="en-US" sz="1800" b="1" dirty="0" err="1"/>
              <a:t>Nachiappan</a:t>
            </a:r>
            <a:r>
              <a:rPr lang="en-US" sz="1800" b="1" dirty="0"/>
              <a:t> Nagappan</a:t>
            </a:r>
          </a:p>
          <a:p>
            <a:pPr marL="0" indent="0">
              <a:buClr>
                <a:schemeClr val="dk1"/>
              </a:buClr>
              <a:buSzPts val="1100"/>
              <a:buNone/>
            </a:pPr>
            <a:r>
              <a:rPr lang="en-US" sz="1200" i="1" dirty="0"/>
              <a:t>Microsoft Research</a:t>
            </a:r>
          </a:p>
          <a:p>
            <a:pPr marL="0" indent="0">
              <a:buClr>
                <a:schemeClr val="dk1"/>
              </a:buClr>
              <a:buSzPts val="1100"/>
              <a:buNone/>
            </a:pPr>
            <a:r>
              <a:rPr lang="en-US" sz="1200" dirty="0"/>
              <a:t>Redmond, WA USA</a:t>
            </a:r>
          </a:p>
          <a:p>
            <a:pPr marL="0" indent="0">
              <a:buClr>
                <a:schemeClr val="dk1"/>
              </a:buClr>
              <a:buSzPts val="1100"/>
              <a:buNone/>
            </a:pPr>
            <a:r>
              <a:rPr lang="en-US" sz="1200" dirty="0">
                <a:hlinkClick r:id="rId6"/>
              </a:rPr>
              <a:t>nachin@microsoft.com</a:t>
            </a:r>
            <a:endParaRPr lang="en-US" sz="1200" dirty="0"/>
          </a:p>
          <a:p>
            <a:pPr marL="0" indent="0">
              <a:buClr>
                <a:schemeClr val="dk1"/>
              </a:buClr>
              <a:buSzPts val="1100"/>
              <a:buFont typeface="Muli"/>
              <a:buNone/>
            </a:pPr>
            <a:endParaRPr lang="en-US" sz="1800" b="1" dirty="0"/>
          </a:p>
          <a:p>
            <a:pPr marL="0" indent="0">
              <a:buClr>
                <a:schemeClr val="dk1"/>
              </a:buClr>
              <a:buSzPts val="1100"/>
              <a:buNone/>
            </a:pPr>
            <a:r>
              <a:rPr lang="en-US" sz="1800" b="1" dirty="0" err="1"/>
              <a:t>Besmira</a:t>
            </a:r>
            <a:r>
              <a:rPr lang="en-US" sz="1800" b="1" dirty="0"/>
              <a:t> </a:t>
            </a:r>
            <a:r>
              <a:rPr lang="en-US" sz="1800" b="1" dirty="0" err="1"/>
              <a:t>Nushi</a:t>
            </a:r>
            <a:endParaRPr lang="en-US" sz="1800" b="1" dirty="0"/>
          </a:p>
          <a:p>
            <a:pPr marL="0" indent="0">
              <a:buClr>
                <a:schemeClr val="dk1"/>
              </a:buClr>
              <a:buSzPts val="1100"/>
              <a:buNone/>
            </a:pPr>
            <a:r>
              <a:rPr lang="en-US" sz="1200" i="1" dirty="0"/>
              <a:t>Microsoft Research</a:t>
            </a:r>
          </a:p>
          <a:p>
            <a:pPr marL="0" indent="0">
              <a:buClr>
                <a:schemeClr val="dk1"/>
              </a:buClr>
              <a:buSzPts val="1100"/>
              <a:buNone/>
            </a:pPr>
            <a:r>
              <a:rPr lang="en-US" sz="1200" dirty="0"/>
              <a:t>Redmond, WA USA</a:t>
            </a:r>
          </a:p>
          <a:p>
            <a:pPr marL="0" indent="0">
              <a:buClr>
                <a:schemeClr val="dk1"/>
              </a:buClr>
              <a:buSzPts val="1100"/>
              <a:buNone/>
            </a:pPr>
            <a:r>
              <a:rPr lang="en-US" sz="1200" dirty="0">
                <a:hlinkClick r:id="rId6"/>
              </a:rPr>
              <a:t>Besmira.nushi@microsoft.com</a:t>
            </a:r>
            <a:endParaRPr lang="en-US" sz="1200" dirty="0"/>
          </a:p>
          <a:p>
            <a:pPr marL="0" indent="0">
              <a:buClr>
                <a:schemeClr val="dk1"/>
              </a:buClr>
              <a:buSzPts val="1100"/>
              <a:buFont typeface="Arial"/>
              <a:buNone/>
            </a:pPr>
            <a:endParaRPr lang="en-US" sz="12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8CB2A-50DB-4E6F-ABBE-C55755173A17}"/>
              </a:ext>
            </a:extLst>
          </p:cNvPr>
          <p:cNvSpPr>
            <a:spLocks noGrp="1"/>
          </p:cNvSpPr>
          <p:nvPr>
            <p:ph type="title"/>
          </p:nvPr>
        </p:nvSpPr>
        <p:spPr/>
        <p:txBody>
          <a:bodyPr/>
          <a:lstStyle/>
          <a:p>
            <a:r>
              <a:rPr lang="en-US" dirty="0"/>
              <a:t>Limitations</a:t>
            </a:r>
            <a:endParaRPr lang="en-IN" dirty="0"/>
          </a:p>
        </p:txBody>
      </p:sp>
      <p:sp>
        <p:nvSpPr>
          <p:cNvPr id="4" name="Text Placeholder 3">
            <a:extLst>
              <a:ext uri="{FF2B5EF4-FFF2-40B4-BE49-F238E27FC236}">
                <a16:creationId xmlns:a16="http://schemas.microsoft.com/office/drawing/2014/main" id="{31B3BD2D-6CDE-4929-B89C-954D3916EEE1}"/>
              </a:ext>
            </a:extLst>
          </p:cNvPr>
          <p:cNvSpPr>
            <a:spLocks noGrp="1"/>
          </p:cNvSpPr>
          <p:nvPr>
            <p:ph type="body" idx="2"/>
          </p:nvPr>
        </p:nvSpPr>
        <p:spPr>
          <a:xfrm>
            <a:off x="580543" y="1352550"/>
            <a:ext cx="6014400" cy="3155100"/>
          </a:xfrm>
        </p:spPr>
        <p:txBody>
          <a:bodyPr/>
          <a:lstStyle/>
          <a:p>
            <a:r>
              <a:rPr lang="en-US" dirty="0">
                <a:latin typeface="Times New Roman" panose="02020603050405020304" pitchFamily="18" charset="0"/>
                <a:cs typeface="Times New Roman" panose="02020603050405020304" pitchFamily="18" charset="0"/>
              </a:rPr>
              <a:t>Specific to Microsoft teams and team member</a:t>
            </a:r>
          </a:p>
          <a:p>
            <a:r>
              <a:rPr lang="en-US" dirty="0">
                <a:latin typeface="Times New Roman" panose="02020603050405020304" pitchFamily="18" charset="0"/>
                <a:cs typeface="Times New Roman" panose="02020603050405020304" pitchFamily="18" charset="0"/>
              </a:rPr>
              <a:t>Some of the findings depends on models with ML Workflow only</a:t>
            </a:r>
          </a:p>
          <a:p>
            <a:r>
              <a:rPr lang="en-US" dirty="0">
                <a:latin typeface="Times New Roman" panose="02020603050405020304" pitchFamily="18" charset="0"/>
                <a:cs typeface="Times New Roman" panose="02020603050405020304" pitchFamily="18" charset="0"/>
              </a:rPr>
              <a:t>ML process Maturity Model based on Microsoft team member reviews</a:t>
            </a:r>
            <a:endParaRPr lang="en-IN"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47ADF124-3C22-4E91-BD9F-B89F454A784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extLst>
      <p:ext uri="{BB962C8B-B14F-4D97-AF65-F5344CB8AC3E}">
        <p14:creationId xmlns:p14="http://schemas.microsoft.com/office/powerpoint/2010/main" val="15619365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EB05D-5DC4-4B9E-A680-66AA85FDD119}"/>
              </a:ext>
            </a:extLst>
          </p:cNvPr>
          <p:cNvSpPr>
            <a:spLocks noGrp="1"/>
          </p:cNvSpPr>
          <p:nvPr>
            <p:ph type="title"/>
          </p:nvPr>
        </p:nvSpPr>
        <p:spPr/>
        <p:txBody>
          <a:bodyPr/>
          <a:lstStyle/>
          <a:p>
            <a:r>
              <a:rPr lang="en-US" dirty="0"/>
              <a:t>Conclusion</a:t>
            </a:r>
            <a:endParaRPr lang="en-IN" dirty="0"/>
          </a:p>
        </p:txBody>
      </p:sp>
      <p:sp>
        <p:nvSpPr>
          <p:cNvPr id="4" name="Text Placeholder 3">
            <a:extLst>
              <a:ext uri="{FF2B5EF4-FFF2-40B4-BE49-F238E27FC236}">
                <a16:creationId xmlns:a16="http://schemas.microsoft.com/office/drawing/2014/main" id="{9CC675C4-4357-42DF-AE56-71EE476ADC4F}"/>
              </a:ext>
            </a:extLst>
          </p:cNvPr>
          <p:cNvSpPr>
            <a:spLocks noGrp="1"/>
          </p:cNvSpPr>
          <p:nvPr>
            <p:ph type="body" idx="2"/>
          </p:nvPr>
        </p:nvSpPr>
        <p:spPr>
          <a:xfrm>
            <a:off x="580542" y="1352550"/>
            <a:ext cx="7680955" cy="3155100"/>
          </a:xfrm>
        </p:spPr>
        <p:txBody>
          <a:bodyPr/>
          <a:lstStyle/>
          <a:p>
            <a:r>
              <a:rPr lang="en-IN" dirty="0"/>
              <a:t>Learn more about the process and practice changes undertaken by Microsoft teams in recent years.</a:t>
            </a:r>
          </a:p>
          <a:p>
            <a:r>
              <a:rPr lang="en-IN" dirty="0"/>
              <a:t>Best practices to address issues fundamental to a large-scale development and deployment of ML-based application</a:t>
            </a:r>
          </a:p>
          <a:p>
            <a:r>
              <a:rPr lang="en-IN" dirty="0"/>
              <a:t>ML process maturity metric to help teams self-assess</a:t>
            </a:r>
          </a:p>
          <a:p>
            <a:r>
              <a:rPr lang="en-IN" dirty="0"/>
              <a:t>Three aspects of the AI domain that make it fundamentally different from prior application domains</a:t>
            </a:r>
          </a:p>
        </p:txBody>
      </p:sp>
      <p:sp>
        <p:nvSpPr>
          <p:cNvPr id="5" name="Slide Number Placeholder 4">
            <a:extLst>
              <a:ext uri="{FF2B5EF4-FFF2-40B4-BE49-F238E27FC236}">
                <a16:creationId xmlns:a16="http://schemas.microsoft.com/office/drawing/2014/main" id="{7F63D02E-C12A-4E44-90D5-86416C64DD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Tree>
    <p:extLst>
      <p:ext uri="{BB962C8B-B14F-4D97-AF65-F5344CB8AC3E}">
        <p14:creationId xmlns:p14="http://schemas.microsoft.com/office/powerpoint/2010/main" val="1886987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662748" y="1869122"/>
            <a:ext cx="4263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1. </a:t>
            </a:r>
            <a:r>
              <a:rPr lang="en-US" dirty="0"/>
              <a:t>What does the paper offer?</a:t>
            </a:r>
            <a:endParaRPr dirty="0"/>
          </a:p>
        </p:txBody>
      </p:sp>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7" name="Google Shape;388;p38">
            <a:extLst>
              <a:ext uri="{FF2B5EF4-FFF2-40B4-BE49-F238E27FC236}">
                <a16:creationId xmlns:a16="http://schemas.microsoft.com/office/drawing/2014/main" id="{DB4EA499-0B8C-47E8-A0E3-28917CB64B25}"/>
              </a:ext>
            </a:extLst>
          </p:cNvPr>
          <p:cNvPicPr preferRelativeResize="0"/>
          <p:nvPr/>
        </p:nvPicPr>
        <p:blipFill>
          <a:blip r:embed="rId5">
            <a:alphaModFix/>
          </a:blip>
          <a:stretch>
            <a:fillRect/>
          </a:stretch>
        </p:blipFill>
        <p:spPr>
          <a:xfrm>
            <a:off x="6414049" y="1537569"/>
            <a:ext cx="836651" cy="91145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1" name="Google Shape;81;p15"/>
          <p:cNvSpPr txBox="1">
            <a:spLocks noGrp="1"/>
          </p:cNvSpPr>
          <p:nvPr>
            <p:ph type="subTitle" idx="4294967295"/>
          </p:nvPr>
        </p:nvSpPr>
        <p:spPr>
          <a:xfrm>
            <a:off x="446634" y="304198"/>
            <a:ext cx="8250731" cy="4728844"/>
          </a:xfrm>
          <a:prstGeom prst="rect">
            <a:avLst/>
          </a:prstGeom>
        </p:spPr>
        <p:txBody>
          <a:bodyPr spcFirstLastPara="1" wrap="square" lIns="0" tIns="0" rIns="0" bIns="0" anchor="t" anchorCtr="0">
            <a:noAutofit/>
          </a:bodyPr>
          <a:lstStyle/>
          <a:p>
            <a:pPr marL="558800" indent="-457200">
              <a:buAutoNum type="arabicPeriod"/>
            </a:pPr>
            <a:r>
              <a:rPr lang="en-US" sz="1800" dirty="0"/>
              <a:t>A description of how several Microsoft software engineering teams work cast into a nine-stage workflow for integrating machine learning into application and platform development.</a:t>
            </a:r>
          </a:p>
          <a:p>
            <a:pPr marL="558800" indent="-457200">
              <a:buAutoNum type="arabicPeriod"/>
            </a:pPr>
            <a:endParaRPr lang="en-US" sz="1800" dirty="0"/>
          </a:p>
          <a:p>
            <a:pPr marL="558800" indent="-457200">
              <a:buAutoNum type="arabicPeriod"/>
            </a:pPr>
            <a:r>
              <a:rPr lang="en-US" sz="1800" dirty="0"/>
              <a:t>A set of best practices for building applications and platforms relying on machine learning. </a:t>
            </a:r>
          </a:p>
          <a:p>
            <a:pPr marL="558800" indent="-457200">
              <a:buAutoNum type="arabicPeriod"/>
            </a:pPr>
            <a:endParaRPr lang="en-US" sz="1800" dirty="0"/>
          </a:p>
          <a:p>
            <a:pPr marL="558800" indent="-457200">
              <a:buAutoNum type="arabicPeriod"/>
            </a:pPr>
            <a:r>
              <a:rPr lang="en-US" sz="1800" dirty="0"/>
              <a:t>A custom machine-learning process maturity model for assessing the progress of software teams towards excellence in building AI applications. </a:t>
            </a:r>
          </a:p>
          <a:p>
            <a:pPr marL="558800" indent="-457200">
              <a:buAutoNum type="arabicPeriod"/>
            </a:pPr>
            <a:endParaRPr lang="en-US" sz="1800" dirty="0"/>
          </a:p>
          <a:p>
            <a:pPr marL="558800" indent="-457200">
              <a:buAutoNum type="arabicPeriod"/>
            </a:pPr>
            <a:r>
              <a:rPr lang="en-US" sz="1800" dirty="0"/>
              <a:t>A discussion of three fundamental differences in how software engineering applies to machine-learning–centric components vs. previous application domains.</a:t>
            </a:r>
          </a:p>
        </p:txBody>
      </p:sp>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280873" y="200550"/>
            <a:ext cx="621982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Software Engineering Process </a:t>
            </a:r>
            <a:endParaRPr dirty="0"/>
          </a:p>
        </p:txBody>
      </p:sp>
      <p:sp>
        <p:nvSpPr>
          <p:cNvPr id="104" name="Google Shape;104;p18"/>
          <p:cNvSpPr txBox="1">
            <a:spLocks noGrp="1"/>
          </p:cNvSpPr>
          <p:nvPr>
            <p:ph type="body" idx="1"/>
          </p:nvPr>
        </p:nvSpPr>
        <p:spPr>
          <a:xfrm>
            <a:off x="580550" y="1352549"/>
            <a:ext cx="7900034" cy="3397301"/>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n-US" dirty="0"/>
              <a:t>Feedback-intense Agile methods used to develop software for at least a decade and half </a:t>
            </a:r>
            <a:endParaRPr dirty="0"/>
          </a:p>
          <a:p>
            <a:pPr marL="457200" lvl="0" indent="-381000" algn="l" rtl="0">
              <a:spcBef>
                <a:spcPts val="0"/>
              </a:spcBef>
              <a:spcAft>
                <a:spcPts val="0"/>
              </a:spcAft>
              <a:buSzPts val="2400"/>
              <a:buChar char="⬡"/>
            </a:pPr>
            <a:r>
              <a:rPr lang="en-US" dirty="0"/>
              <a:t>Many teams relied heavily on development triads consisting of a program manager, a developer and a tester.</a:t>
            </a:r>
          </a:p>
          <a:p>
            <a:pPr marL="76200" lvl="0" indent="0" algn="l" rtl="0">
              <a:spcBef>
                <a:spcPts val="0"/>
              </a:spcBef>
              <a:spcAft>
                <a:spcPts val="0"/>
              </a:spcAft>
              <a:buSzPts val="2400"/>
              <a:buNone/>
            </a:pPr>
            <a:endParaRPr lang="en-US" dirty="0"/>
          </a:p>
          <a:p>
            <a:pPr marL="76200" lvl="0" indent="0" algn="l" rtl="0">
              <a:spcBef>
                <a:spcPts val="0"/>
              </a:spcBef>
              <a:spcAft>
                <a:spcPts val="0"/>
              </a:spcAft>
              <a:buSzPts val="2400"/>
              <a:buNone/>
            </a:pPr>
            <a:r>
              <a:rPr lang="en-US" dirty="0"/>
              <a:t>“The latest trend to hit the software industry is around integrating artificial intelligence (AI) capabilities based on advances in machine learning.”</a:t>
            </a:r>
            <a:r>
              <a:rPr lang="en" dirty="0"/>
              <a:t> </a:t>
            </a:r>
            <a:endParaRPr dirty="0"/>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19"/>
          <p:cNvSpPr txBox="1">
            <a:spLocks noGrp="1"/>
          </p:cNvSpPr>
          <p:nvPr>
            <p:ph type="ctrTitle" idx="4294967295"/>
          </p:nvPr>
        </p:nvSpPr>
        <p:spPr>
          <a:xfrm>
            <a:off x="247901" y="54732"/>
            <a:ext cx="5346166" cy="1045303"/>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6000" dirty="0"/>
              <a:t>ML Workflow</a:t>
            </a:r>
            <a:endParaRPr sz="6000" dirty="0"/>
          </a:p>
        </p:txBody>
      </p:sp>
      <p:sp>
        <p:nvSpPr>
          <p:cNvPr id="113" name="Google Shape;113;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25" name="Picture 24">
            <a:extLst>
              <a:ext uri="{FF2B5EF4-FFF2-40B4-BE49-F238E27FC236}">
                <a16:creationId xmlns:a16="http://schemas.microsoft.com/office/drawing/2014/main" id="{28224FEF-7AD1-46D2-BBCF-157E6C039C50}"/>
              </a:ext>
            </a:extLst>
          </p:cNvPr>
          <p:cNvPicPr>
            <a:picLocks noChangeAspect="1"/>
          </p:cNvPicPr>
          <p:nvPr/>
        </p:nvPicPr>
        <p:blipFill>
          <a:blip r:embed="rId3"/>
          <a:stretch>
            <a:fillRect/>
          </a:stretch>
        </p:blipFill>
        <p:spPr>
          <a:xfrm>
            <a:off x="0" y="1616272"/>
            <a:ext cx="9144000" cy="239143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4" name="Google Shape;134;p20"/>
          <p:cNvSpPr txBox="1">
            <a:spLocks noGrp="1"/>
          </p:cNvSpPr>
          <p:nvPr>
            <p:ph type="title"/>
          </p:nvPr>
        </p:nvSpPr>
        <p:spPr>
          <a:xfrm>
            <a:off x="434553" y="421128"/>
            <a:ext cx="6098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Applications built by Microsoft product teams using ML</a:t>
            </a:r>
            <a:endParaRPr dirty="0"/>
          </a:p>
        </p:txBody>
      </p:sp>
      <p:sp>
        <p:nvSpPr>
          <p:cNvPr id="136" name="Google Shape;136;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6" name="Google Shape;221;p14">
            <a:extLst>
              <a:ext uri="{FF2B5EF4-FFF2-40B4-BE49-F238E27FC236}">
                <a16:creationId xmlns:a16="http://schemas.microsoft.com/office/drawing/2014/main" id="{C5A2CDEF-FB41-49F4-B4B5-F5C05EF73D3F}"/>
              </a:ext>
            </a:extLst>
          </p:cNvPr>
          <p:cNvSpPr txBox="1">
            <a:spLocks/>
          </p:cNvSpPr>
          <p:nvPr/>
        </p:nvSpPr>
        <p:spPr>
          <a:xfrm>
            <a:off x="1065665" y="1391286"/>
            <a:ext cx="3395729" cy="375216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600"/>
              </a:spcBef>
              <a:spcAft>
                <a:spcPts val="0"/>
              </a:spcAft>
              <a:buClr>
                <a:schemeClr val="accent5"/>
              </a:buClr>
              <a:buSzPts val="1800"/>
              <a:buFont typeface="Muli"/>
              <a:buChar char="⬡"/>
              <a:defRPr sz="2400" b="0" i="0" u="none" strike="noStrike" cap="none">
                <a:solidFill>
                  <a:schemeClr val="lt1"/>
                </a:solidFill>
                <a:latin typeface="Muli"/>
                <a:ea typeface="Muli"/>
                <a:cs typeface="Muli"/>
                <a:sym typeface="Muli"/>
              </a:defRPr>
            </a:lvl1pPr>
            <a:lvl2pPr marL="914400" marR="0" lvl="1"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2pPr>
            <a:lvl3pPr marL="1371600" marR="0" lvl="2"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3pPr>
            <a:lvl4pPr marL="1828800" marR="0" lvl="3"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4pPr>
            <a:lvl5pPr marL="2286000" marR="0" lvl="4"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5pPr>
            <a:lvl6pPr marL="2743200" marR="0" lvl="5"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6pPr>
            <a:lvl7pPr marL="3200400" marR="0" lvl="6"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7pPr>
            <a:lvl8pPr marL="3657600" marR="0" lvl="7"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8pPr>
            <a:lvl9pPr marL="4114800" marR="0" lvl="8"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9pPr>
          </a:lstStyle>
          <a:p>
            <a:pPr marL="285750" indent="-285750"/>
            <a:r>
              <a:rPr lang="en-US" sz="2000" b="1" dirty="0"/>
              <a:t>Bing Search</a:t>
            </a:r>
          </a:p>
          <a:p>
            <a:pPr marL="285750" indent="-285750"/>
            <a:r>
              <a:rPr lang="en-US" sz="2000" b="1" dirty="0"/>
              <a:t>Cortana Virtual Assistant</a:t>
            </a:r>
          </a:p>
          <a:p>
            <a:pPr marL="285750" indent="-285750"/>
            <a:r>
              <a:rPr lang="en-US" sz="2000" b="1" dirty="0"/>
              <a:t>Microsoft Translator (real-time translations of text, voice and video)</a:t>
            </a:r>
          </a:p>
          <a:p>
            <a:pPr marL="285750" indent="-285750"/>
            <a:r>
              <a:rPr lang="en-US" sz="2000" b="1" dirty="0"/>
              <a:t>Cognitive Services</a:t>
            </a:r>
          </a:p>
          <a:p>
            <a:pPr marL="285750" indent="-285750"/>
            <a:r>
              <a:rPr lang="en-US" sz="2000" b="1" dirty="0"/>
              <a:t>Azure AI platform</a:t>
            </a:r>
          </a:p>
          <a:p>
            <a:pPr marL="285750" indent="-285750"/>
            <a:endParaRPr lang="en-US" sz="2000" b="1" dirty="0"/>
          </a:p>
          <a:p>
            <a:pPr marL="285750" indent="-285750"/>
            <a:endParaRPr lang="en-US" sz="20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txBox="1">
            <a:spLocks noGrp="1"/>
          </p:cNvSpPr>
          <p:nvPr>
            <p:ph type="title"/>
          </p:nvPr>
        </p:nvSpPr>
        <p:spPr>
          <a:xfrm>
            <a:off x="143539" y="205975"/>
            <a:ext cx="7352413"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Why Software Engineering for ML?</a:t>
            </a:r>
            <a:endParaRPr dirty="0"/>
          </a:p>
        </p:txBody>
      </p:sp>
      <p:sp>
        <p:nvSpPr>
          <p:cNvPr id="142" name="Google Shape;142;p21"/>
          <p:cNvSpPr txBox="1">
            <a:spLocks noGrp="1"/>
          </p:cNvSpPr>
          <p:nvPr>
            <p:ph type="body" idx="1"/>
          </p:nvPr>
        </p:nvSpPr>
        <p:spPr>
          <a:xfrm>
            <a:off x="1206862" y="1278122"/>
            <a:ext cx="6517691" cy="1225845"/>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b="1" dirty="0"/>
          </a:p>
          <a:p>
            <a:pPr marL="0" lvl="0" indent="0" algn="l" rtl="0">
              <a:spcBef>
                <a:spcPts val="600"/>
              </a:spcBef>
              <a:spcAft>
                <a:spcPts val="0"/>
              </a:spcAft>
              <a:buNone/>
            </a:pPr>
            <a:r>
              <a:rPr lang="en-US" dirty="0"/>
              <a:t>1. Identify various aspects of ML system architecture and requirements</a:t>
            </a:r>
          </a:p>
          <a:p>
            <a:pPr marL="0" lvl="0" indent="0" algn="l" rtl="0">
              <a:spcBef>
                <a:spcPts val="600"/>
              </a:spcBef>
              <a:spcAft>
                <a:spcPts val="0"/>
              </a:spcAft>
              <a:buNone/>
            </a:pPr>
            <a:r>
              <a:rPr lang="en-US" dirty="0"/>
              <a:t>needed for system design</a:t>
            </a:r>
            <a:r>
              <a:rPr lang="en" dirty="0"/>
              <a:t>.</a:t>
            </a:r>
            <a:endParaRPr dirty="0"/>
          </a:p>
        </p:txBody>
      </p:sp>
      <p:sp>
        <p:nvSpPr>
          <p:cNvPr id="143" name="Google Shape;143;p21"/>
          <p:cNvSpPr txBox="1">
            <a:spLocks noGrp="1"/>
          </p:cNvSpPr>
          <p:nvPr>
            <p:ph type="body" idx="2"/>
          </p:nvPr>
        </p:nvSpPr>
        <p:spPr>
          <a:xfrm>
            <a:off x="1037997" y="2217318"/>
            <a:ext cx="6517691" cy="1801789"/>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b="1" dirty="0"/>
          </a:p>
          <a:p>
            <a:pPr marL="127000" indent="0">
              <a:buNone/>
            </a:pPr>
            <a:r>
              <a:rPr lang="en-US" dirty="0"/>
              <a:t>2. Multiple efforts in industry have been made by building frameworks and environments to support the ML workflow and its experimental nature. However, ongoing research and surveys show that engineers still struggle to operationalize and standardize working processes.</a:t>
            </a:r>
          </a:p>
        </p:txBody>
      </p:sp>
      <p:sp>
        <p:nvSpPr>
          <p:cNvPr id="145" name="Google Shape;145;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2"/>
          <p:cNvSpPr txBox="1">
            <a:spLocks noGrp="1"/>
          </p:cNvSpPr>
          <p:nvPr>
            <p:ph type="title"/>
          </p:nvPr>
        </p:nvSpPr>
        <p:spPr>
          <a:xfrm>
            <a:off x="267629" y="189571"/>
            <a:ext cx="4334721" cy="57986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Case Study</a:t>
            </a:r>
            <a:endParaRPr dirty="0"/>
          </a:p>
        </p:txBody>
      </p:sp>
      <p:sp>
        <p:nvSpPr>
          <p:cNvPr id="152" name="Google Shape;152;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3" name="Text Placeholder 2">
            <a:extLst>
              <a:ext uri="{FF2B5EF4-FFF2-40B4-BE49-F238E27FC236}">
                <a16:creationId xmlns:a16="http://schemas.microsoft.com/office/drawing/2014/main" id="{DBA53519-D2F5-4296-B54D-5B0C1034839D}"/>
              </a:ext>
            </a:extLst>
          </p:cNvPr>
          <p:cNvSpPr>
            <a:spLocks noGrp="1"/>
          </p:cNvSpPr>
          <p:nvPr>
            <p:ph type="body" idx="1"/>
          </p:nvPr>
        </p:nvSpPr>
        <p:spPr>
          <a:xfrm>
            <a:off x="580549" y="970155"/>
            <a:ext cx="8206612" cy="3983773"/>
          </a:xfrm>
        </p:spPr>
        <p:txBody>
          <a:bodyPr/>
          <a:lstStyle/>
          <a:p>
            <a:endParaRPr lang="en-US" dirty="0">
              <a:latin typeface="+mj-lt"/>
            </a:endParaRPr>
          </a:p>
        </p:txBody>
      </p:sp>
      <p:sp>
        <p:nvSpPr>
          <p:cNvPr id="4" name="Oval 3">
            <a:extLst>
              <a:ext uri="{FF2B5EF4-FFF2-40B4-BE49-F238E27FC236}">
                <a16:creationId xmlns:a16="http://schemas.microsoft.com/office/drawing/2014/main" id="{584D6C67-2F9E-4B73-9E35-1480AE5C3787}"/>
              </a:ext>
            </a:extLst>
          </p:cNvPr>
          <p:cNvSpPr/>
          <p:nvPr/>
        </p:nvSpPr>
        <p:spPr>
          <a:xfrm>
            <a:off x="735980" y="1537871"/>
            <a:ext cx="1699009" cy="120433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Data Collected</a:t>
            </a:r>
          </a:p>
        </p:txBody>
      </p:sp>
      <p:cxnSp>
        <p:nvCxnSpPr>
          <p:cNvPr id="6" name="Straight Arrow Connector 5">
            <a:extLst>
              <a:ext uri="{FF2B5EF4-FFF2-40B4-BE49-F238E27FC236}">
                <a16:creationId xmlns:a16="http://schemas.microsoft.com/office/drawing/2014/main" id="{0A03DDC4-EED5-44F8-A785-DAFF98CE75D0}"/>
              </a:ext>
            </a:extLst>
          </p:cNvPr>
          <p:cNvCxnSpPr>
            <a:cxnSpLocks/>
          </p:cNvCxnSpPr>
          <p:nvPr/>
        </p:nvCxnSpPr>
        <p:spPr>
          <a:xfrm flipV="1">
            <a:off x="2434989" y="1537871"/>
            <a:ext cx="1378728" cy="6021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E3D83B9-C727-4A5D-ACF7-ECEB64F47CFB}"/>
              </a:ext>
            </a:extLst>
          </p:cNvPr>
          <p:cNvCxnSpPr>
            <a:cxnSpLocks/>
          </p:cNvCxnSpPr>
          <p:nvPr/>
        </p:nvCxnSpPr>
        <p:spPr>
          <a:xfrm>
            <a:off x="2434989" y="2140038"/>
            <a:ext cx="1360449" cy="7035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5874E28C-3718-4431-BA58-ABD219478995}"/>
              </a:ext>
            </a:extLst>
          </p:cNvPr>
          <p:cNvSpPr/>
          <p:nvPr/>
        </p:nvSpPr>
        <p:spPr>
          <a:xfrm>
            <a:off x="3836019" y="1247939"/>
            <a:ext cx="3245005" cy="579863"/>
          </a:xfrm>
          <a:prstGeom prst="roundRect">
            <a:avLst>
              <a:gd name="adj" fmla="val 50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b="1" dirty="0">
                <a:solidFill>
                  <a:schemeClr val="tx2">
                    <a:lumMod val="10000"/>
                  </a:schemeClr>
                </a:solidFill>
              </a:rPr>
              <a:t>Interviews</a:t>
            </a:r>
          </a:p>
        </p:txBody>
      </p:sp>
      <p:sp>
        <p:nvSpPr>
          <p:cNvPr id="19" name="Rectangle: Rounded Corners 18">
            <a:extLst>
              <a:ext uri="{FF2B5EF4-FFF2-40B4-BE49-F238E27FC236}">
                <a16:creationId xmlns:a16="http://schemas.microsoft.com/office/drawing/2014/main" id="{6251DF80-49DD-4D02-9C33-F3BB3FF88C8C}"/>
              </a:ext>
            </a:extLst>
          </p:cNvPr>
          <p:cNvSpPr/>
          <p:nvPr/>
        </p:nvSpPr>
        <p:spPr>
          <a:xfrm>
            <a:off x="3795438" y="2553629"/>
            <a:ext cx="3245005" cy="579863"/>
          </a:xfrm>
          <a:prstGeom prst="roundRect">
            <a:avLst>
              <a:gd name="adj" fmla="val 5000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b="1" dirty="0">
                <a:solidFill>
                  <a:schemeClr val="tx2">
                    <a:lumMod val="10000"/>
                  </a:schemeClr>
                </a:solidFill>
              </a:rPr>
              <a:t>Surveys</a:t>
            </a:r>
          </a:p>
        </p:txBody>
      </p:sp>
      <p:sp>
        <p:nvSpPr>
          <p:cNvPr id="15" name="TextBox 14">
            <a:extLst>
              <a:ext uri="{FF2B5EF4-FFF2-40B4-BE49-F238E27FC236}">
                <a16:creationId xmlns:a16="http://schemas.microsoft.com/office/drawing/2014/main" id="{DD48C861-FBB7-4096-AEC2-8EB194CA61F2}"/>
              </a:ext>
            </a:extLst>
          </p:cNvPr>
          <p:cNvSpPr txBox="1"/>
          <p:nvPr/>
        </p:nvSpPr>
        <p:spPr>
          <a:xfrm>
            <a:off x="735980" y="3783280"/>
            <a:ext cx="7973122" cy="923330"/>
          </a:xfrm>
          <a:prstGeom prst="rect">
            <a:avLst/>
          </a:prstGeom>
          <a:solidFill>
            <a:schemeClr val="accent1">
              <a:lumMod val="20000"/>
              <a:lumOff val="80000"/>
            </a:schemeClr>
          </a:solidFill>
        </p:spPr>
        <p:txBody>
          <a:bodyPr wrap="square" rtlCol="0">
            <a:spAutoFit/>
          </a:bodyPr>
          <a:lstStyle/>
          <a:p>
            <a:r>
              <a:rPr lang="en-US" sz="1800" b="1" dirty="0"/>
              <a:t>&gt; No key stakeholders on this topic of adoption.</a:t>
            </a:r>
            <a:br>
              <a:rPr lang="en-US" sz="1800" b="1" dirty="0"/>
            </a:br>
            <a:r>
              <a:rPr lang="en-US" sz="1800" b="1" dirty="0"/>
              <a:t>&gt; Snowball Sampling Strategy</a:t>
            </a:r>
            <a:br>
              <a:rPr lang="en-US" sz="1800" b="1" dirty="0"/>
            </a:br>
            <a:r>
              <a:rPr lang="en-US" sz="1800" b="1" dirty="0"/>
              <a:t>&gt; Approached variety of teams for different levels of experience.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ppt_x"/>
                                          </p:val>
                                        </p:tav>
                                        <p:tav tm="100000">
                                          <p:val>
                                            <p:strVal val="#ppt_x"/>
                                          </p:val>
                                        </p:tav>
                                      </p:tavLst>
                                    </p:anim>
                                    <p:anim calcmode="lin" valueType="num">
                                      <p:cBhvr additive="base">
                                        <p:cTn id="3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P spid="19" grpId="0" animBg="1"/>
      <p:bldP spid="15" grpId="0" animBg="1"/>
    </p:bldLst>
  </p:timing>
</p:sld>
</file>

<file path=ppt/theme/theme1.xml><?xml version="1.0" encoding="utf-8"?>
<a:theme xmlns:a="http://schemas.openxmlformats.org/drawingml/2006/main"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1762</TotalTime>
  <Words>1126</Words>
  <Application>Microsoft Office PowerPoint</Application>
  <PresentationFormat>On-screen Show (16:9)</PresentationFormat>
  <Paragraphs>181</Paragraphs>
  <Slides>21</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Lexend Deca</vt:lpstr>
      <vt:lpstr>Times New Roman</vt:lpstr>
      <vt:lpstr>Arial</vt:lpstr>
      <vt:lpstr>Muli</vt:lpstr>
      <vt:lpstr>Aliena template</vt:lpstr>
      <vt:lpstr>Software Engineering For Machine Learning</vt:lpstr>
      <vt:lpstr>Authors</vt:lpstr>
      <vt:lpstr>1. What does the paper offer?</vt:lpstr>
      <vt:lpstr>PowerPoint Presentation</vt:lpstr>
      <vt:lpstr>Software Engineering Process </vt:lpstr>
      <vt:lpstr>ML Workflow</vt:lpstr>
      <vt:lpstr>Applications built by Microsoft product teams using ML</vt:lpstr>
      <vt:lpstr>Why Software Engineering for ML?</vt:lpstr>
      <vt:lpstr>Case Study</vt:lpstr>
      <vt:lpstr>PowerPoint Presentation</vt:lpstr>
      <vt:lpstr>Applications of AI</vt:lpstr>
      <vt:lpstr>Best practices with Machine Learning In                 Software Engineering</vt:lpstr>
      <vt:lpstr>PowerPoint Presentation</vt:lpstr>
      <vt:lpstr>PowerPoint Presentation</vt:lpstr>
      <vt:lpstr>PowerPoint Presentation</vt:lpstr>
      <vt:lpstr>PowerPoint Presentation</vt:lpstr>
      <vt:lpstr>Model of ML Process Maturity</vt:lpstr>
      <vt:lpstr>Case Study of Maturity and Effectiveness</vt:lpstr>
      <vt:lpstr>Observations</vt:lpstr>
      <vt:lpstr>Limitations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For Machine Learning</dc:title>
  <cp:lastModifiedBy>Tejash Bhakta</cp:lastModifiedBy>
  <cp:revision>21</cp:revision>
  <dcterms:modified xsi:type="dcterms:W3CDTF">2020-11-09T06:44:50Z</dcterms:modified>
</cp:coreProperties>
</file>