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9" r:id="rId2"/>
    <p:sldId id="286" r:id="rId3"/>
    <p:sldId id="260" r:id="rId4"/>
    <p:sldId id="267" r:id="rId5"/>
    <p:sldId id="280" r:id="rId6"/>
    <p:sldId id="281" r:id="rId7"/>
    <p:sldId id="282" r:id="rId8"/>
    <p:sldId id="269" r:id="rId9"/>
    <p:sldId id="270" r:id="rId10"/>
    <p:sldId id="287"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4" d="100"/>
          <a:sy n="64" d="100"/>
        </p:scale>
        <p:origin x="6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098E8F-D2A5-435A-BF58-0FCA3B5C7D1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9382335-4620-41E8-BE6B-2A88C8E80134}">
      <dgm:prSet phldrT="[Text]"/>
      <dgm:spPr/>
      <dgm:t>
        <a:bodyPr/>
        <a:lstStyle/>
        <a:p>
          <a:r>
            <a:rPr lang="en-US"/>
            <a:t>company</a:t>
          </a:r>
        </a:p>
      </dgm:t>
    </dgm:pt>
    <dgm:pt modelId="{ACBEA34F-78F7-4789-A841-94F2E1A1F322}" type="parTrans" cxnId="{9E6E830E-50D8-444E-B8BA-C1C0ED8C75A5}">
      <dgm:prSet/>
      <dgm:spPr/>
      <dgm:t>
        <a:bodyPr/>
        <a:lstStyle/>
        <a:p>
          <a:endParaRPr lang="en-US"/>
        </a:p>
      </dgm:t>
    </dgm:pt>
    <dgm:pt modelId="{60F0493F-29AE-4314-9A1B-891C0665031F}" type="sibTrans" cxnId="{9E6E830E-50D8-444E-B8BA-C1C0ED8C75A5}">
      <dgm:prSet/>
      <dgm:spPr/>
      <dgm:t>
        <a:bodyPr/>
        <a:lstStyle/>
        <a:p>
          <a:endParaRPr lang="en-US"/>
        </a:p>
      </dgm:t>
    </dgm:pt>
    <dgm:pt modelId="{2BB80F04-073A-4899-95C2-9321B66FF923}">
      <dgm:prSet phldrT="[Text]"/>
      <dgm:spPr/>
      <dgm:t>
        <a:bodyPr/>
        <a:lstStyle/>
        <a:p>
          <a:r>
            <a:rPr lang="en-US"/>
            <a:t>company_name</a:t>
          </a:r>
        </a:p>
      </dgm:t>
    </dgm:pt>
    <dgm:pt modelId="{311E8FDC-417E-4962-A1BB-731A61395370}" type="parTrans" cxnId="{C3B6361A-FE89-4275-BFC6-001B4A5C785B}">
      <dgm:prSet/>
      <dgm:spPr/>
      <dgm:t>
        <a:bodyPr/>
        <a:lstStyle/>
        <a:p>
          <a:endParaRPr lang="en-US"/>
        </a:p>
      </dgm:t>
    </dgm:pt>
    <dgm:pt modelId="{805F4582-89F4-459F-8976-993B658DBB77}" type="sibTrans" cxnId="{C3B6361A-FE89-4275-BFC6-001B4A5C785B}">
      <dgm:prSet/>
      <dgm:spPr/>
      <dgm:t>
        <a:bodyPr/>
        <a:lstStyle/>
        <a:p>
          <a:endParaRPr lang="en-US"/>
        </a:p>
      </dgm:t>
    </dgm:pt>
    <dgm:pt modelId="{AF50C6D0-DED8-41BB-AEE9-A98225017885}">
      <dgm:prSet phldrT="[Text]"/>
      <dgm:spPr/>
      <dgm:t>
        <a:bodyPr/>
        <a:lstStyle/>
        <a:p>
          <a:r>
            <a:rPr lang="en-US"/>
            <a:t>floors_from</a:t>
          </a:r>
        </a:p>
      </dgm:t>
    </dgm:pt>
    <dgm:pt modelId="{F107B054-9289-4206-B77A-3BC5B81F51CD}" type="parTrans" cxnId="{6B193505-EE70-4E1A-A3F4-43CBB05F08DA}">
      <dgm:prSet/>
      <dgm:spPr/>
      <dgm:t>
        <a:bodyPr/>
        <a:lstStyle/>
        <a:p>
          <a:endParaRPr lang="en-US"/>
        </a:p>
      </dgm:t>
    </dgm:pt>
    <dgm:pt modelId="{85D3DDEE-F424-46D1-A3DF-BB4632F5416F}" type="sibTrans" cxnId="{6B193505-EE70-4E1A-A3F4-43CBB05F08DA}">
      <dgm:prSet/>
      <dgm:spPr/>
      <dgm:t>
        <a:bodyPr/>
        <a:lstStyle/>
        <a:p>
          <a:endParaRPr lang="en-US"/>
        </a:p>
      </dgm:t>
    </dgm:pt>
    <dgm:pt modelId="{C605A0CB-D9D7-4D93-B7CC-B2187A1B3710}">
      <dgm:prSet phldrT="[Text]"/>
      <dgm:spPr/>
      <dgm:t>
        <a:bodyPr/>
        <a:lstStyle/>
        <a:p>
          <a:r>
            <a:rPr lang="en-US"/>
            <a:t>event_id</a:t>
          </a:r>
        </a:p>
      </dgm:t>
    </dgm:pt>
    <dgm:pt modelId="{6BF7F64B-D906-42CB-AB70-BFBE7CC92ADC}" type="parTrans" cxnId="{42B70524-FA16-4267-8513-7C228A3EF731}">
      <dgm:prSet/>
      <dgm:spPr/>
      <dgm:t>
        <a:bodyPr/>
        <a:lstStyle/>
        <a:p>
          <a:endParaRPr lang="en-US"/>
        </a:p>
      </dgm:t>
    </dgm:pt>
    <dgm:pt modelId="{6CE1D028-101C-4B3F-AF8E-2D38B1FF22A3}" type="sibTrans" cxnId="{42B70524-FA16-4267-8513-7C228A3EF731}">
      <dgm:prSet/>
      <dgm:spPr/>
      <dgm:t>
        <a:bodyPr/>
        <a:lstStyle/>
        <a:p>
          <a:endParaRPr lang="en-US"/>
        </a:p>
      </dgm:t>
    </dgm:pt>
    <dgm:pt modelId="{5D4D6F1A-8175-4DB7-BF86-ABC2DC0FF914}">
      <dgm:prSet phldrT="[Text]"/>
      <dgm:spPr/>
      <dgm:t>
        <a:bodyPr/>
        <a:lstStyle/>
        <a:p>
          <a:r>
            <a:rPr lang="en-US"/>
            <a:t>door_id</a:t>
          </a:r>
        </a:p>
      </dgm:t>
    </dgm:pt>
    <dgm:pt modelId="{F420C63B-DD2C-4F2D-A447-1C4F480614A6}" type="parTrans" cxnId="{5E1759CD-2370-44D1-AEA2-F97E0905AABC}">
      <dgm:prSet/>
      <dgm:spPr/>
      <dgm:t>
        <a:bodyPr/>
        <a:lstStyle/>
        <a:p>
          <a:endParaRPr lang="en-US"/>
        </a:p>
      </dgm:t>
    </dgm:pt>
    <dgm:pt modelId="{A171D4BD-DE10-4355-A087-EFF35CF47162}" type="sibTrans" cxnId="{5E1759CD-2370-44D1-AEA2-F97E0905AABC}">
      <dgm:prSet/>
      <dgm:spPr/>
      <dgm:t>
        <a:bodyPr/>
        <a:lstStyle/>
        <a:p>
          <a:endParaRPr lang="en-US"/>
        </a:p>
      </dgm:t>
    </dgm:pt>
    <dgm:pt modelId="{915A73F4-AC87-45B7-9B28-952020BB6370}">
      <dgm:prSet phldrT="[Text]"/>
      <dgm:spPr/>
      <dgm:t>
        <a:bodyPr/>
        <a:lstStyle/>
        <a:p>
          <a:r>
            <a:rPr lang="en-US"/>
            <a:t>compnay_id</a:t>
          </a:r>
        </a:p>
      </dgm:t>
    </dgm:pt>
    <dgm:pt modelId="{0CACDC48-499F-459F-9C86-959EB690D0DB}" type="parTrans" cxnId="{8CEC2646-CA33-4DBB-92C4-69CCCAD8E81F}">
      <dgm:prSet/>
      <dgm:spPr/>
      <dgm:t>
        <a:bodyPr/>
        <a:lstStyle/>
        <a:p>
          <a:endParaRPr lang="en-US"/>
        </a:p>
      </dgm:t>
    </dgm:pt>
    <dgm:pt modelId="{F545F155-A100-40B7-8FFC-BFD45A388FAB}" type="sibTrans" cxnId="{8CEC2646-CA33-4DBB-92C4-69CCCAD8E81F}">
      <dgm:prSet/>
      <dgm:spPr/>
      <dgm:t>
        <a:bodyPr/>
        <a:lstStyle/>
        <a:p>
          <a:endParaRPr lang="en-US"/>
        </a:p>
      </dgm:t>
    </dgm:pt>
    <dgm:pt modelId="{9600C4B8-E6DB-44CD-9665-657C6BDAA7BB}">
      <dgm:prSet phldrT="[Text]"/>
      <dgm:spPr/>
      <dgm:t>
        <a:bodyPr/>
        <a:lstStyle/>
        <a:p>
          <a:r>
            <a:rPr lang="en-US"/>
            <a:t>floors_to</a:t>
          </a:r>
        </a:p>
      </dgm:t>
    </dgm:pt>
    <dgm:pt modelId="{2CD8526F-BB57-42A4-A615-0DE5A18E38C5}" type="parTrans" cxnId="{8885F167-843A-4FAC-AF30-EF566636CB8A}">
      <dgm:prSet/>
      <dgm:spPr/>
      <dgm:t>
        <a:bodyPr/>
        <a:lstStyle/>
        <a:p>
          <a:endParaRPr lang="en-US"/>
        </a:p>
      </dgm:t>
    </dgm:pt>
    <dgm:pt modelId="{231CFBAA-4CE7-4AC2-8223-89F0B517B652}" type="sibTrans" cxnId="{8885F167-843A-4FAC-AF30-EF566636CB8A}">
      <dgm:prSet/>
      <dgm:spPr/>
      <dgm:t>
        <a:bodyPr/>
        <a:lstStyle/>
        <a:p>
          <a:endParaRPr lang="en-US"/>
        </a:p>
      </dgm:t>
    </dgm:pt>
    <dgm:pt modelId="{8ED3F824-50DE-43F2-BD32-7AFE6FCE4E83}">
      <dgm:prSet phldrT="[Text]"/>
      <dgm:spPr/>
      <dgm:t>
        <a:bodyPr/>
        <a:lstStyle/>
        <a:p>
          <a:r>
            <a:rPr lang="en-US"/>
            <a:t>number_floors</a:t>
          </a:r>
        </a:p>
      </dgm:t>
    </dgm:pt>
    <dgm:pt modelId="{CC2CA1E9-F95C-46A2-9EED-0B2EBC01C49C}" type="parTrans" cxnId="{3FB4F9FD-E255-474D-B7C8-0176FEEEBC4F}">
      <dgm:prSet/>
      <dgm:spPr/>
      <dgm:t>
        <a:bodyPr/>
        <a:lstStyle/>
        <a:p>
          <a:endParaRPr lang="en-US"/>
        </a:p>
      </dgm:t>
    </dgm:pt>
    <dgm:pt modelId="{247B94D7-57FE-419E-931B-2A4E641765AA}" type="sibTrans" cxnId="{3FB4F9FD-E255-474D-B7C8-0176FEEEBC4F}">
      <dgm:prSet/>
      <dgm:spPr/>
      <dgm:t>
        <a:bodyPr/>
        <a:lstStyle/>
        <a:p>
          <a:endParaRPr lang="en-US"/>
        </a:p>
      </dgm:t>
    </dgm:pt>
    <dgm:pt modelId="{119458E7-92DD-4FC3-808A-7B851F6E9123}">
      <dgm:prSet phldrT="[Text]"/>
      <dgm:spPr/>
      <dgm:t>
        <a:bodyPr/>
        <a:lstStyle/>
        <a:p>
          <a:r>
            <a:rPr lang="en-US"/>
            <a:t>event_log</a:t>
          </a:r>
        </a:p>
      </dgm:t>
    </dgm:pt>
    <dgm:pt modelId="{4CFB3284-0073-4C70-8281-6CFE3A3A6C32}" type="sibTrans" cxnId="{E33BCD18-F441-45E6-933B-8B0ACA1FA381}">
      <dgm:prSet/>
      <dgm:spPr/>
      <dgm:t>
        <a:bodyPr/>
        <a:lstStyle/>
        <a:p>
          <a:endParaRPr lang="en-US"/>
        </a:p>
      </dgm:t>
    </dgm:pt>
    <dgm:pt modelId="{0CD47188-315A-432A-A428-5EFA66671F7E}" type="parTrans" cxnId="{E33BCD18-F441-45E6-933B-8B0ACA1FA381}">
      <dgm:prSet/>
      <dgm:spPr/>
      <dgm:t>
        <a:bodyPr/>
        <a:lstStyle/>
        <a:p>
          <a:endParaRPr lang="en-US"/>
        </a:p>
      </dgm:t>
    </dgm:pt>
    <dgm:pt modelId="{49D7BFC2-0524-465F-883A-F28825E1FAB4}">
      <dgm:prSet phldrT="[Text]"/>
      <dgm:spPr/>
      <dgm:t>
        <a:bodyPr/>
        <a:lstStyle/>
        <a:p>
          <a:r>
            <a:rPr lang="en-US"/>
            <a:t>door_id</a:t>
          </a:r>
        </a:p>
      </dgm:t>
    </dgm:pt>
    <dgm:pt modelId="{797CCD33-5171-4BBB-AC59-CD6DCC98095F}" type="parTrans" cxnId="{7A497D7C-4240-4323-98F5-36B3F7E5EE96}">
      <dgm:prSet/>
      <dgm:spPr/>
      <dgm:t>
        <a:bodyPr/>
        <a:lstStyle/>
        <a:p>
          <a:endParaRPr lang="en-US"/>
        </a:p>
      </dgm:t>
    </dgm:pt>
    <dgm:pt modelId="{AA23B13F-1DDA-4210-A958-2E61B4D8567D}" type="sibTrans" cxnId="{7A497D7C-4240-4323-98F5-36B3F7E5EE96}">
      <dgm:prSet/>
      <dgm:spPr/>
      <dgm:t>
        <a:bodyPr/>
        <a:lstStyle/>
        <a:p>
          <a:endParaRPr lang="en-US"/>
        </a:p>
      </dgm:t>
    </dgm:pt>
    <dgm:pt modelId="{B889A6EB-0839-4EE0-98AB-0C2A55D09F9D}">
      <dgm:prSet phldrT="[Text]"/>
      <dgm:spPr/>
      <dgm:t>
        <a:bodyPr/>
        <a:lstStyle/>
        <a:p>
          <a:r>
            <a:rPr lang="en-US"/>
            <a:t>door</a:t>
          </a:r>
        </a:p>
      </dgm:t>
    </dgm:pt>
    <dgm:pt modelId="{E28C8758-DD00-4E40-92A4-289917EEA711}" type="parTrans" cxnId="{7F5A91BD-03F9-497A-B109-F62EDCF8004D}">
      <dgm:prSet/>
      <dgm:spPr/>
      <dgm:t>
        <a:bodyPr/>
        <a:lstStyle/>
        <a:p>
          <a:endParaRPr lang="en-US"/>
        </a:p>
      </dgm:t>
    </dgm:pt>
    <dgm:pt modelId="{7DFF95A1-EEBD-4895-991D-479E4C0FF250}" type="sibTrans" cxnId="{7F5A91BD-03F9-497A-B109-F62EDCF8004D}">
      <dgm:prSet/>
      <dgm:spPr/>
      <dgm:t>
        <a:bodyPr/>
        <a:lstStyle/>
        <a:p>
          <a:endParaRPr lang="en-US"/>
        </a:p>
      </dgm:t>
    </dgm:pt>
    <dgm:pt modelId="{DD0C8AE1-35B3-4FF8-885C-EF0E40773155}">
      <dgm:prSet phldrT="[Text]"/>
      <dgm:spPr/>
      <dgm:t>
        <a:bodyPr/>
        <a:lstStyle/>
        <a:p>
          <a:r>
            <a:rPr lang="en-US"/>
            <a:t>company_id</a:t>
          </a:r>
        </a:p>
      </dgm:t>
    </dgm:pt>
    <dgm:pt modelId="{A82A7685-037A-43CA-8D8E-3D448DBF86B8}" type="parTrans" cxnId="{D79E8D13-BED0-4856-BFFF-1AFB24FF36C0}">
      <dgm:prSet/>
      <dgm:spPr/>
      <dgm:t>
        <a:bodyPr/>
        <a:lstStyle/>
        <a:p>
          <a:endParaRPr lang="en-US"/>
        </a:p>
      </dgm:t>
    </dgm:pt>
    <dgm:pt modelId="{F9058511-F6EE-4E58-BE27-423AE59708C1}" type="sibTrans" cxnId="{D79E8D13-BED0-4856-BFFF-1AFB24FF36C0}">
      <dgm:prSet/>
      <dgm:spPr/>
      <dgm:t>
        <a:bodyPr/>
        <a:lstStyle/>
        <a:p>
          <a:endParaRPr lang="en-US"/>
        </a:p>
      </dgm:t>
    </dgm:pt>
    <dgm:pt modelId="{C3B0A1D7-9075-4E60-B324-ABC6DDF348A4}">
      <dgm:prSet phldrT="[Text]"/>
      <dgm:spPr/>
      <dgm:t>
        <a:bodyPr/>
        <a:lstStyle/>
        <a:p>
          <a:r>
            <a:rPr lang="en-US"/>
            <a:t>event_date_time</a:t>
          </a:r>
        </a:p>
      </dgm:t>
    </dgm:pt>
    <dgm:pt modelId="{FDDF0DA3-568A-43CD-9BDC-E03B39516314}" type="parTrans" cxnId="{A43FDBEA-8FF5-4025-A350-A4DB6BF65184}">
      <dgm:prSet/>
      <dgm:spPr/>
      <dgm:t>
        <a:bodyPr/>
        <a:lstStyle/>
        <a:p>
          <a:endParaRPr lang="en-US"/>
        </a:p>
      </dgm:t>
    </dgm:pt>
    <dgm:pt modelId="{2E06C449-EDC9-4EA3-97AE-B2409BD43F6C}" type="sibTrans" cxnId="{A43FDBEA-8FF5-4025-A350-A4DB6BF65184}">
      <dgm:prSet/>
      <dgm:spPr/>
      <dgm:t>
        <a:bodyPr/>
        <a:lstStyle/>
        <a:p>
          <a:endParaRPr lang="en-US"/>
        </a:p>
      </dgm:t>
    </dgm:pt>
    <dgm:pt modelId="{FD50B11F-B013-433C-8ECD-974180215E28}">
      <dgm:prSet phldrT="[Text]"/>
      <dgm:spPr/>
      <dgm:t>
        <a:bodyPr/>
        <a:lstStyle/>
        <a:p>
          <a:r>
            <a:rPr lang="en-US"/>
            <a:t>door_name</a:t>
          </a:r>
        </a:p>
      </dgm:t>
    </dgm:pt>
    <dgm:pt modelId="{FD842F6B-E7CA-46B1-8F98-4D4D558380E6}" type="parTrans" cxnId="{650097F9-096B-4005-A51E-DD5C0A04036D}">
      <dgm:prSet/>
      <dgm:spPr/>
      <dgm:t>
        <a:bodyPr/>
        <a:lstStyle/>
        <a:p>
          <a:endParaRPr lang="en-US"/>
        </a:p>
      </dgm:t>
    </dgm:pt>
    <dgm:pt modelId="{A307FA29-C573-4CD4-BCDF-3F83A469E8AF}" type="sibTrans" cxnId="{650097F9-096B-4005-A51E-DD5C0A04036D}">
      <dgm:prSet/>
      <dgm:spPr/>
      <dgm:t>
        <a:bodyPr/>
        <a:lstStyle/>
        <a:p>
          <a:endParaRPr lang="en-US"/>
        </a:p>
      </dgm:t>
    </dgm:pt>
    <dgm:pt modelId="{5FF6F8BA-3BF4-476D-8862-EAC7F6D6EC09}" type="pres">
      <dgm:prSet presAssocID="{A9098E8F-D2A5-435A-BF58-0FCA3B5C7D1E}" presName="Name0" presStyleCnt="0">
        <dgm:presLayoutVars>
          <dgm:dir/>
          <dgm:animLvl val="lvl"/>
          <dgm:resizeHandles val="exact"/>
        </dgm:presLayoutVars>
      </dgm:prSet>
      <dgm:spPr/>
    </dgm:pt>
    <dgm:pt modelId="{A1106CEB-DDF6-403F-A375-ED60E7ECCE33}" type="pres">
      <dgm:prSet presAssocID="{39382335-4620-41E8-BE6B-2A88C8E80134}" presName="composite" presStyleCnt="0"/>
      <dgm:spPr/>
    </dgm:pt>
    <dgm:pt modelId="{93B21FCD-DD70-4EBC-BA73-A03FFF246C01}" type="pres">
      <dgm:prSet presAssocID="{39382335-4620-41E8-BE6B-2A88C8E80134}" presName="parTx" presStyleLbl="alignNode1" presStyleIdx="0" presStyleCnt="3">
        <dgm:presLayoutVars>
          <dgm:chMax val="0"/>
          <dgm:chPref val="0"/>
          <dgm:bulletEnabled val="1"/>
        </dgm:presLayoutVars>
      </dgm:prSet>
      <dgm:spPr/>
    </dgm:pt>
    <dgm:pt modelId="{47E9EFC4-AC3B-401A-AEA7-ADB25E978725}" type="pres">
      <dgm:prSet presAssocID="{39382335-4620-41E8-BE6B-2A88C8E80134}" presName="desTx" presStyleLbl="alignAccFollowNode1" presStyleIdx="0" presStyleCnt="3">
        <dgm:presLayoutVars>
          <dgm:bulletEnabled val="1"/>
        </dgm:presLayoutVars>
      </dgm:prSet>
      <dgm:spPr/>
    </dgm:pt>
    <dgm:pt modelId="{F4D01E64-C5DE-43FA-8302-1C11D50A0444}" type="pres">
      <dgm:prSet presAssocID="{60F0493F-29AE-4314-9A1B-891C0665031F}" presName="space" presStyleCnt="0"/>
      <dgm:spPr/>
    </dgm:pt>
    <dgm:pt modelId="{DDDF2643-FA9B-4532-83CE-7519284F9282}" type="pres">
      <dgm:prSet presAssocID="{119458E7-92DD-4FC3-808A-7B851F6E9123}" presName="composite" presStyleCnt="0"/>
      <dgm:spPr/>
    </dgm:pt>
    <dgm:pt modelId="{9C066F9D-5A0E-4CC1-9A69-BF8830480EB1}" type="pres">
      <dgm:prSet presAssocID="{119458E7-92DD-4FC3-808A-7B851F6E9123}" presName="parTx" presStyleLbl="alignNode1" presStyleIdx="1" presStyleCnt="3">
        <dgm:presLayoutVars>
          <dgm:chMax val="0"/>
          <dgm:chPref val="0"/>
          <dgm:bulletEnabled val="1"/>
        </dgm:presLayoutVars>
      </dgm:prSet>
      <dgm:spPr/>
    </dgm:pt>
    <dgm:pt modelId="{C821EB49-F0E6-48BE-9991-0C99AC3A292F}" type="pres">
      <dgm:prSet presAssocID="{119458E7-92DD-4FC3-808A-7B851F6E9123}" presName="desTx" presStyleLbl="alignAccFollowNode1" presStyleIdx="1" presStyleCnt="3">
        <dgm:presLayoutVars>
          <dgm:bulletEnabled val="1"/>
        </dgm:presLayoutVars>
      </dgm:prSet>
      <dgm:spPr/>
    </dgm:pt>
    <dgm:pt modelId="{8A934B3B-2819-4A7E-80EA-0E9816FDA859}" type="pres">
      <dgm:prSet presAssocID="{4CFB3284-0073-4C70-8281-6CFE3A3A6C32}" presName="space" presStyleCnt="0"/>
      <dgm:spPr/>
    </dgm:pt>
    <dgm:pt modelId="{477F416A-6067-4E78-8BE4-43409AF48178}" type="pres">
      <dgm:prSet presAssocID="{B889A6EB-0839-4EE0-98AB-0C2A55D09F9D}" presName="composite" presStyleCnt="0"/>
      <dgm:spPr/>
    </dgm:pt>
    <dgm:pt modelId="{FE00245D-9A96-43C6-B6B7-07D722961B8D}" type="pres">
      <dgm:prSet presAssocID="{B889A6EB-0839-4EE0-98AB-0C2A55D09F9D}" presName="parTx" presStyleLbl="alignNode1" presStyleIdx="2" presStyleCnt="3">
        <dgm:presLayoutVars>
          <dgm:chMax val="0"/>
          <dgm:chPref val="0"/>
          <dgm:bulletEnabled val="1"/>
        </dgm:presLayoutVars>
      </dgm:prSet>
      <dgm:spPr/>
    </dgm:pt>
    <dgm:pt modelId="{51E72D8C-D36F-4360-ABBD-250E5D32BD8D}" type="pres">
      <dgm:prSet presAssocID="{B889A6EB-0839-4EE0-98AB-0C2A55D09F9D}" presName="desTx" presStyleLbl="alignAccFollowNode1" presStyleIdx="2" presStyleCnt="3">
        <dgm:presLayoutVars>
          <dgm:bulletEnabled val="1"/>
        </dgm:presLayoutVars>
      </dgm:prSet>
      <dgm:spPr/>
    </dgm:pt>
  </dgm:ptLst>
  <dgm:cxnLst>
    <dgm:cxn modelId="{6DDDC901-2220-4B79-9E3D-ABDFA323CB7C}" type="presOf" srcId="{5D4D6F1A-8175-4DB7-BF86-ABC2DC0FF914}" destId="{51E72D8C-D36F-4360-ABBD-250E5D32BD8D}" srcOrd="0" destOrd="0" presId="urn:microsoft.com/office/officeart/2005/8/layout/hList1"/>
    <dgm:cxn modelId="{3BC73704-C2F5-48D7-891E-2746F4E3467D}" type="presOf" srcId="{C605A0CB-D9D7-4D93-B7CC-B2187A1B3710}" destId="{C821EB49-F0E6-48BE-9991-0C99AC3A292F}" srcOrd="0" destOrd="0" presId="urn:microsoft.com/office/officeart/2005/8/layout/hList1"/>
    <dgm:cxn modelId="{D5F4C304-A535-4261-8131-36A3DB4ED99D}" type="presOf" srcId="{DD0C8AE1-35B3-4FF8-885C-EF0E40773155}" destId="{C821EB49-F0E6-48BE-9991-0C99AC3A292F}" srcOrd="0" destOrd="2" presId="urn:microsoft.com/office/officeart/2005/8/layout/hList1"/>
    <dgm:cxn modelId="{6B193505-EE70-4E1A-A3F4-43CBB05F08DA}" srcId="{39382335-4620-41E8-BE6B-2A88C8E80134}" destId="{AF50C6D0-DED8-41BB-AEE9-A98225017885}" srcOrd="2" destOrd="0" parTransId="{F107B054-9289-4206-B77A-3BC5B81F51CD}" sibTransId="{85D3DDEE-F424-46D1-A3DF-BB4632F5416F}"/>
    <dgm:cxn modelId="{A60CF205-55B0-4494-B80F-6A898A914598}" type="presOf" srcId="{2BB80F04-073A-4899-95C2-9321B66FF923}" destId="{47E9EFC4-AC3B-401A-AEA7-ADB25E978725}" srcOrd="0" destOrd="0" presId="urn:microsoft.com/office/officeart/2005/8/layout/hList1"/>
    <dgm:cxn modelId="{76E5B006-04A0-4975-AAC3-575D22BB909C}" type="presOf" srcId="{FD50B11F-B013-433C-8ECD-974180215E28}" destId="{51E72D8C-D36F-4360-ABBD-250E5D32BD8D}" srcOrd="0" destOrd="1" presId="urn:microsoft.com/office/officeart/2005/8/layout/hList1"/>
    <dgm:cxn modelId="{8DDB5D0D-B1A3-4441-9CD4-0E2E797F6CCC}" type="presOf" srcId="{49D7BFC2-0524-465F-883A-F28825E1FAB4}" destId="{C821EB49-F0E6-48BE-9991-0C99AC3A292F}" srcOrd="0" destOrd="1" presId="urn:microsoft.com/office/officeart/2005/8/layout/hList1"/>
    <dgm:cxn modelId="{9E6E830E-50D8-444E-B8BA-C1C0ED8C75A5}" srcId="{A9098E8F-D2A5-435A-BF58-0FCA3B5C7D1E}" destId="{39382335-4620-41E8-BE6B-2A88C8E80134}" srcOrd="0" destOrd="0" parTransId="{ACBEA34F-78F7-4789-A841-94F2E1A1F322}" sibTransId="{60F0493F-29AE-4314-9A1B-891C0665031F}"/>
    <dgm:cxn modelId="{D79E8D13-BED0-4856-BFFF-1AFB24FF36C0}" srcId="{119458E7-92DD-4FC3-808A-7B851F6E9123}" destId="{DD0C8AE1-35B3-4FF8-885C-EF0E40773155}" srcOrd="2" destOrd="0" parTransId="{A82A7685-037A-43CA-8D8E-3D448DBF86B8}" sibTransId="{F9058511-F6EE-4E58-BE27-423AE59708C1}"/>
    <dgm:cxn modelId="{E33BCD18-F441-45E6-933B-8B0ACA1FA381}" srcId="{A9098E8F-D2A5-435A-BF58-0FCA3B5C7D1E}" destId="{119458E7-92DD-4FC3-808A-7B851F6E9123}" srcOrd="1" destOrd="0" parTransId="{0CD47188-315A-432A-A428-5EFA66671F7E}" sibTransId="{4CFB3284-0073-4C70-8281-6CFE3A3A6C32}"/>
    <dgm:cxn modelId="{C3B6361A-FE89-4275-BFC6-001B4A5C785B}" srcId="{39382335-4620-41E8-BE6B-2A88C8E80134}" destId="{2BB80F04-073A-4899-95C2-9321B66FF923}" srcOrd="0" destOrd="0" parTransId="{311E8FDC-417E-4962-A1BB-731A61395370}" sibTransId="{805F4582-89F4-459F-8976-993B658DBB77}"/>
    <dgm:cxn modelId="{BDB61F22-C2DF-47D4-8E1E-F644A8D2E900}" type="presOf" srcId="{9600C4B8-E6DB-44CD-9665-657C6BDAA7BB}" destId="{47E9EFC4-AC3B-401A-AEA7-ADB25E978725}" srcOrd="0" destOrd="3" presId="urn:microsoft.com/office/officeart/2005/8/layout/hList1"/>
    <dgm:cxn modelId="{39734C22-1343-42E1-BE29-D98A14E6A76A}" type="presOf" srcId="{B889A6EB-0839-4EE0-98AB-0C2A55D09F9D}" destId="{FE00245D-9A96-43C6-B6B7-07D722961B8D}" srcOrd="0" destOrd="0" presId="urn:microsoft.com/office/officeart/2005/8/layout/hList1"/>
    <dgm:cxn modelId="{42B70524-FA16-4267-8513-7C228A3EF731}" srcId="{119458E7-92DD-4FC3-808A-7B851F6E9123}" destId="{C605A0CB-D9D7-4D93-B7CC-B2187A1B3710}" srcOrd="0" destOrd="0" parTransId="{6BF7F64B-D906-42CB-AB70-BFBE7CC92ADC}" sibTransId="{6CE1D028-101C-4B3F-AF8E-2D38B1FF22A3}"/>
    <dgm:cxn modelId="{8CEC2646-CA33-4DBB-92C4-69CCCAD8E81F}" srcId="{39382335-4620-41E8-BE6B-2A88C8E80134}" destId="{915A73F4-AC87-45B7-9B28-952020BB6370}" srcOrd="1" destOrd="0" parTransId="{0CACDC48-499F-459F-9C86-959EB690D0DB}" sibTransId="{F545F155-A100-40B7-8FFC-BFD45A388FAB}"/>
    <dgm:cxn modelId="{8885F167-843A-4FAC-AF30-EF566636CB8A}" srcId="{39382335-4620-41E8-BE6B-2A88C8E80134}" destId="{9600C4B8-E6DB-44CD-9665-657C6BDAA7BB}" srcOrd="3" destOrd="0" parTransId="{2CD8526F-BB57-42A4-A615-0DE5A18E38C5}" sibTransId="{231CFBAA-4CE7-4AC2-8223-89F0B517B652}"/>
    <dgm:cxn modelId="{90B1C66A-E3E5-4C52-A813-981412931152}" type="presOf" srcId="{119458E7-92DD-4FC3-808A-7B851F6E9123}" destId="{9C066F9D-5A0E-4CC1-9A69-BF8830480EB1}" srcOrd="0" destOrd="0" presId="urn:microsoft.com/office/officeart/2005/8/layout/hList1"/>
    <dgm:cxn modelId="{7A497D7C-4240-4323-98F5-36B3F7E5EE96}" srcId="{119458E7-92DD-4FC3-808A-7B851F6E9123}" destId="{49D7BFC2-0524-465F-883A-F28825E1FAB4}" srcOrd="1" destOrd="0" parTransId="{797CCD33-5171-4BBB-AC59-CD6DCC98095F}" sibTransId="{AA23B13F-1DDA-4210-A958-2E61B4D8567D}"/>
    <dgm:cxn modelId="{5E89469B-2800-4B48-8C5B-926F6FB4D0A1}" type="presOf" srcId="{C3B0A1D7-9075-4E60-B324-ABC6DDF348A4}" destId="{C821EB49-F0E6-48BE-9991-0C99AC3A292F}" srcOrd="0" destOrd="3" presId="urn:microsoft.com/office/officeart/2005/8/layout/hList1"/>
    <dgm:cxn modelId="{888C1BA7-0305-451F-A68D-AA53C3934D46}" type="presOf" srcId="{AF50C6D0-DED8-41BB-AEE9-A98225017885}" destId="{47E9EFC4-AC3B-401A-AEA7-ADB25E978725}" srcOrd="0" destOrd="2" presId="urn:microsoft.com/office/officeart/2005/8/layout/hList1"/>
    <dgm:cxn modelId="{7F5A91BD-03F9-497A-B109-F62EDCF8004D}" srcId="{A9098E8F-D2A5-435A-BF58-0FCA3B5C7D1E}" destId="{B889A6EB-0839-4EE0-98AB-0C2A55D09F9D}" srcOrd="2" destOrd="0" parTransId="{E28C8758-DD00-4E40-92A4-289917EEA711}" sibTransId="{7DFF95A1-EEBD-4895-991D-479E4C0FF250}"/>
    <dgm:cxn modelId="{5D961DBE-C962-4D20-9C46-CAB97F197380}" type="presOf" srcId="{A9098E8F-D2A5-435A-BF58-0FCA3B5C7D1E}" destId="{5FF6F8BA-3BF4-476D-8862-EAC7F6D6EC09}" srcOrd="0" destOrd="0" presId="urn:microsoft.com/office/officeart/2005/8/layout/hList1"/>
    <dgm:cxn modelId="{5E1759CD-2370-44D1-AEA2-F97E0905AABC}" srcId="{B889A6EB-0839-4EE0-98AB-0C2A55D09F9D}" destId="{5D4D6F1A-8175-4DB7-BF86-ABC2DC0FF914}" srcOrd="0" destOrd="0" parTransId="{F420C63B-DD2C-4F2D-A447-1C4F480614A6}" sibTransId="{A171D4BD-DE10-4355-A087-EFF35CF47162}"/>
    <dgm:cxn modelId="{228754CF-13E0-43DC-BD8D-26A295A986FD}" type="presOf" srcId="{915A73F4-AC87-45B7-9B28-952020BB6370}" destId="{47E9EFC4-AC3B-401A-AEA7-ADB25E978725}" srcOrd="0" destOrd="1" presId="urn:microsoft.com/office/officeart/2005/8/layout/hList1"/>
    <dgm:cxn modelId="{DACBE9DA-CF48-4353-B2B7-FCD5A8987E0E}" type="presOf" srcId="{39382335-4620-41E8-BE6B-2A88C8E80134}" destId="{93B21FCD-DD70-4EBC-BA73-A03FFF246C01}" srcOrd="0" destOrd="0" presId="urn:microsoft.com/office/officeart/2005/8/layout/hList1"/>
    <dgm:cxn modelId="{E00D43E3-22FC-46DD-8FEB-A4004BDB6428}" type="presOf" srcId="{8ED3F824-50DE-43F2-BD32-7AFE6FCE4E83}" destId="{47E9EFC4-AC3B-401A-AEA7-ADB25E978725}" srcOrd="0" destOrd="4" presId="urn:microsoft.com/office/officeart/2005/8/layout/hList1"/>
    <dgm:cxn modelId="{A43FDBEA-8FF5-4025-A350-A4DB6BF65184}" srcId="{119458E7-92DD-4FC3-808A-7B851F6E9123}" destId="{C3B0A1D7-9075-4E60-B324-ABC6DDF348A4}" srcOrd="3" destOrd="0" parTransId="{FDDF0DA3-568A-43CD-9BDC-E03B39516314}" sibTransId="{2E06C449-EDC9-4EA3-97AE-B2409BD43F6C}"/>
    <dgm:cxn modelId="{650097F9-096B-4005-A51E-DD5C0A04036D}" srcId="{B889A6EB-0839-4EE0-98AB-0C2A55D09F9D}" destId="{FD50B11F-B013-433C-8ECD-974180215E28}" srcOrd="1" destOrd="0" parTransId="{FD842F6B-E7CA-46B1-8F98-4D4D558380E6}" sibTransId="{A307FA29-C573-4CD4-BCDF-3F83A469E8AF}"/>
    <dgm:cxn modelId="{3FB4F9FD-E255-474D-B7C8-0176FEEEBC4F}" srcId="{39382335-4620-41E8-BE6B-2A88C8E80134}" destId="{8ED3F824-50DE-43F2-BD32-7AFE6FCE4E83}" srcOrd="4" destOrd="0" parTransId="{CC2CA1E9-F95C-46A2-9EED-0B2EBC01C49C}" sibTransId="{247B94D7-57FE-419E-931B-2A4E641765AA}"/>
    <dgm:cxn modelId="{80AA5946-CEC7-489D-AB10-950A24AFCA78}" type="presParOf" srcId="{5FF6F8BA-3BF4-476D-8862-EAC7F6D6EC09}" destId="{A1106CEB-DDF6-403F-A375-ED60E7ECCE33}" srcOrd="0" destOrd="0" presId="urn:microsoft.com/office/officeart/2005/8/layout/hList1"/>
    <dgm:cxn modelId="{BB34EECB-077B-4574-827A-13BA7468EFE7}" type="presParOf" srcId="{A1106CEB-DDF6-403F-A375-ED60E7ECCE33}" destId="{93B21FCD-DD70-4EBC-BA73-A03FFF246C01}" srcOrd="0" destOrd="0" presId="urn:microsoft.com/office/officeart/2005/8/layout/hList1"/>
    <dgm:cxn modelId="{7B44CE6C-2471-4A1C-AACE-5AB1EAED65B7}" type="presParOf" srcId="{A1106CEB-DDF6-403F-A375-ED60E7ECCE33}" destId="{47E9EFC4-AC3B-401A-AEA7-ADB25E978725}" srcOrd="1" destOrd="0" presId="urn:microsoft.com/office/officeart/2005/8/layout/hList1"/>
    <dgm:cxn modelId="{2932C50C-13C7-45D2-A406-D5E6647F4B64}" type="presParOf" srcId="{5FF6F8BA-3BF4-476D-8862-EAC7F6D6EC09}" destId="{F4D01E64-C5DE-43FA-8302-1C11D50A0444}" srcOrd="1" destOrd="0" presId="urn:microsoft.com/office/officeart/2005/8/layout/hList1"/>
    <dgm:cxn modelId="{E8FE7B53-E66C-45F9-82A4-0CBC5CD7AB48}" type="presParOf" srcId="{5FF6F8BA-3BF4-476D-8862-EAC7F6D6EC09}" destId="{DDDF2643-FA9B-4532-83CE-7519284F9282}" srcOrd="2" destOrd="0" presId="urn:microsoft.com/office/officeart/2005/8/layout/hList1"/>
    <dgm:cxn modelId="{0D0809EB-EE24-4610-AD60-EE071A461F78}" type="presParOf" srcId="{DDDF2643-FA9B-4532-83CE-7519284F9282}" destId="{9C066F9D-5A0E-4CC1-9A69-BF8830480EB1}" srcOrd="0" destOrd="0" presId="urn:microsoft.com/office/officeart/2005/8/layout/hList1"/>
    <dgm:cxn modelId="{04B01DBF-1C6B-4E13-8846-FE4525F6DB5F}" type="presParOf" srcId="{DDDF2643-FA9B-4532-83CE-7519284F9282}" destId="{C821EB49-F0E6-48BE-9991-0C99AC3A292F}" srcOrd="1" destOrd="0" presId="urn:microsoft.com/office/officeart/2005/8/layout/hList1"/>
    <dgm:cxn modelId="{D94D9C2D-E152-45BA-A090-3F3C1F8C9D82}" type="presParOf" srcId="{5FF6F8BA-3BF4-476D-8862-EAC7F6D6EC09}" destId="{8A934B3B-2819-4A7E-80EA-0E9816FDA859}" srcOrd="3" destOrd="0" presId="urn:microsoft.com/office/officeart/2005/8/layout/hList1"/>
    <dgm:cxn modelId="{31D502B5-44B7-4911-9900-F1B2DC7351F6}" type="presParOf" srcId="{5FF6F8BA-3BF4-476D-8862-EAC7F6D6EC09}" destId="{477F416A-6067-4E78-8BE4-43409AF48178}" srcOrd="4" destOrd="0" presId="urn:microsoft.com/office/officeart/2005/8/layout/hList1"/>
    <dgm:cxn modelId="{9BEDFD84-5280-4D64-BF6E-538B49A4A960}" type="presParOf" srcId="{477F416A-6067-4E78-8BE4-43409AF48178}" destId="{FE00245D-9A96-43C6-B6B7-07D722961B8D}" srcOrd="0" destOrd="0" presId="urn:microsoft.com/office/officeart/2005/8/layout/hList1"/>
    <dgm:cxn modelId="{EE4CAB24-990C-4E24-BE70-04B66CBE99F2}" type="presParOf" srcId="{477F416A-6067-4E78-8BE4-43409AF48178}" destId="{51E72D8C-D36F-4360-ABBD-250E5D32BD8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B21FCD-DD70-4EBC-BA73-A03FFF246C01}">
      <dsp:nvSpPr>
        <dsp:cNvPr id="0" name=""/>
        <dsp:cNvSpPr/>
      </dsp:nvSpPr>
      <dsp:spPr>
        <a:xfrm>
          <a:off x="3143" y="294641"/>
          <a:ext cx="3064668" cy="777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a:t>company</a:t>
          </a:r>
        </a:p>
      </dsp:txBody>
      <dsp:txXfrm>
        <a:off x="3143" y="294641"/>
        <a:ext cx="3064668" cy="777600"/>
      </dsp:txXfrm>
    </dsp:sp>
    <dsp:sp modelId="{47E9EFC4-AC3B-401A-AEA7-ADB25E978725}">
      <dsp:nvSpPr>
        <dsp:cNvPr id="0" name=""/>
        <dsp:cNvSpPr/>
      </dsp:nvSpPr>
      <dsp:spPr>
        <a:xfrm>
          <a:off x="3143" y="1072241"/>
          <a:ext cx="3064668" cy="23716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a:t>company_name</a:t>
          </a:r>
        </a:p>
        <a:p>
          <a:pPr marL="228600" lvl="1" indent="-228600" algn="l" defTabSz="1200150">
            <a:lnSpc>
              <a:spcPct val="90000"/>
            </a:lnSpc>
            <a:spcBef>
              <a:spcPct val="0"/>
            </a:spcBef>
            <a:spcAft>
              <a:spcPct val="15000"/>
            </a:spcAft>
            <a:buChar char="•"/>
          </a:pPr>
          <a:r>
            <a:rPr lang="en-US" sz="2700" kern="1200"/>
            <a:t>compnay_id</a:t>
          </a:r>
        </a:p>
        <a:p>
          <a:pPr marL="228600" lvl="1" indent="-228600" algn="l" defTabSz="1200150">
            <a:lnSpc>
              <a:spcPct val="90000"/>
            </a:lnSpc>
            <a:spcBef>
              <a:spcPct val="0"/>
            </a:spcBef>
            <a:spcAft>
              <a:spcPct val="15000"/>
            </a:spcAft>
            <a:buChar char="•"/>
          </a:pPr>
          <a:r>
            <a:rPr lang="en-US" sz="2700" kern="1200"/>
            <a:t>floors_from</a:t>
          </a:r>
        </a:p>
        <a:p>
          <a:pPr marL="228600" lvl="1" indent="-228600" algn="l" defTabSz="1200150">
            <a:lnSpc>
              <a:spcPct val="90000"/>
            </a:lnSpc>
            <a:spcBef>
              <a:spcPct val="0"/>
            </a:spcBef>
            <a:spcAft>
              <a:spcPct val="15000"/>
            </a:spcAft>
            <a:buChar char="•"/>
          </a:pPr>
          <a:r>
            <a:rPr lang="en-US" sz="2700" kern="1200"/>
            <a:t>floors_to</a:t>
          </a:r>
        </a:p>
        <a:p>
          <a:pPr marL="228600" lvl="1" indent="-228600" algn="l" defTabSz="1200150">
            <a:lnSpc>
              <a:spcPct val="90000"/>
            </a:lnSpc>
            <a:spcBef>
              <a:spcPct val="0"/>
            </a:spcBef>
            <a:spcAft>
              <a:spcPct val="15000"/>
            </a:spcAft>
            <a:buChar char="•"/>
          </a:pPr>
          <a:r>
            <a:rPr lang="en-US" sz="2700" kern="1200"/>
            <a:t>number_floors</a:t>
          </a:r>
        </a:p>
      </dsp:txBody>
      <dsp:txXfrm>
        <a:off x="3143" y="1072241"/>
        <a:ext cx="3064668" cy="2371680"/>
      </dsp:txXfrm>
    </dsp:sp>
    <dsp:sp modelId="{9C066F9D-5A0E-4CC1-9A69-BF8830480EB1}">
      <dsp:nvSpPr>
        <dsp:cNvPr id="0" name=""/>
        <dsp:cNvSpPr/>
      </dsp:nvSpPr>
      <dsp:spPr>
        <a:xfrm>
          <a:off x="3496865" y="294641"/>
          <a:ext cx="3064668" cy="777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a:t>event_log</a:t>
          </a:r>
        </a:p>
      </dsp:txBody>
      <dsp:txXfrm>
        <a:off x="3496865" y="294641"/>
        <a:ext cx="3064668" cy="777600"/>
      </dsp:txXfrm>
    </dsp:sp>
    <dsp:sp modelId="{C821EB49-F0E6-48BE-9991-0C99AC3A292F}">
      <dsp:nvSpPr>
        <dsp:cNvPr id="0" name=""/>
        <dsp:cNvSpPr/>
      </dsp:nvSpPr>
      <dsp:spPr>
        <a:xfrm>
          <a:off x="3496865" y="1072241"/>
          <a:ext cx="3064668" cy="23716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a:t>event_id</a:t>
          </a:r>
        </a:p>
        <a:p>
          <a:pPr marL="228600" lvl="1" indent="-228600" algn="l" defTabSz="1200150">
            <a:lnSpc>
              <a:spcPct val="90000"/>
            </a:lnSpc>
            <a:spcBef>
              <a:spcPct val="0"/>
            </a:spcBef>
            <a:spcAft>
              <a:spcPct val="15000"/>
            </a:spcAft>
            <a:buChar char="•"/>
          </a:pPr>
          <a:r>
            <a:rPr lang="en-US" sz="2700" kern="1200"/>
            <a:t>door_id</a:t>
          </a:r>
        </a:p>
        <a:p>
          <a:pPr marL="228600" lvl="1" indent="-228600" algn="l" defTabSz="1200150">
            <a:lnSpc>
              <a:spcPct val="90000"/>
            </a:lnSpc>
            <a:spcBef>
              <a:spcPct val="0"/>
            </a:spcBef>
            <a:spcAft>
              <a:spcPct val="15000"/>
            </a:spcAft>
            <a:buChar char="•"/>
          </a:pPr>
          <a:r>
            <a:rPr lang="en-US" sz="2700" kern="1200"/>
            <a:t>company_id</a:t>
          </a:r>
        </a:p>
        <a:p>
          <a:pPr marL="228600" lvl="1" indent="-228600" algn="l" defTabSz="1200150">
            <a:lnSpc>
              <a:spcPct val="90000"/>
            </a:lnSpc>
            <a:spcBef>
              <a:spcPct val="0"/>
            </a:spcBef>
            <a:spcAft>
              <a:spcPct val="15000"/>
            </a:spcAft>
            <a:buChar char="•"/>
          </a:pPr>
          <a:r>
            <a:rPr lang="en-US" sz="2700" kern="1200"/>
            <a:t>event_date_time</a:t>
          </a:r>
        </a:p>
      </dsp:txBody>
      <dsp:txXfrm>
        <a:off x="3496865" y="1072241"/>
        <a:ext cx="3064668" cy="2371680"/>
      </dsp:txXfrm>
    </dsp:sp>
    <dsp:sp modelId="{FE00245D-9A96-43C6-B6B7-07D722961B8D}">
      <dsp:nvSpPr>
        <dsp:cNvPr id="0" name=""/>
        <dsp:cNvSpPr/>
      </dsp:nvSpPr>
      <dsp:spPr>
        <a:xfrm>
          <a:off x="6990588" y="294641"/>
          <a:ext cx="3064668" cy="777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a:t>door</a:t>
          </a:r>
        </a:p>
      </dsp:txBody>
      <dsp:txXfrm>
        <a:off x="6990588" y="294641"/>
        <a:ext cx="3064668" cy="777600"/>
      </dsp:txXfrm>
    </dsp:sp>
    <dsp:sp modelId="{51E72D8C-D36F-4360-ABBD-250E5D32BD8D}">
      <dsp:nvSpPr>
        <dsp:cNvPr id="0" name=""/>
        <dsp:cNvSpPr/>
      </dsp:nvSpPr>
      <dsp:spPr>
        <a:xfrm>
          <a:off x="6990588" y="1072241"/>
          <a:ext cx="3064668" cy="23716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a:t>door_id</a:t>
          </a:r>
        </a:p>
        <a:p>
          <a:pPr marL="228600" lvl="1" indent="-228600" algn="l" defTabSz="1200150">
            <a:lnSpc>
              <a:spcPct val="90000"/>
            </a:lnSpc>
            <a:spcBef>
              <a:spcPct val="0"/>
            </a:spcBef>
            <a:spcAft>
              <a:spcPct val="15000"/>
            </a:spcAft>
            <a:buChar char="•"/>
          </a:pPr>
          <a:r>
            <a:rPr lang="en-US" sz="2700" kern="1200"/>
            <a:t>door_name</a:t>
          </a:r>
        </a:p>
      </dsp:txBody>
      <dsp:txXfrm>
        <a:off x="6990588" y="1072241"/>
        <a:ext cx="3064668" cy="23716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2/15/2020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2/15/2020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C360-57D0-454E-B568-202E09ACD4F5}"/>
              </a:ext>
            </a:extLst>
          </p:cNvPr>
          <p:cNvSpPr>
            <a:spLocks noGrp="1"/>
          </p:cNvSpPr>
          <p:nvPr>
            <p:ph type="title"/>
          </p:nvPr>
        </p:nvSpPr>
        <p:spPr/>
        <p:txBody>
          <a:bodyPr/>
          <a:lstStyle/>
          <a:p>
            <a:r>
              <a:rPr lang="en-US" dirty="0"/>
              <a:t>Machine Learning &amp; Big Data</a:t>
            </a:r>
          </a:p>
        </p:txBody>
      </p:sp>
      <p:pic>
        <p:nvPicPr>
          <p:cNvPr id="5" name="Content Placeholder 4">
            <a:extLst>
              <a:ext uri="{FF2B5EF4-FFF2-40B4-BE49-F238E27FC236}">
                <a16:creationId xmlns:a16="http://schemas.microsoft.com/office/drawing/2014/main" id="{5A06484D-ECF8-4E8E-9178-427ED429B800}"/>
              </a:ext>
            </a:extLst>
          </p:cNvPr>
          <p:cNvPicPr>
            <a:picLocks noGrp="1" noChangeAspect="1"/>
          </p:cNvPicPr>
          <p:nvPr>
            <p:ph idx="1"/>
          </p:nvPr>
        </p:nvPicPr>
        <p:blipFill>
          <a:blip r:embed="rId2"/>
          <a:stretch>
            <a:fillRect/>
          </a:stretch>
        </p:blipFill>
        <p:spPr>
          <a:xfrm>
            <a:off x="4828595" y="786383"/>
            <a:ext cx="7217631" cy="5368172"/>
          </a:xfrm>
          <a:prstGeom prst="rect">
            <a:avLst/>
          </a:prstGeom>
        </p:spPr>
      </p:pic>
      <p:sp>
        <p:nvSpPr>
          <p:cNvPr id="4" name="Text Placeholder 3">
            <a:extLst>
              <a:ext uri="{FF2B5EF4-FFF2-40B4-BE49-F238E27FC236}">
                <a16:creationId xmlns:a16="http://schemas.microsoft.com/office/drawing/2014/main" id="{B153D815-5657-47BB-B95D-432115AA8781}"/>
              </a:ext>
            </a:extLst>
          </p:cNvPr>
          <p:cNvSpPr>
            <a:spLocks noGrp="1"/>
          </p:cNvSpPr>
          <p:nvPr>
            <p:ph type="body" sz="half" idx="2"/>
          </p:nvPr>
        </p:nvSpPr>
        <p:spPr/>
        <p:txBody>
          <a:bodyPr/>
          <a:lstStyle/>
          <a:p>
            <a:r>
              <a:rPr lang="en-US" sz="2800" dirty="0"/>
              <a:t>Team TAMA</a:t>
            </a:r>
          </a:p>
          <a:p>
            <a:r>
              <a:rPr lang="en-US" dirty="0" err="1"/>
              <a:t>Tejas</a:t>
            </a:r>
            <a:r>
              <a:rPr lang="en-US" dirty="0"/>
              <a:t> Desai</a:t>
            </a:r>
          </a:p>
          <a:p>
            <a:r>
              <a:rPr lang="en-US" dirty="0"/>
              <a:t>Ankita Patel</a:t>
            </a:r>
          </a:p>
          <a:p>
            <a:r>
              <a:rPr lang="en-US" dirty="0" err="1"/>
              <a:t>Mamtha</a:t>
            </a:r>
            <a:r>
              <a:rPr lang="en-US" dirty="0"/>
              <a:t> Sharma</a:t>
            </a:r>
          </a:p>
          <a:p>
            <a:r>
              <a:rPr lang="en-US" dirty="0"/>
              <a:t>Amy Peters</a:t>
            </a:r>
          </a:p>
        </p:txBody>
      </p:sp>
    </p:spTree>
    <p:extLst>
      <p:ext uri="{BB962C8B-B14F-4D97-AF65-F5344CB8AC3E}">
        <p14:creationId xmlns:p14="http://schemas.microsoft.com/office/powerpoint/2010/main" val="835446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5899-ED52-4113-8C6A-9DAFDA340DBF}"/>
              </a:ext>
            </a:extLst>
          </p:cNvPr>
          <p:cNvSpPr>
            <a:spLocks noGrp="1"/>
          </p:cNvSpPr>
          <p:nvPr>
            <p:ph type="title"/>
          </p:nvPr>
        </p:nvSpPr>
        <p:spPr/>
        <p:txBody>
          <a:bodyPr/>
          <a:lstStyle/>
          <a:p>
            <a:r>
              <a:rPr lang="en-US" dirty="0"/>
              <a:t>Good to have</a:t>
            </a:r>
          </a:p>
        </p:txBody>
      </p:sp>
      <p:sp>
        <p:nvSpPr>
          <p:cNvPr id="5" name="Text Placeholder 4">
            <a:extLst>
              <a:ext uri="{FF2B5EF4-FFF2-40B4-BE49-F238E27FC236}">
                <a16:creationId xmlns:a16="http://schemas.microsoft.com/office/drawing/2014/main" id="{9D3FD27B-96EE-41FE-863D-248B0BF15B1D}"/>
              </a:ext>
            </a:extLst>
          </p:cNvPr>
          <p:cNvSpPr>
            <a:spLocks noGrp="1"/>
          </p:cNvSpPr>
          <p:nvPr>
            <p:ph type="body" sz="quarter" idx="3"/>
          </p:nvPr>
        </p:nvSpPr>
        <p:spPr>
          <a:xfrm>
            <a:off x="1097280" y="2057400"/>
            <a:ext cx="10058400" cy="736282"/>
          </a:xfrm>
        </p:spPr>
        <p:txBody>
          <a:bodyPr/>
          <a:lstStyle/>
          <a:p>
            <a:r>
              <a:rPr lang="en-US" dirty="0"/>
              <a:t>To BE Continued - Limitations</a:t>
            </a:r>
          </a:p>
        </p:txBody>
      </p:sp>
      <p:sp>
        <p:nvSpPr>
          <p:cNvPr id="6" name="Content Placeholder 5">
            <a:extLst>
              <a:ext uri="{FF2B5EF4-FFF2-40B4-BE49-F238E27FC236}">
                <a16:creationId xmlns:a16="http://schemas.microsoft.com/office/drawing/2014/main" id="{6F974DFE-A355-4DAB-AB68-0FE650665BB5}"/>
              </a:ext>
            </a:extLst>
          </p:cNvPr>
          <p:cNvSpPr>
            <a:spLocks noGrp="1"/>
          </p:cNvSpPr>
          <p:nvPr>
            <p:ph sz="quarter" idx="4"/>
          </p:nvPr>
        </p:nvSpPr>
        <p:spPr>
          <a:xfrm>
            <a:off x="1097280" y="2958273"/>
            <a:ext cx="10058400" cy="2910821"/>
          </a:xfrm>
        </p:spPr>
        <p:txBody>
          <a:bodyPr>
            <a:normAutofit/>
          </a:bodyPr>
          <a:lstStyle/>
          <a:p>
            <a:pPr>
              <a:buClr>
                <a:schemeClr val="tx1">
                  <a:lumMod val="75000"/>
                  <a:lumOff val="25000"/>
                </a:schemeClr>
              </a:buClr>
              <a:buFont typeface="Wingdings" panose="05000000000000000000" pitchFamily="2" charset="2"/>
              <a:buChar char="q"/>
            </a:pPr>
            <a:r>
              <a:rPr lang="en-US" dirty="0"/>
              <a:t>Avoid duplication/triplication of swipe-in data </a:t>
            </a:r>
          </a:p>
          <a:p>
            <a:pPr>
              <a:buClr>
                <a:schemeClr val="tx1">
                  <a:lumMod val="75000"/>
                  <a:lumOff val="25000"/>
                </a:schemeClr>
              </a:buClr>
              <a:buFont typeface="Wingdings" panose="05000000000000000000" pitchFamily="2" charset="2"/>
              <a:buChar char="q"/>
            </a:pPr>
            <a:r>
              <a:rPr lang="en-US" dirty="0"/>
              <a:t>Tie card number to company and floor </a:t>
            </a:r>
          </a:p>
          <a:p>
            <a:pPr>
              <a:buClr>
                <a:schemeClr val="tx1">
                  <a:lumMod val="75000"/>
                  <a:lumOff val="25000"/>
                </a:schemeClr>
              </a:buClr>
              <a:buFont typeface="Wingdings" panose="05000000000000000000" pitchFamily="2" charset="2"/>
              <a:buChar char="q"/>
            </a:pPr>
            <a:r>
              <a:rPr lang="en-US" dirty="0"/>
              <a:t>Capture swipe-out data </a:t>
            </a:r>
          </a:p>
          <a:p>
            <a:pPr>
              <a:buClr>
                <a:schemeClr val="tx1">
                  <a:lumMod val="75000"/>
                  <a:lumOff val="25000"/>
                </a:schemeClr>
              </a:buClr>
              <a:buFont typeface="Wingdings" panose="05000000000000000000" pitchFamily="2" charset="2"/>
              <a:buChar char="q"/>
            </a:pPr>
            <a:r>
              <a:rPr lang="en-US" dirty="0"/>
              <a:t>Predict occupancy by floor </a:t>
            </a:r>
          </a:p>
          <a:p>
            <a:pPr>
              <a:buClr>
                <a:schemeClr val="tx1">
                  <a:lumMod val="75000"/>
                  <a:lumOff val="25000"/>
                </a:schemeClr>
              </a:buClr>
              <a:buFont typeface="Wingdings" panose="05000000000000000000" pitchFamily="2" charset="2"/>
              <a:buChar char="q"/>
            </a:pPr>
            <a:r>
              <a:rPr lang="en-US" dirty="0"/>
              <a:t>Use predictions for control of the HVAC systems</a:t>
            </a:r>
          </a:p>
          <a:p>
            <a:endParaRPr lang="en-US" dirty="0"/>
          </a:p>
        </p:txBody>
      </p:sp>
    </p:spTree>
    <p:extLst>
      <p:ext uri="{BB962C8B-B14F-4D97-AF65-F5344CB8AC3E}">
        <p14:creationId xmlns:p14="http://schemas.microsoft.com/office/powerpoint/2010/main" val="4040032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0D25-DAB0-41C8-9A95-8D2214E23C70}"/>
              </a:ext>
            </a:extLst>
          </p:cNvPr>
          <p:cNvSpPr>
            <a:spLocks noGrp="1"/>
          </p:cNvSpPr>
          <p:nvPr>
            <p:ph type="title"/>
          </p:nvPr>
        </p:nvSpPr>
        <p:spPr/>
        <p:txBody>
          <a:bodyPr/>
          <a:lstStyle/>
          <a:p>
            <a:r>
              <a:rPr lang="en-US" dirty="0"/>
              <a:t>Predictive Use Case</a:t>
            </a:r>
          </a:p>
        </p:txBody>
      </p:sp>
      <p:sp>
        <p:nvSpPr>
          <p:cNvPr id="3" name="Content Placeholder 2">
            <a:extLst>
              <a:ext uri="{FF2B5EF4-FFF2-40B4-BE49-F238E27FC236}">
                <a16:creationId xmlns:a16="http://schemas.microsoft.com/office/drawing/2014/main" id="{B20DC830-D9A9-4755-B117-C68920468BDD}"/>
              </a:ext>
            </a:extLst>
          </p:cNvPr>
          <p:cNvSpPr>
            <a:spLocks noGrp="1"/>
          </p:cNvSpPr>
          <p:nvPr>
            <p:ph idx="1"/>
          </p:nvPr>
        </p:nvSpPr>
        <p:spPr/>
        <p:txBody>
          <a:bodyPr>
            <a:normAutofit fontScale="92500" lnSpcReduction="10000"/>
          </a:bodyPr>
          <a:lstStyle/>
          <a:p>
            <a:pPr>
              <a:buClr>
                <a:schemeClr val="tx1">
                  <a:lumMod val="75000"/>
                  <a:lumOff val="25000"/>
                </a:schemeClr>
              </a:buClr>
              <a:buFont typeface="Wingdings" panose="05000000000000000000" pitchFamily="2" charset="2"/>
              <a:buChar char="q"/>
            </a:pPr>
            <a:r>
              <a:rPr lang="en-US" sz="2800" dirty="0"/>
              <a:t> The Machine Learning model can be used to predict the number of people who are in the building within a given hour</a:t>
            </a:r>
          </a:p>
          <a:p>
            <a:pPr>
              <a:buClr>
                <a:schemeClr val="tx1">
                  <a:lumMod val="75000"/>
                  <a:lumOff val="25000"/>
                </a:schemeClr>
              </a:buClr>
              <a:buFont typeface="Wingdings" panose="05000000000000000000" pitchFamily="2" charset="2"/>
              <a:buChar char="q"/>
            </a:pPr>
            <a:r>
              <a:rPr lang="en-US" sz="2800" dirty="0"/>
              <a:t> Similar methodology could be used for other managed buildings</a:t>
            </a:r>
          </a:p>
          <a:p>
            <a:pPr>
              <a:buClr>
                <a:schemeClr val="tx1">
                  <a:lumMod val="75000"/>
                  <a:lumOff val="25000"/>
                </a:schemeClr>
              </a:buClr>
              <a:buFont typeface="Wingdings" panose="05000000000000000000" pitchFamily="2" charset="2"/>
              <a:buChar char="q"/>
            </a:pPr>
            <a:r>
              <a:rPr lang="en-US" sz="2800" dirty="0"/>
              <a:t> Data can be used to create “Intelligent” buildings</a:t>
            </a:r>
          </a:p>
          <a:p>
            <a:pPr lvl="1">
              <a:buClr>
                <a:schemeClr val="tx1">
                  <a:lumMod val="75000"/>
                  <a:lumOff val="25000"/>
                </a:schemeClr>
              </a:buClr>
              <a:buFont typeface="Wingdings" panose="05000000000000000000" pitchFamily="2" charset="2"/>
              <a:buChar char="Ø"/>
            </a:pPr>
            <a:r>
              <a:rPr lang="en-US" dirty="0"/>
              <a:t> Building staffing – Security, Janitorial, Maintenance, Office Management</a:t>
            </a:r>
          </a:p>
          <a:p>
            <a:pPr lvl="1">
              <a:buClr>
                <a:schemeClr val="tx1">
                  <a:lumMod val="75000"/>
                  <a:lumOff val="25000"/>
                </a:schemeClr>
              </a:buClr>
              <a:buFont typeface="Wingdings" panose="05000000000000000000" pitchFamily="2" charset="2"/>
              <a:buChar char="Ø"/>
            </a:pPr>
            <a:r>
              <a:rPr lang="en-US" dirty="0"/>
              <a:t> HVAC – Optimal Heating &amp; Cooling</a:t>
            </a:r>
          </a:p>
          <a:p>
            <a:pPr lvl="1">
              <a:buClr>
                <a:schemeClr val="tx1">
                  <a:lumMod val="75000"/>
                  <a:lumOff val="25000"/>
                </a:schemeClr>
              </a:buClr>
              <a:buFont typeface="Wingdings" panose="05000000000000000000" pitchFamily="2" charset="2"/>
              <a:buChar char="Ø"/>
            </a:pPr>
            <a:r>
              <a:rPr lang="en-US" dirty="0"/>
              <a:t> Lighting – Schedule or Sensor</a:t>
            </a:r>
          </a:p>
          <a:p>
            <a:pPr lvl="1">
              <a:buClr>
                <a:schemeClr val="tx1">
                  <a:lumMod val="75000"/>
                  <a:lumOff val="25000"/>
                </a:schemeClr>
              </a:buClr>
              <a:buFont typeface="Wingdings" panose="05000000000000000000" pitchFamily="2" charset="2"/>
              <a:buChar char="Ø"/>
            </a:pPr>
            <a:r>
              <a:rPr lang="en-US" dirty="0"/>
              <a:t> Sustainability – Reduce Carbon Footprint</a:t>
            </a:r>
          </a:p>
          <a:p>
            <a:pPr lvl="1">
              <a:buClr>
                <a:schemeClr val="tx1">
                  <a:lumMod val="75000"/>
                  <a:lumOff val="25000"/>
                </a:schemeClr>
              </a:buClr>
              <a:buFont typeface="Wingdings" panose="05000000000000000000" pitchFamily="2" charset="2"/>
              <a:buChar char="Ø"/>
            </a:pPr>
            <a:r>
              <a:rPr lang="en-US" dirty="0"/>
              <a:t> Cost – Efficient Use of Resources</a:t>
            </a:r>
          </a:p>
        </p:txBody>
      </p:sp>
    </p:spTree>
    <p:extLst>
      <p:ext uri="{BB962C8B-B14F-4D97-AF65-F5344CB8AC3E}">
        <p14:creationId xmlns:p14="http://schemas.microsoft.com/office/powerpoint/2010/main" val="1886094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559FC-4009-4FF4-B965-F49C7B6DC1E3}"/>
              </a:ext>
            </a:extLst>
          </p:cNvPr>
          <p:cNvSpPr>
            <a:spLocks noGrp="1"/>
          </p:cNvSpPr>
          <p:nvPr>
            <p:ph type="title"/>
          </p:nvPr>
        </p:nvSpPr>
        <p:spPr/>
        <p:txBody>
          <a:bodyPr/>
          <a:lstStyle/>
          <a:p>
            <a:r>
              <a:rPr lang="en-US" dirty="0"/>
              <a:t>Building Management</a:t>
            </a:r>
          </a:p>
        </p:txBody>
      </p:sp>
      <p:sp>
        <p:nvSpPr>
          <p:cNvPr id="3" name="Text Placeholder 2">
            <a:extLst>
              <a:ext uri="{FF2B5EF4-FFF2-40B4-BE49-F238E27FC236}">
                <a16:creationId xmlns:a16="http://schemas.microsoft.com/office/drawing/2014/main" id="{3AD7779D-A3FB-47CC-9974-1DB8DB58A4C1}"/>
              </a:ext>
            </a:extLst>
          </p:cNvPr>
          <p:cNvSpPr>
            <a:spLocks noGrp="1"/>
          </p:cNvSpPr>
          <p:nvPr>
            <p:ph type="body" idx="1"/>
          </p:nvPr>
        </p:nvSpPr>
        <p:spPr/>
        <p:txBody>
          <a:bodyPr>
            <a:normAutofit/>
          </a:bodyPr>
          <a:lstStyle/>
          <a:p>
            <a:r>
              <a:rPr lang="en-US" sz="2400" dirty="0"/>
              <a:t>Big Data</a:t>
            </a:r>
          </a:p>
        </p:txBody>
      </p:sp>
      <p:sp>
        <p:nvSpPr>
          <p:cNvPr id="4" name="Content Placeholder 3">
            <a:extLst>
              <a:ext uri="{FF2B5EF4-FFF2-40B4-BE49-F238E27FC236}">
                <a16:creationId xmlns:a16="http://schemas.microsoft.com/office/drawing/2014/main" id="{25B4ACCB-553F-46A3-94B9-5AE8BF89F196}"/>
              </a:ext>
            </a:extLst>
          </p:cNvPr>
          <p:cNvSpPr>
            <a:spLocks noGrp="1"/>
          </p:cNvSpPr>
          <p:nvPr>
            <p:ph sz="half" idx="2"/>
          </p:nvPr>
        </p:nvSpPr>
        <p:spPr/>
        <p:txBody>
          <a:bodyPr/>
          <a:lstStyle/>
          <a:p>
            <a:pPr>
              <a:buClr>
                <a:schemeClr val="tx1">
                  <a:lumMod val="75000"/>
                  <a:lumOff val="25000"/>
                </a:schemeClr>
              </a:buClr>
              <a:buFont typeface="Wingdings" panose="05000000000000000000" pitchFamily="2" charset="2"/>
              <a:buChar char="q"/>
            </a:pPr>
            <a:r>
              <a:rPr lang="en-US" dirty="0"/>
              <a:t>Multi-tenant Office Space </a:t>
            </a:r>
          </a:p>
          <a:p>
            <a:pPr>
              <a:buClr>
                <a:schemeClr val="tx1">
                  <a:lumMod val="75000"/>
                  <a:lumOff val="25000"/>
                </a:schemeClr>
              </a:buClr>
              <a:buFont typeface="Wingdings" panose="05000000000000000000" pitchFamily="2" charset="2"/>
              <a:buChar char="q"/>
            </a:pPr>
            <a:r>
              <a:rPr lang="en-US" dirty="0"/>
              <a:t>Single Source – Over 30 Floors</a:t>
            </a:r>
          </a:p>
          <a:p>
            <a:pPr>
              <a:buClr>
                <a:schemeClr val="tx1">
                  <a:lumMod val="75000"/>
                  <a:lumOff val="25000"/>
                </a:schemeClr>
              </a:buClr>
              <a:buFont typeface="Wingdings" panose="05000000000000000000" pitchFamily="2" charset="2"/>
              <a:buChar char="q"/>
            </a:pPr>
            <a:r>
              <a:rPr lang="en-US" dirty="0"/>
              <a:t>Million Rows Of Key Card Data</a:t>
            </a:r>
          </a:p>
          <a:p>
            <a:pPr>
              <a:buClr>
                <a:schemeClr val="tx1">
                  <a:lumMod val="75000"/>
                  <a:lumOff val="25000"/>
                </a:schemeClr>
              </a:buClr>
              <a:buFont typeface="Wingdings" panose="05000000000000000000" pitchFamily="2" charset="2"/>
              <a:buChar char="q"/>
            </a:pPr>
            <a:r>
              <a:rPr lang="en-US" dirty="0"/>
              <a:t>Single Year</a:t>
            </a:r>
          </a:p>
          <a:p>
            <a:endParaRPr lang="en-US" dirty="0"/>
          </a:p>
        </p:txBody>
      </p:sp>
      <p:sp>
        <p:nvSpPr>
          <p:cNvPr id="5" name="Text Placeholder 4">
            <a:extLst>
              <a:ext uri="{FF2B5EF4-FFF2-40B4-BE49-F238E27FC236}">
                <a16:creationId xmlns:a16="http://schemas.microsoft.com/office/drawing/2014/main" id="{92F5293A-A9A7-4839-8421-C88493F28843}"/>
              </a:ext>
            </a:extLst>
          </p:cNvPr>
          <p:cNvSpPr>
            <a:spLocks noGrp="1"/>
          </p:cNvSpPr>
          <p:nvPr>
            <p:ph type="body" sz="quarter" idx="3"/>
          </p:nvPr>
        </p:nvSpPr>
        <p:spPr/>
        <p:txBody>
          <a:bodyPr>
            <a:normAutofit/>
          </a:bodyPr>
          <a:lstStyle/>
          <a:p>
            <a:r>
              <a:rPr lang="en-US" sz="2400" dirty="0"/>
              <a:t>strategy</a:t>
            </a:r>
          </a:p>
        </p:txBody>
      </p:sp>
      <p:sp>
        <p:nvSpPr>
          <p:cNvPr id="6" name="Content Placeholder 5">
            <a:extLst>
              <a:ext uri="{FF2B5EF4-FFF2-40B4-BE49-F238E27FC236}">
                <a16:creationId xmlns:a16="http://schemas.microsoft.com/office/drawing/2014/main" id="{E04E26E8-C55E-4EE6-BA1D-09998FBD59C2}"/>
              </a:ext>
            </a:extLst>
          </p:cNvPr>
          <p:cNvSpPr>
            <a:spLocks noGrp="1"/>
          </p:cNvSpPr>
          <p:nvPr>
            <p:ph sz="quarter" idx="4"/>
          </p:nvPr>
        </p:nvSpPr>
        <p:spPr/>
        <p:txBody>
          <a:bodyPr/>
          <a:lstStyle/>
          <a:p>
            <a:pPr>
              <a:buClr>
                <a:schemeClr val="tx1">
                  <a:lumMod val="75000"/>
                  <a:lumOff val="25000"/>
                </a:schemeClr>
              </a:buClr>
              <a:buFont typeface="Wingdings" panose="05000000000000000000" pitchFamily="2" charset="2"/>
              <a:buChar char="q"/>
            </a:pPr>
            <a:r>
              <a:rPr lang="en-US" dirty="0"/>
              <a:t>Study Tenant Utilization</a:t>
            </a:r>
          </a:p>
          <a:p>
            <a:pPr>
              <a:buClr>
                <a:schemeClr val="tx1">
                  <a:lumMod val="75000"/>
                  <a:lumOff val="25000"/>
                </a:schemeClr>
              </a:buClr>
              <a:buFont typeface="Wingdings" panose="05000000000000000000" pitchFamily="2" charset="2"/>
              <a:buChar char="q"/>
            </a:pPr>
            <a:r>
              <a:rPr lang="en-US" dirty="0"/>
              <a:t>Predict Occupancy Rates</a:t>
            </a:r>
          </a:p>
          <a:p>
            <a:pPr>
              <a:buClr>
                <a:schemeClr val="tx1">
                  <a:lumMod val="75000"/>
                  <a:lumOff val="25000"/>
                </a:schemeClr>
              </a:buClr>
              <a:buFont typeface="Wingdings" panose="05000000000000000000" pitchFamily="2" charset="2"/>
              <a:buChar char="q"/>
            </a:pPr>
            <a:r>
              <a:rPr lang="en-US" dirty="0"/>
              <a:t>Breakdown by Hour of the Day</a:t>
            </a:r>
          </a:p>
          <a:p>
            <a:pPr>
              <a:buClr>
                <a:schemeClr val="tx1">
                  <a:lumMod val="75000"/>
                  <a:lumOff val="25000"/>
                </a:schemeClr>
              </a:buClr>
              <a:buFont typeface="Wingdings" panose="05000000000000000000" pitchFamily="2" charset="2"/>
              <a:buChar char="q"/>
            </a:pPr>
            <a:r>
              <a:rPr lang="en-US" dirty="0"/>
              <a:t>Use Data to Gain Efficiencies</a:t>
            </a:r>
          </a:p>
          <a:p>
            <a:endParaRPr lang="en-US" dirty="0"/>
          </a:p>
        </p:txBody>
      </p:sp>
    </p:spTree>
    <p:extLst>
      <p:ext uri="{BB962C8B-B14F-4D97-AF65-F5344CB8AC3E}">
        <p14:creationId xmlns:p14="http://schemas.microsoft.com/office/powerpoint/2010/main" val="3080092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2074-87BE-4405-8878-71422D52AA00}"/>
              </a:ext>
            </a:extLst>
          </p:cNvPr>
          <p:cNvSpPr>
            <a:spLocks noGrp="1"/>
          </p:cNvSpPr>
          <p:nvPr>
            <p:ph type="title"/>
          </p:nvPr>
        </p:nvSpPr>
        <p:spPr/>
        <p:txBody>
          <a:bodyPr/>
          <a:lstStyle/>
          <a:p>
            <a:r>
              <a:rPr lang="en-US" dirty="0"/>
              <a:t>Data Zone</a:t>
            </a:r>
          </a:p>
        </p:txBody>
      </p:sp>
      <p:sp>
        <p:nvSpPr>
          <p:cNvPr id="3" name="Text Placeholder 2">
            <a:extLst>
              <a:ext uri="{FF2B5EF4-FFF2-40B4-BE49-F238E27FC236}">
                <a16:creationId xmlns:a16="http://schemas.microsoft.com/office/drawing/2014/main" id="{0E7D292D-B5E1-4000-A828-DD2D8E3E1B82}"/>
              </a:ext>
            </a:extLst>
          </p:cNvPr>
          <p:cNvSpPr>
            <a:spLocks noGrp="1"/>
          </p:cNvSpPr>
          <p:nvPr>
            <p:ph type="body" idx="1"/>
          </p:nvPr>
        </p:nvSpPr>
        <p:spPr/>
        <p:txBody>
          <a:bodyPr>
            <a:normAutofit/>
          </a:bodyPr>
          <a:lstStyle/>
          <a:p>
            <a:r>
              <a:rPr lang="en-US" sz="2400" dirty="0"/>
              <a:t>Dummy for testing</a:t>
            </a:r>
          </a:p>
        </p:txBody>
      </p:sp>
      <p:sp>
        <p:nvSpPr>
          <p:cNvPr id="4" name="Content Placeholder 3">
            <a:extLst>
              <a:ext uri="{FF2B5EF4-FFF2-40B4-BE49-F238E27FC236}">
                <a16:creationId xmlns:a16="http://schemas.microsoft.com/office/drawing/2014/main" id="{04128FDB-DEDD-40E8-9DAC-C13DC1A0F994}"/>
              </a:ext>
            </a:extLst>
          </p:cNvPr>
          <p:cNvSpPr>
            <a:spLocks noGrp="1"/>
          </p:cNvSpPr>
          <p:nvPr>
            <p:ph sz="half" idx="2"/>
          </p:nvPr>
        </p:nvSpPr>
        <p:spPr/>
        <p:txBody>
          <a:bodyPr>
            <a:normAutofit/>
          </a:bodyPr>
          <a:lstStyle/>
          <a:p>
            <a:r>
              <a:rPr lang="en-US" b="1" dirty="0">
                <a:solidFill>
                  <a:schemeClr val="tx2"/>
                </a:solidFill>
              </a:rPr>
              <a:t>Created Database Tables &amp; Merged</a:t>
            </a:r>
          </a:p>
          <a:p>
            <a:pPr>
              <a:buClr>
                <a:schemeClr val="tx1">
                  <a:lumMod val="75000"/>
                  <a:lumOff val="25000"/>
                </a:schemeClr>
              </a:buClr>
              <a:buFont typeface="Wingdings" panose="05000000000000000000" pitchFamily="2" charset="2"/>
              <a:buChar char="q"/>
            </a:pPr>
            <a:r>
              <a:rPr lang="en-US" dirty="0"/>
              <a:t>SQLite database for portability</a:t>
            </a:r>
          </a:p>
          <a:p>
            <a:pPr>
              <a:buClr>
                <a:schemeClr val="tx1">
                  <a:lumMod val="75000"/>
                  <a:lumOff val="25000"/>
                </a:schemeClr>
              </a:buClr>
              <a:buFont typeface="Wingdings" panose="05000000000000000000" pitchFamily="2" charset="2"/>
              <a:buChar char="q"/>
            </a:pPr>
            <a:r>
              <a:rPr lang="en-US" dirty="0"/>
              <a:t>Tables</a:t>
            </a:r>
          </a:p>
          <a:p>
            <a:pPr>
              <a:buClr>
                <a:schemeClr val="tx1">
                  <a:lumMod val="75000"/>
                  <a:lumOff val="25000"/>
                </a:schemeClr>
              </a:buClr>
              <a:buFont typeface="Wingdings" panose="05000000000000000000" pitchFamily="2" charset="2"/>
              <a:buChar char="q"/>
            </a:pPr>
            <a:r>
              <a:rPr lang="en-US" dirty="0"/>
              <a:t>Complete data extraction </a:t>
            </a:r>
          </a:p>
          <a:p>
            <a:pPr>
              <a:buClr>
                <a:schemeClr val="tx1">
                  <a:lumMod val="75000"/>
                  <a:lumOff val="25000"/>
                </a:schemeClr>
              </a:buClr>
              <a:buFont typeface="Wingdings" panose="05000000000000000000" pitchFamily="2" charset="2"/>
              <a:buChar char="q"/>
            </a:pPr>
            <a:r>
              <a:rPr lang="en-US" dirty="0"/>
              <a:t>Extraction to csv</a:t>
            </a:r>
          </a:p>
          <a:p>
            <a:pPr marL="0" indent="0">
              <a:buNone/>
            </a:pPr>
            <a:endParaRPr lang="en-US" dirty="0"/>
          </a:p>
          <a:p>
            <a:endParaRPr lang="en-US" dirty="0"/>
          </a:p>
          <a:p>
            <a:pPr lvl="0">
              <a:buFont typeface="Wingdings" panose="05000000000000000000" pitchFamily="2" charset="2"/>
              <a:buChar char="q"/>
            </a:pPr>
            <a:endParaRPr lang="en-US" dirty="0"/>
          </a:p>
          <a:p>
            <a:pPr>
              <a:buFont typeface="Wingdings" panose="05000000000000000000" pitchFamily="2" charset="2"/>
              <a:buChar char="q"/>
            </a:pPr>
            <a:endParaRPr lang="en-US" dirty="0"/>
          </a:p>
        </p:txBody>
      </p:sp>
      <p:sp>
        <p:nvSpPr>
          <p:cNvPr id="5" name="Text Placeholder 4">
            <a:extLst>
              <a:ext uri="{FF2B5EF4-FFF2-40B4-BE49-F238E27FC236}">
                <a16:creationId xmlns:a16="http://schemas.microsoft.com/office/drawing/2014/main" id="{7F318B05-6132-4326-AB19-8936D9B7C195}"/>
              </a:ext>
            </a:extLst>
          </p:cNvPr>
          <p:cNvSpPr>
            <a:spLocks noGrp="1"/>
          </p:cNvSpPr>
          <p:nvPr>
            <p:ph type="body" sz="quarter" idx="3"/>
          </p:nvPr>
        </p:nvSpPr>
        <p:spPr/>
        <p:txBody>
          <a:bodyPr>
            <a:normAutofit/>
          </a:bodyPr>
          <a:lstStyle/>
          <a:p>
            <a:r>
              <a:rPr lang="en-US" sz="2400" dirty="0"/>
              <a:t>Sample for training</a:t>
            </a:r>
          </a:p>
        </p:txBody>
      </p:sp>
      <p:sp>
        <p:nvSpPr>
          <p:cNvPr id="6" name="Content Placeholder 5">
            <a:extLst>
              <a:ext uri="{FF2B5EF4-FFF2-40B4-BE49-F238E27FC236}">
                <a16:creationId xmlns:a16="http://schemas.microsoft.com/office/drawing/2014/main" id="{850E93B5-95F5-44A2-804C-199248996516}"/>
              </a:ext>
            </a:extLst>
          </p:cNvPr>
          <p:cNvSpPr>
            <a:spLocks noGrp="1"/>
          </p:cNvSpPr>
          <p:nvPr>
            <p:ph sz="quarter" idx="4"/>
          </p:nvPr>
        </p:nvSpPr>
        <p:spPr/>
        <p:txBody>
          <a:bodyPr>
            <a:normAutofit/>
          </a:bodyPr>
          <a:lstStyle/>
          <a:p>
            <a:pPr marL="0" indent="0">
              <a:buNone/>
            </a:pPr>
            <a:r>
              <a:rPr lang="en-US" b="1" dirty="0">
                <a:solidFill>
                  <a:schemeClr val="tx2"/>
                </a:solidFill>
              </a:rPr>
              <a:t> Created CSV File</a:t>
            </a:r>
          </a:p>
          <a:p>
            <a:pPr lvl="0">
              <a:buClr>
                <a:schemeClr val="tx1">
                  <a:lumMod val="75000"/>
                  <a:lumOff val="25000"/>
                </a:schemeClr>
              </a:buClr>
              <a:buFont typeface="Wingdings" panose="05000000000000000000" pitchFamily="2" charset="2"/>
              <a:buChar char="q"/>
            </a:pPr>
            <a:r>
              <a:rPr lang="en-US" dirty="0"/>
              <a:t>Timestamp of Card Swipe IN versus OUT</a:t>
            </a:r>
          </a:p>
          <a:p>
            <a:pPr lvl="0">
              <a:buClr>
                <a:schemeClr val="tx1">
                  <a:lumMod val="75000"/>
                  <a:lumOff val="25000"/>
                </a:schemeClr>
              </a:buClr>
              <a:buFont typeface="Wingdings" panose="05000000000000000000" pitchFamily="2" charset="2"/>
              <a:buChar char="q"/>
            </a:pPr>
            <a:r>
              <a:rPr lang="en-US" dirty="0"/>
              <a:t> 7 days a week</a:t>
            </a:r>
          </a:p>
          <a:p>
            <a:pPr lvl="0">
              <a:buClr>
                <a:schemeClr val="tx1">
                  <a:lumMod val="75000"/>
                  <a:lumOff val="25000"/>
                </a:schemeClr>
              </a:buClr>
              <a:buFont typeface="Wingdings" panose="05000000000000000000" pitchFamily="2" charset="2"/>
              <a:buChar char="q"/>
            </a:pPr>
            <a:r>
              <a:rPr lang="en-US" dirty="0"/>
              <a:t> 50 days</a:t>
            </a:r>
          </a:p>
          <a:p>
            <a:pPr lvl="0">
              <a:buClr>
                <a:schemeClr val="tx1">
                  <a:lumMod val="75000"/>
                  <a:lumOff val="25000"/>
                </a:schemeClr>
              </a:buClr>
              <a:buFont typeface="Wingdings" panose="05000000000000000000" pitchFamily="2" charset="2"/>
              <a:buChar char="q"/>
            </a:pPr>
            <a:r>
              <a:rPr lang="en-US" dirty="0"/>
              <a:t> 160,000 rows</a:t>
            </a:r>
          </a:p>
        </p:txBody>
      </p:sp>
    </p:spTree>
    <p:extLst>
      <p:ext uri="{BB962C8B-B14F-4D97-AF65-F5344CB8AC3E}">
        <p14:creationId xmlns:p14="http://schemas.microsoft.com/office/powerpoint/2010/main" val="3480295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00BE2-1DE1-453E-9EC1-B764DC01DC81}"/>
              </a:ext>
            </a:extLst>
          </p:cNvPr>
          <p:cNvSpPr>
            <a:spLocks noGrp="1"/>
          </p:cNvSpPr>
          <p:nvPr>
            <p:ph type="title"/>
          </p:nvPr>
        </p:nvSpPr>
        <p:spPr/>
        <p:txBody>
          <a:bodyPr/>
          <a:lstStyle/>
          <a:p>
            <a:r>
              <a:rPr lang="en-US" dirty="0"/>
              <a:t>Table structure</a:t>
            </a:r>
          </a:p>
        </p:txBody>
      </p:sp>
      <p:graphicFrame>
        <p:nvGraphicFramePr>
          <p:cNvPr id="7" name="Content Placeholder 6">
            <a:extLst>
              <a:ext uri="{FF2B5EF4-FFF2-40B4-BE49-F238E27FC236}">
                <a16:creationId xmlns:a16="http://schemas.microsoft.com/office/drawing/2014/main" id="{F1F247C6-0336-4469-B7E2-8E7632052167}"/>
              </a:ext>
            </a:extLst>
          </p:cNvPr>
          <p:cNvGraphicFramePr>
            <a:graphicFrameLocks noGrp="1"/>
          </p:cNvGraphicFramePr>
          <p:nvPr>
            <p:ph sz="half" idx="2"/>
          </p:nvPr>
        </p:nvGraphicFramePr>
        <p:xfrm>
          <a:off x="1096963" y="2130425"/>
          <a:ext cx="10058400" cy="3738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6" name="Straight Arrow Connector 15">
            <a:extLst>
              <a:ext uri="{FF2B5EF4-FFF2-40B4-BE49-F238E27FC236}">
                <a16:creationId xmlns:a16="http://schemas.microsoft.com/office/drawing/2014/main" id="{C4E32EAF-ACCF-4366-BC69-97B75C0FD4FA}"/>
              </a:ext>
            </a:extLst>
          </p:cNvPr>
          <p:cNvCxnSpPr/>
          <p:nvPr/>
        </p:nvCxnSpPr>
        <p:spPr>
          <a:xfrm>
            <a:off x="4145873" y="4074851"/>
            <a:ext cx="42612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43C2A38-9ACC-47BA-BD2B-334D23E4197A}"/>
              </a:ext>
            </a:extLst>
          </p:cNvPr>
          <p:cNvCxnSpPr/>
          <p:nvPr/>
        </p:nvCxnSpPr>
        <p:spPr>
          <a:xfrm>
            <a:off x="7645154" y="4065973"/>
            <a:ext cx="42612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834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50A2-3925-435C-AB75-4238254831AC}"/>
              </a:ext>
            </a:extLst>
          </p:cNvPr>
          <p:cNvSpPr>
            <a:spLocks noGrp="1"/>
          </p:cNvSpPr>
          <p:nvPr>
            <p:ph type="title"/>
          </p:nvPr>
        </p:nvSpPr>
        <p:spPr/>
        <p:txBody>
          <a:bodyPr/>
          <a:lstStyle/>
          <a:p>
            <a:pPr algn="ctr"/>
            <a:r>
              <a:rPr lang="en-US" dirty="0"/>
              <a:t>Data Ingestion: </a:t>
            </a:r>
            <a:br>
              <a:rPr lang="en-US" dirty="0"/>
            </a:br>
            <a:r>
              <a:rPr lang="en-US" dirty="0"/>
              <a:t>Methodology</a:t>
            </a:r>
          </a:p>
        </p:txBody>
      </p:sp>
      <p:sp>
        <p:nvSpPr>
          <p:cNvPr id="3" name="Text Placeholder 2">
            <a:extLst>
              <a:ext uri="{FF2B5EF4-FFF2-40B4-BE49-F238E27FC236}">
                <a16:creationId xmlns:a16="http://schemas.microsoft.com/office/drawing/2014/main" id="{0599F800-8E46-4F9A-A55C-EEB1694FE267}"/>
              </a:ext>
            </a:extLst>
          </p:cNvPr>
          <p:cNvSpPr>
            <a:spLocks noGrp="1"/>
          </p:cNvSpPr>
          <p:nvPr>
            <p:ph type="body" idx="1"/>
          </p:nvPr>
        </p:nvSpPr>
        <p:spPr/>
        <p:txBody>
          <a:bodyPr/>
          <a:lstStyle/>
          <a:p>
            <a:endParaRPr lang="en-US" dirty="0"/>
          </a:p>
        </p:txBody>
      </p:sp>
      <p:pic>
        <p:nvPicPr>
          <p:cNvPr id="10" name="Picture 9">
            <a:extLst>
              <a:ext uri="{FF2B5EF4-FFF2-40B4-BE49-F238E27FC236}">
                <a16:creationId xmlns:a16="http://schemas.microsoft.com/office/drawing/2014/main" id="{28C7BDE3-0133-4014-92CF-01863D6AC789}"/>
              </a:ext>
            </a:extLst>
          </p:cNvPr>
          <p:cNvPicPr>
            <a:picLocks noChangeAspect="1"/>
          </p:cNvPicPr>
          <p:nvPr/>
        </p:nvPicPr>
        <p:blipFill>
          <a:blip r:embed="rId2"/>
          <a:stretch>
            <a:fillRect/>
          </a:stretch>
        </p:blipFill>
        <p:spPr>
          <a:xfrm>
            <a:off x="76339" y="4019931"/>
            <a:ext cx="3412586" cy="2365633"/>
          </a:xfrm>
          <a:prstGeom prst="rect">
            <a:avLst/>
          </a:prstGeom>
        </p:spPr>
      </p:pic>
      <p:pic>
        <p:nvPicPr>
          <p:cNvPr id="11" name="Picture 10">
            <a:extLst>
              <a:ext uri="{FF2B5EF4-FFF2-40B4-BE49-F238E27FC236}">
                <a16:creationId xmlns:a16="http://schemas.microsoft.com/office/drawing/2014/main" id="{EDDB5928-8398-44DC-853C-44BFDD9E4605}"/>
              </a:ext>
            </a:extLst>
          </p:cNvPr>
          <p:cNvPicPr>
            <a:picLocks noChangeAspect="1"/>
          </p:cNvPicPr>
          <p:nvPr/>
        </p:nvPicPr>
        <p:blipFill>
          <a:blip r:embed="rId3"/>
          <a:stretch>
            <a:fillRect/>
          </a:stretch>
        </p:blipFill>
        <p:spPr>
          <a:xfrm>
            <a:off x="3339707" y="4140788"/>
            <a:ext cx="3176235" cy="2162094"/>
          </a:xfrm>
          <a:prstGeom prst="rect">
            <a:avLst/>
          </a:prstGeom>
        </p:spPr>
      </p:pic>
      <p:pic>
        <p:nvPicPr>
          <p:cNvPr id="12" name="Picture 11">
            <a:extLst>
              <a:ext uri="{FF2B5EF4-FFF2-40B4-BE49-F238E27FC236}">
                <a16:creationId xmlns:a16="http://schemas.microsoft.com/office/drawing/2014/main" id="{3082C9B7-15E4-4CEB-A38B-FA8EC1F649D8}"/>
              </a:ext>
            </a:extLst>
          </p:cNvPr>
          <p:cNvPicPr>
            <a:picLocks noChangeAspect="1"/>
          </p:cNvPicPr>
          <p:nvPr/>
        </p:nvPicPr>
        <p:blipFill>
          <a:blip r:embed="rId4"/>
          <a:stretch>
            <a:fillRect/>
          </a:stretch>
        </p:blipFill>
        <p:spPr>
          <a:xfrm>
            <a:off x="76339" y="1950147"/>
            <a:ext cx="6439603" cy="2162094"/>
          </a:xfrm>
          <a:prstGeom prst="rect">
            <a:avLst/>
          </a:prstGeom>
        </p:spPr>
      </p:pic>
      <p:sp>
        <p:nvSpPr>
          <p:cNvPr id="13" name="Rectangle 12">
            <a:extLst>
              <a:ext uri="{FF2B5EF4-FFF2-40B4-BE49-F238E27FC236}">
                <a16:creationId xmlns:a16="http://schemas.microsoft.com/office/drawing/2014/main" id="{CE195304-9D24-408F-8DCF-5D5AC221771C}"/>
              </a:ext>
            </a:extLst>
          </p:cNvPr>
          <p:cNvSpPr/>
          <p:nvPr/>
        </p:nvSpPr>
        <p:spPr>
          <a:xfrm>
            <a:off x="6515942" y="1973217"/>
            <a:ext cx="5224847" cy="3693319"/>
          </a:xfrm>
          <a:prstGeom prst="rect">
            <a:avLst/>
          </a:prstGeom>
        </p:spPr>
        <p:txBody>
          <a:bodyPr wrap="square">
            <a:spAutoFit/>
          </a:bodyPr>
          <a:lstStyle/>
          <a:p>
            <a:r>
              <a:rPr lang="en-US" b="1" dirty="0">
                <a:solidFill>
                  <a:schemeClr val="tx1">
                    <a:lumMod val="75000"/>
                    <a:lumOff val="25000"/>
                  </a:schemeClr>
                </a:solidFill>
              </a:rPr>
              <a:t>Data cleanup</a:t>
            </a:r>
          </a:p>
          <a:p>
            <a:pPr marL="800100" lvl="1" indent="-342900">
              <a:buClr>
                <a:schemeClr val="tx1">
                  <a:lumMod val="75000"/>
                  <a:lumOff val="25000"/>
                </a:schemeClr>
              </a:buClr>
              <a:buFont typeface="Wingdings" panose="05000000000000000000" pitchFamily="2" charset="2"/>
              <a:buChar char="q"/>
            </a:pPr>
            <a:r>
              <a:rPr lang="en-US" dirty="0">
                <a:solidFill>
                  <a:schemeClr val="tx1">
                    <a:lumMod val="75000"/>
                    <a:lumOff val="25000"/>
                  </a:schemeClr>
                </a:solidFill>
              </a:rPr>
              <a:t>Removed all cards with a number 0</a:t>
            </a:r>
          </a:p>
          <a:p>
            <a:pPr marL="800100" lvl="1" indent="-342900">
              <a:buClr>
                <a:schemeClr val="tx1">
                  <a:lumMod val="75000"/>
                  <a:lumOff val="25000"/>
                </a:schemeClr>
              </a:buClr>
              <a:buFont typeface="Wingdings" panose="05000000000000000000" pitchFamily="2" charset="2"/>
              <a:buChar char="q"/>
            </a:pPr>
            <a:r>
              <a:rPr lang="en-US" dirty="0">
                <a:solidFill>
                  <a:schemeClr val="tx1">
                    <a:lumMod val="75000"/>
                    <a:lumOff val="25000"/>
                  </a:schemeClr>
                </a:solidFill>
              </a:rPr>
              <a:t>Convert </a:t>
            </a:r>
            <a:r>
              <a:rPr lang="en-US" dirty="0" err="1">
                <a:solidFill>
                  <a:schemeClr val="tx1">
                    <a:lumMod val="75000"/>
                    <a:lumOff val="25000"/>
                  </a:schemeClr>
                </a:solidFill>
              </a:rPr>
              <a:t>dateTime</a:t>
            </a:r>
            <a:r>
              <a:rPr lang="en-US" dirty="0">
                <a:solidFill>
                  <a:schemeClr val="tx1">
                    <a:lumMod val="75000"/>
                    <a:lumOff val="25000"/>
                  </a:schemeClr>
                </a:solidFill>
              </a:rPr>
              <a:t> to separate columns of </a:t>
            </a:r>
            <a:r>
              <a:rPr lang="en-US" dirty="0" err="1">
                <a:solidFill>
                  <a:schemeClr val="tx1">
                    <a:lumMod val="75000"/>
                    <a:lumOff val="25000"/>
                  </a:schemeClr>
                </a:solidFill>
              </a:rPr>
              <a:t>DayOFMonth</a:t>
            </a:r>
            <a:r>
              <a:rPr lang="en-US" dirty="0">
                <a:solidFill>
                  <a:schemeClr val="tx1">
                    <a:lumMod val="75000"/>
                    <a:lumOff val="25000"/>
                  </a:schemeClr>
                </a:solidFill>
              </a:rPr>
              <a:t>, </a:t>
            </a:r>
            <a:r>
              <a:rPr lang="en-US" dirty="0" err="1">
                <a:solidFill>
                  <a:schemeClr val="tx1">
                    <a:lumMod val="75000"/>
                    <a:lumOff val="25000"/>
                  </a:schemeClr>
                </a:solidFill>
              </a:rPr>
              <a:t>DayOfWeek</a:t>
            </a:r>
            <a:r>
              <a:rPr lang="en-US" dirty="0">
                <a:solidFill>
                  <a:schemeClr val="tx1">
                    <a:lumMod val="75000"/>
                    <a:lumOff val="25000"/>
                  </a:schemeClr>
                </a:solidFill>
              </a:rPr>
              <a:t>, Hour, etc</a:t>
            </a:r>
            <a:r>
              <a:rPr lang="en-US" dirty="0"/>
              <a:t>.</a:t>
            </a:r>
          </a:p>
          <a:p>
            <a:r>
              <a:rPr lang="en-US" b="1" dirty="0">
                <a:solidFill>
                  <a:schemeClr val="tx1">
                    <a:lumMod val="75000"/>
                    <a:lumOff val="25000"/>
                  </a:schemeClr>
                </a:solidFill>
              </a:rPr>
              <a:t>Data Group</a:t>
            </a:r>
          </a:p>
          <a:p>
            <a:pPr marL="800100" lvl="1" indent="-342900">
              <a:buClr>
                <a:schemeClr val="tx1">
                  <a:lumMod val="75000"/>
                  <a:lumOff val="25000"/>
                </a:schemeClr>
              </a:buClr>
              <a:buFont typeface="Wingdings" panose="05000000000000000000" pitchFamily="2" charset="2"/>
              <a:buChar char="q"/>
            </a:pPr>
            <a:r>
              <a:rPr lang="en-US" dirty="0">
                <a:solidFill>
                  <a:schemeClr val="tx1">
                    <a:lumMod val="75000"/>
                    <a:lumOff val="25000"/>
                  </a:schemeClr>
                </a:solidFill>
              </a:rPr>
              <a:t>Group by Company</a:t>
            </a:r>
          </a:p>
          <a:p>
            <a:pPr marL="800100" lvl="1" indent="-342900">
              <a:buClr>
                <a:schemeClr val="tx1">
                  <a:lumMod val="75000"/>
                  <a:lumOff val="25000"/>
                </a:schemeClr>
              </a:buClr>
              <a:buFont typeface="Wingdings" panose="05000000000000000000" pitchFamily="2" charset="2"/>
              <a:buChar char="q"/>
            </a:pPr>
            <a:r>
              <a:rPr lang="en-US" dirty="0">
                <a:solidFill>
                  <a:schemeClr val="tx1">
                    <a:lumMod val="75000"/>
                    <a:lumOff val="25000"/>
                  </a:schemeClr>
                </a:solidFill>
              </a:rPr>
              <a:t>Group by </a:t>
            </a:r>
            <a:r>
              <a:rPr lang="en-US" dirty="0" err="1">
                <a:solidFill>
                  <a:schemeClr val="tx1">
                    <a:lumMod val="75000"/>
                    <a:lumOff val="25000"/>
                  </a:schemeClr>
                </a:solidFill>
              </a:rPr>
              <a:t>DayOfMonth</a:t>
            </a:r>
            <a:endParaRPr lang="en-US" dirty="0">
              <a:solidFill>
                <a:schemeClr val="tx1">
                  <a:lumMod val="75000"/>
                  <a:lumOff val="25000"/>
                </a:schemeClr>
              </a:solidFill>
            </a:endParaRPr>
          </a:p>
          <a:p>
            <a:pPr marL="800100" lvl="1" indent="-342900">
              <a:buClr>
                <a:schemeClr val="tx1">
                  <a:lumMod val="75000"/>
                  <a:lumOff val="25000"/>
                </a:schemeClr>
              </a:buClr>
              <a:buFont typeface="Wingdings" panose="05000000000000000000" pitchFamily="2" charset="2"/>
              <a:buChar char="q"/>
            </a:pPr>
            <a:r>
              <a:rPr lang="en-US" dirty="0">
                <a:solidFill>
                  <a:schemeClr val="tx1">
                    <a:lumMod val="75000"/>
                    <a:lumOff val="25000"/>
                  </a:schemeClr>
                </a:solidFill>
              </a:rPr>
              <a:t>Group by Hour</a:t>
            </a:r>
          </a:p>
          <a:p>
            <a:pPr marL="800100" lvl="1" indent="-342900">
              <a:buClr>
                <a:schemeClr val="tx1">
                  <a:lumMod val="75000"/>
                  <a:lumOff val="25000"/>
                </a:schemeClr>
              </a:buClr>
              <a:buFont typeface="Wingdings" panose="05000000000000000000" pitchFamily="2" charset="2"/>
              <a:buChar char="q"/>
            </a:pPr>
            <a:r>
              <a:rPr lang="en-US" dirty="0">
                <a:solidFill>
                  <a:schemeClr val="tx1">
                    <a:lumMod val="75000"/>
                    <a:lumOff val="25000"/>
                  </a:schemeClr>
                </a:solidFill>
              </a:rPr>
              <a:t>Group by </a:t>
            </a:r>
            <a:r>
              <a:rPr lang="en-US" dirty="0" err="1">
                <a:solidFill>
                  <a:schemeClr val="tx1">
                    <a:lumMod val="75000"/>
                    <a:lumOff val="25000"/>
                  </a:schemeClr>
                </a:solidFill>
              </a:rPr>
              <a:t>CardNumber</a:t>
            </a:r>
            <a:endParaRPr lang="en-US" dirty="0">
              <a:solidFill>
                <a:schemeClr val="tx1">
                  <a:lumMod val="75000"/>
                  <a:lumOff val="25000"/>
                </a:schemeClr>
              </a:solidFill>
            </a:endParaRPr>
          </a:p>
          <a:p>
            <a:r>
              <a:rPr lang="en-US" b="1" dirty="0">
                <a:solidFill>
                  <a:schemeClr val="tx1">
                    <a:lumMod val="75000"/>
                    <a:lumOff val="25000"/>
                  </a:schemeClr>
                </a:solidFill>
              </a:rPr>
              <a:t>Data visualizations</a:t>
            </a:r>
          </a:p>
          <a:p>
            <a:pPr marL="800100" lvl="1" indent="-342900">
              <a:buClr>
                <a:schemeClr val="tx1">
                  <a:lumMod val="75000"/>
                  <a:lumOff val="25000"/>
                </a:schemeClr>
              </a:buClr>
              <a:buFont typeface="Wingdings" panose="05000000000000000000" pitchFamily="2" charset="2"/>
              <a:buChar char="q"/>
            </a:pPr>
            <a:r>
              <a:rPr lang="en-US" dirty="0">
                <a:solidFill>
                  <a:schemeClr val="tx1">
                    <a:lumMod val="75000"/>
                    <a:lumOff val="25000"/>
                  </a:schemeClr>
                </a:solidFill>
              </a:rPr>
              <a:t>Line Chart</a:t>
            </a:r>
          </a:p>
          <a:p>
            <a:pPr marL="800100" lvl="1" indent="-342900">
              <a:buClr>
                <a:schemeClr val="tx1">
                  <a:lumMod val="75000"/>
                  <a:lumOff val="25000"/>
                </a:schemeClr>
              </a:buClr>
              <a:buFont typeface="Wingdings" panose="05000000000000000000" pitchFamily="2" charset="2"/>
              <a:buChar char="q"/>
            </a:pPr>
            <a:r>
              <a:rPr lang="en-US" dirty="0">
                <a:solidFill>
                  <a:schemeClr val="tx1">
                    <a:lumMod val="75000"/>
                    <a:lumOff val="25000"/>
                  </a:schemeClr>
                </a:solidFill>
              </a:rPr>
              <a:t>Bar Chart</a:t>
            </a:r>
          </a:p>
          <a:p>
            <a:pPr marL="800100" lvl="1" indent="-342900">
              <a:buClr>
                <a:schemeClr val="tx1">
                  <a:lumMod val="75000"/>
                  <a:lumOff val="25000"/>
                </a:schemeClr>
              </a:buClr>
              <a:buFont typeface="Wingdings" panose="05000000000000000000" pitchFamily="2" charset="2"/>
              <a:buChar char="q"/>
            </a:pPr>
            <a:r>
              <a:rPr lang="en-US" dirty="0">
                <a:solidFill>
                  <a:schemeClr val="tx1">
                    <a:lumMod val="75000"/>
                    <a:lumOff val="25000"/>
                  </a:schemeClr>
                </a:solidFill>
              </a:rPr>
              <a:t>Scatter plot</a:t>
            </a:r>
          </a:p>
        </p:txBody>
      </p:sp>
    </p:spTree>
    <p:extLst>
      <p:ext uri="{BB962C8B-B14F-4D97-AF65-F5344CB8AC3E}">
        <p14:creationId xmlns:p14="http://schemas.microsoft.com/office/powerpoint/2010/main" val="2021943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50A2-3925-435C-AB75-4238254831AC}"/>
              </a:ext>
            </a:extLst>
          </p:cNvPr>
          <p:cNvSpPr>
            <a:spLocks noGrp="1"/>
          </p:cNvSpPr>
          <p:nvPr>
            <p:ph type="title"/>
          </p:nvPr>
        </p:nvSpPr>
        <p:spPr/>
        <p:txBody>
          <a:bodyPr/>
          <a:lstStyle/>
          <a:p>
            <a:pPr algn="ctr"/>
            <a:r>
              <a:rPr lang="en-US" dirty="0"/>
              <a:t>Data Transformation: Prepare for Machine Learning</a:t>
            </a:r>
          </a:p>
        </p:txBody>
      </p:sp>
      <p:sp>
        <p:nvSpPr>
          <p:cNvPr id="6" name="Content Placeholder 5">
            <a:extLst>
              <a:ext uri="{FF2B5EF4-FFF2-40B4-BE49-F238E27FC236}">
                <a16:creationId xmlns:a16="http://schemas.microsoft.com/office/drawing/2014/main" id="{A0DA78A5-F160-4AFD-8A79-263B84D3AB06}"/>
              </a:ext>
            </a:extLst>
          </p:cNvPr>
          <p:cNvSpPr>
            <a:spLocks noGrp="1"/>
          </p:cNvSpPr>
          <p:nvPr>
            <p:ph sz="quarter" idx="4"/>
          </p:nvPr>
        </p:nvSpPr>
        <p:spPr>
          <a:xfrm>
            <a:off x="6515943" y="1969834"/>
            <a:ext cx="5676057" cy="4333048"/>
          </a:xfrm>
        </p:spPr>
        <p:txBody>
          <a:bodyPr>
            <a:normAutofit/>
          </a:bodyPr>
          <a:lstStyle/>
          <a:p>
            <a:r>
              <a:rPr lang="en-US" sz="1800" b="1" dirty="0"/>
              <a:t>Small Dataset</a:t>
            </a:r>
          </a:p>
          <a:p>
            <a:pPr lvl="1">
              <a:buFont typeface="Wingdings" panose="05000000000000000000" pitchFamily="2" charset="2"/>
              <a:buChar char="q"/>
            </a:pPr>
            <a:r>
              <a:rPr lang="en-US" sz="1800" dirty="0"/>
              <a:t>Filtered data by smallest number of card swipes</a:t>
            </a:r>
          </a:p>
          <a:p>
            <a:pPr lvl="1">
              <a:buFont typeface="Wingdings" panose="05000000000000000000" pitchFamily="2" charset="2"/>
              <a:buChar char="q"/>
            </a:pPr>
            <a:r>
              <a:rPr lang="en-US" sz="1800" dirty="0"/>
              <a:t>Filtered data by Companies</a:t>
            </a:r>
          </a:p>
          <a:p>
            <a:r>
              <a:rPr lang="en-US" sz="1800" b="1" dirty="0"/>
              <a:t>Data Label and Shifting</a:t>
            </a:r>
          </a:p>
          <a:p>
            <a:pPr lvl="1">
              <a:buFont typeface="Wingdings" panose="05000000000000000000" pitchFamily="2" charset="2"/>
              <a:buChar char="q"/>
            </a:pPr>
            <a:r>
              <a:rPr lang="en-US" sz="1800" dirty="0"/>
              <a:t>Added a column for No. of Card swipes per hour</a:t>
            </a:r>
          </a:p>
          <a:p>
            <a:pPr lvl="1">
              <a:buFont typeface="Wingdings" panose="05000000000000000000" pitchFamily="2" charset="2"/>
              <a:buChar char="q"/>
            </a:pPr>
            <a:r>
              <a:rPr lang="en-US" sz="1800" dirty="0"/>
              <a:t>Added Data lag to help with predication in ML model</a:t>
            </a:r>
          </a:p>
          <a:p>
            <a:pPr lvl="1">
              <a:buFont typeface="Wingdings" panose="05000000000000000000" pitchFamily="2" charset="2"/>
              <a:buChar char="q"/>
            </a:pPr>
            <a:r>
              <a:rPr lang="en-US" sz="1800" dirty="0"/>
              <a:t>Created dummy data for hours</a:t>
            </a:r>
          </a:p>
          <a:p>
            <a:r>
              <a:rPr lang="en-US" sz="1800" b="1" dirty="0"/>
              <a:t>Feature Extraction</a:t>
            </a:r>
          </a:p>
          <a:p>
            <a:pPr lvl="1">
              <a:buFont typeface="Wingdings" panose="05000000000000000000" pitchFamily="2" charset="2"/>
              <a:buChar char="q"/>
            </a:pPr>
            <a:r>
              <a:rPr lang="en-US" sz="1800" dirty="0"/>
              <a:t>By Companies</a:t>
            </a:r>
          </a:p>
          <a:p>
            <a:pPr lvl="1">
              <a:buFont typeface="Wingdings" panose="05000000000000000000" pitchFamily="2" charset="2"/>
              <a:buChar char="q"/>
            </a:pPr>
            <a:r>
              <a:rPr lang="en-US" sz="1800" dirty="0"/>
              <a:t>By Date</a:t>
            </a:r>
          </a:p>
          <a:p>
            <a:pPr lvl="1">
              <a:buFont typeface="Wingdings" panose="05000000000000000000" pitchFamily="2" charset="2"/>
              <a:buChar char="q"/>
            </a:pPr>
            <a:r>
              <a:rPr lang="en-US" sz="1800" dirty="0"/>
              <a:t>By Hours</a:t>
            </a:r>
          </a:p>
          <a:p>
            <a:endParaRPr lang="en-US" dirty="0"/>
          </a:p>
        </p:txBody>
      </p:sp>
      <p:pic>
        <p:nvPicPr>
          <p:cNvPr id="4" name="Picture 3">
            <a:extLst>
              <a:ext uri="{FF2B5EF4-FFF2-40B4-BE49-F238E27FC236}">
                <a16:creationId xmlns:a16="http://schemas.microsoft.com/office/drawing/2014/main" id="{6EC9EC2A-EFFF-477B-AFBD-6B674D41D42C}"/>
              </a:ext>
            </a:extLst>
          </p:cNvPr>
          <p:cNvPicPr>
            <a:picLocks noChangeAspect="1"/>
          </p:cNvPicPr>
          <p:nvPr/>
        </p:nvPicPr>
        <p:blipFill>
          <a:blip r:embed="rId2"/>
          <a:stretch>
            <a:fillRect/>
          </a:stretch>
        </p:blipFill>
        <p:spPr>
          <a:xfrm>
            <a:off x="76339" y="1969833"/>
            <a:ext cx="3314700" cy="2050098"/>
          </a:xfrm>
          <a:prstGeom prst="rect">
            <a:avLst/>
          </a:prstGeom>
        </p:spPr>
      </p:pic>
      <p:pic>
        <p:nvPicPr>
          <p:cNvPr id="8" name="Picture 7">
            <a:extLst>
              <a:ext uri="{FF2B5EF4-FFF2-40B4-BE49-F238E27FC236}">
                <a16:creationId xmlns:a16="http://schemas.microsoft.com/office/drawing/2014/main" id="{BFBBFF52-456A-4F9B-869B-7049C9BC9FEA}"/>
              </a:ext>
            </a:extLst>
          </p:cNvPr>
          <p:cNvPicPr>
            <a:picLocks noChangeAspect="1"/>
          </p:cNvPicPr>
          <p:nvPr/>
        </p:nvPicPr>
        <p:blipFill>
          <a:blip r:embed="rId3"/>
          <a:stretch>
            <a:fillRect/>
          </a:stretch>
        </p:blipFill>
        <p:spPr>
          <a:xfrm>
            <a:off x="3391039" y="2035981"/>
            <a:ext cx="3124903" cy="1983950"/>
          </a:xfrm>
          <a:prstGeom prst="rect">
            <a:avLst/>
          </a:prstGeom>
        </p:spPr>
      </p:pic>
      <p:pic>
        <p:nvPicPr>
          <p:cNvPr id="9" name="Picture 8">
            <a:extLst>
              <a:ext uri="{FF2B5EF4-FFF2-40B4-BE49-F238E27FC236}">
                <a16:creationId xmlns:a16="http://schemas.microsoft.com/office/drawing/2014/main" id="{34658CA1-A43C-42B4-AA5D-05599A5908AA}"/>
              </a:ext>
            </a:extLst>
          </p:cNvPr>
          <p:cNvPicPr>
            <a:picLocks noChangeAspect="1"/>
          </p:cNvPicPr>
          <p:nvPr/>
        </p:nvPicPr>
        <p:blipFill>
          <a:blip r:embed="rId4"/>
          <a:stretch>
            <a:fillRect/>
          </a:stretch>
        </p:blipFill>
        <p:spPr>
          <a:xfrm>
            <a:off x="76338" y="4252403"/>
            <a:ext cx="6506142" cy="2050477"/>
          </a:xfrm>
          <a:prstGeom prst="rect">
            <a:avLst/>
          </a:prstGeom>
        </p:spPr>
      </p:pic>
    </p:spTree>
    <p:extLst>
      <p:ext uri="{BB962C8B-B14F-4D97-AF65-F5344CB8AC3E}">
        <p14:creationId xmlns:p14="http://schemas.microsoft.com/office/powerpoint/2010/main" val="1161557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50A2-3925-435C-AB75-4238254831AC}"/>
              </a:ext>
            </a:extLst>
          </p:cNvPr>
          <p:cNvSpPr>
            <a:spLocks noGrp="1"/>
          </p:cNvSpPr>
          <p:nvPr>
            <p:ph type="title"/>
          </p:nvPr>
        </p:nvSpPr>
        <p:spPr/>
        <p:txBody>
          <a:bodyPr>
            <a:normAutofit/>
          </a:bodyPr>
          <a:lstStyle/>
          <a:p>
            <a:pPr algn="ctr"/>
            <a:r>
              <a:rPr lang="en-US" dirty="0"/>
              <a:t>Machine Learning: Models and Predictions</a:t>
            </a:r>
          </a:p>
        </p:txBody>
      </p:sp>
      <p:sp>
        <p:nvSpPr>
          <p:cNvPr id="6" name="Content Placeholder 5">
            <a:extLst>
              <a:ext uri="{FF2B5EF4-FFF2-40B4-BE49-F238E27FC236}">
                <a16:creationId xmlns:a16="http://schemas.microsoft.com/office/drawing/2014/main" id="{A0DA78A5-F160-4AFD-8A79-263B84D3AB06}"/>
              </a:ext>
            </a:extLst>
          </p:cNvPr>
          <p:cNvSpPr>
            <a:spLocks noGrp="1"/>
          </p:cNvSpPr>
          <p:nvPr>
            <p:ph sz="quarter" idx="4"/>
          </p:nvPr>
        </p:nvSpPr>
        <p:spPr>
          <a:xfrm>
            <a:off x="6515943" y="1969833"/>
            <a:ext cx="5676057" cy="4347973"/>
          </a:xfrm>
        </p:spPr>
        <p:txBody>
          <a:bodyPr>
            <a:normAutofit/>
          </a:bodyPr>
          <a:lstStyle/>
          <a:p>
            <a:r>
              <a:rPr lang="en-US" sz="1800" b="1" dirty="0"/>
              <a:t>What did not work</a:t>
            </a:r>
          </a:p>
          <a:p>
            <a:pPr lvl="1">
              <a:buFont typeface="Wingdings" panose="05000000000000000000" pitchFamily="2" charset="2"/>
              <a:buChar char="q"/>
            </a:pPr>
            <a:r>
              <a:rPr lang="en-US" sz="1800" dirty="0"/>
              <a:t>Linear Regression</a:t>
            </a:r>
          </a:p>
          <a:p>
            <a:pPr lvl="1">
              <a:buFont typeface="Wingdings" panose="05000000000000000000" pitchFamily="2" charset="2"/>
              <a:buChar char="q"/>
            </a:pPr>
            <a:r>
              <a:rPr lang="en-US" sz="1800" dirty="0"/>
              <a:t>KNN neighbors</a:t>
            </a:r>
          </a:p>
          <a:p>
            <a:r>
              <a:rPr lang="en-US" sz="1800" b="1" dirty="0"/>
              <a:t>What worked</a:t>
            </a:r>
          </a:p>
          <a:p>
            <a:pPr lvl="1">
              <a:buFont typeface="Wingdings" panose="05000000000000000000" pitchFamily="2" charset="2"/>
              <a:buChar char="q"/>
            </a:pPr>
            <a:r>
              <a:rPr lang="en-US" sz="1800" dirty="0"/>
              <a:t>Feature Extraction by hours</a:t>
            </a:r>
          </a:p>
          <a:p>
            <a:pPr lvl="1">
              <a:buFont typeface="Wingdings" panose="05000000000000000000" pitchFamily="2" charset="2"/>
              <a:buChar char="q"/>
            </a:pPr>
            <a:r>
              <a:rPr lang="en-US" sz="1800" dirty="0"/>
              <a:t>Model Training</a:t>
            </a:r>
          </a:p>
          <a:p>
            <a:pPr lvl="1">
              <a:buFont typeface="Wingdings" panose="05000000000000000000" pitchFamily="2" charset="2"/>
              <a:buChar char="q"/>
            </a:pPr>
            <a:r>
              <a:rPr lang="en-US" sz="1800" dirty="0"/>
              <a:t>Classification + Regression = Random Forest Trees</a:t>
            </a:r>
          </a:p>
          <a:p>
            <a:r>
              <a:rPr lang="en-US" sz="1800" b="1" dirty="0"/>
              <a:t>Outcomes</a:t>
            </a:r>
          </a:p>
          <a:p>
            <a:pPr lvl="1">
              <a:buFont typeface="Wingdings" panose="05000000000000000000" pitchFamily="2" charset="2"/>
              <a:buChar char="q"/>
            </a:pPr>
            <a:r>
              <a:rPr lang="en-US" sz="1800" dirty="0"/>
              <a:t>R2 ~= 0.98</a:t>
            </a:r>
          </a:p>
          <a:p>
            <a:pPr lvl="1">
              <a:buFont typeface="Wingdings" panose="05000000000000000000" pitchFamily="2" charset="2"/>
              <a:buChar char="q"/>
            </a:pPr>
            <a:r>
              <a:rPr lang="en-US" sz="1800" dirty="0"/>
              <a:t>Prediction of # of card swipes for next hour</a:t>
            </a:r>
          </a:p>
          <a:p>
            <a:endParaRPr lang="en-US" sz="1600" dirty="0"/>
          </a:p>
          <a:p>
            <a:endParaRPr lang="en-US" dirty="0"/>
          </a:p>
        </p:txBody>
      </p:sp>
      <p:pic>
        <p:nvPicPr>
          <p:cNvPr id="7" name="Picture 6">
            <a:extLst>
              <a:ext uri="{FF2B5EF4-FFF2-40B4-BE49-F238E27FC236}">
                <a16:creationId xmlns:a16="http://schemas.microsoft.com/office/drawing/2014/main" id="{FC2075E0-7398-41B1-BF60-243A4CA559AD}"/>
              </a:ext>
            </a:extLst>
          </p:cNvPr>
          <p:cNvPicPr>
            <a:picLocks noChangeAspect="1"/>
          </p:cNvPicPr>
          <p:nvPr/>
        </p:nvPicPr>
        <p:blipFill>
          <a:blip r:embed="rId2"/>
          <a:stretch>
            <a:fillRect/>
          </a:stretch>
        </p:blipFill>
        <p:spPr>
          <a:xfrm>
            <a:off x="74822" y="1924863"/>
            <a:ext cx="6441120" cy="4347973"/>
          </a:xfrm>
          <a:prstGeom prst="rect">
            <a:avLst/>
          </a:prstGeom>
        </p:spPr>
      </p:pic>
    </p:spTree>
    <p:extLst>
      <p:ext uri="{BB962C8B-B14F-4D97-AF65-F5344CB8AC3E}">
        <p14:creationId xmlns:p14="http://schemas.microsoft.com/office/powerpoint/2010/main" val="3076754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50A2-3925-435C-AB75-4238254831AC}"/>
              </a:ext>
            </a:extLst>
          </p:cNvPr>
          <p:cNvSpPr>
            <a:spLocks noGrp="1"/>
          </p:cNvSpPr>
          <p:nvPr>
            <p:ph type="title"/>
          </p:nvPr>
        </p:nvSpPr>
        <p:spPr/>
        <p:txBody>
          <a:bodyPr/>
          <a:lstStyle/>
          <a:p>
            <a:r>
              <a:rPr lang="en-US" dirty="0"/>
              <a:t>Hourly Data: Visualizing the Trends</a:t>
            </a:r>
          </a:p>
        </p:txBody>
      </p:sp>
      <p:sp>
        <p:nvSpPr>
          <p:cNvPr id="6" name="Content Placeholder 5">
            <a:extLst>
              <a:ext uri="{FF2B5EF4-FFF2-40B4-BE49-F238E27FC236}">
                <a16:creationId xmlns:a16="http://schemas.microsoft.com/office/drawing/2014/main" id="{A0DA78A5-F160-4AFD-8A79-263B84D3AB06}"/>
              </a:ext>
            </a:extLst>
          </p:cNvPr>
          <p:cNvSpPr>
            <a:spLocks noGrp="1"/>
          </p:cNvSpPr>
          <p:nvPr>
            <p:ph sz="quarter" idx="4"/>
          </p:nvPr>
        </p:nvSpPr>
        <p:spPr>
          <a:xfrm>
            <a:off x="6515944" y="2098623"/>
            <a:ext cx="4639736" cy="3574209"/>
          </a:xfrm>
        </p:spPr>
        <p:txBody>
          <a:bodyPr/>
          <a:lstStyle/>
          <a:p>
            <a:pPr>
              <a:buClr>
                <a:schemeClr val="tx1">
                  <a:lumMod val="75000"/>
                  <a:lumOff val="25000"/>
                </a:schemeClr>
              </a:buClr>
              <a:buFont typeface="Wingdings" panose="05000000000000000000" pitchFamily="2" charset="2"/>
              <a:buChar char="q"/>
            </a:pPr>
            <a:r>
              <a:rPr lang="en-US" sz="2000" dirty="0"/>
              <a:t>Jan 20, represents number of cards swiped on Sunday.</a:t>
            </a:r>
          </a:p>
          <a:p>
            <a:pPr>
              <a:buClr>
                <a:schemeClr val="tx1">
                  <a:lumMod val="75000"/>
                  <a:lumOff val="25000"/>
                </a:schemeClr>
              </a:buClr>
              <a:buFont typeface="Wingdings" panose="05000000000000000000" pitchFamily="2" charset="2"/>
              <a:buChar char="q"/>
            </a:pPr>
            <a:r>
              <a:rPr lang="en-US" sz="2000" dirty="0"/>
              <a:t>Jan 21, represents number of cards swiped on Monday.</a:t>
            </a:r>
          </a:p>
          <a:p>
            <a:pPr>
              <a:buClr>
                <a:schemeClr val="tx1">
                  <a:lumMod val="75000"/>
                  <a:lumOff val="25000"/>
                </a:schemeClr>
              </a:buClr>
              <a:buFont typeface="Wingdings" panose="05000000000000000000" pitchFamily="2" charset="2"/>
              <a:buChar char="q"/>
            </a:pPr>
            <a:r>
              <a:rPr lang="en-US" sz="2000" dirty="0"/>
              <a:t>As we can see there is vast difference between two which is expected. </a:t>
            </a:r>
          </a:p>
          <a:p>
            <a:endParaRPr lang="en-US" dirty="0"/>
          </a:p>
        </p:txBody>
      </p:sp>
      <p:pic>
        <p:nvPicPr>
          <p:cNvPr id="13" name="Content Placeholder 12">
            <a:extLst>
              <a:ext uri="{FF2B5EF4-FFF2-40B4-BE49-F238E27FC236}">
                <a16:creationId xmlns:a16="http://schemas.microsoft.com/office/drawing/2014/main" id="{91A897F0-839A-4B8F-A9AE-0A1C07CEFFC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36320" y="1953087"/>
            <a:ext cx="5169607" cy="3719746"/>
          </a:xfrm>
        </p:spPr>
      </p:pic>
    </p:spTree>
    <p:extLst>
      <p:ext uri="{BB962C8B-B14F-4D97-AF65-F5344CB8AC3E}">
        <p14:creationId xmlns:p14="http://schemas.microsoft.com/office/powerpoint/2010/main" val="1598100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50A2-3925-435C-AB75-4238254831AC}"/>
              </a:ext>
            </a:extLst>
          </p:cNvPr>
          <p:cNvSpPr>
            <a:spLocks noGrp="1"/>
          </p:cNvSpPr>
          <p:nvPr>
            <p:ph type="title"/>
          </p:nvPr>
        </p:nvSpPr>
        <p:spPr/>
        <p:txBody>
          <a:bodyPr/>
          <a:lstStyle/>
          <a:p>
            <a:pPr algn="ctr"/>
            <a:r>
              <a:rPr lang="en-US" dirty="0"/>
              <a:t>Box Plot: Entry Data Observations</a:t>
            </a:r>
          </a:p>
        </p:txBody>
      </p:sp>
      <p:sp>
        <p:nvSpPr>
          <p:cNvPr id="3" name="Text Placeholder 2">
            <a:extLst>
              <a:ext uri="{FF2B5EF4-FFF2-40B4-BE49-F238E27FC236}">
                <a16:creationId xmlns:a16="http://schemas.microsoft.com/office/drawing/2014/main" id="{0599F800-8E46-4F9A-A55C-EEB1694FE267}"/>
              </a:ext>
            </a:extLst>
          </p:cNvPr>
          <p:cNvSpPr>
            <a:spLocks noGrp="1"/>
          </p:cNvSpPr>
          <p:nvPr>
            <p:ph type="body" idx="1"/>
          </p:nvPr>
        </p:nvSpPr>
        <p:spPr/>
        <p:txBody>
          <a:bodyPr/>
          <a:lstStyle/>
          <a:p>
            <a:endParaRPr lang="en-US" dirty="0"/>
          </a:p>
        </p:txBody>
      </p:sp>
      <p:sp>
        <p:nvSpPr>
          <p:cNvPr id="6" name="Content Placeholder 5">
            <a:extLst>
              <a:ext uri="{FF2B5EF4-FFF2-40B4-BE49-F238E27FC236}">
                <a16:creationId xmlns:a16="http://schemas.microsoft.com/office/drawing/2014/main" id="{A0DA78A5-F160-4AFD-8A79-263B84D3AB06}"/>
              </a:ext>
            </a:extLst>
          </p:cNvPr>
          <p:cNvSpPr>
            <a:spLocks noGrp="1"/>
          </p:cNvSpPr>
          <p:nvPr>
            <p:ph sz="quarter" idx="4"/>
          </p:nvPr>
        </p:nvSpPr>
        <p:spPr>
          <a:xfrm>
            <a:off x="6095999" y="1933732"/>
            <a:ext cx="5371475" cy="3935258"/>
          </a:xfrm>
        </p:spPr>
        <p:txBody>
          <a:bodyPr>
            <a:normAutofit/>
          </a:bodyPr>
          <a:lstStyle/>
          <a:p>
            <a:pPr>
              <a:buClr>
                <a:schemeClr val="tx1">
                  <a:lumMod val="75000"/>
                  <a:lumOff val="25000"/>
                </a:schemeClr>
              </a:buClr>
              <a:buFont typeface="Wingdings" panose="05000000000000000000" pitchFamily="2" charset="2"/>
              <a:buChar char="q"/>
            </a:pPr>
            <a:r>
              <a:rPr lang="en-US" sz="1600" dirty="0"/>
              <a:t>We can see from the box plot during wee hours, cards swiped are very low and we get very narrow box plots.</a:t>
            </a:r>
          </a:p>
          <a:p>
            <a:pPr>
              <a:buClr>
                <a:schemeClr val="tx1">
                  <a:lumMod val="75000"/>
                  <a:lumOff val="25000"/>
                </a:schemeClr>
              </a:buClr>
              <a:buFont typeface="Wingdings" panose="05000000000000000000" pitchFamily="2" charset="2"/>
              <a:buChar char="q"/>
            </a:pPr>
            <a:r>
              <a:rPr lang="en-US" sz="1600" dirty="0"/>
              <a:t>From 6:00 am onwards cards swiped start going up, which is expected as people start showing up for work. Between 8:00 am and 9:00 am maximum cards are swiped.</a:t>
            </a:r>
          </a:p>
          <a:p>
            <a:pPr>
              <a:buClr>
                <a:schemeClr val="tx1">
                  <a:lumMod val="75000"/>
                  <a:lumOff val="25000"/>
                </a:schemeClr>
              </a:buClr>
              <a:buFont typeface="Wingdings" panose="05000000000000000000" pitchFamily="2" charset="2"/>
              <a:buChar char="q"/>
            </a:pPr>
            <a:r>
              <a:rPr lang="en-US" sz="1600" dirty="0"/>
              <a:t>You will again see spike in number of cards swiped around lunch time. </a:t>
            </a:r>
          </a:p>
          <a:p>
            <a:pPr>
              <a:buClr>
                <a:schemeClr val="tx1">
                  <a:lumMod val="75000"/>
                  <a:lumOff val="25000"/>
                </a:schemeClr>
              </a:buClr>
              <a:buFont typeface="Wingdings" panose="05000000000000000000" pitchFamily="2" charset="2"/>
              <a:buChar char="q"/>
            </a:pPr>
            <a:r>
              <a:rPr lang="en-US" sz="1600" dirty="0"/>
              <a:t>During busy hours you will see larger box plots and IQR, and median value higher then mean suggesting skewed distribution. This is due to the fact that less number of cards are swiped on weekend and holiday. </a:t>
            </a:r>
          </a:p>
          <a:p>
            <a:endParaRPr lang="en-US" sz="1600" dirty="0"/>
          </a:p>
          <a:p>
            <a:endParaRPr lang="en-US" dirty="0"/>
          </a:p>
        </p:txBody>
      </p:sp>
      <p:pic>
        <p:nvPicPr>
          <p:cNvPr id="9" name="Content Placeholder 8">
            <a:extLst>
              <a:ext uri="{FF2B5EF4-FFF2-40B4-BE49-F238E27FC236}">
                <a16:creationId xmlns:a16="http://schemas.microsoft.com/office/drawing/2014/main" id="{88E14508-E3C4-40F4-B4BA-7604B507A7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4525" y="1737360"/>
            <a:ext cx="5371475" cy="4131629"/>
          </a:xfrm>
        </p:spPr>
      </p:pic>
    </p:spTree>
    <p:extLst>
      <p:ext uri="{BB962C8B-B14F-4D97-AF65-F5344CB8AC3E}">
        <p14:creationId xmlns:p14="http://schemas.microsoft.com/office/powerpoint/2010/main" val="217232079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0</TotalTime>
  <Words>573</Words>
  <Application>Microsoft Office PowerPoint</Application>
  <PresentationFormat>Widescreen</PresentationFormat>
  <Paragraphs>108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Bookman Old Style</vt:lpstr>
      <vt:lpstr>Calibri</vt:lpstr>
      <vt:lpstr>Franklin Gothic Book</vt:lpstr>
      <vt:lpstr>Wingdings</vt:lpstr>
      <vt:lpstr>1_RetrospectVTI</vt:lpstr>
      <vt:lpstr>Machine Learning &amp; Big Data</vt:lpstr>
      <vt:lpstr>Building Management</vt:lpstr>
      <vt:lpstr>Data Zone</vt:lpstr>
      <vt:lpstr>Table structure</vt:lpstr>
      <vt:lpstr>Data Ingestion:  Methodology</vt:lpstr>
      <vt:lpstr>Data Transformation: Prepare for Machine Learning</vt:lpstr>
      <vt:lpstr>Machine Learning: Models and Predictions</vt:lpstr>
      <vt:lpstr>Hourly Data: Visualizing the Trends</vt:lpstr>
      <vt:lpstr>Box Plot: Entry Data Observations</vt:lpstr>
      <vt:lpstr>Good to have</vt:lpstr>
      <vt:lpstr>Predictive Use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2020-02-15T03:22:13Z</dcterms:created>
  <dcterms:modified xsi:type="dcterms:W3CDTF">2020-02-15T13:48:51Z</dcterms:modified>
</cp:coreProperties>
</file>