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CEE0-B909-F06C-9E2F-92EFDB4D5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65510-2218-501D-FD6F-B1C06C038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0F81-9BBE-4EFE-17B0-5279E604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F425-EFF3-4ACE-96EF-EC9F8BFD3CA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CE62-A7D2-235D-6DC0-639550D5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0B39-B991-5298-B28A-FA7274E6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C124-88AA-458B-A9C9-7B6D74DBA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8E8D-DF15-388B-8480-E746886D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27E0C-DD6A-BD92-C5D0-13F547DA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8391-0F47-0A7A-F634-5D5F3B06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F425-EFF3-4ACE-96EF-EC9F8BFD3CA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3FEB-4042-B261-E3B8-7EE53366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B530-A0EC-61E7-0B36-FB9DF7F7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C124-88AA-458B-A9C9-7B6D74DBA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04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A58F5-8323-B36E-C9D0-D8E0E1DFF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A35EC-FD7C-ED5D-0E24-BCD45059A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42DD-4878-446A-F3F5-69ADD57D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F425-EFF3-4ACE-96EF-EC9F8BFD3CA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B54E0-642D-9F21-3771-639D514D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1BDFC-5702-93B7-A980-1159FE23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C124-88AA-458B-A9C9-7B6D74DBA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6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7D4D-7D0A-54A4-EF64-595A7D5E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BBAE-4F4D-1064-D61A-C647A89A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9710F-CE99-A457-9549-84974460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F425-EFF3-4ACE-96EF-EC9F8BFD3CA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8CC18-604D-BEE3-AD0D-7C49C69F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D408A-7FB6-7416-62CC-D0655AD2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C124-88AA-458B-A9C9-7B6D74DBA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4030-56EF-0813-6CCB-A4A24809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7D405-85B1-3943-1846-E54EE922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02F9-5FE3-1DEC-2156-8E510D61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F425-EFF3-4ACE-96EF-EC9F8BFD3CA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E8CB-93D7-0946-BC66-1F2CA283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C309-2E8D-AE2D-7FE0-DBCCC86B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C124-88AA-458B-A9C9-7B6D74DBA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FC0B-F364-A5D5-F88B-EFA15277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DC43-7541-1AF3-A7C2-E6002BD8D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5D9B-44D7-80CB-9F19-0999E1F58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06E2A-4C70-A6DA-383B-287FF32B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F425-EFF3-4ACE-96EF-EC9F8BFD3CA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C8719-7DCA-7F47-C33B-FB409150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EAB32-874D-0C1C-8B14-6468790A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C124-88AA-458B-A9C9-7B6D74DBA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0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86A4-720D-B182-55C7-C960FAB7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98509-40CA-1CAD-8CDE-024B4B792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659E7-F717-438C-C63F-D1CFCCB73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422C6-C329-1C06-74E9-FEC48BD88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6DDED-65A7-011A-E324-429CC20F3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E943F-0719-97E3-DB55-2E85CE86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F425-EFF3-4ACE-96EF-EC9F8BFD3CA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0CD3-2723-E5C3-ED6E-2401FDD3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14CC3-702E-D1F5-C962-2FDABA66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C124-88AA-458B-A9C9-7B6D74DBA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86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C5C2-72FB-EE7A-D58F-C918987B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E9E0D-9F9B-02A2-17B5-98CA2F66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F425-EFF3-4ACE-96EF-EC9F8BFD3CA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A6A7B-4E20-F549-BD94-DD672EB6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52F7C-1399-0246-F892-2EABFAF5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C124-88AA-458B-A9C9-7B6D74DBA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5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F4FDE-9F98-E184-4510-50842C06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F425-EFF3-4ACE-96EF-EC9F8BFD3CA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0C26D-AF66-5FAA-287E-2C869658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266C7-47EE-CCEE-FDD7-BF77ED40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C124-88AA-458B-A9C9-7B6D74DBA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82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E779-C347-AA68-5796-6E078B58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4D5C-E6BB-0632-4576-2C344072C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633A5-F676-776A-CAB9-3EE8CC255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D3930-9EE5-CE74-36CE-3ED3EE0F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F425-EFF3-4ACE-96EF-EC9F8BFD3CA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C6D22-C4D3-DB0B-4444-42C58788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4B173-E240-13D6-D581-500553AB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C124-88AA-458B-A9C9-7B6D74DBA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2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E87F-2725-B7FE-A7CF-6A30C51A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7D376-CCE1-585B-E247-A28ED02BD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A2E16-84DE-0EC7-50BE-1A3215D1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E8DC7-028E-FBB8-B8B7-176D8EF1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F425-EFF3-4ACE-96EF-EC9F8BFD3CA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A3FF0-7102-5F9C-5FE7-A94E7873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2575A-CCAC-1F15-DB5F-1797D4A3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C124-88AA-458B-A9C9-7B6D74DBA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5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BC90C-674A-1D74-2C48-957604A7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4C7E1-2166-F627-2726-876A528C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157F-60CC-92AA-79B8-86E0497ED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F425-EFF3-4ACE-96EF-EC9F8BFD3CA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D6A32-9543-122C-BF71-4FEDCAA90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5D54-63FA-F3E6-E301-2BCBF2B4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C124-88AA-458B-A9C9-7B6D74DBA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5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2C22-5D95-0615-DAD5-49B64B685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631" y="1122363"/>
            <a:ext cx="12112831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TRANSPORT DEMAND PREDICTION</a:t>
            </a: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11B5F-9C6C-4D71-7B3D-20F11C6859AF}"/>
              </a:ext>
            </a:extLst>
          </p:cNvPr>
          <p:cNvSpPr txBox="1"/>
          <p:nvPr/>
        </p:nvSpPr>
        <p:spPr>
          <a:xfrm>
            <a:off x="9595262" y="5070764"/>
            <a:ext cx="22206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K.MAMATHA</a:t>
            </a:r>
          </a:p>
          <a:p>
            <a:r>
              <a:rPr lang="en-US" sz="2400" b="1" dirty="0"/>
              <a:t>221FA14007</a:t>
            </a:r>
          </a:p>
          <a:p>
            <a:r>
              <a:rPr lang="en-US" sz="2400" b="1" dirty="0"/>
              <a:t>SEC:A</a:t>
            </a:r>
          </a:p>
          <a:p>
            <a:r>
              <a:rPr lang="en-US" sz="2400" b="1" dirty="0"/>
              <a:t>BI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58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68B0-6E85-6A3B-412A-6ED78BE4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AE14-59AE-B0F8-30D2-CA360E18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Thank You Slide 26 | Thank You Slides Templates | SlideUpLift">
            <a:extLst>
              <a:ext uri="{FF2B5EF4-FFF2-40B4-BE49-F238E27FC236}">
                <a16:creationId xmlns:a16="http://schemas.microsoft.com/office/drawing/2014/main" id="{F850940D-58DE-DE34-DFCF-A0B89DC3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84B9-831E-6980-B76C-7A340654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BUISSNESS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0FC7-5FF8-2BD7-54D9-386C49B3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transport demand prediction analysis </a:t>
            </a:r>
            <a:endParaRPr lang="en-IN" dirty="0"/>
          </a:p>
        </p:txBody>
      </p:sp>
      <p:pic>
        <p:nvPicPr>
          <p:cNvPr id="1026" name="Picture 2" descr="Image result for transport demand prediction github">
            <a:extLst>
              <a:ext uri="{FF2B5EF4-FFF2-40B4-BE49-F238E27FC236}">
                <a16:creationId xmlns:a16="http://schemas.microsoft.com/office/drawing/2014/main" id="{84338D28-E025-29C0-6842-40FFCA8A9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AE7B5-496E-128A-F40E-F0948E344506}"/>
              </a:ext>
            </a:extLst>
          </p:cNvPr>
          <p:cNvSpPr txBox="1"/>
          <p:nvPr/>
        </p:nvSpPr>
        <p:spPr>
          <a:xfrm>
            <a:off x="1579418" y="866899"/>
            <a:ext cx="9666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TRANSPORT DEMAND PREDICTION ANALYSIS</a:t>
            </a:r>
            <a:endParaRPr lang="en-IN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7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FE7D-3FA8-8314-7976-4E7A30C4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  <a:cs typeface="Segoe UI" panose="020B0502040204020203" pitchFamily="34" charset="0"/>
              </a:rPr>
              <a:t>                             Approach</a:t>
            </a:r>
            <a:b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4ABF9-6096-7DA3-5B97-DFEB47186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8" y="732983"/>
            <a:ext cx="3955774" cy="2529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ED9F9-F86A-DF9C-B10A-62DD3FD839BC}"/>
              </a:ext>
            </a:extLst>
          </p:cNvPr>
          <p:cNvSpPr txBox="1"/>
          <p:nvPr/>
        </p:nvSpPr>
        <p:spPr>
          <a:xfrm>
            <a:off x="291743" y="1596881"/>
            <a:ext cx="30163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Preparation</a:t>
            </a:r>
          </a:p>
          <a:p>
            <a:pPr algn="ctr"/>
            <a:r>
              <a:rPr lang="en-US" b="1" dirty="0"/>
              <a:t> and </a:t>
            </a:r>
          </a:p>
          <a:p>
            <a:pPr algn="ctr"/>
            <a:r>
              <a:rPr lang="en-US" b="1" dirty="0"/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0A85A-CD13-751E-E05F-17A8FA3F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517" y="793665"/>
            <a:ext cx="3955774" cy="2529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3EA698-A808-F80E-C17F-00E8825D0B78}"/>
              </a:ext>
            </a:extLst>
          </p:cNvPr>
          <p:cNvSpPr txBox="1"/>
          <p:nvPr/>
        </p:nvSpPr>
        <p:spPr>
          <a:xfrm>
            <a:off x="4806302" y="1681713"/>
            <a:ext cx="28382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Building Predictive Model </a:t>
            </a:r>
          </a:p>
          <a:p>
            <a:pPr algn="ctr"/>
            <a:r>
              <a:rPr lang="en-US" b="1" dirty="0"/>
              <a:t>using Multiple </a:t>
            </a:r>
          </a:p>
          <a:p>
            <a:pPr algn="ctr"/>
            <a:r>
              <a:rPr lang="en-US" b="1" dirty="0"/>
              <a:t>Techniques / Algorithms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624575-C4D0-8E6C-90AB-5E0328C0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74" y="878497"/>
            <a:ext cx="3304311" cy="2529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40BE54-738A-D063-896C-D7C30754FAFC}"/>
              </a:ext>
            </a:extLst>
          </p:cNvPr>
          <p:cNvSpPr txBox="1"/>
          <p:nvPr/>
        </p:nvSpPr>
        <p:spPr>
          <a:xfrm>
            <a:off x="8894617" y="1690688"/>
            <a:ext cx="2766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Optimal Model Identified </a:t>
            </a:r>
          </a:p>
          <a:p>
            <a:pPr algn="ctr"/>
            <a:r>
              <a:rPr lang="en-US" b="1" dirty="0"/>
              <a:t>through </a:t>
            </a:r>
          </a:p>
          <a:p>
            <a:pPr algn="ctr"/>
            <a:r>
              <a:rPr lang="en-US" b="1" dirty="0"/>
              <a:t>Testing and Evaluation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D1D82C-340E-1023-E8B0-C14A6122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49" y="3360759"/>
            <a:ext cx="3810000" cy="27749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BA3A49-E174-1D29-F3AF-44ECCC9C6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469" y="3374179"/>
            <a:ext cx="4184209" cy="2774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1402B9-35E1-26FB-D1B3-9BEB20D2A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038" y="3449742"/>
            <a:ext cx="4173962" cy="27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7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F9AA-8723-A2E4-6202-A0F1A423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  <a:cs typeface="Segoe UI" panose="020B0502040204020203" pitchFamily="34" charset="0"/>
              </a:rPr>
              <a:t>Data Preparation and EDA</a:t>
            </a:r>
            <a:br>
              <a:rPr lang="en-US" sz="4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7668-8B06-DEA8-31F4-BD96FFFC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946851"/>
            <a:ext cx="10515600" cy="4351338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First, begin with setting our path and importing required packages and also read the dataset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C91AD-A94F-1D10-6F70-A20F5A43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757548"/>
            <a:ext cx="11305309" cy="48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4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9FD165-769E-1539-FC7E-F62D0B36819F}"/>
              </a:ext>
            </a:extLst>
          </p:cNvPr>
          <p:cNvSpPr txBox="1"/>
          <p:nvPr/>
        </p:nvSpPr>
        <p:spPr>
          <a:xfrm>
            <a:off x="261256" y="243485"/>
            <a:ext cx="11930743" cy="96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onsolas" panose="020B0609020204030204" pitchFamily="49" charset="0"/>
              </a:rPr>
              <a:t>We have some features with “object” </a:t>
            </a:r>
            <a:r>
              <a:rPr lang="en-US" sz="2000" b="1" dirty="0" err="1">
                <a:latin typeface="Consolas" panose="020B0609020204030204" pitchFamily="49" charset="0"/>
              </a:rPr>
              <a:t>dtype</a:t>
            </a:r>
            <a:r>
              <a:rPr lang="en-US" sz="2000" b="1" dirty="0">
                <a:latin typeface="Consolas" panose="020B0609020204030204" pitchFamily="49" charset="0"/>
              </a:rPr>
              <a:t> and quite surprising to see that no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Null Values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2C61B-65C0-34B8-AAF5-FF6EC20FEF54}"/>
              </a:ext>
            </a:extLst>
          </p:cNvPr>
          <p:cNvSpPr txBox="1"/>
          <p:nvPr/>
        </p:nvSpPr>
        <p:spPr>
          <a:xfrm>
            <a:off x="591787" y="1164134"/>
            <a:ext cx="1100842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dataset contains the following columns:</a:t>
            </a:r>
          </a:p>
          <a:p>
            <a:pPr>
              <a:buFont typeface="+mj-lt"/>
              <a:buAutoNum type="arabicPeriod"/>
            </a:pPr>
            <a:r>
              <a:rPr lang="en-US" sz="2800" b="1" dirty="0" err="1"/>
              <a:t>ride_id</a:t>
            </a:r>
            <a:r>
              <a:rPr lang="en-US" sz="2800" dirty="0"/>
              <a:t>: A unique identifier for each ride.</a:t>
            </a:r>
          </a:p>
          <a:p>
            <a:pPr>
              <a:buFont typeface="+mj-lt"/>
              <a:buAutoNum type="arabicPeriod"/>
            </a:pPr>
            <a:r>
              <a:rPr lang="en-US" sz="2800" b="1" dirty="0" err="1"/>
              <a:t>seat_number</a:t>
            </a:r>
            <a:r>
              <a:rPr lang="en-US" sz="2800" dirty="0"/>
              <a:t>: The seat number of the passenger.</a:t>
            </a:r>
          </a:p>
          <a:p>
            <a:pPr>
              <a:buFont typeface="+mj-lt"/>
              <a:buAutoNum type="arabicPeriod"/>
            </a:pPr>
            <a:r>
              <a:rPr lang="en-US" sz="2800" b="1" dirty="0" err="1"/>
              <a:t>payment_method</a:t>
            </a:r>
            <a:r>
              <a:rPr lang="en-US" sz="2800" dirty="0"/>
              <a:t>: The method of payment (e.g., </a:t>
            </a:r>
            <a:r>
              <a:rPr lang="en-US" sz="2800" dirty="0" err="1"/>
              <a:t>Mpesa</a:t>
            </a:r>
            <a:r>
              <a:rPr lang="en-US" sz="2800" dirty="0"/>
              <a:t>).</a:t>
            </a:r>
          </a:p>
          <a:p>
            <a:pPr>
              <a:buFont typeface="+mj-lt"/>
              <a:buAutoNum type="arabicPeriod"/>
            </a:pPr>
            <a:r>
              <a:rPr lang="en-US" sz="2800" b="1" dirty="0" err="1"/>
              <a:t>payment_receipt</a:t>
            </a:r>
            <a:r>
              <a:rPr lang="en-US" sz="2800" dirty="0"/>
              <a:t>: The receipt number for the payment.</a:t>
            </a:r>
          </a:p>
          <a:p>
            <a:pPr>
              <a:buFont typeface="+mj-lt"/>
              <a:buAutoNum type="arabicPeriod"/>
            </a:pPr>
            <a:r>
              <a:rPr lang="en-US" sz="2800" b="1" dirty="0" err="1"/>
              <a:t>travel_date</a:t>
            </a:r>
            <a:r>
              <a:rPr lang="en-US" sz="2800" dirty="0"/>
              <a:t>: The date of the ride (in DD-MM-YY format).</a:t>
            </a:r>
          </a:p>
          <a:p>
            <a:pPr>
              <a:buFont typeface="+mj-lt"/>
              <a:buAutoNum type="arabicPeriod"/>
            </a:pPr>
            <a:r>
              <a:rPr lang="en-US" sz="2800" b="1" dirty="0" err="1"/>
              <a:t>travel_time</a:t>
            </a:r>
            <a:r>
              <a:rPr lang="en-US" sz="2800" dirty="0"/>
              <a:t>: The time of the ride (in HH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format).</a:t>
            </a:r>
          </a:p>
          <a:p>
            <a:pPr>
              <a:buFont typeface="+mj-lt"/>
              <a:buAutoNum type="arabicPeriod"/>
            </a:pPr>
            <a:r>
              <a:rPr lang="en-US" sz="2800" b="1" dirty="0" err="1"/>
              <a:t>travel_from</a:t>
            </a:r>
            <a:r>
              <a:rPr lang="en-US" sz="2800" dirty="0"/>
              <a:t>: The location where the ride originates (e.g., Migori, </a:t>
            </a:r>
            <a:r>
              <a:rPr lang="en-US" sz="2800" dirty="0" err="1"/>
              <a:t>Keroka</a:t>
            </a:r>
            <a:r>
              <a:rPr lang="en-US" sz="2800" dirty="0"/>
              <a:t>, etc.).</a:t>
            </a:r>
          </a:p>
          <a:p>
            <a:pPr>
              <a:buFont typeface="+mj-lt"/>
              <a:buAutoNum type="arabicPeriod"/>
            </a:pPr>
            <a:r>
              <a:rPr lang="en-US" sz="2800" b="1" dirty="0" err="1"/>
              <a:t>travel_to</a:t>
            </a:r>
            <a:r>
              <a:rPr lang="en-US" sz="2800" dirty="0"/>
              <a:t>: The destination of the ride (e.g., Nairobi).</a:t>
            </a:r>
          </a:p>
          <a:p>
            <a:pPr>
              <a:buFont typeface="+mj-lt"/>
              <a:buAutoNum type="arabicPeriod"/>
            </a:pPr>
            <a:r>
              <a:rPr lang="en-US" sz="2800" b="1" dirty="0" err="1"/>
              <a:t>car_type</a:t>
            </a:r>
            <a:r>
              <a:rPr lang="en-US" sz="2800" dirty="0"/>
              <a:t>: The type of vehicle used (e.g., Bus).</a:t>
            </a:r>
          </a:p>
          <a:p>
            <a:pPr>
              <a:buFont typeface="+mj-lt"/>
              <a:buAutoNum type="arabicPeriod"/>
            </a:pPr>
            <a:r>
              <a:rPr lang="en-US" sz="2800" b="1" dirty="0" err="1"/>
              <a:t>max_capacity</a:t>
            </a:r>
            <a:r>
              <a:rPr lang="en-US" sz="2800" dirty="0"/>
              <a:t>: The maximum capacity of the vehicle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75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DC5192-E82D-4CFE-8519-F7553C45B7D8}"/>
              </a:ext>
            </a:extLst>
          </p:cNvPr>
          <p:cNvSpPr txBox="1"/>
          <p:nvPr/>
        </p:nvSpPr>
        <p:spPr>
          <a:xfrm>
            <a:off x="1068779" y="85983"/>
            <a:ext cx="10355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RESULTS OF TRANSPORT DEMAND PREDICTION DATASET ANALYSIS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7FE23-BE3B-6180-05E3-30FB3FEC5D50}"/>
              </a:ext>
            </a:extLst>
          </p:cNvPr>
          <p:cNvSpPr txBox="1"/>
          <p:nvPr/>
        </p:nvSpPr>
        <p:spPr>
          <a:xfrm>
            <a:off x="148442" y="575521"/>
            <a:ext cx="6097978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RIDEID VS TRAVEL TIME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7C238C-49F5-A6D3-D5EA-21AEA7B7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" y="1152403"/>
            <a:ext cx="4885128" cy="41321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A58BDE-5F8D-3B66-CBFC-D98688E8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20" y="1010429"/>
            <a:ext cx="5431394" cy="4600483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F2CDEC5C-0667-6142-A38A-D33BD85D3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74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2B7BB5-E595-7208-0CA5-D805FBC7201E}"/>
              </a:ext>
            </a:extLst>
          </p:cNvPr>
          <p:cNvSpPr txBox="1"/>
          <p:nvPr/>
        </p:nvSpPr>
        <p:spPr>
          <a:xfrm>
            <a:off x="137217" y="5571688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Data: The dataset contains </a:t>
            </a:r>
            <a:r>
              <a:rPr lang="en-US" dirty="0" err="1"/>
              <a:t>ride_id</a:t>
            </a:r>
            <a:r>
              <a:rPr lang="en-US" dirty="0"/>
              <a:t> and </a:t>
            </a:r>
            <a:r>
              <a:rPr lang="en-US" dirty="0" err="1"/>
              <a:t>travel_time</a:t>
            </a:r>
            <a:r>
              <a:rPr lang="en-US" dirty="0"/>
              <a:t> fields. </a:t>
            </a:r>
          </a:p>
          <a:p>
            <a:r>
              <a:rPr lang="en-US" dirty="0"/>
              <a:t>If </a:t>
            </a:r>
            <a:r>
              <a:rPr lang="en-US" dirty="0" err="1"/>
              <a:t>travel_time</a:t>
            </a:r>
            <a:r>
              <a:rPr lang="en-US" dirty="0"/>
              <a:t> is in </a:t>
            </a:r>
            <a:r>
              <a:rPr lang="en-US" dirty="0" err="1"/>
              <a:t>HHformat</a:t>
            </a:r>
            <a:r>
              <a:rPr lang="en-US" dirty="0"/>
              <a:t>, it is converted into minutes.</a:t>
            </a:r>
          </a:p>
          <a:p>
            <a:r>
              <a:rPr lang="en-US" dirty="0"/>
              <a:t>Scatter Plot: The graph is created with </a:t>
            </a:r>
            <a:r>
              <a:rPr lang="en-US" dirty="0" err="1"/>
              <a:t>ride_id</a:t>
            </a:r>
            <a:r>
              <a:rPr lang="en-US" dirty="0"/>
              <a:t> on the x-axis and </a:t>
            </a:r>
            <a:r>
              <a:rPr lang="en-US" dirty="0" err="1"/>
              <a:t>travel_time_in_minutes</a:t>
            </a:r>
            <a:r>
              <a:rPr lang="en-US" dirty="0"/>
              <a:t> on the y-axis.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38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8947F8-07E2-475C-EDD4-B14C807049B5}"/>
              </a:ext>
            </a:extLst>
          </p:cNvPr>
          <p:cNvSpPr txBox="1"/>
          <p:nvPr/>
        </p:nvSpPr>
        <p:spPr>
          <a:xfrm>
            <a:off x="154379" y="144733"/>
            <a:ext cx="6097978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RIDE ID TRAVEL DATE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F12CF8F-D5CC-822F-F914-0B733F341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547"/>
            <a:ext cx="4441371" cy="3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DE2B2-D11C-06C5-F62E-815078EBD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717" y="496908"/>
            <a:ext cx="5981700" cy="3861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9F9538-AD9C-3C3D-8DA8-96969F717FF3}"/>
              </a:ext>
            </a:extLst>
          </p:cNvPr>
          <p:cNvSpPr txBox="1"/>
          <p:nvPr/>
        </p:nvSpPr>
        <p:spPr>
          <a:xfrm>
            <a:off x="578921" y="4710419"/>
            <a:ext cx="109304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Date Conversion: In both scripts, </a:t>
            </a:r>
            <a:r>
              <a:rPr lang="en-US" dirty="0" err="1"/>
              <a:t>travel_date</a:t>
            </a:r>
            <a:r>
              <a:rPr lang="en-US" dirty="0"/>
              <a:t> is converted into a date format (datetime in Python, Date in R) to make it suitable for plotting.</a:t>
            </a:r>
          </a:p>
          <a:p>
            <a:r>
              <a:rPr lang="en-US" dirty="0"/>
              <a:t>Scatter Plot: The scatter plot is drawn with </a:t>
            </a:r>
            <a:r>
              <a:rPr lang="en-US" dirty="0" err="1"/>
              <a:t>travel_date</a:t>
            </a:r>
            <a:r>
              <a:rPr lang="en-US" dirty="0"/>
              <a:t> on the x-axis and </a:t>
            </a:r>
            <a:r>
              <a:rPr lang="en-US" dirty="0" err="1"/>
              <a:t>ride_id</a:t>
            </a:r>
            <a:r>
              <a:rPr lang="en-US" dirty="0"/>
              <a:t> on the y-axis.</a:t>
            </a:r>
          </a:p>
          <a:p>
            <a:r>
              <a:rPr lang="en-US" dirty="0"/>
              <a:t>Customization: The x-axis labels are rotated for better readability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48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2A848C-961D-E239-5431-F8AAD60B681B}"/>
              </a:ext>
            </a:extLst>
          </p:cNvPr>
          <p:cNvSpPr txBox="1"/>
          <p:nvPr/>
        </p:nvSpPr>
        <p:spPr>
          <a:xfrm>
            <a:off x="2906486" y="147843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Hyperparameter Tuning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3C313-EF74-DA73-C31E-645107DE57C9}"/>
              </a:ext>
            </a:extLst>
          </p:cNvPr>
          <p:cNvSpPr txBox="1"/>
          <p:nvPr/>
        </p:nvSpPr>
        <p:spPr>
          <a:xfrm>
            <a:off x="237505" y="785382"/>
            <a:ext cx="116734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Hyperparameter tuning is the process of selecting the optimal set of hyperparameters for a machine learning model to improve its performance. Hyperparameters are parameters that control the learning process and are set before training the model, unlike model parameters (e.g., weights in a neural network) which are learned during training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EB8F4-70A2-021A-45B8-1C32A5282016}"/>
              </a:ext>
            </a:extLst>
          </p:cNvPr>
          <p:cNvSpPr txBox="1"/>
          <p:nvPr/>
        </p:nvSpPr>
        <p:spPr>
          <a:xfrm>
            <a:off x="237505" y="2041221"/>
            <a:ext cx="1065216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Common Hyperparameters to Tune: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Learning rate</a:t>
            </a:r>
            <a:r>
              <a:rPr lang="en-US" sz="2000" dirty="0"/>
              <a:t>: Controls how much to adjust the model in response to the estimated error each time the model weights are updated.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Regularization strength</a:t>
            </a:r>
            <a:r>
              <a:rPr lang="en-US" sz="2000" dirty="0"/>
              <a:t> (e.g., L1, L2): Controls the complexity of the model by penalizing large weights.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Number of layers/neurons</a:t>
            </a:r>
            <a:r>
              <a:rPr lang="en-US" sz="2000" dirty="0"/>
              <a:t>: In neural networks, this controls the depth and size of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Max_depth</a:t>
            </a:r>
            <a:r>
              <a:rPr lang="en-US" sz="2000" b="1" dirty="0"/>
              <a:t> and </a:t>
            </a:r>
            <a:r>
              <a:rPr lang="en-US" sz="2000" b="1" dirty="0" err="1"/>
              <a:t>min_samples_split</a:t>
            </a:r>
            <a:r>
              <a:rPr lang="en-US" sz="2000" dirty="0"/>
              <a:t>: In decision trees and random forests, these control tree size and pruning.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Kernel type and gamma</a:t>
            </a:r>
            <a:r>
              <a:rPr lang="en-US" sz="2000" dirty="0"/>
              <a:t>: In SVMs, kernel functions and their parameters are critical.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Number of estimators</a:t>
            </a:r>
            <a:r>
              <a:rPr lang="en-US" sz="2000" dirty="0"/>
              <a:t>: In ensemble methods like Random Forest or Gradient Boosting, this refers to the number of trees or models used.</a:t>
            </a:r>
          </a:p>
        </p:txBody>
      </p:sp>
    </p:spTree>
    <p:extLst>
      <p:ext uri="{BB962C8B-B14F-4D97-AF65-F5344CB8AC3E}">
        <p14:creationId xmlns:p14="http://schemas.microsoft.com/office/powerpoint/2010/main" val="55547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A8D0-4BF6-C1A7-7331-6ACEC690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6512-4704-7546-41AE-0BF5D63E7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Overall, this dataset has rich information that could help analyze travel demand patterns, payment behavior, vehicle utilization, and travel route efficiency. Depending on the goals, further analysis like regression modeling (e.g., </a:t>
            </a:r>
            <a:r>
              <a:rPr lang="en-US" b="1" dirty="0" err="1"/>
              <a:t>ride_id</a:t>
            </a:r>
            <a:r>
              <a:rPr lang="en-US" dirty="0"/>
              <a:t> vs </a:t>
            </a:r>
            <a:r>
              <a:rPr lang="en-US" b="1" dirty="0" err="1"/>
              <a:t>travel_time</a:t>
            </a:r>
            <a:r>
              <a:rPr lang="en-US" dirty="0"/>
              <a:t>) could reveal specific trends or correlations.</a:t>
            </a:r>
          </a:p>
          <a:p>
            <a:r>
              <a:rPr lang="en-US" dirty="0"/>
              <a:t>For a more precise conclusion, I would suggest running some specific analyses,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Time-series analysis</a:t>
            </a:r>
            <a:r>
              <a:rPr lang="en-US" dirty="0"/>
              <a:t> of ride frequency by </a:t>
            </a:r>
            <a:r>
              <a:rPr lang="en-US" b="1" dirty="0" err="1"/>
              <a:t>travel_date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Clustering or classification</a:t>
            </a:r>
            <a:r>
              <a:rPr lang="en-US" dirty="0"/>
              <a:t> based on routes or payment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Regression analysis</a:t>
            </a:r>
            <a:r>
              <a:rPr lang="en-US" dirty="0"/>
              <a:t> to study correlations between travel times, ride IDs, and other factors.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36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Bahnschrift SemiBold SemiConden</vt:lpstr>
      <vt:lpstr>Calibri</vt:lpstr>
      <vt:lpstr>Calibri Light</vt:lpstr>
      <vt:lpstr>Consolas</vt:lpstr>
      <vt:lpstr>Office Theme</vt:lpstr>
      <vt:lpstr>TRANSPORT DEMAND PREDICTION</vt:lpstr>
      <vt:lpstr>BUISSNESS OBJECTIVE</vt:lpstr>
      <vt:lpstr>                             Approach </vt:lpstr>
      <vt:lpstr>Data Preparation and EDA 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Kurra Mamatha</dc:creator>
  <cp:lastModifiedBy>Kurra Mamatha</cp:lastModifiedBy>
  <cp:revision>2</cp:revision>
  <dcterms:created xsi:type="dcterms:W3CDTF">2024-09-17T18:21:14Z</dcterms:created>
  <dcterms:modified xsi:type="dcterms:W3CDTF">2024-09-18T15:15:33Z</dcterms:modified>
</cp:coreProperties>
</file>